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71" r:id="rId7"/>
    <p:sldId id="263" r:id="rId8"/>
    <p:sldId id="264" r:id="rId9"/>
    <p:sldId id="272" r:id="rId10"/>
    <p:sldId id="269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rikto.com/mlops-explained/" TargetMode="External" /><Relationship Id="rId2" Type="http://schemas.openxmlformats.org/officeDocument/2006/relationships/hyperlink" Target="https://www.databricks.com/glossary/mlops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neptune.ai/blog/mlops" TargetMode="Externa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11.svg" /><Relationship Id="rId4" Type="http://schemas.openxmlformats.org/officeDocument/2006/relationships/image" Target="../media/image10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7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8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uds in sky">
            <a:extLst>
              <a:ext uri="{FF2B5EF4-FFF2-40B4-BE49-F238E27FC236}">
                <a16:creationId xmlns:a16="http://schemas.microsoft.com/office/drawing/2014/main" id="{992870AA-959C-C30E-3985-669AC399B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7264" r="9091" b="4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/>
              <a:t>MLOPs in the cloud and beyond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Prathyush Reddy </a:t>
            </a:r>
            <a:br>
              <a:rPr lang="en-US" dirty="0"/>
            </a:br>
            <a:r>
              <a:rPr lang="en-US" dirty="0"/>
              <a:t>Girish </a:t>
            </a:r>
            <a:r>
              <a:rPr lang="en-US"/>
              <a:t>Mittapalle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BBA0-EBB6-B8F6-46A1-1C7F1DF0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797" y="292148"/>
            <a:ext cx="8610600" cy="1293028"/>
          </a:xfrm>
        </p:spPr>
        <p:txBody>
          <a:bodyPr/>
          <a:lstStyle/>
          <a:p>
            <a:r>
              <a:rPr lang="en-US" dirty="0" err="1"/>
              <a:t>DEMo</a:t>
            </a:r>
            <a:r>
              <a:rPr lang="en-US" dirty="0"/>
              <a:t> Architecture   </a:t>
            </a:r>
          </a:p>
        </p:txBody>
      </p:sp>
      <p:pic>
        <p:nvPicPr>
          <p:cNvPr id="3" name="Picture 2" descr="A diagram of a software model&#10;&#10;Description automatically generated">
            <a:extLst>
              <a:ext uri="{FF2B5EF4-FFF2-40B4-BE49-F238E27FC236}">
                <a16:creationId xmlns:a16="http://schemas.microsoft.com/office/drawing/2014/main" id="{68B66857-07E1-D5C4-36D1-CC0EF9DE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93" y="1336574"/>
            <a:ext cx="9322156" cy="536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4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650E-97E7-51B0-90DF-E56811D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2779-3351-1ADC-62A8-A03472DA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https://www.databricks.com/glossary/mlops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https://www.arrikto.com/mlops-explained/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https://neptune.ai/blog/mlops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3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7658A3-E4BA-607F-2A8C-E9427A20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6FB03293-00A5-7F4F-8E65-473CE03D5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B0DA-5457-60DF-DD27-9B1E4D26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MLops</a:t>
            </a:r>
            <a:r>
              <a:rPr lang="en-US" dirty="0"/>
              <a:t> -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0D67-0486-431C-2342-B22D3A35D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MLOps</a:t>
            </a:r>
            <a:r>
              <a:rPr lang="en-US" dirty="0">
                <a:ea typeface="+mn-lt"/>
                <a:cs typeface="+mn-lt"/>
              </a:rPr>
              <a:t> stands for Machine Learning Operations.</a:t>
            </a:r>
          </a:p>
          <a:p>
            <a:r>
              <a:rPr lang="en-US" dirty="0" err="1">
                <a:ea typeface="+mn-lt"/>
                <a:cs typeface="+mn-lt"/>
              </a:rPr>
              <a:t>MLOps</a:t>
            </a:r>
            <a:r>
              <a:rPr lang="en-US" dirty="0">
                <a:ea typeface="+mn-lt"/>
                <a:cs typeface="+mn-lt"/>
              </a:rPr>
              <a:t> is a core function of Machine Learning engineering, focused on streamlining the process of taking machine learning models to production, and then maintaining and monitoring them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ACB9EE67-BBCB-2532-280E-7561E4BC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371" y="2296121"/>
            <a:ext cx="5499569" cy="275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4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80D0-A1C9-D195-31C3-F167CE00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MLops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CA8A-9093-4CBA-F633-FB98201F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Accelerate the development, deployment, and management of machine learning models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Reduce time-to-market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Monitor and improve the performance of machine learning models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Improve the quality of models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Helps to scale ML workflows to handle </a:t>
            </a:r>
            <a:r>
              <a:rPr lang="en-US" dirty="0" err="1">
                <a:ea typeface="+mn-lt"/>
                <a:cs typeface="+mn-lt"/>
              </a:rPr>
              <a:t>lage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datsets</a:t>
            </a:r>
            <a:r>
              <a:rPr lang="en-US" dirty="0">
                <a:ea typeface="+mn-lt"/>
                <a:cs typeface="+mn-lt"/>
              </a:rPr>
              <a:t> and models easily.</a:t>
            </a:r>
          </a:p>
          <a:p>
            <a:r>
              <a:rPr lang="en-US">
                <a:ea typeface="+mn-lt"/>
                <a:cs typeface="+mn-lt"/>
              </a:rPr>
              <a:t>Reproducibility of experiments is easy using version controls.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Build and manage machine learning projects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4" name="Picture 3" descr="CNC lathe processing">
            <a:extLst>
              <a:ext uri="{FF2B5EF4-FFF2-40B4-BE49-F238E27FC236}">
                <a16:creationId xmlns:a16="http://schemas.microsoft.com/office/drawing/2014/main" id="{787F3068-895F-AF70-1906-212F3B2E05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BFE66-BFE9-01F4-572E-6FD32DF1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Automating ML Workflows using SageMaker</a:t>
            </a:r>
          </a:p>
        </p:txBody>
      </p:sp>
    </p:spTree>
    <p:extLst>
      <p:ext uri="{BB962C8B-B14F-4D97-AF65-F5344CB8AC3E}">
        <p14:creationId xmlns:p14="http://schemas.microsoft.com/office/powerpoint/2010/main" val="424459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B78C-BDF6-7FCC-83FD-12F97B4AF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 fully managed service that enables Data Scientists and developers to quickly and easily build machine-learning based models into production smart applications.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21575" y="2187579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C024E4-3E66-0E80-CBEF-5AA30B17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What is Sagemaker?</a:t>
            </a:r>
          </a:p>
        </p:txBody>
      </p:sp>
    </p:spTree>
    <p:extLst>
      <p:ext uri="{BB962C8B-B14F-4D97-AF65-F5344CB8AC3E}">
        <p14:creationId xmlns:p14="http://schemas.microsoft.com/office/powerpoint/2010/main" val="11193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EF6096-D464-0EE2-45F4-FB6C1309D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384784"/>
              </p:ext>
            </p:extLst>
          </p:nvPr>
        </p:nvGraphicFramePr>
        <p:xfrm>
          <a:off x="57292" y="572932"/>
          <a:ext cx="12000644" cy="597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4541">
                  <a:extLst>
                    <a:ext uri="{9D8B030D-6E8A-4147-A177-3AD203B41FA5}">
                      <a16:colId xmlns:a16="http://schemas.microsoft.com/office/drawing/2014/main" val="2849895983"/>
                    </a:ext>
                  </a:extLst>
                </a:gridCol>
                <a:gridCol w="5916103">
                  <a:extLst>
                    <a:ext uri="{9D8B030D-6E8A-4147-A177-3AD203B41FA5}">
                      <a16:colId xmlns:a16="http://schemas.microsoft.com/office/drawing/2014/main" val="784664418"/>
                    </a:ext>
                  </a:extLst>
                </a:gridCol>
              </a:tblGrid>
              <a:tr h="5843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SAGEMAKER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17355"/>
                  </a:ext>
                </a:extLst>
              </a:tr>
              <a:tr h="8847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EC2 instances are general-purpose virtual machines that can be used for a wide range of computing tasks.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SageMaker is a specialized service for machine learning (ML) workflows.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47174"/>
                  </a:ext>
                </a:extLst>
              </a:tr>
              <a:tr h="8847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EC2 instances are essentially virtual machines that you have to configure, manage, and maintain yourself.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SageMaker is a fully managed service. AWS takes care of the underlying infrastructure, including ML frameworks, libraries, and scaling.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43380"/>
                  </a:ext>
                </a:extLst>
              </a:tr>
              <a:tr h="8847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When you use EC2 for machine learning, you need to set up your own machine learning environment, install the necessary libraries, and manage dependencies.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SageMaker provides pre-configured </a:t>
                      </a:r>
                      <a:r>
                        <a:rPr lang="en-US" sz="1800" b="0" i="0" u="none" strike="noStrike" noProof="0" dirty="0" err="1">
                          <a:latin typeface="Century Gothic"/>
                        </a:rPr>
                        <a:t>Jupyter</a:t>
                      </a:r>
                      <a:r>
                        <a:rPr lang="en-US" sz="1800" b="0" i="0" u="none" strike="noStrike" noProof="0" dirty="0">
                          <a:latin typeface="Century Gothic"/>
                        </a:rPr>
                        <a:t> notebooks and </a:t>
                      </a:r>
                      <a:r>
                        <a:rPr lang="en-US" sz="1800" b="0" i="0" u="none" strike="noStrike" noProof="0" dirty="0"/>
                        <a:t>also offers built-in support for popular ML frameworks, making it easier to develop and train ML models.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44987"/>
                  </a:ext>
                </a:extLst>
              </a:tr>
              <a:tr h="8847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While EC2 instances can be scaled vertically (by changing the instance type) or horizontally (by launching additional instances), you are responsible for managing the scaling process.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It provides built-in tools for training distributed models across multiple instances and supports automatic model deployment, making it easier to scale your ML workloads.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25797"/>
                  </a:ext>
                </a:extLst>
              </a:tr>
              <a:tr h="8847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EC2 is suitable for a wide range of use cases, including web hosting, application servers, database hosting, and general-purpose computing tasks.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SageMaker is specifically designed for machine learning tasks such as data preparation, model training, hyperparameter tuning, and model deployment.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66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82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C1EC-7D46-A07F-32AD-451ED240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it works: Amazon SageMaker </a:t>
            </a:r>
            <a:r>
              <a:rPr lang="en-US" dirty="0" err="1">
                <a:ea typeface="+mj-lt"/>
                <a:cs typeface="+mj-lt"/>
              </a:rPr>
              <a:t>MLOps</a:t>
            </a:r>
            <a:endParaRPr lang="en-US" dirty="0" err="1"/>
          </a:p>
        </p:txBody>
      </p:sp>
      <p:pic>
        <p:nvPicPr>
          <p:cNvPr id="4" name="Picture 3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727E82B8-9DEC-BACD-2F5B-78ADA755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64" y="2402690"/>
            <a:ext cx="9939866" cy="38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9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4D48F-E821-C9DA-6861-58FDF042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60" y="144309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Amazon SageMaker Features</a:t>
            </a:r>
          </a:p>
        </p:txBody>
      </p:sp>
      <p:pic>
        <p:nvPicPr>
          <p:cNvPr id="4" name="Picture 3" descr="A screenshot of a software program&#10;&#10;Description automatically generated">
            <a:extLst>
              <a:ext uri="{FF2B5EF4-FFF2-40B4-BE49-F238E27FC236}">
                <a16:creationId xmlns:a16="http://schemas.microsoft.com/office/drawing/2014/main" id="{CE28727E-8A0F-96C5-BE9B-B0E49C0ABE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6" t="22474" r="18605" b="7629"/>
          <a:stretch/>
        </p:blipFill>
        <p:spPr>
          <a:xfrm>
            <a:off x="3784207" y="1438091"/>
            <a:ext cx="8409081" cy="47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6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21F80C1F-CB85-AAC4-5934-73A61C2D0A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7591" r="-2" b="80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1E47F-F8A5-8D8C-AD30-A56FC7B3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008" y="120686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LETS START THE DEMO</a:t>
            </a:r>
          </a:p>
        </p:txBody>
      </p:sp>
    </p:spTree>
    <p:extLst>
      <p:ext uri="{BB962C8B-B14F-4D97-AF65-F5344CB8AC3E}">
        <p14:creationId xmlns:p14="http://schemas.microsoft.com/office/powerpoint/2010/main" val="128122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Vapor Trail</vt:lpstr>
      <vt:lpstr>MLOPs in the cloud and beyond</vt:lpstr>
      <vt:lpstr>MLops - What?</vt:lpstr>
      <vt:lpstr>Why MLops?</vt:lpstr>
      <vt:lpstr>Automating ML Workflows using SageMaker</vt:lpstr>
      <vt:lpstr>What is Sagemaker?</vt:lpstr>
      <vt:lpstr>PowerPoint Presentation</vt:lpstr>
      <vt:lpstr>How it works: Amazon SageMaker MLOps</vt:lpstr>
      <vt:lpstr>Amazon SageMaker Features</vt:lpstr>
      <vt:lpstr>LETS START THE DEMO</vt:lpstr>
      <vt:lpstr>DEMo Architecture   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Girish Mittapalle</cp:lastModifiedBy>
  <cp:revision>299</cp:revision>
  <dcterms:created xsi:type="dcterms:W3CDTF">2023-09-06T17:31:24Z</dcterms:created>
  <dcterms:modified xsi:type="dcterms:W3CDTF">2023-09-08T17:37:30Z</dcterms:modified>
</cp:coreProperties>
</file>