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07" r:id="rId3"/>
    <p:sldId id="257"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59" r:id="rId22"/>
    <p:sldId id="258" r:id="rId23"/>
    <p:sldId id="309" r:id="rId24"/>
    <p:sldId id="308" r:id="rId25"/>
    <p:sldId id="310" r:id="rId26"/>
    <p:sldId id="311" r:id="rId27"/>
    <p:sldId id="312" r:id="rId28"/>
    <p:sldId id="269" r:id="rId29"/>
    <p:sldId id="313" r:id="rId30"/>
    <p:sldId id="268" r:id="rId31"/>
    <p:sldId id="31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57898" autoAdjust="0"/>
  </p:normalViewPr>
  <p:slideViewPr>
    <p:cSldViewPr snapToGrid="0">
      <p:cViewPr varScale="1">
        <p:scale>
          <a:sx n="46" d="100"/>
          <a:sy n="46" d="100"/>
        </p:scale>
        <p:origin x="2100"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5E6A7B-78BD-4E46-AF3B-886065DFF1F1}" type="datetimeFigureOut">
              <a:rPr lang="en-US" smtClean="0"/>
              <a:t>11/20/2020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AF1B71-35D9-40AA-A5A9-ECF01A114726}" type="slidenum">
              <a:rPr lang="en-US" smtClean="0"/>
              <a:t>‹#›</a:t>
            </a:fld>
            <a:endParaRPr lang="en-US"/>
          </a:p>
        </p:txBody>
      </p:sp>
    </p:spTree>
    <p:extLst>
      <p:ext uri="{BB962C8B-B14F-4D97-AF65-F5344CB8AC3E}">
        <p14:creationId xmlns:p14="http://schemas.microsoft.com/office/powerpoint/2010/main" val="437534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bccb4f65d_0_1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bccb4f65d_0_1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Let’s start with a test. Take a look at these 9 pictures for 5 seconds with the intention of drawing them from memory accurately.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b3b77a928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b3b77a928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a house exists if it has both walls and roof.  We know how to transform roof capsule into a house capsule. We also know how to transform a wall capsule into a house capsule. But the house capsule only activates if both of the predictions are the same. What do we mean by this agreement or being same function?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bccb4f65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bccb4f65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assume that you have a model that can detect these 7 parts and fill the first layer capsules with their coordinate frames. Each of the second level capsules are responsible for a higher part, for example like this and this.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5bccb4f65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5bccb4f65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assume that you have a model that can detect these 7 parts and fill the first layer capsules with their coordinate frames. Each of the second level capsules are responsible for a higher part, for example like this and this.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5be7d4d9cf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5be7d4d9cf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assume that you have a model that can detect these 7 parts and fill the first layer capsules with their coordinate frames. Each of the second level capsules are responsible for a higher part, like these parts.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5be7d4d9cf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5be7d4d9cf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assume that you have a model that can detect these 7 parts and fill the first layer capsules with their coordinate frames. Each of the second level capsules are responsible for a higher part, like these parts.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5be7d4d9cf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5be7d4d9cf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If this was our image then some of the active lower capsules belong to this capsule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5be7d4d9cf_0_4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5be7d4d9cf_0_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If this was our image then some of the active lower capsules belong to this capsule and some of them belong to the other one. So we need to figure out who belongs to who otherwise we cannot find strong agreements. It is doable but we can be better. So we need to extract the parse tree of the scene.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5be7d4d9cf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5be7d4d9cf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 we need to extract the parse tree of the scene. then a capsule will only sends its prediction to its parent. Claiming the parenthood is a layerwise nonlinearity because the parents compete with each other and the result is a smart sparsity regularizer. This is substantially different from traditional CNNs. because now in each layer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NimbusRomNo9L-Regu"/>
              </a:rPr>
              <a:t>Let </a:t>
            </a:r>
            <a:r>
              <a:rPr lang="en-US" sz="1800" b="0" i="1" dirty="0">
                <a:solidFill>
                  <a:srgbClr val="000000"/>
                </a:solidFill>
                <a:effectLst/>
                <a:latin typeface="CMSY10"/>
              </a:rPr>
              <a:t>X 1-M </a:t>
            </a:r>
            <a:r>
              <a:rPr lang="en-US" sz="1800" b="0" i="0" dirty="0">
                <a:solidFill>
                  <a:srgbClr val="000000"/>
                </a:solidFill>
                <a:effectLst/>
                <a:latin typeface="NimbusRomNo9L-Regu"/>
              </a:rPr>
              <a:t>be a set of two-dimensional input points, where every point belongs to a constellation</a:t>
            </a:r>
            <a:r>
              <a:rPr lang="en-US" dirty="0"/>
              <a:t> </a:t>
            </a:r>
          </a:p>
          <a:p>
            <a:endParaRPr lang="en-US" dirty="0"/>
          </a:p>
          <a:p>
            <a:r>
              <a:rPr lang="en-US" sz="1800" b="0" i="0" dirty="0">
                <a:solidFill>
                  <a:srgbClr val="000000"/>
                </a:solidFill>
                <a:effectLst/>
                <a:latin typeface="NimbusRomNo9L-Regu"/>
              </a:rPr>
              <a:t>We first encode all input points (which take the role of part capsules) with Set Transformer  </a:t>
            </a:r>
            <a:r>
              <a:rPr lang="en-US" sz="1800" b="0" i="1" dirty="0" err="1">
                <a:solidFill>
                  <a:srgbClr val="000000"/>
                </a:solidFill>
                <a:effectLst/>
                <a:latin typeface="CMMI10"/>
              </a:rPr>
              <a:t>h</a:t>
            </a:r>
            <a:r>
              <a:rPr lang="en-US" sz="1800" b="0" i="0" dirty="0" err="1">
                <a:solidFill>
                  <a:srgbClr val="000000"/>
                </a:solidFill>
                <a:effectLst/>
                <a:latin typeface="CMR7"/>
              </a:rPr>
              <a:t>caps</a:t>
            </a:r>
            <a:r>
              <a:rPr lang="en-US" sz="1800" b="0" i="0" dirty="0">
                <a:solidFill>
                  <a:srgbClr val="000000"/>
                </a:solidFill>
                <a:effectLst/>
                <a:latin typeface="CMR7"/>
              </a:rPr>
              <a:t> </a:t>
            </a:r>
            <a:r>
              <a:rPr lang="en-US" sz="1800" b="0" i="0" dirty="0">
                <a:solidFill>
                  <a:srgbClr val="000000"/>
                </a:solidFill>
                <a:effectLst/>
                <a:latin typeface="NimbusRomNo9L-Regu"/>
              </a:rPr>
              <a:t>based on attention mechanisms—into </a:t>
            </a:r>
            <a:r>
              <a:rPr lang="en-US" sz="1800" b="0" i="1" dirty="0">
                <a:solidFill>
                  <a:srgbClr val="000000"/>
                </a:solidFill>
                <a:effectLst/>
                <a:latin typeface="CMMI10"/>
              </a:rPr>
              <a:t>K </a:t>
            </a:r>
            <a:r>
              <a:rPr lang="en-US" sz="1800" b="0" i="0" dirty="0">
                <a:solidFill>
                  <a:srgbClr val="000000"/>
                </a:solidFill>
                <a:effectLst/>
                <a:latin typeface="NimbusRomNo9L-Regu"/>
              </a:rPr>
              <a:t>object capsules</a:t>
            </a:r>
            <a:r>
              <a:rPr lang="en-US" dirty="0"/>
              <a:t> </a:t>
            </a:r>
            <a:br>
              <a:rPr lang="en-US" dirty="0"/>
            </a:br>
            <a:br>
              <a:rPr lang="en-US" dirty="0"/>
            </a:br>
            <a:r>
              <a:rPr lang="en-US" sz="1800" b="0" i="0" dirty="0">
                <a:solidFill>
                  <a:srgbClr val="000000"/>
                </a:solidFill>
                <a:effectLst/>
                <a:latin typeface="NimbusRomNo9L-Regu"/>
              </a:rPr>
              <a:t>An object capsule </a:t>
            </a:r>
            <a:r>
              <a:rPr lang="en-US" sz="1800" b="0" i="1" dirty="0">
                <a:solidFill>
                  <a:srgbClr val="000000"/>
                </a:solidFill>
                <a:effectLst/>
                <a:latin typeface="CMMI10"/>
              </a:rPr>
              <a:t>k </a:t>
            </a:r>
            <a:r>
              <a:rPr lang="en-US" sz="1800" b="0" i="0" dirty="0">
                <a:solidFill>
                  <a:srgbClr val="000000"/>
                </a:solidFill>
                <a:effectLst/>
                <a:latin typeface="NimbusRomNo9L-Regu"/>
              </a:rPr>
              <a:t>consists of a capsule feature vector </a:t>
            </a:r>
            <a:r>
              <a:rPr lang="en-US" sz="1800" b="1" i="0" dirty="0">
                <a:solidFill>
                  <a:srgbClr val="000000"/>
                </a:solidFill>
                <a:effectLst/>
                <a:latin typeface="CMBX10"/>
              </a:rPr>
              <a:t>c</a:t>
            </a:r>
            <a:r>
              <a:rPr lang="en-US" sz="1800" b="0" i="1" dirty="0">
                <a:solidFill>
                  <a:srgbClr val="000000"/>
                </a:solidFill>
                <a:effectLst/>
                <a:latin typeface="CMMI7"/>
              </a:rPr>
              <a:t>k</a:t>
            </a:r>
            <a:r>
              <a:rPr lang="en-US" sz="1800" b="0" i="0" dirty="0">
                <a:solidFill>
                  <a:srgbClr val="000000"/>
                </a:solidFill>
                <a:effectLst/>
                <a:latin typeface="NimbusRomNo9L-Regu"/>
              </a:rPr>
              <a:t>, its presence probability </a:t>
            </a:r>
            <a:r>
              <a:rPr lang="en-US" sz="1800" b="0" i="1" dirty="0" err="1">
                <a:solidFill>
                  <a:srgbClr val="000000"/>
                </a:solidFill>
                <a:effectLst/>
                <a:latin typeface="CMMI10"/>
              </a:rPr>
              <a:t>a</a:t>
            </a:r>
            <a:r>
              <a:rPr lang="en-US" sz="1800" b="0" i="1" dirty="0" err="1">
                <a:solidFill>
                  <a:srgbClr val="000000"/>
                </a:solidFill>
                <a:effectLst/>
                <a:latin typeface="CMMI7"/>
              </a:rPr>
              <a:t>k</a:t>
            </a:r>
            <a:r>
              <a:rPr lang="en-US" sz="1800" b="0" i="1" dirty="0">
                <a:solidFill>
                  <a:srgbClr val="000000"/>
                </a:solidFill>
                <a:effectLst/>
                <a:latin typeface="CMMI7"/>
              </a:rPr>
              <a:t> </a:t>
            </a:r>
            <a:r>
              <a:rPr lang="en-US" sz="1800" b="0" i="1" dirty="0">
                <a:solidFill>
                  <a:srgbClr val="000000"/>
                </a:solidFill>
                <a:effectLst/>
                <a:latin typeface="CMSY10"/>
              </a:rPr>
              <a:t> </a:t>
            </a:r>
            <a:r>
              <a:rPr lang="en-US" sz="1800" b="0" i="0" dirty="0">
                <a:solidFill>
                  <a:srgbClr val="000000"/>
                </a:solidFill>
                <a:effectLst/>
                <a:latin typeface="CMR10"/>
              </a:rPr>
              <a:t>[0</a:t>
            </a:r>
            <a:r>
              <a:rPr lang="en-US" sz="1800" b="0" i="1" dirty="0">
                <a:solidFill>
                  <a:srgbClr val="000000"/>
                </a:solidFill>
                <a:effectLst/>
                <a:latin typeface="CMMI10"/>
              </a:rPr>
              <a:t>, </a:t>
            </a:r>
            <a:r>
              <a:rPr lang="en-US" sz="1800" b="0" i="0" dirty="0">
                <a:solidFill>
                  <a:srgbClr val="000000"/>
                </a:solidFill>
                <a:effectLst/>
                <a:latin typeface="CMR10"/>
              </a:rPr>
              <a:t>1]</a:t>
            </a:r>
            <a:r>
              <a:rPr lang="en-US" dirty="0"/>
              <a:t> </a:t>
            </a:r>
          </a:p>
          <a:p>
            <a:br>
              <a:rPr lang="en-US" dirty="0"/>
            </a:br>
            <a:r>
              <a:rPr lang="en-US" sz="1800" b="0" i="0" dirty="0">
                <a:solidFill>
                  <a:srgbClr val="000000"/>
                </a:solidFill>
                <a:effectLst/>
                <a:latin typeface="CMR10"/>
              </a:rPr>
              <a:t>3 </a:t>
            </a:r>
            <a:r>
              <a:rPr lang="en-US" sz="1800" b="0" i="1" dirty="0">
                <a:solidFill>
                  <a:srgbClr val="000000"/>
                </a:solidFill>
                <a:effectLst/>
                <a:latin typeface="CMSY10"/>
              </a:rPr>
              <a:t>× </a:t>
            </a:r>
            <a:r>
              <a:rPr lang="en-US" sz="1800" b="0" i="0" dirty="0">
                <a:solidFill>
                  <a:srgbClr val="000000"/>
                </a:solidFill>
                <a:effectLst/>
                <a:latin typeface="CMR10"/>
              </a:rPr>
              <a:t>3 </a:t>
            </a:r>
            <a:r>
              <a:rPr lang="en-US" sz="1800" b="0" i="0" dirty="0">
                <a:solidFill>
                  <a:srgbClr val="000000"/>
                </a:solidFill>
                <a:effectLst/>
                <a:latin typeface="NimbusRomNo9L-Regu"/>
              </a:rPr>
              <a:t>object-viewer-relationship (OV) matrix, which represents</a:t>
            </a:r>
            <a:r>
              <a:rPr lang="en-US" dirty="0"/>
              <a:t> </a:t>
            </a:r>
            <a:r>
              <a:rPr lang="en-US" sz="1800" b="0" i="0" dirty="0">
                <a:solidFill>
                  <a:srgbClr val="000000"/>
                </a:solidFill>
                <a:effectLst/>
                <a:latin typeface="NimbusRomNo9L-Regu"/>
              </a:rPr>
              <a:t>he affine transformation between the object (constellation) and the viewer</a:t>
            </a:r>
            <a:r>
              <a:rPr lang="en-US" dirty="0"/>
              <a:t> </a:t>
            </a:r>
            <a:br>
              <a:rPr lang="en-US" dirty="0"/>
            </a:br>
            <a:br>
              <a:rPr lang="en-US" dirty="0"/>
            </a:br>
            <a:r>
              <a:rPr lang="en-US" sz="1800" b="0" i="0" dirty="0">
                <a:solidFill>
                  <a:srgbClr val="000000"/>
                </a:solidFill>
                <a:effectLst/>
                <a:latin typeface="NimbusRomNo9L-Regu"/>
              </a:rPr>
              <a:t>Every object capsule uses a separate multilayer perceptron (MLP) </a:t>
            </a:r>
            <a:r>
              <a:rPr lang="en-US" sz="1800" b="0" i="0" dirty="0" err="1">
                <a:solidFill>
                  <a:srgbClr val="000000"/>
                </a:solidFill>
                <a:effectLst/>
                <a:latin typeface="CMR10"/>
              </a:rPr>
              <a:t>h</a:t>
            </a:r>
            <a:r>
              <a:rPr lang="en-US" sz="1800" b="0" i="0" dirty="0" err="1">
                <a:solidFill>
                  <a:srgbClr val="000000"/>
                </a:solidFill>
                <a:effectLst/>
                <a:latin typeface="CMR7"/>
              </a:rPr>
              <a:t>part</a:t>
            </a:r>
            <a:r>
              <a:rPr lang="en-US" sz="1800" b="0" i="0" dirty="0">
                <a:solidFill>
                  <a:srgbClr val="000000"/>
                </a:solidFill>
                <a:effectLst/>
                <a:latin typeface="CMR7"/>
              </a:rPr>
              <a:t> k </a:t>
            </a:r>
            <a:r>
              <a:rPr lang="en-US" sz="1800" b="0" i="0" dirty="0">
                <a:solidFill>
                  <a:srgbClr val="000000"/>
                </a:solidFill>
                <a:effectLst/>
                <a:latin typeface="NimbusRomNo9L-Regu"/>
              </a:rPr>
              <a:t>to predict </a:t>
            </a:r>
            <a:r>
              <a:rPr lang="en-US" sz="1800" b="0" i="1" dirty="0">
                <a:solidFill>
                  <a:srgbClr val="000000"/>
                </a:solidFill>
                <a:effectLst/>
                <a:latin typeface="CMMI10"/>
              </a:rPr>
              <a:t>N </a:t>
            </a:r>
            <a:r>
              <a:rPr lang="en-US" sz="1800" b="0" i="1" dirty="0">
                <a:solidFill>
                  <a:srgbClr val="000000"/>
                </a:solidFill>
                <a:effectLst/>
                <a:latin typeface="CMSY10"/>
              </a:rPr>
              <a:t>≤ </a:t>
            </a:r>
            <a:r>
              <a:rPr lang="en-US" sz="1800" b="0" i="1" dirty="0">
                <a:solidFill>
                  <a:srgbClr val="000000"/>
                </a:solidFill>
                <a:effectLst/>
                <a:latin typeface="CMMI10"/>
              </a:rPr>
              <a:t>M </a:t>
            </a:r>
            <a:r>
              <a:rPr lang="en-US" sz="1800" b="0" i="0" dirty="0">
                <a:solidFill>
                  <a:srgbClr val="000000"/>
                </a:solidFill>
                <a:effectLst/>
                <a:latin typeface="NimbusRomNo9L-Regu"/>
              </a:rPr>
              <a:t>part candidates from the capsule feature vector </a:t>
            </a:r>
            <a:r>
              <a:rPr lang="en-US" sz="1800" b="1" i="0" dirty="0">
                <a:solidFill>
                  <a:srgbClr val="000000"/>
                </a:solidFill>
                <a:effectLst/>
                <a:latin typeface="CMBX10"/>
              </a:rPr>
              <a:t>c</a:t>
            </a:r>
            <a:r>
              <a:rPr lang="en-US" sz="1800" b="0" i="1" dirty="0">
                <a:solidFill>
                  <a:srgbClr val="000000"/>
                </a:solidFill>
                <a:effectLst/>
                <a:latin typeface="CMMI7"/>
              </a:rPr>
              <a:t>k</a:t>
            </a:r>
            <a:r>
              <a:rPr lang="en-US" dirty="0"/>
              <a:t> </a:t>
            </a:r>
            <a:br>
              <a:rPr lang="en-US" dirty="0"/>
            </a:br>
            <a:endParaRPr lang="en-US" dirty="0"/>
          </a:p>
          <a:p>
            <a:r>
              <a:rPr lang="en-US" sz="1800" b="0" i="0" dirty="0">
                <a:solidFill>
                  <a:srgbClr val="000000"/>
                </a:solidFill>
                <a:effectLst/>
                <a:latin typeface="NimbusRomNo9L-Regu"/>
              </a:rPr>
              <a:t>Each candidate consists of the conditional probability </a:t>
            </a:r>
            <a:r>
              <a:rPr lang="en-US" sz="1800" b="0" i="1" dirty="0" err="1">
                <a:solidFill>
                  <a:srgbClr val="000000"/>
                </a:solidFill>
                <a:effectLst/>
                <a:latin typeface="CMMI10"/>
              </a:rPr>
              <a:t>a</a:t>
            </a:r>
            <a:r>
              <a:rPr lang="en-US" sz="1800" b="0" i="1" dirty="0" err="1">
                <a:solidFill>
                  <a:srgbClr val="000000"/>
                </a:solidFill>
                <a:effectLst/>
                <a:latin typeface="CMMI7"/>
              </a:rPr>
              <a:t>k,n</a:t>
            </a:r>
            <a:r>
              <a:rPr lang="en-US" sz="1800" b="0" i="1" dirty="0">
                <a:solidFill>
                  <a:srgbClr val="000000"/>
                </a:solidFill>
                <a:effectLst/>
                <a:latin typeface="CMMI7"/>
              </a:rPr>
              <a:t> </a:t>
            </a:r>
            <a:r>
              <a:rPr lang="en-US" sz="1800" b="0" i="1" dirty="0">
                <a:solidFill>
                  <a:srgbClr val="000000"/>
                </a:solidFill>
                <a:effectLst/>
                <a:latin typeface="CMSY10"/>
              </a:rPr>
              <a:t>element of </a:t>
            </a:r>
            <a:r>
              <a:rPr lang="en-US" sz="1800" b="0" i="0" dirty="0">
                <a:solidFill>
                  <a:srgbClr val="000000"/>
                </a:solidFill>
                <a:effectLst/>
                <a:latin typeface="CMR10"/>
              </a:rPr>
              <a:t>[0</a:t>
            </a:r>
            <a:r>
              <a:rPr lang="en-US" sz="1800" b="0" i="1" dirty="0">
                <a:solidFill>
                  <a:srgbClr val="000000"/>
                </a:solidFill>
                <a:effectLst/>
                <a:latin typeface="CMMI10"/>
              </a:rPr>
              <a:t>, </a:t>
            </a:r>
            <a:r>
              <a:rPr lang="en-US" sz="1800" b="0" i="0" dirty="0">
                <a:solidFill>
                  <a:srgbClr val="000000"/>
                </a:solidFill>
                <a:effectLst/>
                <a:latin typeface="CMR10"/>
              </a:rPr>
              <a:t>1] </a:t>
            </a:r>
            <a:r>
              <a:rPr lang="en-US" sz="1800" b="0" i="0" dirty="0">
                <a:solidFill>
                  <a:srgbClr val="000000"/>
                </a:solidFill>
                <a:effectLst/>
                <a:latin typeface="NimbusRomNo9L-Regu"/>
              </a:rPr>
              <a:t>that a given candidate part exists, an</a:t>
            </a:r>
            <a:br>
              <a:rPr lang="en-US" sz="1800" b="0" i="0" dirty="0">
                <a:solidFill>
                  <a:srgbClr val="000000"/>
                </a:solidFill>
                <a:effectLst/>
                <a:latin typeface="NimbusRomNo9L-Regu"/>
              </a:rPr>
            </a:br>
            <a:r>
              <a:rPr lang="en-US" sz="1800" b="0" i="0" dirty="0">
                <a:solidFill>
                  <a:srgbClr val="000000"/>
                </a:solidFill>
                <a:effectLst/>
                <a:latin typeface="NimbusRomNo9L-Regu"/>
              </a:rPr>
              <a:t>associated scalar standard deviation </a:t>
            </a:r>
            <a:r>
              <a:rPr lang="en-US" sz="1800" b="0" i="1" dirty="0" err="1">
                <a:solidFill>
                  <a:srgbClr val="000000"/>
                </a:solidFill>
                <a:effectLst/>
                <a:latin typeface="CMMI10"/>
              </a:rPr>
              <a:t>λ</a:t>
            </a:r>
            <a:r>
              <a:rPr lang="en-US" sz="1800" b="0" i="1" dirty="0" err="1">
                <a:solidFill>
                  <a:srgbClr val="000000"/>
                </a:solidFill>
                <a:effectLst/>
                <a:latin typeface="CMMI7"/>
              </a:rPr>
              <a:t>k;n</a:t>
            </a:r>
            <a:r>
              <a:rPr lang="en-US" sz="1800" b="0" i="0" dirty="0">
                <a:solidFill>
                  <a:srgbClr val="000000"/>
                </a:solidFill>
                <a:effectLst/>
                <a:latin typeface="NimbusRomNo9L-Regu"/>
              </a:rPr>
              <a:t>, and a </a:t>
            </a:r>
            <a:r>
              <a:rPr lang="en-US" sz="1800" b="0" i="0" dirty="0">
                <a:solidFill>
                  <a:srgbClr val="000000"/>
                </a:solidFill>
                <a:effectLst/>
                <a:latin typeface="CMR10"/>
              </a:rPr>
              <a:t>3 </a:t>
            </a:r>
            <a:r>
              <a:rPr lang="en-US" sz="1800" b="0" i="1" dirty="0">
                <a:solidFill>
                  <a:srgbClr val="000000"/>
                </a:solidFill>
                <a:effectLst/>
                <a:latin typeface="CMSY10"/>
              </a:rPr>
              <a:t>× </a:t>
            </a:r>
            <a:r>
              <a:rPr lang="en-US" sz="1800" b="0" i="0" dirty="0">
                <a:solidFill>
                  <a:srgbClr val="000000"/>
                </a:solidFill>
                <a:effectLst/>
                <a:latin typeface="CMR10"/>
              </a:rPr>
              <a:t>3 </a:t>
            </a:r>
            <a:r>
              <a:rPr lang="en-US" sz="1800" b="0" i="0" dirty="0">
                <a:solidFill>
                  <a:srgbClr val="000000"/>
                </a:solidFill>
                <a:effectLst/>
                <a:latin typeface="NimbusRomNo9L-Regu"/>
              </a:rPr>
              <a:t>object-part-relationship (OP) matrix, which</a:t>
            </a:r>
            <a:br>
              <a:rPr lang="en-US" sz="1800" b="0" i="0" dirty="0">
                <a:solidFill>
                  <a:srgbClr val="000000"/>
                </a:solidFill>
                <a:effectLst/>
                <a:latin typeface="NimbusRomNo9L-Regu"/>
              </a:rPr>
            </a:br>
            <a:r>
              <a:rPr lang="en-US" sz="1800" b="0" i="0" dirty="0">
                <a:solidFill>
                  <a:srgbClr val="000000"/>
                </a:solidFill>
                <a:effectLst/>
                <a:latin typeface="NimbusRomNo9L-Regu"/>
              </a:rPr>
              <a:t>represents the affine transformation between the object capsule and the candidate part</a:t>
            </a:r>
            <a:br>
              <a:rPr lang="en-US" dirty="0"/>
            </a:br>
            <a:endParaRPr lang="en-US" dirty="0"/>
          </a:p>
          <a:p>
            <a:r>
              <a:rPr lang="en-US" sz="1800" b="0" i="0" dirty="0">
                <a:solidFill>
                  <a:srgbClr val="000000"/>
                </a:solidFill>
                <a:effectLst/>
                <a:latin typeface="NimbusRomNo9L-Regu"/>
              </a:rPr>
              <a:t>Candidate predictions </a:t>
            </a:r>
            <a:r>
              <a:rPr lang="en-US" sz="1800" b="0" i="1" dirty="0">
                <a:solidFill>
                  <a:srgbClr val="000000"/>
                </a:solidFill>
                <a:effectLst/>
                <a:latin typeface="CMMI10"/>
              </a:rPr>
              <a:t>µ</a:t>
            </a:r>
            <a:r>
              <a:rPr lang="en-US" sz="1800" b="0" i="1" dirty="0" err="1">
                <a:solidFill>
                  <a:srgbClr val="000000"/>
                </a:solidFill>
                <a:effectLst/>
                <a:latin typeface="CMMI7"/>
              </a:rPr>
              <a:t>k;n</a:t>
            </a:r>
            <a:r>
              <a:rPr lang="en-US" sz="1800" b="0" i="1" dirty="0">
                <a:solidFill>
                  <a:srgbClr val="000000"/>
                </a:solidFill>
                <a:effectLst/>
                <a:latin typeface="CMMI7"/>
              </a:rPr>
              <a:t> </a:t>
            </a:r>
            <a:r>
              <a:rPr lang="en-US" sz="1800" b="0" i="0" dirty="0">
                <a:solidFill>
                  <a:srgbClr val="000000"/>
                </a:solidFill>
                <a:effectLst/>
                <a:latin typeface="NimbusRomNo9L-Regu"/>
              </a:rPr>
              <a:t>are given by the product of the object capsule OV and the candidate OP matrices.</a:t>
            </a:r>
            <a:r>
              <a:rPr lang="en-US" dirty="0"/>
              <a:t> </a:t>
            </a:r>
            <a:br>
              <a:rPr lang="en-US" dirty="0"/>
            </a:br>
            <a:endParaRPr lang="en-US" dirty="0"/>
          </a:p>
          <a:p>
            <a:r>
              <a:rPr lang="en-US" sz="1800" b="0" i="0" dirty="0">
                <a:solidFill>
                  <a:srgbClr val="000000"/>
                </a:solidFill>
                <a:effectLst/>
                <a:latin typeface="NimbusRomNo9L-Regu"/>
              </a:rPr>
              <a:t>We model all input points as a single Gaussian mixture, where </a:t>
            </a:r>
            <a:r>
              <a:rPr lang="en-US" sz="1800" b="0" i="1" dirty="0">
                <a:solidFill>
                  <a:srgbClr val="000000"/>
                </a:solidFill>
                <a:effectLst/>
                <a:latin typeface="CMMI10"/>
              </a:rPr>
              <a:t>µ</a:t>
            </a:r>
            <a:r>
              <a:rPr lang="en-US" sz="1800" b="0" i="1" dirty="0" err="1">
                <a:solidFill>
                  <a:srgbClr val="000000"/>
                </a:solidFill>
                <a:effectLst/>
                <a:latin typeface="CMMI7"/>
              </a:rPr>
              <a:t>k,n</a:t>
            </a:r>
            <a:r>
              <a:rPr lang="en-US" sz="1800" b="0" i="1" dirty="0">
                <a:solidFill>
                  <a:srgbClr val="000000"/>
                </a:solidFill>
                <a:effectLst/>
                <a:latin typeface="CMMI7"/>
              </a:rPr>
              <a:t> </a:t>
            </a:r>
            <a:r>
              <a:rPr lang="en-US" sz="1800" b="0" i="0" dirty="0">
                <a:solidFill>
                  <a:srgbClr val="000000"/>
                </a:solidFill>
                <a:effectLst/>
                <a:latin typeface="NimbusRomNo9L-Regu"/>
              </a:rPr>
              <a:t>and </a:t>
            </a:r>
            <a:r>
              <a:rPr lang="en-US" sz="1800" b="0" i="1" dirty="0" err="1">
                <a:solidFill>
                  <a:srgbClr val="000000"/>
                </a:solidFill>
                <a:effectLst/>
                <a:latin typeface="CMMI10"/>
              </a:rPr>
              <a:t>λ</a:t>
            </a:r>
            <a:r>
              <a:rPr lang="en-US" sz="1800" b="0" i="1" dirty="0" err="1">
                <a:solidFill>
                  <a:srgbClr val="000000"/>
                </a:solidFill>
                <a:effectLst/>
                <a:latin typeface="CMMI7"/>
              </a:rPr>
              <a:t>k,n</a:t>
            </a:r>
            <a:r>
              <a:rPr lang="en-US" sz="1800" b="0" i="1" dirty="0">
                <a:solidFill>
                  <a:srgbClr val="000000"/>
                </a:solidFill>
                <a:effectLst/>
                <a:latin typeface="CMMI7"/>
              </a:rPr>
              <a:t> </a:t>
            </a:r>
            <a:r>
              <a:rPr lang="en-US" sz="1800" b="0" i="0" dirty="0">
                <a:solidFill>
                  <a:srgbClr val="000000"/>
                </a:solidFill>
                <a:effectLst/>
                <a:latin typeface="NimbusRomNo9L-Regu"/>
              </a:rPr>
              <a:t>are the </a:t>
            </a:r>
            <a:r>
              <a:rPr lang="en-US" sz="1800" b="0" i="0" dirty="0" err="1">
                <a:solidFill>
                  <a:srgbClr val="000000"/>
                </a:solidFill>
                <a:effectLst/>
                <a:latin typeface="NimbusRomNo9L-Regu"/>
              </a:rPr>
              <a:t>centres</a:t>
            </a:r>
            <a:r>
              <a:rPr lang="en-US" sz="1800" b="0" i="0" dirty="0">
                <a:solidFill>
                  <a:srgbClr val="000000"/>
                </a:solidFill>
                <a:effectLst/>
                <a:latin typeface="NimbusRomNo9L-Regu"/>
              </a:rPr>
              <a:t> and</a:t>
            </a:r>
            <a:br>
              <a:rPr lang="en-US" sz="1800" b="0" i="0" dirty="0">
                <a:solidFill>
                  <a:srgbClr val="000000"/>
                </a:solidFill>
                <a:effectLst/>
                <a:latin typeface="NimbusRomNo9L-Regu"/>
              </a:rPr>
            </a:br>
            <a:r>
              <a:rPr lang="en-US" sz="1800" b="0" i="0" dirty="0">
                <a:solidFill>
                  <a:srgbClr val="000000"/>
                </a:solidFill>
                <a:effectLst/>
                <a:latin typeface="NimbusRomNo9L-Regu"/>
              </a:rPr>
              <a:t>standard deviations of the isotropic Gaussian components</a:t>
            </a:r>
            <a:r>
              <a:rPr lang="en-US" dirty="0"/>
              <a:t> </a:t>
            </a:r>
            <a:br>
              <a:rPr lang="en-US" dirty="0"/>
            </a:br>
            <a:endParaRPr lang="en-US" dirty="0"/>
          </a:p>
          <a:p>
            <a:r>
              <a:rPr lang="en-US" sz="1800" b="0" i="0" dirty="0">
                <a:solidFill>
                  <a:srgbClr val="000000"/>
                </a:solidFill>
                <a:effectLst/>
                <a:latin typeface="NimbusRomNo9L-Regu"/>
              </a:rPr>
              <a:t>The model is trained without supervision by maximizing the likelihood of part capsules in Equation (5) subject to sparsity constraints</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8AAF1B71-35D9-40AA-A5A9-ECF01A114726}" type="slidenum">
              <a:rPr lang="en-US" smtClean="0"/>
              <a:t>24</a:t>
            </a:fld>
            <a:endParaRPr lang="en-US"/>
          </a:p>
        </p:txBody>
      </p:sp>
    </p:spTree>
    <p:extLst>
      <p:ext uri="{BB962C8B-B14F-4D97-AF65-F5344CB8AC3E}">
        <p14:creationId xmlns:p14="http://schemas.microsoft.com/office/powerpoint/2010/main" val="1370422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NimbusRomNo9L-Regu"/>
              </a:rPr>
              <a:t>Explaining images as geometrical arrangements of parts requires 1) discovering what parts are there</a:t>
            </a:r>
            <a:br>
              <a:rPr lang="en-US" sz="1800" b="0" i="0" dirty="0">
                <a:solidFill>
                  <a:srgbClr val="000000"/>
                </a:solidFill>
                <a:effectLst/>
                <a:latin typeface="NimbusRomNo9L-Regu"/>
              </a:rPr>
            </a:br>
            <a:r>
              <a:rPr lang="en-US" sz="1800" b="0" i="0" dirty="0">
                <a:solidFill>
                  <a:srgbClr val="000000"/>
                </a:solidFill>
                <a:effectLst/>
                <a:latin typeface="NimbusRomNo9L-Regu"/>
              </a:rPr>
              <a:t>in an image and 2) inferring the relationships of the parts to the viewer (their pose)</a:t>
            </a:r>
            <a:r>
              <a:rPr lang="en-US" dirty="0"/>
              <a:t> </a:t>
            </a:r>
            <a:br>
              <a:rPr lang="en-US" dirty="0"/>
            </a:br>
            <a:endParaRPr lang="en-US" dirty="0"/>
          </a:p>
          <a:p>
            <a:r>
              <a:rPr lang="en-US" sz="1800" b="0" i="0" dirty="0">
                <a:solidFill>
                  <a:srgbClr val="000000"/>
                </a:solidFill>
                <a:effectLst/>
                <a:latin typeface="NimbusRomNo9L-Regu"/>
              </a:rPr>
              <a:t>For the CCAE a part is just a 2D point (that is, a (x, y) coordinate), but for the PCAE each part capsule </a:t>
            </a:r>
            <a:r>
              <a:rPr lang="en-US" sz="1800" b="0" i="1" dirty="0">
                <a:solidFill>
                  <a:srgbClr val="000000"/>
                </a:solidFill>
                <a:effectLst/>
                <a:latin typeface="CMMI10"/>
              </a:rPr>
              <a:t>m </a:t>
            </a:r>
            <a:r>
              <a:rPr lang="en-US" sz="1800" b="0" i="0" dirty="0">
                <a:solidFill>
                  <a:srgbClr val="000000"/>
                </a:solidFill>
                <a:effectLst/>
                <a:latin typeface="NimbusRomNo9L-Regu"/>
              </a:rPr>
              <a:t>has</a:t>
            </a:r>
            <a:br>
              <a:rPr lang="en-US" sz="1800" b="0" i="0" dirty="0">
                <a:solidFill>
                  <a:srgbClr val="000000"/>
                </a:solidFill>
                <a:effectLst/>
                <a:latin typeface="NimbusRomNo9L-Regu"/>
              </a:rPr>
            </a:br>
            <a:r>
              <a:rPr lang="en-US" sz="1800" b="0" i="0" dirty="0">
                <a:solidFill>
                  <a:srgbClr val="000000"/>
                </a:solidFill>
                <a:effectLst/>
                <a:latin typeface="NimbusRomNo9L-Regu"/>
              </a:rPr>
              <a:t>a six-dimensional pose </a:t>
            </a:r>
            <a:r>
              <a:rPr lang="en-US" sz="1800" b="1" i="0" dirty="0" err="1">
                <a:solidFill>
                  <a:srgbClr val="000000"/>
                </a:solidFill>
                <a:effectLst/>
                <a:latin typeface="CMBX10"/>
              </a:rPr>
              <a:t>x</a:t>
            </a:r>
            <a:r>
              <a:rPr lang="en-US" sz="1800" b="0" i="1" dirty="0" err="1">
                <a:solidFill>
                  <a:srgbClr val="000000"/>
                </a:solidFill>
                <a:effectLst/>
                <a:latin typeface="CMMI7"/>
              </a:rPr>
              <a:t>m</a:t>
            </a:r>
            <a:r>
              <a:rPr lang="en-US" sz="1800" b="0" i="1" dirty="0">
                <a:solidFill>
                  <a:srgbClr val="000000"/>
                </a:solidFill>
                <a:effectLst/>
                <a:latin typeface="CMMI7"/>
              </a:rPr>
              <a:t> </a:t>
            </a:r>
            <a:r>
              <a:rPr lang="en-US" sz="1800" b="0" i="0" dirty="0">
                <a:solidFill>
                  <a:srgbClr val="000000"/>
                </a:solidFill>
                <a:effectLst/>
                <a:latin typeface="NimbusRomNo9L-Regu"/>
              </a:rPr>
              <a:t>(two rotations, two translations, scale and shear), a presence variable</a:t>
            </a:r>
            <a:br>
              <a:rPr lang="en-US" sz="1800" b="0" i="0" dirty="0">
                <a:solidFill>
                  <a:srgbClr val="000000"/>
                </a:solidFill>
                <a:effectLst/>
                <a:latin typeface="NimbusRomNo9L-Regu"/>
              </a:rPr>
            </a:br>
            <a:r>
              <a:rPr lang="en-US" sz="1800" b="0" i="1" dirty="0">
                <a:solidFill>
                  <a:srgbClr val="000000"/>
                </a:solidFill>
                <a:effectLst/>
                <a:latin typeface="CMMI10"/>
              </a:rPr>
              <a:t>d</a:t>
            </a:r>
            <a:r>
              <a:rPr lang="en-US" sz="1800" b="0" i="1" dirty="0">
                <a:solidFill>
                  <a:srgbClr val="000000"/>
                </a:solidFill>
                <a:effectLst/>
                <a:latin typeface="CMMI7"/>
              </a:rPr>
              <a:t>m </a:t>
            </a:r>
            <a:r>
              <a:rPr lang="en-US" sz="1800" b="0" i="1" dirty="0">
                <a:solidFill>
                  <a:srgbClr val="000000"/>
                </a:solidFill>
                <a:effectLst/>
                <a:latin typeface="CMSY10"/>
              </a:rPr>
              <a:t>element of </a:t>
            </a:r>
            <a:r>
              <a:rPr lang="en-US" sz="1800" b="0" i="0" dirty="0">
                <a:solidFill>
                  <a:srgbClr val="000000"/>
                </a:solidFill>
                <a:effectLst/>
                <a:latin typeface="CMR10"/>
              </a:rPr>
              <a:t>[0</a:t>
            </a:r>
            <a:r>
              <a:rPr lang="en-US" sz="1800" b="0" i="1" dirty="0">
                <a:solidFill>
                  <a:srgbClr val="000000"/>
                </a:solidFill>
                <a:effectLst/>
                <a:latin typeface="CMMI10"/>
              </a:rPr>
              <a:t>, </a:t>
            </a:r>
            <a:r>
              <a:rPr lang="en-US" sz="1800" b="0" i="0" dirty="0">
                <a:solidFill>
                  <a:srgbClr val="000000"/>
                </a:solidFill>
                <a:effectLst/>
                <a:latin typeface="CMR10"/>
              </a:rPr>
              <a:t>1] </a:t>
            </a:r>
            <a:r>
              <a:rPr lang="en-US" sz="1800" b="0" i="0" dirty="0">
                <a:solidFill>
                  <a:srgbClr val="000000"/>
                </a:solidFill>
                <a:effectLst/>
                <a:latin typeface="NimbusRomNo9L-Regu"/>
              </a:rPr>
              <a:t>and a unique identity</a:t>
            </a:r>
            <a:r>
              <a:rPr lang="en-US" dirty="0"/>
              <a:t> </a:t>
            </a:r>
            <a:br>
              <a:rPr lang="en-US" dirty="0"/>
            </a:br>
            <a:endParaRPr lang="en-US" dirty="0"/>
          </a:p>
          <a:p>
            <a:r>
              <a:rPr lang="en-US" sz="1800" b="0" i="0" dirty="0">
                <a:solidFill>
                  <a:srgbClr val="000000"/>
                </a:solidFill>
                <a:effectLst/>
                <a:latin typeface="NimbusRomNo9L-Regu"/>
              </a:rPr>
              <a:t>Let </a:t>
            </a:r>
            <a:r>
              <a:rPr lang="en-US" sz="1800" b="1" i="0" dirty="0">
                <a:solidFill>
                  <a:srgbClr val="000000"/>
                </a:solidFill>
                <a:effectLst/>
                <a:latin typeface="CMBX10"/>
              </a:rPr>
              <a:t>y </a:t>
            </a:r>
            <a:r>
              <a:rPr lang="en-US" sz="1800" b="0" i="1" dirty="0">
                <a:solidFill>
                  <a:srgbClr val="000000"/>
                </a:solidFill>
                <a:effectLst/>
                <a:latin typeface="CMSY10"/>
              </a:rPr>
              <a:t>element of </a:t>
            </a:r>
            <a:r>
              <a:rPr lang="en-US" sz="1800" b="0" i="0" dirty="0">
                <a:solidFill>
                  <a:srgbClr val="000000"/>
                </a:solidFill>
                <a:effectLst/>
                <a:latin typeface="CMR10"/>
              </a:rPr>
              <a:t>[0</a:t>
            </a:r>
            <a:r>
              <a:rPr lang="en-US" sz="1800" b="0" i="1" dirty="0">
                <a:solidFill>
                  <a:srgbClr val="000000"/>
                </a:solidFill>
                <a:effectLst/>
                <a:latin typeface="CMMI10"/>
              </a:rPr>
              <a:t>, </a:t>
            </a:r>
            <a:r>
              <a:rPr lang="en-US" sz="1800" b="0" i="0" dirty="0">
                <a:solidFill>
                  <a:srgbClr val="000000"/>
                </a:solidFill>
                <a:effectLst/>
                <a:latin typeface="CMR10"/>
              </a:rPr>
              <a:t>1]</a:t>
            </a:r>
            <a:r>
              <a:rPr lang="en-US" sz="1800" b="0" i="1" dirty="0" err="1">
                <a:solidFill>
                  <a:srgbClr val="000000"/>
                </a:solidFill>
                <a:effectLst/>
                <a:latin typeface="CMMI7"/>
              </a:rPr>
              <a:t>h</a:t>
            </a:r>
            <a:r>
              <a:rPr lang="en-US" sz="1800" b="0" i="1" dirty="0" err="1">
                <a:solidFill>
                  <a:srgbClr val="000000"/>
                </a:solidFill>
                <a:effectLst/>
                <a:latin typeface="CMSY7"/>
              </a:rPr>
              <a:t>×</a:t>
            </a:r>
            <a:r>
              <a:rPr lang="en-US" sz="1800" b="0" i="1" dirty="0" err="1">
                <a:solidFill>
                  <a:srgbClr val="000000"/>
                </a:solidFill>
                <a:effectLst/>
                <a:latin typeface="CMMI7"/>
              </a:rPr>
              <a:t>w</a:t>
            </a:r>
            <a:r>
              <a:rPr lang="en-US" sz="1800" b="0" i="1" dirty="0" err="1">
                <a:solidFill>
                  <a:srgbClr val="000000"/>
                </a:solidFill>
                <a:effectLst/>
                <a:latin typeface="CMSY7"/>
              </a:rPr>
              <a:t>×</a:t>
            </a:r>
            <a:r>
              <a:rPr lang="en-US" sz="1800" b="0" i="1" dirty="0" err="1">
                <a:solidFill>
                  <a:srgbClr val="000000"/>
                </a:solidFill>
                <a:effectLst/>
                <a:latin typeface="CMMI7"/>
              </a:rPr>
              <a:t>c</a:t>
            </a:r>
            <a:r>
              <a:rPr lang="en-US" sz="1800" b="0" i="1" dirty="0">
                <a:solidFill>
                  <a:srgbClr val="000000"/>
                </a:solidFill>
                <a:effectLst/>
                <a:latin typeface="CMMI7"/>
              </a:rPr>
              <a:t> </a:t>
            </a:r>
            <a:r>
              <a:rPr lang="en-US" sz="1800" b="0" i="0" dirty="0">
                <a:solidFill>
                  <a:srgbClr val="000000"/>
                </a:solidFill>
                <a:effectLst/>
                <a:latin typeface="NimbusRomNo9L-Regu"/>
              </a:rPr>
              <a:t>be the image</a:t>
            </a:r>
            <a:r>
              <a:rPr lang="en-US" dirty="0"/>
              <a:t> </a:t>
            </a:r>
            <a:br>
              <a:rPr lang="en-US" dirty="0"/>
            </a:br>
            <a:endParaRPr lang="en-US" dirty="0"/>
          </a:p>
          <a:p>
            <a:r>
              <a:rPr lang="en-US" sz="1800" b="0" i="0" dirty="0">
                <a:solidFill>
                  <a:srgbClr val="000000"/>
                </a:solidFill>
                <a:effectLst/>
                <a:latin typeface="NimbusRomNo9L-Regu"/>
              </a:rPr>
              <a:t>We limit the maximum number of part capsules to </a:t>
            </a:r>
            <a:r>
              <a:rPr lang="en-US" sz="1800" b="0" i="1" dirty="0">
                <a:solidFill>
                  <a:srgbClr val="000000"/>
                </a:solidFill>
                <a:effectLst/>
                <a:latin typeface="CMMI10"/>
              </a:rPr>
              <a:t>M</a:t>
            </a:r>
            <a:r>
              <a:rPr lang="en-US" dirty="0"/>
              <a:t> </a:t>
            </a:r>
          </a:p>
          <a:p>
            <a:endParaRPr lang="en-US" dirty="0"/>
          </a:p>
          <a:p>
            <a:r>
              <a:rPr lang="en-US" sz="1800" b="0" i="0" dirty="0">
                <a:solidFill>
                  <a:srgbClr val="000000"/>
                </a:solidFill>
                <a:effectLst/>
                <a:latin typeface="NimbusRomNo9L-Regu"/>
              </a:rPr>
              <a:t>use an encoder to infer their poses </a:t>
            </a:r>
            <a:r>
              <a:rPr lang="en-US" sz="1800" b="1" i="0" dirty="0" err="1">
                <a:solidFill>
                  <a:srgbClr val="000000"/>
                </a:solidFill>
                <a:effectLst/>
                <a:latin typeface="CMBX10"/>
              </a:rPr>
              <a:t>x</a:t>
            </a:r>
            <a:r>
              <a:rPr lang="en-US" sz="1800" b="0" i="1" dirty="0" err="1">
                <a:solidFill>
                  <a:srgbClr val="000000"/>
                </a:solidFill>
                <a:effectLst/>
                <a:latin typeface="CMMI7"/>
              </a:rPr>
              <a:t>m</a:t>
            </a:r>
            <a:r>
              <a:rPr lang="en-US" sz="1800" b="0" i="0" dirty="0">
                <a:solidFill>
                  <a:srgbClr val="000000"/>
                </a:solidFill>
                <a:effectLst/>
                <a:latin typeface="NimbusRomNo9L-Regu"/>
              </a:rPr>
              <a:t>, presence probabilities </a:t>
            </a:r>
            <a:r>
              <a:rPr lang="en-US" sz="1800" b="0" i="1" dirty="0">
                <a:solidFill>
                  <a:srgbClr val="000000"/>
                </a:solidFill>
                <a:effectLst/>
                <a:latin typeface="CMMI10"/>
              </a:rPr>
              <a:t>d</a:t>
            </a:r>
            <a:r>
              <a:rPr lang="en-US" sz="1800" b="0" i="1" dirty="0">
                <a:solidFill>
                  <a:srgbClr val="000000"/>
                </a:solidFill>
                <a:effectLst/>
                <a:latin typeface="CMMI7"/>
              </a:rPr>
              <a:t>m</a:t>
            </a:r>
            <a:r>
              <a:rPr lang="en-US" sz="1800" b="0" i="0" dirty="0">
                <a:solidFill>
                  <a:srgbClr val="000000"/>
                </a:solidFill>
                <a:effectLst/>
                <a:latin typeface="NimbusRomNo9L-Regu"/>
              </a:rPr>
              <a:t>, and special features </a:t>
            </a:r>
            <a:r>
              <a:rPr lang="en-US" sz="1800" b="1" i="0" dirty="0" err="1">
                <a:solidFill>
                  <a:srgbClr val="000000"/>
                </a:solidFill>
                <a:effectLst/>
                <a:latin typeface="CMBX10"/>
              </a:rPr>
              <a:t>z</a:t>
            </a:r>
            <a:r>
              <a:rPr lang="en-US" sz="1800" b="0" i="1" dirty="0" err="1">
                <a:solidFill>
                  <a:srgbClr val="000000"/>
                </a:solidFill>
                <a:effectLst/>
                <a:latin typeface="CMMI7"/>
              </a:rPr>
              <a:t>m</a:t>
            </a:r>
            <a:r>
              <a:rPr lang="en-US" sz="1800" b="0" i="1" dirty="0">
                <a:solidFill>
                  <a:srgbClr val="000000"/>
                </a:solidFill>
                <a:effectLst/>
                <a:latin typeface="CMMI7"/>
              </a:rPr>
              <a:t> element of </a:t>
            </a:r>
            <a:r>
              <a:rPr lang="en-US" sz="1800" b="0" i="0" dirty="0" err="1">
                <a:solidFill>
                  <a:srgbClr val="000000"/>
                </a:solidFill>
                <a:effectLst/>
                <a:latin typeface="MSBM10"/>
              </a:rPr>
              <a:t>R^</a:t>
            </a:r>
            <a:r>
              <a:rPr lang="en-US" sz="1800" b="0" i="1" dirty="0" err="1">
                <a:solidFill>
                  <a:srgbClr val="000000"/>
                </a:solidFill>
                <a:effectLst/>
                <a:latin typeface="CMMI7"/>
              </a:rPr>
              <a:t>c</a:t>
            </a:r>
            <a:r>
              <a:rPr lang="en-US" sz="1800" b="0" i="1" dirty="0" err="1">
                <a:solidFill>
                  <a:srgbClr val="000000"/>
                </a:solidFill>
                <a:effectLst/>
                <a:latin typeface="CMMI5"/>
              </a:rPr>
              <a:t>z</a:t>
            </a:r>
            <a:r>
              <a:rPr lang="en-US" dirty="0"/>
              <a:t> </a:t>
            </a:r>
            <a:br>
              <a:rPr lang="en-US" dirty="0"/>
            </a:br>
            <a:endParaRPr lang="en-US" dirty="0"/>
          </a:p>
          <a:p>
            <a:r>
              <a:rPr lang="en-US" sz="1800" b="0" i="0" dirty="0">
                <a:solidFill>
                  <a:srgbClr val="000000"/>
                </a:solidFill>
                <a:effectLst/>
                <a:latin typeface="NimbusRomNo9L-Regu"/>
              </a:rPr>
              <a:t>Templates </a:t>
            </a:r>
            <a:r>
              <a:rPr lang="en-US" sz="1800" b="0" i="1" dirty="0">
                <a:solidFill>
                  <a:srgbClr val="000000"/>
                </a:solidFill>
                <a:effectLst/>
                <a:latin typeface="CMMI10"/>
              </a:rPr>
              <a:t>T</a:t>
            </a:r>
            <a:r>
              <a:rPr lang="en-US" sz="1800" b="0" i="1" dirty="0">
                <a:solidFill>
                  <a:srgbClr val="000000"/>
                </a:solidFill>
                <a:effectLst/>
                <a:latin typeface="CMMI7"/>
              </a:rPr>
              <a:t>m </a:t>
            </a:r>
            <a:r>
              <a:rPr lang="en-US" sz="1800" b="0" i="1" dirty="0">
                <a:solidFill>
                  <a:srgbClr val="000000"/>
                </a:solidFill>
                <a:effectLst/>
                <a:latin typeface="CMSY10"/>
              </a:rPr>
              <a:t>element of  </a:t>
            </a:r>
            <a:r>
              <a:rPr lang="en-US" sz="1800" b="0" i="0" dirty="0">
                <a:solidFill>
                  <a:srgbClr val="000000"/>
                </a:solidFill>
                <a:effectLst/>
                <a:latin typeface="CMR10"/>
              </a:rPr>
              <a:t>[0</a:t>
            </a:r>
            <a:r>
              <a:rPr lang="en-US" sz="1800" b="0" i="1" dirty="0">
                <a:solidFill>
                  <a:srgbClr val="000000"/>
                </a:solidFill>
                <a:effectLst/>
                <a:latin typeface="CMMI10"/>
              </a:rPr>
              <a:t>, </a:t>
            </a:r>
            <a:r>
              <a:rPr lang="en-US" sz="1800" b="0" i="0" dirty="0">
                <a:solidFill>
                  <a:srgbClr val="000000"/>
                </a:solidFill>
                <a:effectLst/>
                <a:latin typeface="CMR10"/>
              </a:rPr>
              <a:t>1]</a:t>
            </a:r>
            <a:r>
              <a:rPr lang="en-US" sz="1800" b="0" i="1" dirty="0" err="1">
                <a:solidFill>
                  <a:srgbClr val="000000"/>
                </a:solidFill>
                <a:effectLst/>
                <a:latin typeface="CMMI7"/>
              </a:rPr>
              <a:t>h</a:t>
            </a:r>
            <a:r>
              <a:rPr lang="en-US" sz="1800" b="0" i="1" dirty="0" err="1">
                <a:solidFill>
                  <a:srgbClr val="000000"/>
                </a:solidFill>
                <a:effectLst/>
                <a:latin typeface="CMMI5"/>
              </a:rPr>
              <a:t>t</a:t>
            </a:r>
            <a:r>
              <a:rPr lang="en-US" sz="1800" b="0" i="1" dirty="0" err="1">
                <a:solidFill>
                  <a:srgbClr val="000000"/>
                </a:solidFill>
                <a:effectLst/>
                <a:latin typeface="CMSY7"/>
              </a:rPr>
              <a:t>×</a:t>
            </a:r>
            <a:r>
              <a:rPr lang="en-US" sz="1800" b="0" i="1" dirty="0" err="1">
                <a:solidFill>
                  <a:srgbClr val="000000"/>
                </a:solidFill>
                <a:effectLst/>
                <a:latin typeface="CMMI7"/>
              </a:rPr>
              <a:t>w</a:t>
            </a:r>
            <a:r>
              <a:rPr lang="en-US" sz="1800" b="0" i="1" dirty="0" err="1">
                <a:solidFill>
                  <a:srgbClr val="000000"/>
                </a:solidFill>
                <a:effectLst/>
                <a:latin typeface="CMMI5"/>
              </a:rPr>
              <a:t>t</a:t>
            </a:r>
            <a:r>
              <a:rPr lang="en-US" sz="1800" b="0" i="1" dirty="0">
                <a:solidFill>
                  <a:srgbClr val="000000"/>
                </a:solidFill>
                <a:effectLst/>
                <a:latin typeface="CMSY7"/>
              </a:rPr>
              <a:t>×</a:t>
            </a:r>
            <a:r>
              <a:rPr lang="en-US" sz="1800" b="0" i="0" dirty="0">
                <a:solidFill>
                  <a:srgbClr val="000000"/>
                </a:solidFill>
                <a:effectLst/>
                <a:latin typeface="CMR7"/>
              </a:rPr>
              <a:t>(</a:t>
            </a:r>
            <a:r>
              <a:rPr lang="en-US" sz="1800" b="0" i="1" dirty="0">
                <a:solidFill>
                  <a:srgbClr val="000000"/>
                </a:solidFill>
                <a:effectLst/>
                <a:latin typeface="CMMI7"/>
              </a:rPr>
              <a:t>c</a:t>
            </a:r>
            <a:r>
              <a:rPr lang="en-US" sz="1800" b="0" i="0" dirty="0">
                <a:solidFill>
                  <a:srgbClr val="000000"/>
                </a:solidFill>
                <a:effectLst/>
                <a:latin typeface="CMR7"/>
              </a:rPr>
              <a:t>+1) </a:t>
            </a:r>
            <a:r>
              <a:rPr lang="en-US" sz="1800" b="0" i="0" dirty="0">
                <a:solidFill>
                  <a:srgbClr val="000000"/>
                </a:solidFill>
                <a:effectLst/>
                <a:latin typeface="NimbusRomNo9L-Regu"/>
              </a:rPr>
              <a:t>are smaller than the image </a:t>
            </a:r>
            <a:r>
              <a:rPr lang="en-US" sz="1800" b="1" i="0" dirty="0">
                <a:solidFill>
                  <a:srgbClr val="000000"/>
                </a:solidFill>
                <a:effectLst/>
                <a:latin typeface="CMBX10"/>
              </a:rPr>
              <a:t>y</a:t>
            </a:r>
            <a:r>
              <a:rPr lang="en-US" dirty="0"/>
              <a:t> </a:t>
            </a:r>
            <a:r>
              <a:rPr lang="en-US" sz="1800" b="0" i="0" dirty="0">
                <a:solidFill>
                  <a:srgbClr val="000000"/>
                </a:solidFill>
                <a:effectLst/>
                <a:latin typeface="NimbusRomNo9L-Regu"/>
              </a:rPr>
              <a:t>but have an additional alpha</a:t>
            </a:r>
            <a:r>
              <a:rPr lang="en-US" dirty="0"/>
              <a:t> </a:t>
            </a:r>
            <a:r>
              <a:rPr lang="en-US" sz="1800" b="0" i="0" dirty="0">
                <a:solidFill>
                  <a:srgbClr val="000000"/>
                </a:solidFill>
                <a:effectLst/>
                <a:latin typeface="NimbusRomNo9L-Regu"/>
              </a:rPr>
              <a:t>channel which allows occlusion by other templates</a:t>
            </a:r>
            <a:r>
              <a:rPr lang="en-US" dirty="0"/>
              <a:t> </a:t>
            </a:r>
            <a:br>
              <a:rPr lang="en-US" dirty="0"/>
            </a:br>
            <a:br>
              <a:rPr lang="en-US" dirty="0"/>
            </a:br>
            <a:r>
              <a:rPr lang="en-US" sz="1800" b="0" i="0" dirty="0">
                <a:solidFill>
                  <a:srgbClr val="000000"/>
                </a:solidFill>
                <a:effectLst/>
                <a:latin typeface="NimbusRomNo9L-Regu"/>
              </a:rPr>
              <a:t>The image is modelled as a spatial Gaussian mixture</a:t>
            </a:r>
            <a:r>
              <a:rPr lang="en-US" dirty="0"/>
              <a:t> ? Not sure what this means, didn’t have time to look it up. </a:t>
            </a:r>
          </a:p>
          <a:p>
            <a:endParaRPr lang="en-US" dirty="0"/>
          </a:p>
          <a:p>
            <a:r>
              <a:rPr lang="en-US" sz="1800" b="0" i="0" dirty="0">
                <a:solidFill>
                  <a:srgbClr val="000000"/>
                </a:solidFill>
                <a:effectLst/>
                <a:latin typeface="NimbusRomNo9L-Regu"/>
              </a:rPr>
              <a:t>Training the PCAE results in learning templates for object parts, which resemble strokes in the case</a:t>
            </a:r>
            <a:br>
              <a:rPr lang="en-US" sz="1800" b="0" i="0" dirty="0">
                <a:solidFill>
                  <a:srgbClr val="000000"/>
                </a:solidFill>
                <a:effectLst/>
                <a:latin typeface="NimbusRomNo9L-Regu"/>
              </a:rPr>
            </a:br>
            <a:r>
              <a:rPr lang="en-US" sz="1800" b="0" i="0" dirty="0">
                <a:solidFill>
                  <a:srgbClr val="000000"/>
                </a:solidFill>
                <a:effectLst/>
                <a:latin typeface="NimbusRomNo9L-Regu"/>
              </a:rPr>
              <a:t>of MNIST</a:t>
            </a:r>
            <a:r>
              <a:rPr lang="en-US" dirty="0"/>
              <a:t> </a:t>
            </a:r>
            <a:br>
              <a:rPr lang="en-US" dirty="0"/>
            </a:b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8AAF1B71-35D9-40AA-A5A9-ECF01A114726}" type="slidenum">
              <a:rPr lang="en-US" smtClean="0"/>
              <a:t>25</a:t>
            </a:fld>
            <a:endParaRPr lang="en-US"/>
          </a:p>
        </p:txBody>
      </p:sp>
    </p:spTree>
    <p:extLst>
      <p:ext uri="{BB962C8B-B14F-4D97-AF65-F5344CB8AC3E}">
        <p14:creationId xmlns:p14="http://schemas.microsoft.com/office/powerpoint/2010/main" val="144434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bccb4f65d_0_1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bccb4f65d_0_1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Ok probabely you had tried  figuring out patterns and rather than memorizing the location of points you memorized the pose of the patterns to replicate the points. </a:t>
            </a:r>
            <a:endParaRPr/>
          </a:p>
          <a:p>
            <a:pPr marL="0" lvl="0" indent="0" algn="l" rtl="0">
              <a:spcBef>
                <a:spcPts val="0"/>
              </a:spcBef>
              <a:spcAft>
                <a:spcPts val="0"/>
              </a:spcAft>
              <a:buNone/>
            </a:pPr>
            <a:endParaRPr/>
          </a:p>
          <a:p>
            <a:pPr marL="0" lvl="0" indent="0" algn="l" rtl="0">
              <a:spcBef>
                <a:spcPts val="0"/>
              </a:spcBef>
              <a:spcAft>
                <a:spcPts val="0"/>
              </a:spcAft>
              <a:buNone/>
            </a:pPr>
            <a:r>
              <a:rPr lang="en-GB"/>
              <a:t>Now if I ask you how did you group the points to replicate the scene accurately, probably this is your answer. Rather than grouping by vicinity or binning… which will be less accurate.</a:t>
            </a:r>
            <a:endParaRPr/>
          </a:p>
          <a:p>
            <a:pPr marL="0" lvl="0" indent="0" algn="l" rtl="0">
              <a:spcBef>
                <a:spcPts val="0"/>
              </a:spcBef>
              <a:spcAft>
                <a:spcPts val="0"/>
              </a:spcAft>
              <a:buNone/>
            </a:pPr>
            <a:endParaRPr/>
          </a:p>
          <a:p>
            <a:pPr marL="0" lvl="0" indent="0" algn="l" rtl="0">
              <a:spcBef>
                <a:spcPts val="0"/>
              </a:spcBef>
              <a:spcAft>
                <a:spcPts val="0"/>
              </a:spcAft>
              <a:buNone/>
            </a:pPr>
            <a:r>
              <a:rPr lang="en-GB"/>
              <a:t>By the end of this tutorial we will know how to build an system that will do similar grouping unsupervised like this just to be efficient and accurate in reconstruction.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NimbusRomNo9L-Regu"/>
              </a:rPr>
              <a:t>Having identified parts and their parameters, we would like to discover objects that could be composed</a:t>
            </a:r>
            <a:br>
              <a:rPr lang="en-US" sz="1800" b="0" i="0" dirty="0">
                <a:solidFill>
                  <a:srgbClr val="000000"/>
                </a:solidFill>
                <a:effectLst/>
                <a:latin typeface="NimbusRomNo9L-Regu"/>
              </a:rPr>
            </a:br>
            <a:r>
              <a:rPr lang="en-US" sz="1800" b="0" i="0" dirty="0">
                <a:solidFill>
                  <a:srgbClr val="000000"/>
                </a:solidFill>
                <a:effectLst/>
                <a:latin typeface="NimbusRomNo9L-Regu"/>
              </a:rPr>
              <a:t>of them</a:t>
            </a:r>
            <a:r>
              <a:rPr lang="en-US" dirty="0"/>
              <a:t> </a:t>
            </a:r>
            <a:br>
              <a:rPr lang="en-US" dirty="0"/>
            </a:br>
            <a:endParaRPr lang="en-US" dirty="0"/>
          </a:p>
          <a:p>
            <a:r>
              <a:rPr lang="en-US" sz="1800" b="0" i="0" dirty="0">
                <a:solidFill>
                  <a:srgbClr val="000000"/>
                </a:solidFill>
                <a:effectLst/>
                <a:latin typeface="NimbusRomNo9L-Regu"/>
              </a:rPr>
              <a:t>To do so, we use concatenated poses </a:t>
            </a:r>
            <a:r>
              <a:rPr lang="en-US" sz="1800" b="1" i="0" dirty="0" err="1">
                <a:solidFill>
                  <a:srgbClr val="000000"/>
                </a:solidFill>
                <a:effectLst/>
                <a:latin typeface="CMBX10"/>
              </a:rPr>
              <a:t>x</a:t>
            </a:r>
            <a:r>
              <a:rPr lang="en-US" sz="1800" b="0" i="1" dirty="0" err="1">
                <a:solidFill>
                  <a:srgbClr val="000000"/>
                </a:solidFill>
                <a:effectLst/>
                <a:latin typeface="CMMI7"/>
              </a:rPr>
              <a:t>m</a:t>
            </a:r>
            <a:r>
              <a:rPr lang="en-US" sz="1800" b="0" i="0" dirty="0">
                <a:solidFill>
                  <a:srgbClr val="000000"/>
                </a:solidFill>
                <a:effectLst/>
                <a:latin typeface="NimbusRomNo9L-Regu"/>
              </a:rPr>
              <a:t>, special features </a:t>
            </a:r>
            <a:r>
              <a:rPr lang="en-US" sz="1800" b="1" i="0" dirty="0" err="1">
                <a:solidFill>
                  <a:srgbClr val="000000"/>
                </a:solidFill>
                <a:effectLst/>
                <a:latin typeface="CMBX10"/>
              </a:rPr>
              <a:t>z</a:t>
            </a:r>
            <a:r>
              <a:rPr lang="en-US" sz="1800" b="0" i="1" dirty="0" err="1">
                <a:solidFill>
                  <a:srgbClr val="000000"/>
                </a:solidFill>
                <a:effectLst/>
                <a:latin typeface="CMMI7"/>
              </a:rPr>
              <a:t>m</a:t>
            </a:r>
            <a:r>
              <a:rPr lang="en-US" sz="1800" b="0" i="1" dirty="0">
                <a:solidFill>
                  <a:srgbClr val="000000"/>
                </a:solidFill>
                <a:effectLst/>
                <a:latin typeface="CMMI7"/>
              </a:rPr>
              <a:t> </a:t>
            </a:r>
            <a:r>
              <a:rPr lang="en-US" sz="1800" b="0" i="0" dirty="0">
                <a:solidFill>
                  <a:srgbClr val="000000"/>
                </a:solidFill>
                <a:effectLst/>
                <a:latin typeface="NimbusRomNo9L-Regu"/>
              </a:rPr>
              <a:t>and flattened templates</a:t>
            </a:r>
            <a:br>
              <a:rPr lang="en-US" sz="1800" b="0" i="0" dirty="0">
                <a:solidFill>
                  <a:srgbClr val="000000"/>
                </a:solidFill>
                <a:effectLst/>
                <a:latin typeface="NimbusRomNo9L-Regu"/>
              </a:rPr>
            </a:br>
            <a:r>
              <a:rPr lang="en-US" sz="1800" b="0" i="1" dirty="0">
                <a:solidFill>
                  <a:srgbClr val="000000"/>
                </a:solidFill>
                <a:effectLst/>
                <a:latin typeface="CMMI10"/>
              </a:rPr>
              <a:t>T</a:t>
            </a:r>
            <a:r>
              <a:rPr lang="en-US" sz="1800" b="0" i="1" dirty="0">
                <a:solidFill>
                  <a:srgbClr val="000000"/>
                </a:solidFill>
                <a:effectLst/>
                <a:latin typeface="CMMI7"/>
              </a:rPr>
              <a:t>m </a:t>
            </a:r>
            <a:r>
              <a:rPr lang="en-US" sz="1800" b="0" i="0" dirty="0">
                <a:solidFill>
                  <a:srgbClr val="000000"/>
                </a:solidFill>
                <a:effectLst/>
                <a:latin typeface="NimbusRomNo9L-Regu"/>
              </a:rPr>
              <a:t>(which convey the identity of the part capsule) as an input to the OCAE, which differs from the</a:t>
            </a:r>
            <a:br>
              <a:rPr lang="en-US" sz="1800" b="0" i="0" dirty="0">
                <a:solidFill>
                  <a:srgbClr val="000000"/>
                </a:solidFill>
                <a:effectLst/>
                <a:latin typeface="NimbusRomNo9L-Regu"/>
              </a:rPr>
            </a:br>
            <a:r>
              <a:rPr lang="en-US" sz="1800" b="0" i="0" dirty="0">
                <a:solidFill>
                  <a:srgbClr val="000000"/>
                </a:solidFill>
                <a:effectLst/>
                <a:latin typeface="NimbusRomNo9L-Regu"/>
              </a:rPr>
              <a:t>CCAE in the following ways</a:t>
            </a:r>
            <a:r>
              <a:rPr lang="en-US" dirty="0"/>
              <a:t> </a:t>
            </a:r>
            <a:br>
              <a:rPr lang="en-US" dirty="0"/>
            </a:br>
            <a:endParaRPr lang="en-US" dirty="0"/>
          </a:p>
          <a:p>
            <a:r>
              <a:rPr lang="en-US" sz="1800" b="0" i="0" dirty="0">
                <a:solidFill>
                  <a:srgbClr val="000000"/>
                </a:solidFill>
                <a:effectLst/>
                <a:latin typeface="NimbusRomNo9L-Regu"/>
              </a:rPr>
              <a:t>Firstly, we feed part capsule presence probabilities </a:t>
            </a:r>
            <a:r>
              <a:rPr lang="en-US" sz="1800" b="0" i="1" dirty="0">
                <a:solidFill>
                  <a:srgbClr val="000000"/>
                </a:solidFill>
                <a:effectLst/>
                <a:latin typeface="CMMI10"/>
              </a:rPr>
              <a:t>d</a:t>
            </a:r>
            <a:r>
              <a:rPr lang="en-US" sz="1800" b="0" i="1" dirty="0">
                <a:solidFill>
                  <a:srgbClr val="000000"/>
                </a:solidFill>
                <a:effectLst/>
                <a:latin typeface="CMMI7"/>
              </a:rPr>
              <a:t>m </a:t>
            </a:r>
            <a:r>
              <a:rPr lang="en-US" sz="1800" b="0" i="0" dirty="0">
                <a:solidFill>
                  <a:srgbClr val="000000"/>
                </a:solidFill>
                <a:effectLst/>
                <a:latin typeface="NimbusRomNo9L-Regu"/>
              </a:rPr>
              <a:t>into the OCAE’s</a:t>
            </a:r>
            <a:br>
              <a:rPr lang="en-US" sz="1800" b="0" i="0" dirty="0">
                <a:solidFill>
                  <a:srgbClr val="000000"/>
                </a:solidFill>
                <a:effectLst/>
                <a:latin typeface="NimbusRomNo9L-Regu"/>
              </a:rPr>
            </a:br>
            <a:r>
              <a:rPr lang="en-US" sz="1800" b="0" i="0" dirty="0">
                <a:solidFill>
                  <a:srgbClr val="000000"/>
                </a:solidFill>
                <a:effectLst/>
                <a:latin typeface="NimbusRomNo9L-Regu"/>
              </a:rPr>
              <a:t>encoder—these are used to bias the Set Transformer’s attention mechanism not to take absent points</a:t>
            </a:r>
            <a:br>
              <a:rPr lang="en-US" sz="1800" b="0" i="0" dirty="0">
                <a:solidFill>
                  <a:srgbClr val="000000"/>
                </a:solidFill>
                <a:effectLst/>
                <a:latin typeface="NimbusRomNo9L-Regu"/>
              </a:rPr>
            </a:br>
            <a:r>
              <a:rPr lang="en-US" sz="1800" b="0" i="0" dirty="0">
                <a:solidFill>
                  <a:srgbClr val="000000"/>
                </a:solidFill>
                <a:effectLst/>
                <a:latin typeface="NimbusRomNo9L-Regu"/>
              </a:rPr>
              <a:t>into account</a:t>
            </a:r>
            <a:r>
              <a:rPr lang="en-US" dirty="0"/>
              <a:t> </a:t>
            </a:r>
            <a:br>
              <a:rPr lang="en-US" dirty="0"/>
            </a:br>
            <a:endParaRPr lang="en-US" dirty="0"/>
          </a:p>
          <a:p>
            <a:r>
              <a:rPr lang="en-US" sz="1800" b="0" i="0" dirty="0">
                <a:solidFill>
                  <a:srgbClr val="000000"/>
                </a:solidFill>
                <a:effectLst/>
                <a:latin typeface="NimbusRomNo9L-Regu"/>
              </a:rPr>
              <a:t>Secondly, </a:t>
            </a:r>
            <a:r>
              <a:rPr lang="en-US" sz="1800" b="0" i="1" dirty="0" err="1">
                <a:solidFill>
                  <a:srgbClr val="000000"/>
                </a:solidFill>
                <a:effectLst/>
                <a:latin typeface="CMMI10"/>
              </a:rPr>
              <a:t>d</a:t>
            </a:r>
            <a:r>
              <a:rPr lang="en-US" sz="1800" b="0" i="1" dirty="0" err="1">
                <a:solidFill>
                  <a:srgbClr val="000000"/>
                </a:solidFill>
                <a:effectLst/>
                <a:latin typeface="CMMI7"/>
              </a:rPr>
              <a:t>m</a:t>
            </a:r>
            <a:r>
              <a:rPr lang="en-US" sz="1800" b="0" i="0" dirty="0" err="1">
                <a:solidFill>
                  <a:srgbClr val="000000"/>
                </a:solidFill>
                <a:effectLst/>
                <a:latin typeface="NimbusRomNo9L-Regu"/>
              </a:rPr>
              <a:t>s</a:t>
            </a:r>
            <a:r>
              <a:rPr lang="en-US" sz="1800" b="0" i="0" dirty="0">
                <a:solidFill>
                  <a:srgbClr val="000000"/>
                </a:solidFill>
                <a:effectLst/>
                <a:latin typeface="NimbusRomNo9L-Regu"/>
              </a:rPr>
              <a:t> are also used to weigh the part-capsules’ log-likelihood, so that we do</a:t>
            </a:r>
            <a:br>
              <a:rPr lang="en-US" sz="1800" b="0" i="0" dirty="0">
                <a:solidFill>
                  <a:srgbClr val="000000"/>
                </a:solidFill>
                <a:effectLst/>
                <a:latin typeface="NimbusRomNo9L-Regu"/>
              </a:rPr>
            </a:br>
            <a:r>
              <a:rPr lang="en-US" sz="1800" b="0" i="0" dirty="0">
                <a:solidFill>
                  <a:srgbClr val="000000"/>
                </a:solidFill>
                <a:effectLst/>
                <a:latin typeface="NimbusRomNo9L-Regu"/>
              </a:rPr>
              <a:t>not take log-likelihood of absent points into account.</a:t>
            </a:r>
            <a:r>
              <a:rPr lang="en-US" dirty="0"/>
              <a:t> </a:t>
            </a:r>
            <a:br>
              <a:rPr lang="en-US" dirty="0"/>
            </a:br>
            <a:endParaRPr lang="en-US" dirty="0"/>
          </a:p>
          <a:p>
            <a:r>
              <a:rPr lang="en-US" sz="1800" b="0" i="0" dirty="0">
                <a:solidFill>
                  <a:srgbClr val="000000"/>
                </a:solidFill>
                <a:effectLst/>
                <a:latin typeface="NimbusRomNo9L-Regu"/>
              </a:rPr>
              <a:t>This is implemented by raising the likelihood of the </a:t>
            </a:r>
            <a:r>
              <a:rPr lang="en-US" sz="1800" b="0" i="0" dirty="0" err="1">
                <a:solidFill>
                  <a:srgbClr val="000000"/>
                </a:solidFill>
                <a:effectLst/>
                <a:latin typeface="NimbusRomNo9L-Regu"/>
              </a:rPr>
              <a:t>m</a:t>
            </a:r>
            <a:r>
              <a:rPr lang="en-US" sz="1800" b="0" i="0" dirty="0" err="1">
                <a:solidFill>
                  <a:srgbClr val="000000"/>
                </a:solidFill>
                <a:effectLst/>
                <a:latin typeface="CMR7"/>
              </a:rPr>
              <a:t>th</a:t>
            </a:r>
            <a:r>
              <a:rPr lang="en-US" sz="1800" b="0" i="0" dirty="0">
                <a:solidFill>
                  <a:srgbClr val="000000"/>
                </a:solidFill>
                <a:effectLst/>
                <a:latin typeface="CMR7"/>
              </a:rPr>
              <a:t> </a:t>
            </a:r>
            <a:r>
              <a:rPr lang="en-US" sz="1800" b="0" i="0" dirty="0">
                <a:solidFill>
                  <a:srgbClr val="000000"/>
                </a:solidFill>
                <a:effectLst/>
                <a:latin typeface="NimbusRomNo9L-Regu"/>
              </a:rPr>
              <a:t>part capsule to the power of </a:t>
            </a:r>
            <a:r>
              <a:rPr lang="en-US" sz="1800" b="0" i="1" dirty="0">
                <a:solidFill>
                  <a:srgbClr val="000000"/>
                </a:solidFill>
                <a:effectLst/>
                <a:latin typeface="CMMI10"/>
              </a:rPr>
              <a:t>d</a:t>
            </a:r>
            <a:r>
              <a:rPr lang="en-US" sz="1800" b="0" i="1" dirty="0">
                <a:solidFill>
                  <a:srgbClr val="000000"/>
                </a:solidFill>
                <a:effectLst/>
                <a:latin typeface="CMMI7"/>
              </a:rPr>
              <a:t>m</a:t>
            </a:r>
          </a:p>
          <a:p>
            <a:endParaRPr lang="en-US" sz="1800" b="0" i="1" dirty="0">
              <a:solidFill>
                <a:srgbClr val="000000"/>
              </a:solidFill>
              <a:effectLst/>
              <a:latin typeface="CMMI7"/>
            </a:endParaRPr>
          </a:p>
          <a:p>
            <a:r>
              <a:rPr lang="en-US" sz="1800" b="0" i="0" dirty="0">
                <a:solidFill>
                  <a:srgbClr val="000000"/>
                </a:solidFill>
                <a:effectLst/>
                <a:latin typeface="NimbusRomNo9L-Regu"/>
              </a:rPr>
              <a:t>The OCAE is trained by </a:t>
            </a:r>
            <a:r>
              <a:rPr lang="en-US" sz="1800" b="0" i="0" dirty="0" err="1">
                <a:solidFill>
                  <a:srgbClr val="000000"/>
                </a:solidFill>
                <a:effectLst/>
                <a:latin typeface="NimbusRomNo9L-Regu"/>
              </a:rPr>
              <a:t>maximising</a:t>
            </a:r>
            <a:r>
              <a:rPr lang="en-US" sz="1800" b="0" i="0" dirty="0">
                <a:solidFill>
                  <a:srgbClr val="000000"/>
                </a:solidFill>
                <a:effectLst/>
                <a:latin typeface="NimbusRomNo9L-Regu"/>
              </a:rPr>
              <a:t> the part pose likelihood of Equation (11)</a:t>
            </a:r>
            <a:r>
              <a:rPr lang="en-US" dirty="0"/>
              <a:t> </a:t>
            </a:r>
            <a:br>
              <a:rPr lang="en-US" dirty="0"/>
            </a:br>
            <a:endParaRPr lang="en-US" dirty="0"/>
          </a:p>
          <a:p>
            <a:r>
              <a:rPr lang="en-US" sz="1800" b="0" i="0" dirty="0">
                <a:solidFill>
                  <a:srgbClr val="000000"/>
                </a:solidFill>
                <a:effectLst/>
                <a:latin typeface="NimbusRomNo9L-Regu"/>
              </a:rPr>
              <a:t>Therefore, every part-pose is explained as an independent mixture of predictions from object-capsules—where every</a:t>
            </a:r>
            <a:br>
              <a:rPr lang="en-US" sz="1800" b="0" i="0" dirty="0">
                <a:solidFill>
                  <a:srgbClr val="000000"/>
                </a:solidFill>
                <a:effectLst/>
                <a:latin typeface="NimbusRomNo9L-Regu"/>
              </a:rPr>
            </a:br>
            <a:r>
              <a:rPr lang="en-US" sz="1800" b="0" i="0" dirty="0">
                <a:solidFill>
                  <a:srgbClr val="000000"/>
                </a:solidFill>
                <a:effectLst/>
                <a:latin typeface="NimbusRomNo9L-Regu"/>
              </a:rPr>
              <a:t>object capsule makes exactly </a:t>
            </a:r>
            <a:r>
              <a:rPr lang="en-US" sz="1800" b="0" i="1" dirty="0">
                <a:solidFill>
                  <a:srgbClr val="000000"/>
                </a:solidFill>
                <a:effectLst/>
                <a:latin typeface="CMMI10"/>
              </a:rPr>
              <a:t>M </a:t>
            </a:r>
            <a:r>
              <a:rPr lang="en-US" sz="1800" b="0" i="0" dirty="0">
                <a:solidFill>
                  <a:srgbClr val="000000"/>
                </a:solidFill>
                <a:effectLst/>
                <a:latin typeface="NimbusRomNo9L-Regu"/>
              </a:rPr>
              <a:t>candidate predictions </a:t>
            </a:r>
            <a:r>
              <a:rPr lang="en-US" sz="1800" b="0" i="1" dirty="0">
                <a:solidFill>
                  <a:srgbClr val="000000"/>
                </a:solidFill>
                <a:effectLst/>
                <a:latin typeface="CMMI10"/>
              </a:rPr>
              <a:t>V</a:t>
            </a:r>
            <a:r>
              <a:rPr lang="en-US" sz="1800" b="0" i="1" dirty="0">
                <a:solidFill>
                  <a:srgbClr val="000000"/>
                </a:solidFill>
                <a:effectLst/>
                <a:latin typeface="CMMI7"/>
              </a:rPr>
              <a:t>k;</a:t>
            </a:r>
            <a:r>
              <a:rPr lang="en-US" sz="1800" b="0" i="0" dirty="0">
                <a:solidFill>
                  <a:srgbClr val="000000"/>
                </a:solidFill>
                <a:effectLst/>
                <a:latin typeface="CMR7"/>
              </a:rPr>
              <a:t>1:</a:t>
            </a:r>
            <a:r>
              <a:rPr lang="en-US" sz="1800" b="0" i="1" dirty="0">
                <a:solidFill>
                  <a:srgbClr val="000000"/>
                </a:solidFill>
                <a:effectLst/>
                <a:latin typeface="CMMI7"/>
              </a:rPr>
              <a:t>M</a:t>
            </a:r>
            <a:r>
              <a:rPr lang="en-US" sz="1800" b="0" i="0" dirty="0">
                <a:solidFill>
                  <a:srgbClr val="000000"/>
                </a:solidFill>
                <a:effectLst/>
                <a:latin typeface="NimbusRomNo9L-Regu"/>
              </a:rPr>
              <a:t>, or exactly </a:t>
            </a:r>
            <a:r>
              <a:rPr lang="en-US" sz="1800" b="1" i="0" dirty="0">
                <a:solidFill>
                  <a:srgbClr val="000000"/>
                </a:solidFill>
                <a:effectLst/>
                <a:latin typeface="NimbusRomNo9L-Medi"/>
              </a:rPr>
              <a:t>one </a:t>
            </a:r>
            <a:r>
              <a:rPr lang="en-US" sz="1800" b="0" i="0" dirty="0">
                <a:solidFill>
                  <a:srgbClr val="000000"/>
                </a:solidFill>
                <a:effectLst/>
                <a:latin typeface="NimbusRomNo9L-Regu"/>
              </a:rPr>
              <a:t>candidate prediction</a:t>
            </a:r>
            <a:br>
              <a:rPr lang="en-US" sz="1800" b="0" i="0" dirty="0">
                <a:solidFill>
                  <a:srgbClr val="000000"/>
                </a:solidFill>
                <a:effectLst/>
                <a:latin typeface="NimbusRomNo9L-Regu"/>
              </a:rPr>
            </a:br>
            <a:r>
              <a:rPr lang="en-US" sz="1800" b="0" i="0" dirty="0">
                <a:solidFill>
                  <a:srgbClr val="000000"/>
                </a:solidFill>
                <a:effectLst/>
                <a:latin typeface="NimbusRomNo9L-Regu"/>
              </a:rPr>
              <a:t>per part. </a:t>
            </a:r>
            <a:br>
              <a:rPr lang="en-US" dirty="0"/>
            </a:br>
            <a:endParaRPr lang="en-US" dirty="0"/>
          </a:p>
        </p:txBody>
      </p:sp>
      <p:sp>
        <p:nvSpPr>
          <p:cNvPr id="4" name="Slide Number Placeholder 3"/>
          <p:cNvSpPr>
            <a:spLocks noGrp="1"/>
          </p:cNvSpPr>
          <p:nvPr>
            <p:ph type="sldNum" sz="quarter" idx="5"/>
          </p:nvPr>
        </p:nvSpPr>
        <p:spPr/>
        <p:txBody>
          <a:bodyPr/>
          <a:lstStyle/>
          <a:p>
            <a:fld id="{8AAF1B71-35D9-40AA-A5A9-ECF01A114726}" type="slidenum">
              <a:rPr lang="en-US" smtClean="0"/>
              <a:t>26</a:t>
            </a:fld>
            <a:endParaRPr lang="en-US"/>
          </a:p>
        </p:txBody>
      </p:sp>
    </p:spTree>
    <p:extLst>
      <p:ext uri="{BB962C8B-B14F-4D97-AF65-F5344CB8AC3E}">
        <p14:creationId xmlns:p14="http://schemas.microsoft.com/office/powerpoint/2010/main" val="3526768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b3b77a928_0_1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b3b77a928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Another example of image understanding beyond simple pattern matching is in the face of occlusion. With a training set like this, How can we have a system that successfully parse this images and identify the two digits in each.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5b3b77a928_0_1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5b3b77a928_0_1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Last but not least how efficient can our models be dealing with different viewpoints. Assume we only get training images were objects have roughly alighned viewpoints. What is our best chance at correctly classifying them from new viewpoints?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b02b7688b_5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b02b7688b_5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way for your model to solve this task is to have viewpoint equivarience. If you change your input your output changes accordingly. For example CNNs </a:t>
            </a:r>
            <a:r>
              <a:rPr lang="en-GB">
                <a:solidFill>
                  <a:schemeClr val="dk1"/>
                </a:solidFill>
              </a:rPr>
              <a:t>without stride and pooling </a:t>
            </a:r>
            <a:r>
              <a:rPr lang="en-GB"/>
              <a:t>replicate their computation over the grid of pixel positions equally and are translation equivarient. So if you move the house around it will not hurt a CNN much. But we now that a camera can take a picture from any viewpoint, should we grid all those degrees of freedom or maybe find some new basis functions and replicate filters or computations there? If we are not a fan of replicating computation or paramters we should find out what stays constant.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5b3b77a9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5b3b77a92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If you want to learn a single matrix or two about houses, apply it exactly the same way on all three images what is that constant. Computer graphics answer (for example photoshop vs illustrator) is to go beyond pixel space into vector space. What do I mean?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5b3b77a928_0_9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5b3b77a928_0_9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Put a coordinate frame on all the detectable objects, house , roof and the wall. Now look for the constant again. Can you see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b3b77a928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b3b77a928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But what is a coordinate frame? We want it to carry the viewpoint information like rotation and scale. If I ask you to put these coordinate frames on this truck and its parts you will probably imagine sth like this. How you put it is not important as long as it is consistant. For representing it mathematically we should ask how many degrees of freedom we have for putting them. I would say it needs at least 6 dimensions. So we can represent it with a vector or a matrix. What we need to learn then is The relationship between two coordinate frames which can be represented with a matrix. So now that we have decided to carry around this information in addition to whether something exists or not let’s call the bundle a Capsule.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5be7d4d9c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5be7d4d9c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From now on we call a group of neurons which show both whether an entity exists and how it exists a Capsule. It can be just 6 neurons together viewed as a vector. Or 17 neurons together or 16 viewe. The core is that we call a bunch of neurons that are semantically grouped a capsule.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7FAF-F491-4C62-8C75-58ED05D557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4570CB-875E-46B3-897B-1D0C77F9C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B79070-B470-4453-99F3-4798C4EE89A1}"/>
              </a:ext>
            </a:extLst>
          </p:cNvPr>
          <p:cNvSpPr>
            <a:spLocks noGrp="1"/>
          </p:cNvSpPr>
          <p:nvPr>
            <p:ph type="dt" sz="half" idx="10"/>
          </p:nvPr>
        </p:nvSpPr>
        <p:spPr/>
        <p:txBody>
          <a:bodyPr/>
          <a:lstStyle/>
          <a:p>
            <a:fld id="{D40987E9-4FC3-487C-8363-F44A8574E654}" type="datetimeFigureOut">
              <a:rPr lang="en-US" smtClean="0"/>
              <a:t>11/20/2020</a:t>
            </a:fld>
            <a:endParaRPr lang="en-US"/>
          </a:p>
        </p:txBody>
      </p:sp>
      <p:sp>
        <p:nvSpPr>
          <p:cNvPr id="5" name="Footer Placeholder 4">
            <a:extLst>
              <a:ext uri="{FF2B5EF4-FFF2-40B4-BE49-F238E27FC236}">
                <a16:creationId xmlns:a16="http://schemas.microsoft.com/office/drawing/2014/main" id="{594D9D76-7763-4FC5-8793-1B363C9FFC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4F176-943B-4D53-A459-971DE3C353F6}"/>
              </a:ext>
            </a:extLst>
          </p:cNvPr>
          <p:cNvSpPr>
            <a:spLocks noGrp="1"/>
          </p:cNvSpPr>
          <p:nvPr>
            <p:ph type="sldNum" sz="quarter" idx="12"/>
          </p:nvPr>
        </p:nvSpPr>
        <p:spPr/>
        <p:txBody>
          <a:bodyPr/>
          <a:lstStyle/>
          <a:p>
            <a:fld id="{7D99DCD0-03D3-45BD-9CDC-A24322E7BBA1}" type="slidenum">
              <a:rPr lang="en-US" smtClean="0"/>
              <a:t>‹#›</a:t>
            </a:fld>
            <a:endParaRPr lang="en-US"/>
          </a:p>
        </p:txBody>
      </p:sp>
    </p:spTree>
    <p:extLst>
      <p:ext uri="{BB962C8B-B14F-4D97-AF65-F5344CB8AC3E}">
        <p14:creationId xmlns:p14="http://schemas.microsoft.com/office/powerpoint/2010/main" val="371791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E1C7-4409-4E0A-8707-8EC3D09080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F94E97-3D75-4342-9AE5-39CE44DC1E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F0483-D915-472C-9981-217C35D6A94B}"/>
              </a:ext>
            </a:extLst>
          </p:cNvPr>
          <p:cNvSpPr>
            <a:spLocks noGrp="1"/>
          </p:cNvSpPr>
          <p:nvPr>
            <p:ph type="dt" sz="half" idx="10"/>
          </p:nvPr>
        </p:nvSpPr>
        <p:spPr/>
        <p:txBody>
          <a:bodyPr/>
          <a:lstStyle/>
          <a:p>
            <a:fld id="{D40987E9-4FC3-487C-8363-F44A8574E654}" type="datetimeFigureOut">
              <a:rPr lang="en-US" smtClean="0"/>
              <a:t>11/20/2020</a:t>
            </a:fld>
            <a:endParaRPr lang="en-US"/>
          </a:p>
        </p:txBody>
      </p:sp>
      <p:sp>
        <p:nvSpPr>
          <p:cNvPr id="5" name="Footer Placeholder 4">
            <a:extLst>
              <a:ext uri="{FF2B5EF4-FFF2-40B4-BE49-F238E27FC236}">
                <a16:creationId xmlns:a16="http://schemas.microsoft.com/office/drawing/2014/main" id="{752107C2-928D-429C-B792-519F8493C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4E771-279F-4628-98A7-E2AEAD5ADBC6}"/>
              </a:ext>
            </a:extLst>
          </p:cNvPr>
          <p:cNvSpPr>
            <a:spLocks noGrp="1"/>
          </p:cNvSpPr>
          <p:nvPr>
            <p:ph type="sldNum" sz="quarter" idx="12"/>
          </p:nvPr>
        </p:nvSpPr>
        <p:spPr/>
        <p:txBody>
          <a:bodyPr/>
          <a:lstStyle/>
          <a:p>
            <a:fld id="{7D99DCD0-03D3-45BD-9CDC-A24322E7BBA1}" type="slidenum">
              <a:rPr lang="en-US" smtClean="0"/>
              <a:t>‹#›</a:t>
            </a:fld>
            <a:endParaRPr lang="en-US"/>
          </a:p>
        </p:txBody>
      </p:sp>
    </p:spTree>
    <p:extLst>
      <p:ext uri="{BB962C8B-B14F-4D97-AF65-F5344CB8AC3E}">
        <p14:creationId xmlns:p14="http://schemas.microsoft.com/office/powerpoint/2010/main" val="4255667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3D45F2-9066-4D39-8126-4A53E90C4A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110177-2C11-467E-B741-18E445F06C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20506-47B9-4786-A5A0-2E72B8D8E810}"/>
              </a:ext>
            </a:extLst>
          </p:cNvPr>
          <p:cNvSpPr>
            <a:spLocks noGrp="1"/>
          </p:cNvSpPr>
          <p:nvPr>
            <p:ph type="dt" sz="half" idx="10"/>
          </p:nvPr>
        </p:nvSpPr>
        <p:spPr/>
        <p:txBody>
          <a:bodyPr/>
          <a:lstStyle/>
          <a:p>
            <a:fld id="{D40987E9-4FC3-487C-8363-F44A8574E654}" type="datetimeFigureOut">
              <a:rPr lang="en-US" smtClean="0"/>
              <a:t>11/20/2020</a:t>
            </a:fld>
            <a:endParaRPr lang="en-US"/>
          </a:p>
        </p:txBody>
      </p:sp>
      <p:sp>
        <p:nvSpPr>
          <p:cNvPr id="5" name="Footer Placeholder 4">
            <a:extLst>
              <a:ext uri="{FF2B5EF4-FFF2-40B4-BE49-F238E27FC236}">
                <a16:creationId xmlns:a16="http://schemas.microsoft.com/office/drawing/2014/main" id="{504FF290-7C61-4D8D-B934-3ED26F3A8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68876-C2EE-4C85-86F6-AD772F0047BD}"/>
              </a:ext>
            </a:extLst>
          </p:cNvPr>
          <p:cNvSpPr>
            <a:spLocks noGrp="1"/>
          </p:cNvSpPr>
          <p:nvPr>
            <p:ph type="sldNum" sz="quarter" idx="12"/>
          </p:nvPr>
        </p:nvSpPr>
        <p:spPr/>
        <p:txBody>
          <a:bodyPr/>
          <a:lstStyle/>
          <a:p>
            <a:fld id="{7D99DCD0-03D3-45BD-9CDC-A24322E7BBA1}" type="slidenum">
              <a:rPr lang="en-US" smtClean="0"/>
              <a:t>‹#›</a:t>
            </a:fld>
            <a:endParaRPr lang="en-US"/>
          </a:p>
        </p:txBody>
      </p:sp>
    </p:spTree>
    <p:extLst>
      <p:ext uri="{BB962C8B-B14F-4D97-AF65-F5344CB8AC3E}">
        <p14:creationId xmlns:p14="http://schemas.microsoft.com/office/powerpoint/2010/main" val="2060595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30867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08EE-1729-419C-8EAF-AF7BF0A02F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7E4FEE-90E4-47CE-873E-ED3661F220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325AA-D1EA-4924-8DD4-483B83C5303F}"/>
              </a:ext>
            </a:extLst>
          </p:cNvPr>
          <p:cNvSpPr>
            <a:spLocks noGrp="1"/>
          </p:cNvSpPr>
          <p:nvPr>
            <p:ph type="dt" sz="half" idx="10"/>
          </p:nvPr>
        </p:nvSpPr>
        <p:spPr/>
        <p:txBody>
          <a:bodyPr/>
          <a:lstStyle/>
          <a:p>
            <a:fld id="{D40987E9-4FC3-487C-8363-F44A8574E654}" type="datetimeFigureOut">
              <a:rPr lang="en-US" smtClean="0"/>
              <a:t>11/20/2020</a:t>
            </a:fld>
            <a:endParaRPr lang="en-US"/>
          </a:p>
        </p:txBody>
      </p:sp>
      <p:sp>
        <p:nvSpPr>
          <p:cNvPr id="5" name="Footer Placeholder 4">
            <a:extLst>
              <a:ext uri="{FF2B5EF4-FFF2-40B4-BE49-F238E27FC236}">
                <a16:creationId xmlns:a16="http://schemas.microsoft.com/office/drawing/2014/main" id="{45019D7A-F275-4DE8-8807-BE46F4797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8E57A-DCE2-45DD-A3AC-3D4C9C0CB491}"/>
              </a:ext>
            </a:extLst>
          </p:cNvPr>
          <p:cNvSpPr>
            <a:spLocks noGrp="1"/>
          </p:cNvSpPr>
          <p:nvPr>
            <p:ph type="sldNum" sz="quarter" idx="12"/>
          </p:nvPr>
        </p:nvSpPr>
        <p:spPr/>
        <p:txBody>
          <a:bodyPr/>
          <a:lstStyle/>
          <a:p>
            <a:fld id="{7D99DCD0-03D3-45BD-9CDC-A24322E7BBA1}" type="slidenum">
              <a:rPr lang="en-US" smtClean="0"/>
              <a:t>‹#›</a:t>
            </a:fld>
            <a:endParaRPr lang="en-US"/>
          </a:p>
        </p:txBody>
      </p:sp>
    </p:spTree>
    <p:extLst>
      <p:ext uri="{BB962C8B-B14F-4D97-AF65-F5344CB8AC3E}">
        <p14:creationId xmlns:p14="http://schemas.microsoft.com/office/powerpoint/2010/main" val="75829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B501-15B8-4FA3-A76E-64BEEDF41B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F823C9-E1A7-413A-9817-141D94CDA7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8DDB12-E9EC-46B6-92CC-F497F1E8AC58}"/>
              </a:ext>
            </a:extLst>
          </p:cNvPr>
          <p:cNvSpPr>
            <a:spLocks noGrp="1"/>
          </p:cNvSpPr>
          <p:nvPr>
            <p:ph type="dt" sz="half" idx="10"/>
          </p:nvPr>
        </p:nvSpPr>
        <p:spPr/>
        <p:txBody>
          <a:bodyPr/>
          <a:lstStyle/>
          <a:p>
            <a:fld id="{D40987E9-4FC3-487C-8363-F44A8574E654}" type="datetimeFigureOut">
              <a:rPr lang="en-US" smtClean="0"/>
              <a:t>11/20/2020</a:t>
            </a:fld>
            <a:endParaRPr lang="en-US"/>
          </a:p>
        </p:txBody>
      </p:sp>
      <p:sp>
        <p:nvSpPr>
          <p:cNvPr id="5" name="Footer Placeholder 4">
            <a:extLst>
              <a:ext uri="{FF2B5EF4-FFF2-40B4-BE49-F238E27FC236}">
                <a16:creationId xmlns:a16="http://schemas.microsoft.com/office/drawing/2014/main" id="{793F21B3-FC97-46BA-9E78-F7A2DAB2A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16EA7-73CD-490A-BE99-16380F633AD9}"/>
              </a:ext>
            </a:extLst>
          </p:cNvPr>
          <p:cNvSpPr>
            <a:spLocks noGrp="1"/>
          </p:cNvSpPr>
          <p:nvPr>
            <p:ph type="sldNum" sz="quarter" idx="12"/>
          </p:nvPr>
        </p:nvSpPr>
        <p:spPr/>
        <p:txBody>
          <a:bodyPr/>
          <a:lstStyle/>
          <a:p>
            <a:fld id="{7D99DCD0-03D3-45BD-9CDC-A24322E7BBA1}" type="slidenum">
              <a:rPr lang="en-US" smtClean="0"/>
              <a:t>‹#›</a:t>
            </a:fld>
            <a:endParaRPr lang="en-US"/>
          </a:p>
        </p:txBody>
      </p:sp>
    </p:spTree>
    <p:extLst>
      <p:ext uri="{BB962C8B-B14F-4D97-AF65-F5344CB8AC3E}">
        <p14:creationId xmlns:p14="http://schemas.microsoft.com/office/powerpoint/2010/main" val="4056562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AB11-C27C-41A0-958A-9B56559B4A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A83FF5-1311-4371-B289-55279CEBED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56CF8D-8D90-4815-97A3-1A1D25B859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D1B506-04D7-495C-B323-F057EDD230A7}"/>
              </a:ext>
            </a:extLst>
          </p:cNvPr>
          <p:cNvSpPr>
            <a:spLocks noGrp="1"/>
          </p:cNvSpPr>
          <p:nvPr>
            <p:ph type="dt" sz="half" idx="10"/>
          </p:nvPr>
        </p:nvSpPr>
        <p:spPr/>
        <p:txBody>
          <a:bodyPr/>
          <a:lstStyle/>
          <a:p>
            <a:fld id="{D40987E9-4FC3-487C-8363-F44A8574E654}" type="datetimeFigureOut">
              <a:rPr lang="en-US" smtClean="0"/>
              <a:t>11/20/2020</a:t>
            </a:fld>
            <a:endParaRPr lang="en-US"/>
          </a:p>
        </p:txBody>
      </p:sp>
      <p:sp>
        <p:nvSpPr>
          <p:cNvPr id="6" name="Footer Placeholder 5">
            <a:extLst>
              <a:ext uri="{FF2B5EF4-FFF2-40B4-BE49-F238E27FC236}">
                <a16:creationId xmlns:a16="http://schemas.microsoft.com/office/drawing/2014/main" id="{A309F776-5A5C-45DF-BDDD-F34B0C60E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0271D-5D81-4FD6-ADDE-5F4A50D41191}"/>
              </a:ext>
            </a:extLst>
          </p:cNvPr>
          <p:cNvSpPr>
            <a:spLocks noGrp="1"/>
          </p:cNvSpPr>
          <p:nvPr>
            <p:ph type="sldNum" sz="quarter" idx="12"/>
          </p:nvPr>
        </p:nvSpPr>
        <p:spPr/>
        <p:txBody>
          <a:bodyPr/>
          <a:lstStyle/>
          <a:p>
            <a:fld id="{7D99DCD0-03D3-45BD-9CDC-A24322E7BBA1}" type="slidenum">
              <a:rPr lang="en-US" smtClean="0"/>
              <a:t>‹#›</a:t>
            </a:fld>
            <a:endParaRPr lang="en-US"/>
          </a:p>
        </p:txBody>
      </p:sp>
    </p:spTree>
    <p:extLst>
      <p:ext uri="{BB962C8B-B14F-4D97-AF65-F5344CB8AC3E}">
        <p14:creationId xmlns:p14="http://schemas.microsoft.com/office/powerpoint/2010/main" val="103457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ECC6-6CC4-4ECE-93EF-55F0D4BC77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9BED22-C0D5-4D51-BBD1-B1BD38D331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340956-09FD-47D4-8DEA-97C26BD0EB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3E0804-C294-4D8E-89E1-9111E7A666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C61305-F43D-4F18-95FB-6CDD20EC8C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B8EC02-BBFC-4C4C-82E2-0B3C31527FA6}"/>
              </a:ext>
            </a:extLst>
          </p:cNvPr>
          <p:cNvSpPr>
            <a:spLocks noGrp="1"/>
          </p:cNvSpPr>
          <p:nvPr>
            <p:ph type="dt" sz="half" idx="10"/>
          </p:nvPr>
        </p:nvSpPr>
        <p:spPr/>
        <p:txBody>
          <a:bodyPr/>
          <a:lstStyle/>
          <a:p>
            <a:fld id="{D40987E9-4FC3-487C-8363-F44A8574E654}" type="datetimeFigureOut">
              <a:rPr lang="en-US" smtClean="0"/>
              <a:t>11/20/2020</a:t>
            </a:fld>
            <a:endParaRPr lang="en-US"/>
          </a:p>
        </p:txBody>
      </p:sp>
      <p:sp>
        <p:nvSpPr>
          <p:cNvPr id="8" name="Footer Placeholder 7">
            <a:extLst>
              <a:ext uri="{FF2B5EF4-FFF2-40B4-BE49-F238E27FC236}">
                <a16:creationId xmlns:a16="http://schemas.microsoft.com/office/drawing/2014/main" id="{08939AF2-FF31-4E52-B5F3-B1E9B70272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787CCA-F964-4CAE-8B5B-737531C7794B}"/>
              </a:ext>
            </a:extLst>
          </p:cNvPr>
          <p:cNvSpPr>
            <a:spLocks noGrp="1"/>
          </p:cNvSpPr>
          <p:nvPr>
            <p:ph type="sldNum" sz="quarter" idx="12"/>
          </p:nvPr>
        </p:nvSpPr>
        <p:spPr/>
        <p:txBody>
          <a:bodyPr/>
          <a:lstStyle/>
          <a:p>
            <a:fld id="{7D99DCD0-03D3-45BD-9CDC-A24322E7BBA1}" type="slidenum">
              <a:rPr lang="en-US" smtClean="0"/>
              <a:t>‹#›</a:t>
            </a:fld>
            <a:endParaRPr lang="en-US"/>
          </a:p>
        </p:txBody>
      </p:sp>
    </p:spTree>
    <p:extLst>
      <p:ext uri="{BB962C8B-B14F-4D97-AF65-F5344CB8AC3E}">
        <p14:creationId xmlns:p14="http://schemas.microsoft.com/office/powerpoint/2010/main" val="4202970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476C-B03F-426D-B7BB-58A2600545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FE8A95-753D-48F6-B25F-A9EC012965A1}"/>
              </a:ext>
            </a:extLst>
          </p:cNvPr>
          <p:cNvSpPr>
            <a:spLocks noGrp="1"/>
          </p:cNvSpPr>
          <p:nvPr>
            <p:ph type="dt" sz="half" idx="10"/>
          </p:nvPr>
        </p:nvSpPr>
        <p:spPr/>
        <p:txBody>
          <a:bodyPr/>
          <a:lstStyle/>
          <a:p>
            <a:fld id="{D40987E9-4FC3-487C-8363-F44A8574E654}" type="datetimeFigureOut">
              <a:rPr lang="en-US" smtClean="0"/>
              <a:t>11/20/2020</a:t>
            </a:fld>
            <a:endParaRPr lang="en-US"/>
          </a:p>
        </p:txBody>
      </p:sp>
      <p:sp>
        <p:nvSpPr>
          <p:cNvPr id="4" name="Footer Placeholder 3">
            <a:extLst>
              <a:ext uri="{FF2B5EF4-FFF2-40B4-BE49-F238E27FC236}">
                <a16:creationId xmlns:a16="http://schemas.microsoft.com/office/drawing/2014/main" id="{DA4ACAC3-1593-4F70-9D7A-3665EE1C7A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10FC42-422D-420C-985B-E7BDA6EED2D4}"/>
              </a:ext>
            </a:extLst>
          </p:cNvPr>
          <p:cNvSpPr>
            <a:spLocks noGrp="1"/>
          </p:cNvSpPr>
          <p:nvPr>
            <p:ph type="sldNum" sz="quarter" idx="12"/>
          </p:nvPr>
        </p:nvSpPr>
        <p:spPr/>
        <p:txBody>
          <a:bodyPr/>
          <a:lstStyle/>
          <a:p>
            <a:fld id="{7D99DCD0-03D3-45BD-9CDC-A24322E7BBA1}" type="slidenum">
              <a:rPr lang="en-US" smtClean="0"/>
              <a:t>‹#›</a:t>
            </a:fld>
            <a:endParaRPr lang="en-US"/>
          </a:p>
        </p:txBody>
      </p:sp>
    </p:spTree>
    <p:extLst>
      <p:ext uri="{BB962C8B-B14F-4D97-AF65-F5344CB8AC3E}">
        <p14:creationId xmlns:p14="http://schemas.microsoft.com/office/powerpoint/2010/main" val="279149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A8A68E-99D2-4300-9D98-3C65108BD2F9}"/>
              </a:ext>
            </a:extLst>
          </p:cNvPr>
          <p:cNvSpPr>
            <a:spLocks noGrp="1"/>
          </p:cNvSpPr>
          <p:nvPr>
            <p:ph type="dt" sz="half" idx="10"/>
          </p:nvPr>
        </p:nvSpPr>
        <p:spPr/>
        <p:txBody>
          <a:bodyPr/>
          <a:lstStyle/>
          <a:p>
            <a:fld id="{D40987E9-4FC3-487C-8363-F44A8574E654}" type="datetimeFigureOut">
              <a:rPr lang="en-US" smtClean="0"/>
              <a:t>11/20/2020</a:t>
            </a:fld>
            <a:endParaRPr lang="en-US"/>
          </a:p>
        </p:txBody>
      </p:sp>
      <p:sp>
        <p:nvSpPr>
          <p:cNvPr id="3" name="Footer Placeholder 2">
            <a:extLst>
              <a:ext uri="{FF2B5EF4-FFF2-40B4-BE49-F238E27FC236}">
                <a16:creationId xmlns:a16="http://schemas.microsoft.com/office/drawing/2014/main" id="{24D6E617-29B6-4C90-8DA1-C488FEB48D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EFAACA-00E3-4C78-91D7-BBEDED942097}"/>
              </a:ext>
            </a:extLst>
          </p:cNvPr>
          <p:cNvSpPr>
            <a:spLocks noGrp="1"/>
          </p:cNvSpPr>
          <p:nvPr>
            <p:ph type="sldNum" sz="quarter" idx="12"/>
          </p:nvPr>
        </p:nvSpPr>
        <p:spPr/>
        <p:txBody>
          <a:bodyPr/>
          <a:lstStyle/>
          <a:p>
            <a:fld id="{7D99DCD0-03D3-45BD-9CDC-A24322E7BBA1}" type="slidenum">
              <a:rPr lang="en-US" smtClean="0"/>
              <a:t>‹#›</a:t>
            </a:fld>
            <a:endParaRPr lang="en-US"/>
          </a:p>
        </p:txBody>
      </p:sp>
    </p:spTree>
    <p:extLst>
      <p:ext uri="{BB962C8B-B14F-4D97-AF65-F5344CB8AC3E}">
        <p14:creationId xmlns:p14="http://schemas.microsoft.com/office/powerpoint/2010/main" val="4257994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0B9C-6A2C-48B1-8969-E8E20D009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933D9-FD46-423D-B6AB-F936F310E7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AADE3-7A8C-4A4F-BC18-63E3698C6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32FBE5-E0ED-436A-B342-8A00D182A4B6}"/>
              </a:ext>
            </a:extLst>
          </p:cNvPr>
          <p:cNvSpPr>
            <a:spLocks noGrp="1"/>
          </p:cNvSpPr>
          <p:nvPr>
            <p:ph type="dt" sz="half" idx="10"/>
          </p:nvPr>
        </p:nvSpPr>
        <p:spPr/>
        <p:txBody>
          <a:bodyPr/>
          <a:lstStyle/>
          <a:p>
            <a:fld id="{D40987E9-4FC3-487C-8363-F44A8574E654}" type="datetimeFigureOut">
              <a:rPr lang="en-US" smtClean="0"/>
              <a:t>11/20/2020</a:t>
            </a:fld>
            <a:endParaRPr lang="en-US"/>
          </a:p>
        </p:txBody>
      </p:sp>
      <p:sp>
        <p:nvSpPr>
          <p:cNvPr id="6" name="Footer Placeholder 5">
            <a:extLst>
              <a:ext uri="{FF2B5EF4-FFF2-40B4-BE49-F238E27FC236}">
                <a16:creationId xmlns:a16="http://schemas.microsoft.com/office/drawing/2014/main" id="{139A1FFE-0689-4DA9-A437-96EA1BE10D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EF7213-F901-4A5E-A71B-6C6555024282}"/>
              </a:ext>
            </a:extLst>
          </p:cNvPr>
          <p:cNvSpPr>
            <a:spLocks noGrp="1"/>
          </p:cNvSpPr>
          <p:nvPr>
            <p:ph type="sldNum" sz="quarter" idx="12"/>
          </p:nvPr>
        </p:nvSpPr>
        <p:spPr/>
        <p:txBody>
          <a:bodyPr/>
          <a:lstStyle/>
          <a:p>
            <a:fld id="{7D99DCD0-03D3-45BD-9CDC-A24322E7BBA1}" type="slidenum">
              <a:rPr lang="en-US" smtClean="0"/>
              <a:t>‹#›</a:t>
            </a:fld>
            <a:endParaRPr lang="en-US"/>
          </a:p>
        </p:txBody>
      </p:sp>
    </p:spTree>
    <p:extLst>
      <p:ext uri="{BB962C8B-B14F-4D97-AF65-F5344CB8AC3E}">
        <p14:creationId xmlns:p14="http://schemas.microsoft.com/office/powerpoint/2010/main" val="993950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E60F-F8A4-4299-AA70-47E784277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BDA600-F3EE-4CFD-8AD9-17504CA1F5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C6199D-C2CA-41AE-8E4A-D5B8B8AC9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A6A8E-E3ED-4A98-8ED2-1E4FE20DF9CE}"/>
              </a:ext>
            </a:extLst>
          </p:cNvPr>
          <p:cNvSpPr>
            <a:spLocks noGrp="1"/>
          </p:cNvSpPr>
          <p:nvPr>
            <p:ph type="dt" sz="half" idx="10"/>
          </p:nvPr>
        </p:nvSpPr>
        <p:spPr/>
        <p:txBody>
          <a:bodyPr/>
          <a:lstStyle/>
          <a:p>
            <a:fld id="{D40987E9-4FC3-487C-8363-F44A8574E654}" type="datetimeFigureOut">
              <a:rPr lang="en-US" smtClean="0"/>
              <a:t>11/20/2020</a:t>
            </a:fld>
            <a:endParaRPr lang="en-US"/>
          </a:p>
        </p:txBody>
      </p:sp>
      <p:sp>
        <p:nvSpPr>
          <p:cNvPr id="6" name="Footer Placeholder 5">
            <a:extLst>
              <a:ext uri="{FF2B5EF4-FFF2-40B4-BE49-F238E27FC236}">
                <a16:creationId xmlns:a16="http://schemas.microsoft.com/office/drawing/2014/main" id="{69390BD3-C554-40BE-BE4E-42EA0616A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DAC9A-566F-44B3-95F7-322B2C520C8E}"/>
              </a:ext>
            </a:extLst>
          </p:cNvPr>
          <p:cNvSpPr>
            <a:spLocks noGrp="1"/>
          </p:cNvSpPr>
          <p:nvPr>
            <p:ph type="sldNum" sz="quarter" idx="12"/>
          </p:nvPr>
        </p:nvSpPr>
        <p:spPr/>
        <p:txBody>
          <a:bodyPr/>
          <a:lstStyle/>
          <a:p>
            <a:fld id="{7D99DCD0-03D3-45BD-9CDC-A24322E7BBA1}" type="slidenum">
              <a:rPr lang="en-US" smtClean="0"/>
              <a:t>‹#›</a:t>
            </a:fld>
            <a:endParaRPr lang="en-US"/>
          </a:p>
        </p:txBody>
      </p:sp>
    </p:spTree>
    <p:extLst>
      <p:ext uri="{BB962C8B-B14F-4D97-AF65-F5344CB8AC3E}">
        <p14:creationId xmlns:p14="http://schemas.microsoft.com/office/powerpoint/2010/main" val="254233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6B736E-246E-4730-9299-B3CD4471B5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EF634-C958-42D0-A8DD-6F511271A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4C962-1AD4-4336-A921-9DF4B2018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0987E9-4FC3-487C-8363-F44A8574E654}" type="datetimeFigureOut">
              <a:rPr lang="en-US" smtClean="0"/>
              <a:t>11/20/2020</a:t>
            </a:fld>
            <a:endParaRPr lang="en-US"/>
          </a:p>
        </p:txBody>
      </p:sp>
      <p:sp>
        <p:nvSpPr>
          <p:cNvPr id="5" name="Footer Placeholder 4">
            <a:extLst>
              <a:ext uri="{FF2B5EF4-FFF2-40B4-BE49-F238E27FC236}">
                <a16:creationId xmlns:a16="http://schemas.microsoft.com/office/drawing/2014/main" id="{59B524FC-9A57-46D2-89FC-02E5F549E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DA828D-F376-4B88-A009-4470A6A4F1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9DCD0-03D3-45BD-9CDC-A24322E7BBA1}" type="slidenum">
              <a:rPr lang="en-US" smtClean="0"/>
              <a:t>‹#›</a:t>
            </a:fld>
            <a:endParaRPr lang="en-US"/>
          </a:p>
        </p:txBody>
      </p:sp>
    </p:spTree>
    <p:extLst>
      <p:ext uri="{BB962C8B-B14F-4D97-AF65-F5344CB8AC3E}">
        <p14:creationId xmlns:p14="http://schemas.microsoft.com/office/powerpoint/2010/main" val="3729757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blog.csdn.net/baaibeijing/article/details/10754021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gif"/><Relationship Id="rId7" Type="http://schemas.openxmlformats.org/officeDocument/2006/relationships/hyperlink" Target="https://www.flickr.com/photos/doug88888/4627497417"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8.jpg"/><Relationship Id="rId5" Type="http://schemas.openxmlformats.org/officeDocument/2006/relationships/hyperlink" Target="https://creativecommons.org/licenses/by-nc-sa/3.0/" TargetMode="External"/><Relationship Id="rId4" Type="http://schemas.openxmlformats.org/officeDocument/2006/relationships/hyperlink" Target="http://themobilecity.nl/2011/04/21/website-change-fresh-look-and-new-direction-for-the-mobile-cit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0.jp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0.jp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0.jp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0.jp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jp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jpg"/></Relationships>
</file>

<file path=ppt/slides/_rels/slide2.xml.rels><?xml version="1.0" encoding="UTF-8" standalone="yes"?>
<Relationships xmlns="http://schemas.openxmlformats.org/package/2006/relationships"><Relationship Id="rId3" Type="http://schemas.openxmlformats.org/officeDocument/2006/relationships/hyperlink" Target="https://commons.wikimedia.org/wiki/File:Thank_you_award_Logo_pos.sv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0.jpg"/></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Switch_Player" TargetMode="External"/><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blogs.hss.ed.ac.uk/pubs-and-publications/2019/04/22/discussion-advice/" TargetMode="External"/><Relationship Id="rId2" Type="http://schemas.openxmlformats.org/officeDocument/2006/relationships/image" Target="../media/image52.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hyperlink" Target="https://creativecommons.org/licenses/by-sa/3.0/" TargetMode="External"/><Relationship Id="rId2" Type="http://schemas.openxmlformats.org/officeDocument/2006/relationships/notesSlide" Target="../notesSlides/notesSlide4.xml"/><Relationship Id="rId16" Type="http://schemas.openxmlformats.org/officeDocument/2006/relationships/hyperlink" Target="http://en.m.wikipedia.org/wiki/File:Dive_hand_signal_Turn_Around.png" TargetMode="External"/><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gif"/><Relationship Id="rId7" Type="http://schemas.openxmlformats.org/officeDocument/2006/relationships/hyperlink" Target="https://creativecommons.org/licenses/by-sa/3.0/"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www.youthvoices.live/2017/06/01/differences-between-stereotypes-and-biases/" TargetMode="External"/><Relationship Id="rId5" Type="http://schemas.openxmlformats.org/officeDocument/2006/relationships/image" Target="../media/image30.jpg"/><Relationship Id="rId4" Type="http://schemas.openxmlformats.org/officeDocument/2006/relationships/image" Target="../media/image29.gif"/></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DD97-9E6D-43EA-864E-70AFF059CFEB}"/>
              </a:ext>
            </a:extLst>
          </p:cNvPr>
          <p:cNvSpPr>
            <a:spLocks noGrp="1"/>
          </p:cNvSpPr>
          <p:nvPr>
            <p:ph type="ctrTitle"/>
          </p:nvPr>
        </p:nvSpPr>
        <p:spPr>
          <a:xfrm>
            <a:off x="1524000" y="1122363"/>
            <a:ext cx="4869305" cy="2387600"/>
          </a:xfrm>
        </p:spPr>
        <p:txBody>
          <a:bodyPr>
            <a:normAutofit fontScale="90000"/>
          </a:bodyPr>
          <a:lstStyle/>
          <a:p>
            <a:r>
              <a:rPr lang="en-US" dirty="0"/>
              <a:t>An introduction to stacked capsule autoencoders</a:t>
            </a:r>
          </a:p>
        </p:txBody>
      </p:sp>
      <p:sp>
        <p:nvSpPr>
          <p:cNvPr id="3" name="Subtitle 2">
            <a:extLst>
              <a:ext uri="{FF2B5EF4-FFF2-40B4-BE49-F238E27FC236}">
                <a16:creationId xmlns:a16="http://schemas.microsoft.com/office/drawing/2014/main" id="{1AC9E07B-241E-4311-BD76-4DB46DFA1D9D}"/>
              </a:ext>
            </a:extLst>
          </p:cNvPr>
          <p:cNvSpPr>
            <a:spLocks noGrp="1"/>
          </p:cNvSpPr>
          <p:nvPr>
            <p:ph type="subTitle" idx="1"/>
          </p:nvPr>
        </p:nvSpPr>
        <p:spPr>
          <a:xfrm>
            <a:off x="1524000" y="3602038"/>
            <a:ext cx="3932420" cy="1655762"/>
          </a:xfrm>
        </p:spPr>
        <p:txBody>
          <a:bodyPr>
            <a:normAutofit fontScale="85000" lnSpcReduction="20000"/>
          </a:bodyPr>
          <a:lstStyle/>
          <a:p>
            <a:r>
              <a:rPr lang="en-US" dirty="0"/>
              <a:t>Paper by: </a:t>
            </a:r>
            <a:r>
              <a:rPr lang="en-US" sz="1800" b="1" i="0" dirty="0">
                <a:solidFill>
                  <a:srgbClr val="000000"/>
                </a:solidFill>
                <a:effectLst/>
                <a:latin typeface="NimbusRomNo9L-Medi"/>
              </a:rPr>
              <a:t>Adam R. </a:t>
            </a:r>
            <a:r>
              <a:rPr lang="en-US" sz="1800" b="1" i="0" dirty="0" err="1">
                <a:solidFill>
                  <a:srgbClr val="000000"/>
                </a:solidFill>
                <a:effectLst/>
                <a:latin typeface="NimbusRomNo9L-Medi"/>
              </a:rPr>
              <a:t>Kosiorek</a:t>
            </a:r>
            <a:br>
              <a:rPr lang="en-US" sz="1800" b="0" i="0" dirty="0">
                <a:solidFill>
                  <a:srgbClr val="000000"/>
                </a:solidFill>
                <a:effectLst/>
                <a:latin typeface="SFTT1000"/>
              </a:rPr>
            </a:br>
            <a:r>
              <a:rPr lang="en-US" sz="1800" b="1" i="0" dirty="0">
                <a:solidFill>
                  <a:srgbClr val="000000"/>
                </a:solidFill>
                <a:effectLst/>
                <a:latin typeface="NimbusRomNo9L-Medi"/>
              </a:rPr>
              <a:t>Sara </a:t>
            </a:r>
            <a:r>
              <a:rPr lang="en-US" sz="1800" b="1" i="0" dirty="0" err="1">
                <a:solidFill>
                  <a:srgbClr val="000000"/>
                </a:solidFill>
                <a:effectLst/>
                <a:latin typeface="NimbusRomNo9L-Medi"/>
              </a:rPr>
              <a:t>Sabour</a:t>
            </a:r>
            <a:r>
              <a:rPr lang="en-US" sz="1800" i="1" dirty="0">
                <a:solidFill>
                  <a:srgbClr val="000000"/>
                </a:solidFill>
                <a:latin typeface="CMSY7"/>
              </a:rPr>
              <a:t>,</a:t>
            </a:r>
            <a:r>
              <a:rPr lang="en-US" sz="1800" b="0" i="1" dirty="0">
                <a:solidFill>
                  <a:srgbClr val="000000"/>
                </a:solidFill>
                <a:effectLst/>
                <a:latin typeface="CMSY7"/>
              </a:rPr>
              <a:t> </a:t>
            </a:r>
            <a:r>
              <a:rPr lang="en-US" sz="1800" b="1" i="0" dirty="0">
                <a:solidFill>
                  <a:srgbClr val="000000"/>
                </a:solidFill>
                <a:effectLst/>
                <a:latin typeface="NimbusRomNo9L-Medi"/>
              </a:rPr>
              <a:t>Yee </a:t>
            </a:r>
            <a:r>
              <a:rPr lang="en-US" sz="1800" b="1" i="0" dirty="0" err="1">
                <a:solidFill>
                  <a:srgbClr val="000000"/>
                </a:solidFill>
                <a:effectLst/>
                <a:latin typeface="NimbusRomNo9L-Medi"/>
              </a:rPr>
              <a:t>Whye</a:t>
            </a:r>
            <a:r>
              <a:rPr lang="en-US" sz="1800" b="1" i="0" dirty="0">
                <a:solidFill>
                  <a:srgbClr val="000000"/>
                </a:solidFill>
                <a:effectLst/>
                <a:latin typeface="NimbusRomNo9L-Medi"/>
              </a:rPr>
              <a:t> </a:t>
            </a:r>
            <a:r>
              <a:rPr lang="en-US" sz="1800" b="1" i="0" dirty="0" err="1">
                <a:solidFill>
                  <a:srgbClr val="000000"/>
                </a:solidFill>
                <a:effectLst/>
                <a:latin typeface="NimbusRomNo9L-Medi"/>
              </a:rPr>
              <a:t>Teh</a:t>
            </a:r>
            <a:r>
              <a:rPr lang="en-US" sz="1800" i="1" dirty="0">
                <a:solidFill>
                  <a:srgbClr val="000000"/>
                </a:solidFill>
                <a:latin typeface="CMSY7"/>
              </a:rPr>
              <a:t>,</a:t>
            </a:r>
            <a:r>
              <a:rPr lang="en-US" sz="1800" b="0" i="1" dirty="0">
                <a:solidFill>
                  <a:srgbClr val="000000"/>
                </a:solidFill>
                <a:effectLst/>
                <a:latin typeface="CMSY7"/>
              </a:rPr>
              <a:t> </a:t>
            </a:r>
            <a:r>
              <a:rPr lang="en-US" sz="1800" b="1" i="0" dirty="0">
                <a:solidFill>
                  <a:srgbClr val="000000"/>
                </a:solidFill>
                <a:effectLst/>
                <a:latin typeface="NimbusRomNo9L-Medi"/>
              </a:rPr>
              <a:t>Geoffrey E. Hinton</a:t>
            </a:r>
            <a:br>
              <a:rPr lang="en-US" dirty="0"/>
            </a:br>
            <a:endParaRPr lang="en-US" dirty="0"/>
          </a:p>
          <a:p>
            <a:r>
              <a:rPr lang="en-US" dirty="0"/>
              <a:t>Presenter: William Ashbee</a:t>
            </a:r>
          </a:p>
          <a:p>
            <a:r>
              <a:rPr lang="en-US" dirty="0"/>
              <a:t>Some Presentation slides borrowed from G. Hinton and S. </a:t>
            </a:r>
            <a:r>
              <a:rPr lang="en-US" dirty="0" err="1"/>
              <a:t>Sabour</a:t>
            </a:r>
            <a:endParaRPr lang="en-US" dirty="0"/>
          </a:p>
        </p:txBody>
      </p:sp>
      <p:pic>
        <p:nvPicPr>
          <p:cNvPr id="5" name="Picture 4">
            <a:extLst>
              <a:ext uri="{FF2B5EF4-FFF2-40B4-BE49-F238E27FC236}">
                <a16:creationId xmlns:a16="http://schemas.microsoft.com/office/drawing/2014/main" id="{CADB4894-7BBF-4A4A-847A-FE1DB2CC94D2}"/>
              </a:ext>
            </a:extLst>
          </p:cNvPr>
          <p:cNvPicPr>
            <a:picLocks noChangeAspect="1"/>
          </p:cNvPicPr>
          <p:nvPr/>
        </p:nvPicPr>
        <p:blipFill>
          <a:blip r:embed="rId2"/>
          <a:stretch>
            <a:fillRect/>
          </a:stretch>
        </p:blipFill>
        <p:spPr>
          <a:xfrm>
            <a:off x="9214884" y="3365611"/>
            <a:ext cx="2662237" cy="3252787"/>
          </a:xfrm>
          <a:prstGeom prst="rect">
            <a:avLst/>
          </a:prstGeom>
        </p:spPr>
      </p:pic>
      <p:pic>
        <p:nvPicPr>
          <p:cNvPr id="7" name="Picture 6">
            <a:extLst>
              <a:ext uri="{FF2B5EF4-FFF2-40B4-BE49-F238E27FC236}">
                <a16:creationId xmlns:a16="http://schemas.microsoft.com/office/drawing/2014/main" id="{560785AF-5967-48EB-85B4-99E7C7E76233}"/>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48290"/>
          <a:stretch/>
        </p:blipFill>
        <p:spPr>
          <a:xfrm>
            <a:off x="8305714" y="351403"/>
            <a:ext cx="3644752" cy="2571750"/>
          </a:xfrm>
          <a:prstGeom prst="rect">
            <a:avLst/>
          </a:prstGeom>
        </p:spPr>
      </p:pic>
    </p:spTree>
    <p:extLst>
      <p:ext uri="{BB962C8B-B14F-4D97-AF65-F5344CB8AC3E}">
        <p14:creationId xmlns:p14="http://schemas.microsoft.com/office/powerpoint/2010/main" val="414823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p:nvPr/>
        </p:nvSpPr>
        <p:spPr>
          <a:xfrm>
            <a:off x="4750733" y="1080200"/>
            <a:ext cx="2615200" cy="24364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5" name="Google Shape;235;p29"/>
          <p:cNvSpPr/>
          <p:nvPr/>
        </p:nvSpPr>
        <p:spPr>
          <a:xfrm>
            <a:off x="8306733" y="1080200"/>
            <a:ext cx="2615200" cy="24364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6" name="Google Shape;236;p29"/>
          <p:cNvSpPr/>
          <p:nvPr/>
        </p:nvSpPr>
        <p:spPr>
          <a:xfrm>
            <a:off x="1601133" y="1080200"/>
            <a:ext cx="2615200" cy="24364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7" name="Google Shape;237;p29"/>
          <p:cNvSpPr/>
          <p:nvPr/>
        </p:nvSpPr>
        <p:spPr>
          <a:xfrm>
            <a:off x="1601133" y="3642533"/>
            <a:ext cx="2615200" cy="24364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238" name="Google Shape;238;p29"/>
          <p:cNvPicPr preferRelativeResize="0"/>
          <p:nvPr/>
        </p:nvPicPr>
        <p:blipFill>
          <a:blip r:embed="rId3">
            <a:alphaModFix/>
          </a:blip>
          <a:stretch>
            <a:fillRect/>
          </a:stretch>
        </p:blipFill>
        <p:spPr>
          <a:xfrm>
            <a:off x="743171" y="4507047"/>
            <a:ext cx="636933" cy="574767"/>
          </a:xfrm>
          <a:prstGeom prst="rect">
            <a:avLst/>
          </a:prstGeom>
          <a:noFill/>
          <a:ln>
            <a:noFill/>
          </a:ln>
        </p:spPr>
      </p:pic>
      <p:sp>
        <p:nvSpPr>
          <p:cNvPr id="239" name="Google Shape;239;p29"/>
          <p:cNvSpPr/>
          <p:nvPr/>
        </p:nvSpPr>
        <p:spPr>
          <a:xfrm>
            <a:off x="4767667" y="3642533"/>
            <a:ext cx="2615200" cy="24364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40" name="Google Shape;240;p29"/>
          <p:cNvSpPr/>
          <p:nvPr/>
        </p:nvSpPr>
        <p:spPr>
          <a:xfrm>
            <a:off x="8286467" y="3642533"/>
            <a:ext cx="2615200" cy="24364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241" name="Google Shape;241;p29"/>
          <p:cNvGrpSpPr/>
          <p:nvPr/>
        </p:nvGrpSpPr>
        <p:grpSpPr>
          <a:xfrm rot="1300041">
            <a:off x="8454463" y="1282907"/>
            <a:ext cx="988272" cy="653019"/>
            <a:chOff x="5049162" y="2326617"/>
            <a:chExt cx="741239" cy="693939"/>
          </a:xfrm>
        </p:grpSpPr>
        <p:pic>
          <p:nvPicPr>
            <p:cNvPr id="242" name="Google Shape;242;p29"/>
            <p:cNvPicPr preferRelativeResize="0"/>
            <p:nvPr/>
          </p:nvPicPr>
          <p:blipFill>
            <a:blip r:embed="rId4">
              <a:alphaModFix/>
            </a:blip>
            <a:stretch>
              <a:fillRect/>
            </a:stretch>
          </p:blipFill>
          <p:spPr>
            <a:xfrm>
              <a:off x="5049162" y="2478756"/>
              <a:ext cx="657439" cy="541800"/>
            </a:xfrm>
            <a:prstGeom prst="rect">
              <a:avLst/>
            </a:prstGeom>
            <a:noFill/>
            <a:ln>
              <a:noFill/>
            </a:ln>
          </p:spPr>
        </p:pic>
        <p:pic>
          <p:nvPicPr>
            <p:cNvPr id="243" name="Google Shape;243;p29"/>
            <p:cNvPicPr preferRelativeResize="0"/>
            <p:nvPr/>
          </p:nvPicPr>
          <p:blipFill>
            <a:blip r:embed="rId5">
              <a:alphaModFix/>
            </a:blip>
            <a:stretch>
              <a:fillRect/>
            </a:stretch>
          </p:blipFill>
          <p:spPr>
            <a:xfrm>
              <a:off x="5286901" y="2326617"/>
              <a:ext cx="503500" cy="444575"/>
            </a:xfrm>
            <a:prstGeom prst="rect">
              <a:avLst/>
            </a:prstGeom>
            <a:noFill/>
            <a:ln>
              <a:noFill/>
            </a:ln>
          </p:spPr>
        </p:pic>
      </p:grpSp>
      <p:grpSp>
        <p:nvGrpSpPr>
          <p:cNvPr id="244" name="Google Shape;244;p29"/>
          <p:cNvGrpSpPr/>
          <p:nvPr/>
        </p:nvGrpSpPr>
        <p:grpSpPr>
          <a:xfrm rot="-2395693">
            <a:off x="6586891" y="2842572"/>
            <a:ext cx="543876" cy="450387"/>
            <a:chOff x="5049162" y="2326617"/>
            <a:chExt cx="741239" cy="693939"/>
          </a:xfrm>
        </p:grpSpPr>
        <p:pic>
          <p:nvPicPr>
            <p:cNvPr id="245" name="Google Shape;245;p29"/>
            <p:cNvPicPr preferRelativeResize="0"/>
            <p:nvPr/>
          </p:nvPicPr>
          <p:blipFill>
            <a:blip r:embed="rId4">
              <a:alphaModFix/>
            </a:blip>
            <a:stretch>
              <a:fillRect/>
            </a:stretch>
          </p:blipFill>
          <p:spPr>
            <a:xfrm>
              <a:off x="5049162" y="2478756"/>
              <a:ext cx="657439" cy="541800"/>
            </a:xfrm>
            <a:prstGeom prst="rect">
              <a:avLst/>
            </a:prstGeom>
            <a:noFill/>
            <a:ln>
              <a:noFill/>
            </a:ln>
          </p:spPr>
        </p:pic>
        <p:pic>
          <p:nvPicPr>
            <p:cNvPr id="246" name="Google Shape;246;p29"/>
            <p:cNvPicPr preferRelativeResize="0"/>
            <p:nvPr/>
          </p:nvPicPr>
          <p:blipFill>
            <a:blip r:embed="rId5">
              <a:alphaModFix/>
            </a:blip>
            <a:stretch>
              <a:fillRect/>
            </a:stretch>
          </p:blipFill>
          <p:spPr>
            <a:xfrm>
              <a:off x="5286901" y="2326617"/>
              <a:ext cx="503500" cy="444575"/>
            </a:xfrm>
            <a:prstGeom prst="rect">
              <a:avLst/>
            </a:prstGeom>
            <a:noFill/>
            <a:ln>
              <a:noFill/>
            </a:ln>
          </p:spPr>
        </p:pic>
      </p:grpSp>
      <p:grpSp>
        <p:nvGrpSpPr>
          <p:cNvPr id="247" name="Google Shape;247;p29"/>
          <p:cNvGrpSpPr/>
          <p:nvPr/>
        </p:nvGrpSpPr>
        <p:grpSpPr>
          <a:xfrm rot="-233447">
            <a:off x="1975401" y="1863894"/>
            <a:ext cx="1865799" cy="1569791"/>
            <a:chOff x="5049162" y="2326617"/>
            <a:chExt cx="741239" cy="693939"/>
          </a:xfrm>
        </p:grpSpPr>
        <p:pic>
          <p:nvPicPr>
            <p:cNvPr id="248" name="Google Shape;248;p29"/>
            <p:cNvPicPr preferRelativeResize="0"/>
            <p:nvPr/>
          </p:nvPicPr>
          <p:blipFill>
            <a:blip r:embed="rId4">
              <a:alphaModFix/>
            </a:blip>
            <a:stretch>
              <a:fillRect/>
            </a:stretch>
          </p:blipFill>
          <p:spPr>
            <a:xfrm>
              <a:off x="5049162" y="2478756"/>
              <a:ext cx="657439" cy="541800"/>
            </a:xfrm>
            <a:prstGeom prst="rect">
              <a:avLst/>
            </a:prstGeom>
            <a:noFill/>
            <a:ln>
              <a:noFill/>
            </a:ln>
          </p:spPr>
        </p:pic>
        <p:pic>
          <p:nvPicPr>
            <p:cNvPr id="249" name="Google Shape;249;p29"/>
            <p:cNvPicPr preferRelativeResize="0"/>
            <p:nvPr/>
          </p:nvPicPr>
          <p:blipFill>
            <a:blip r:embed="rId5">
              <a:alphaModFix/>
            </a:blip>
            <a:stretch>
              <a:fillRect/>
            </a:stretch>
          </p:blipFill>
          <p:spPr>
            <a:xfrm>
              <a:off x="5286901" y="2326617"/>
              <a:ext cx="503500" cy="444575"/>
            </a:xfrm>
            <a:prstGeom prst="rect">
              <a:avLst/>
            </a:prstGeom>
            <a:noFill/>
            <a:ln>
              <a:noFill/>
            </a:ln>
          </p:spPr>
        </p:pic>
      </p:grpSp>
      <p:pic>
        <p:nvPicPr>
          <p:cNvPr id="250" name="Google Shape;250;p29"/>
          <p:cNvPicPr preferRelativeResize="0"/>
          <p:nvPr/>
        </p:nvPicPr>
        <p:blipFill>
          <a:blip r:embed="rId6">
            <a:alphaModFix/>
          </a:blip>
          <a:stretch>
            <a:fillRect/>
          </a:stretch>
        </p:blipFill>
        <p:spPr>
          <a:xfrm rot="-2093333">
            <a:off x="6530709" y="5139340"/>
            <a:ext cx="575567" cy="550201"/>
          </a:xfrm>
          <a:prstGeom prst="rect">
            <a:avLst/>
          </a:prstGeom>
          <a:noFill/>
          <a:ln>
            <a:noFill/>
          </a:ln>
        </p:spPr>
      </p:pic>
      <p:pic>
        <p:nvPicPr>
          <p:cNvPr id="251" name="Google Shape;251;p29"/>
          <p:cNvPicPr preferRelativeResize="0"/>
          <p:nvPr/>
        </p:nvPicPr>
        <p:blipFill>
          <a:blip r:embed="rId6">
            <a:alphaModFix/>
          </a:blip>
          <a:stretch>
            <a:fillRect/>
          </a:stretch>
        </p:blipFill>
        <p:spPr>
          <a:xfrm rot="-906977">
            <a:off x="2184311" y="3969953"/>
            <a:ext cx="1642175" cy="1569800"/>
          </a:xfrm>
          <a:prstGeom prst="rect">
            <a:avLst/>
          </a:prstGeom>
          <a:noFill/>
          <a:ln>
            <a:noFill/>
          </a:ln>
        </p:spPr>
      </p:pic>
      <p:pic>
        <p:nvPicPr>
          <p:cNvPr id="252" name="Google Shape;252;p29"/>
          <p:cNvPicPr preferRelativeResize="0"/>
          <p:nvPr/>
        </p:nvPicPr>
        <p:blipFill>
          <a:blip r:embed="rId6">
            <a:alphaModFix/>
          </a:blip>
          <a:stretch>
            <a:fillRect/>
          </a:stretch>
        </p:blipFill>
        <p:spPr>
          <a:xfrm rot="262292">
            <a:off x="8707619" y="3865540"/>
            <a:ext cx="898197" cy="979419"/>
          </a:xfrm>
          <a:prstGeom prst="rect">
            <a:avLst/>
          </a:prstGeom>
          <a:noFill/>
          <a:ln>
            <a:noFill/>
          </a:ln>
        </p:spPr>
      </p:pic>
      <p:sp>
        <p:nvSpPr>
          <p:cNvPr id="253" name="Google Shape;253;p29"/>
          <p:cNvSpPr txBox="1">
            <a:spLocks noGrp="1"/>
          </p:cNvSpPr>
          <p:nvPr>
            <p:ph type="title" idx="4294967295"/>
          </p:nvPr>
        </p:nvSpPr>
        <p:spPr>
          <a:xfrm>
            <a:off x="377933" y="190667"/>
            <a:ext cx="11360800" cy="763600"/>
          </a:xfrm>
          <a:prstGeom prst="rect">
            <a:avLst/>
          </a:prstGeom>
        </p:spPr>
        <p:txBody>
          <a:bodyPr spcFirstLastPara="1" vert="horz" wrap="square" lIns="121900" tIns="121900" rIns="121900" bIns="121900" rtlCol="0" anchor="t" anchorCtr="0">
            <a:noAutofit/>
          </a:bodyPr>
          <a:lstStyle/>
          <a:p>
            <a:pPr>
              <a:spcBef>
                <a:spcPts val="0"/>
              </a:spcBef>
            </a:pPr>
            <a:r>
              <a:rPr lang="en-GB"/>
              <a:t>What stays constant?</a:t>
            </a:r>
            <a:endParaRPr/>
          </a:p>
        </p:txBody>
      </p:sp>
      <p:sp>
        <p:nvSpPr>
          <p:cNvPr id="254" name="Google Shape;254;p29"/>
          <p:cNvSpPr/>
          <p:nvPr/>
        </p:nvSpPr>
        <p:spPr>
          <a:xfrm rot="-3817745">
            <a:off x="925777" y="1769546"/>
            <a:ext cx="413784" cy="238807"/>
          </a:xfrm>
          <a:custGeom>
            <a:avLst/>
            <a:gdLst/>
            <a:ahLst/>
            <a:cxnLst/>
            <a:rect l="l" t="t" r="r" b="b"/>
            <a:pathLst>
              <a:path w="58783" h="28144" extrusionOk="0">
                <a:moveTo>
                  <a:pt x="33132" y="0"/>
                </a:moveTo>
                <a:lnTo>
                  <a:pt x="57714" y="356"/>
                </a:lnTo>
                <a:lnTo>
                  <a:pt x="22088" y="11400"/>
                </a:lnTo>
                <a:lnTo>
                  <a:pt x="10688" y="28144"/>
                </a:lnTo>
                <a:lnTo>
                  <a:pt x="0" y="11400"/>
                </a:lnTo>
                <a:lnTo>
                  <a:pt x="22444" y="11400"/>
                </a:lnTo>
                <a:lnTo>
                  <a:pt x="11044" y="27788"/>
                </a:lnTo>
                <a:lnTo>
                  <a:pt x="47026" y="16744"/>
                </a:lnTo>
                <a:lnTo>
                  <a:pt x="58783" y="0"/>
                </a:lnTo>
                <a:lnTo>
                  <a:pt x="22801" y="11044"/>
                </a:lnTo>
                <a:lnTo>
                  <a:pt x="712" y="11400"/>
                </a:lnTo>
                <a:close/>
              </a:path>
            </a:pathLst>
          </a:custGeom>
          <a:solidFill>
            <a:srgbClr val="7ED2FF"/>
          </a:solidFill>
          <a:ln w="9525" cap="flat" cmpd="sng">
            <a:solidFill>
              <a:srgbClr val="000000"/>
            </a:solidFill>
            <a:prstDash val="solid"/>
            <a:round/>
            <a:headEnd type="none" w="med" len="med"/>
            <a:tailEnd type="none" w="med" len="med"/>
          </a:ln>
        </p:spPr>
      </p:sp>
      <p:sp>
        <p:nvSpPr>
          <p:cNvPr id="255" name="Google Shape;255;p29"/>
          <p:cNvSpPr/>
          <p:nvPr/>
        </p:nvSpPr>
        <p:spPr>
          <a:xfrm>
            <a:off x="837000" y="2614112"/>
            <a:ext cx="186800" cy="150800"/>
          </a:xfrm>
          <a:prstGeom prst="rect">
            <a:avLst/>
          </a:prstGeom>
          <a:solidFill>
            <a:srgbClr val="F1C23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6" name="Google Shape;256;p29"/>
          <p:cNvSpPr/>
          <p:nvPr/>
        </p:nvSpPr>
        <p:spPr>
          <a:xfrm>
            <a:off x="1240233" y="2503449"/>
            <a:ext cx="186800" cy="150800"/>
          </a:xfrm>
          <a:prstGeom prst="rect">
            <a:avLst/>
          </a:prstGeom>
          <a:solidFill>
            <a:srgbClr val="F1C23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57" name="Google Shape;257;p29"/>
          <p:cNvSpPr/>
          <p:nvPr/>
        </p:nvSpPr>
        <p:spPr>
          <a:xfrm>
            <a:off x="1025265" y="2501701"/>
            <a:ext cx="404960" cy="260289"/>
          </a:xfrm>
          <a:custGeom>
            <a:avLst/>
            <a:gdLst/>
            <a:ahLst/>
            <a:cxnLst/>
            <a:rect l="l" t="t" r="r" b="b"/>
            <a:pathLst>
              <a:path w="33756" h="26186" extrusionOk="0">
                <a:moveTo>
                  <a:pt x="0" y="26186"/>
                </a:moveTo>
                <a:lnTo>
                  <a:pt x="33756" y="15409"/>
                </a:lnTo>
                <a:lnTo>
                  <a:pt x="33667" y="0"/>
                </a:lnTo>
                <a:lnTo>
                  <a:pt x="0" y="11312"/>
                </a:lnTo>
                <a:close/>
              </a:path>
            </a:pathLst>
          </a:custGeom>
          <a:solidFill>
            <a:srgbClr val="F1C232"/>
          </a:solidFill>
          <a:ln w="9525" cap="flat" cmpd="sng">
            <a:solidFill>
              <a:srgbClr val="000000"/>
            </a:solidFill>
            <a:prstDash val="solid"/>
            <a:round/>
            <a:headEnd type="none" w="med" len="med"/>
            <a:tailEnd type="none" w="med" len="med"/>
          </a:ln>
        </p:spPr>
      </p:sp>
      <p:sp>
        <p:nvSpPr>
          <p:cNvPr id="258" name="Google Shape;258;p29"/>
          <p:cNvSpPr/>
          <p:nvPr/>
        </p:nvSpPr>
        <p:spPr>
          <a:xfrm>
            <a:off x="837240" y="2501701"/>
            <a:ext cx="590872" cy="112441"/>
          </a:xfrm>
          <a:custGeom>
            <a:avLst/>
            <a:gdLst/>
            <a:ahLst/>
            <a:cxnLst/>
            <a:rect l="l" t="t" r="r" b="b"/>
            <a:pathLst>
              <a:path w="49253" h="11312" extrusionOk="0">
                <a:moveTo>
                  <a:pt x="15497" y="11312"/>
                </a:moveTo>
                <a:lnTo>
                  <a:pt x="49253" y="0"/>
                </a:lnTo>
                <a:lnTo>
                  <a:pt x="33666" y="90"/>
                </a:lnTo>
                <a:lnTo>
                  <a:pt x="0" y="11134"/>
                </a:lnTo>
                <a:close/>
              </a:path>
            </a:pathLst>
          </a:custGeom>
          <a:solidFill>
            <a:srgbClr val="F1C232"/>
          </a:solidFill>
          <a:ln w="9525" cap="flat" cmpd="sng">
            <a:solidFill>
              <a:srgbClr val="000000"/>
            </a:solidFill>
            <a:prstDash val="solid"/>
            <a:round/>
            <a:headEnd type="none" w="med" len="med"/>
            <a:tailEnd type="none" w="med" len="med"/>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1"/>
          <p:cNvPicPr preferRelativeResize="0"/>
          <p:nvPr/>
        </p:nvPicPr>
        <p:blipFill>
          <a:blip r:embed="rId3">
            <a:alphaModFix/>
          </a:blip>
          <a:stretch>
            <a:fillRect/>
          </a:stretch>
        </p:blipFill>
        <p:spPr>
          <a:xfrm rot="995868" flipH="1">
            <a:off x="7660951" y="3802370"/>
            <a:ext cx="3390965" cy="2263097"/>
          </a:xfrm>
          <a:prstGeom prst="rect">
            <a:avLst/>
          </a:prstGeom>
          <a:noFill/>
          <a:ln>
            <a:noFill/>
          </a:ln>
        </p:spPr>
      </p:pic>
      <p:sp>
        <p:nvSpPr>
          <p:cNvPr id="287" name="Google Shape;287;p31"/>
          <p:cNvSpPr/>
          <p:nvPr/>
        </p:nvSpPr>
        <p:spPr>
          <a:xfrm>
            <a:off x="6263200" y="4860467"/>
            <a:ext cx="254800" cy="270400"/>
          </a:xfrm>
          <a:prstGeom prst="ellipse">
            <a:avLst/>
          </a:prstGeom>
          <a:solidFill>
            <a:srgbClr val="99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88" name="Google Shape;288;p31"/>
          <p:cNvSpPr/>
          <p:nvPr/>
        </p:nvSpPr>
        <p:spPr>
          <a:xfrm>
            <a:off x="6263200" y="5368467"/>
            <a:ext cx="254800" cy="270400"/>
          </a:xfrm>
          <a:prstGeom prst="ellipse">
            <a:avLst/>
          </a:prstGeom>
          <a:solidFill>
            <a:srgbClr val="99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289" name="Google Shape;289;p31"/>
          <p:cNvPicPr preferRelativeResize="0"/>
          <p:nvPr/>
        </p:nvPicPr>
        <p:blipFill>
          <a:blip r:embed="rId3">
            <a:alphaModFix/>
          </a:blip>
          <a:stretch>
            <a:fillRect/>
          </a:stretch>
        </p:blipFill>
        <p:spPr>
          <a:xfrm rot="995868" flipH="1">
            <a:off x="2619651" y="3802354"/>
            <a:ext cx="3390965" cy="2263097"/>
          </a:xfrm>
          <a:prstGeom prst="rect">
            <a:avLst/>
          </a:prstGeom>
          <a:noFill/>
          <a:ln>
            <a:noFill/>
          </a:ln>
        </p:spPr>
      </p:pic>
      <p:cxnSp>
        <p:nvCxnSpPr>
          <p:cNvPr id="290" name="Google Shape;290;p31"/>
          <p:cNvCxnSpPr/>
          <p:nvPr/>
        </p:nvCxnSpPr>
        <p:spPr>
          <a:xfrm rot="-9586508" flipH="1">
            <a:off x="7936442" y="3905016"/>
            <a:ext cx="32397" cy="1183033"/>
          </a:xfrm>
          <a:prstGeom prst="straightConnector1">
            <a:avLst/>
          </a:prstGeom>
          <a:noFill/>
          <a:ln w="28575" cap="flat" cmpd="sng">
            <a:solidFill>
              <a:srgbClr val="FF00FF"/>
            </a:solidFill>
            <a:prstDash val="solid"/>
            <a:round/>
            <a:headEnd type="none" w="med" len="med"/>
            <a:tailEnd type="triangle" w="med" len="med"/>
          </a:ln>
        </p:spPr>
      </p:cxnSp>
      <p:cxnSp>
        <p:nvCxnSpPr>
          <p:cNvPr id="291" name="Google Shape;291;p31"/>
          <p:cNvCxnSpPr/>
          <p:nvPr/>
        </p:nvCxnSpPr>
        <p:spPr>
          <a:xfrm>
            <a:off x="7751872" y="5071112"/>
            <a:ext cx="2717200" cy="964800"/>
          </a:xfrm>
          <a:prstGeom prst="straightConnector1">
            <a:avLst/>
          </a:prstGeom>
          <a:noFill/>
          <a:ln w="28575" cap="flat" cmpd="sng">
            <a:solidFill>
              <a:srgbClr val="FF00FF"/>
            </a:solidFill>
            <a:prstDash val="solid"/>
            <a:round/>
            <a:headEnd type="none" w="med" len="med"/>
            <a:tailEnd type="triangle" w="med" len="med"/>
          </a:ln>
        </p:spPr>
      </p:cxnSp>
      <p:cxnSp>
        <p:nvCxnSpPr>
          <p:cNvPr id="292" name="Google Shape;292;p31"/>
          <p:cNvCxnSpPr/>
          <p:nvPr/>
        </p:nvCxnSpPr>
        <p:spPr>
          <a:xfrm rot="10800000" flipH="1">
            <a:off x="1095231" y="4531507"/>
            <a:ext cx="16800" cy="934800"/>
          </a:xfrm>
          <a:prstGeom prst="straightConnector1">
            <a:avLst/>
          </a:prstGeom>
          <a:noFill/>
          <a:ln w="28575" cap="flat" cmpd="sng">
            <a:solidFill>
              <a:srgbClr val="9900FF"/>
            </a:solidFill>
            <a:prstDash val="solid"/>
            <a:round/>
            <a:headEnd type="none" w="med" len="med"/>
            <a:tailEnd type="triangle" w="med" len="med"/>
          </a:ln>
        </p:spPr>
      </p:cxnSp>
      <p:cxnSp>
        <p:nvCxnSpPr>
          <p:cNvPr id="293" name="Google Shape;293;p31"/>
          <p:cNvCxnSpPr/>
          <p:nvPr/>
        </p:nvCxnSpPr>
        <p:spPr>
          <a:xfrm rot="10800000" flipH="1">
            <a:off x="1095828" y="5479116"/>
            <a:ext cx="869200" cy="4800"/>
          </a:xfrm>
          <a:prstGeom prst="straightConnector1">
            <a:avLst/>
          </a:prstGeom>
          <a:noFill/>
          <a:ln w="28575" cap="flat" cmpd="sng">
            <a:solidFill>
              <a:srgbClr val="9900FF"/>
            </a:solidFill>
            <a:prstDash val="solid"/>
            <a:round/>
            <a:headEnd type="none" w="med" len="med"/>
            <a:tailEnd type="triangle" w="med" len="med"/>
          </a:ln>
        </p:spPr>
      </p:cxnSp>
      <p:cxnSp>
        <p:nvCxnSpPr>
          <p:cNvPr id="294" name="Google Shape;294;p31"/>
          <p:cNvCxnSpPr/>
          <p:nvPr/>
        </p:nvCxnSpPr>
        <p:spPr>
          <a:xfrm rot="-9537749" flipH="1">
            <a:off x="9551897" y="4116020"/>
            <a:ext cx="16715" cy="934720"/>
          </a:xfrm>
          <a:prstGeom prst="straightConnector1">
            <a:avLst/>
          </a:prstGeom>
          <a:noFill/>
          <a:ln w="28575" cap="flat" cmpd="sng">
            <a:solidFill>
              <a:srgbClr val="00FF00"/>
            </a:solidFill>
            <a:prstDash val="solid"/>
            <a:round/>
            <a:headEnd type="none" w="med" len="med"/>
            <a:tailEnd type="triangle" w="med" len="med"/>
          </a:ln>
        </p:spPr>
      </p:cxnSp>
      <p:cxnSp>
        <p:nvCxnSpPr>
          <p:cNvPr id="295" name="Google Shape;295;p31"/>
          <p:cNvCxnSpPr/>
          <p:nvPr/>
        </p:nvCxnSpPr>
        <p:spPr>
          <a:xfrm rot="-9500727" flipH="1">
            <a:off x="9344236" y="5187226"/>
            <a:ext cx="869355" cy="4681"/>
          </a:xfrm>
          <a:prstGeom prst="straightConnector1">
            <a:avLst/>
          </a:prstGeom>
          <a:noFill/>
          <a:ln w="28575" cap="flat" cmpd="sng">
            <a:solidFill>
              <a:srgbClr val="00FF00"/>
            </a:solidFill>
            <a:prstDash val="solid"/>
            <a:round/>
            <a:headEnd type="none" w="med" len="med"/>
            <a:tailEnd type="triangle" w="med" len="med"/>
          </a:ln>
        </p:spPr>
      </p:cxnSp>
      <p:sp>
        <p:nvSpPr>
          <p:cNvPr id="296" name="Google Shape;296;p31"/>
          <p:cNvSpPr txBox="1">
            <a:spLocks noGrp="1"/>
          </p:cNvSpPr>
          <p:nvPr>
            <p:ph type="title" idx="4294967295"/>
          </p:nvPr>
        </p:nvSpPr>
        <p:spPr>
          <a:xfrm>
            <a:off x="377933" y="190667"/>
            <a:ext cx="11360800" cy="763600"/>
          </a:xfrm>
          <a:prstGeom prst="rect">
            <a:avLst/>
          </a:prstGeom>
        </p:spPr>
        <p:txBody>
          <a:bodyPr spcFirstLastPara="1" vert="horz" wrap="square" lIns="121900" tIns="121900" rIns="121900" bIns="121900" rtlCol="0" anchor="t" anchorCtr="0">
            <a:noAutofit/>
          </a:bodyPr>
          <a:lstStyle/>
          <a:p>
            <a:pPr>
              <a:spcBef>
                <a:spcPts val="0"/>
              </a:spcBef>
            </a:pPr>
            <a:r>
              <a:rPr lang="en-GB"/>
              <a:t>Coordinate frame</a:t>
            </a:r>
            <a:endParaRPr/>
          </a:p>
        </p:txBody>
      </p:sp>
      <p:sp>
        <p:nvSpPr>
          <p:cNvPr id="297" name="Google Shape;297;p31"/>
          <p:cNvSpPr txBox="1">
            <a:spLocks noGrp="1"/>
          </p:cNvSpPr>
          <p:nvPr>
            <p:ph type="body" idx="4294967295"/>
          </p:nvPr>
        </p:nvSpPr>
        <p:spPr>
          <a:xfrm>
            <a:off x="415600" y="1103833"/>
            <a:ext cx="11360800" cy="670800"/>
          </a:xfrm>
          <a:prstGeom prst="rect">
            <a:avLst/>
          </a:prstGeom>
        </p:spPr>
        <p:txBody>
          <a:bodyPr spcFirstLastPara="1" vert="horz" wrap="square" lIns="121900" tIns="121900" rIns="121900" bIns="121900" rtlCol="0" anchor="t" anchorCtr="0">
            <a:noAutofit/>
          </a:bodyPr>
          <a:lstStyle/>
          <a:p>
            <a:pPr marL="609585" indent="0">
              <a:lnSpc>
                <a:spcPct val="150000"/>
              </a:lnSpc>
              <a:spcBef>
                <a:spcPts val="0"/>
              </a:spcBef>
              <a:buNone/>
            </a:pPr>
            <a:r>
              <a:rPr lang="en-GB"/>
              <a:t>Learn how to transform coordinate frames.</a:t>
            </a:r>
            <a:endParaRPr/>
          </a:p>
          <a:p>
            <a:pPr marL="609585" indent="0">
              <a:lnSpc>
                <a:spcPct val="150000"/>
              </a:lnSpc>
              <a:spcBef>
                <a:spcPts val="2133"/>
              </a:spcBef>
              <a:spcAft>
                <a:spcPts val="2133"/>
              </a:spcAft>
              <a:buNone/>
            </a:pPr>
            <a:endParaRPr/>
          </a:p>
        </p:txBody>
      </p:sp>
      <p:sp>
        <p:nvSpPr>
          <p:cNvPr id="298" name="Google Shape;298;p31"/>
          <p:cNvSpPr txBox="1"/>
          <p:nvPr/>
        </p:nvSpPr>
        <p:spPr>
          <a:xfrm>
            <a:off x="728467" y="1706700"/>
            <a:ext cx="10552400" cy="561200"/>
          </a:xfrm>
          <a:prstGeom prst="rect">
            <a:avLst/>
          </a:prstGeom>
          <a:noFill/>
          <a:ln>
            <a:noFill/>
          </a:ln>
        </p:spPr>
        <p:txBody>
          <a:bodyPr spcFirstLastPara="1" wrap="square" lIns="121900" tIns="121900" rIns="121900" bIns="121900" anchor="t" anchorCtr="0">
            <a:noAutofit/>
          </a:bodyPr>
          <a:lstStyle/>
          <a:p>
            <a:pPr marL="1219170" lvl="1" indent="-423323">
              <a:lnSpc>
                <a:spcPct val="150000"/>
              </a:lnSpc>
              <a:buClr>
                <a:schemeClr val="dk2"/>
              </a:buClr>
              <a:buSzPts val="1400"/>
              <a:buChar char="○"/>
            </a:pPr>
            <a:r>
              <a:rPr lang="en-GB" sz="2400">
                <a:solidFill>
                  <a:schemeClr val="dk2"/>
                </a:solidFill>
              </a:rPr>
              <a:t>Coordinate frame: capture scale, position, rotation: Geometrical aspects.</a:t>
            </a:r>
            <a:endParaRPr sz="2400">
              <a:solidFill>
                <a:schemeClr val="dk2"/>
              </a:solidFill>
            </a:endParaRPr>
          </a:p>
          <a:p>
            <a:pPr marL="1219170">
              <a:lnSpc>
                <a:spcPct val="150000"/>
              </a:lnSpc>
              <a:spcBef>
                <a:spcPts val="2133"/>
              </a:spcBef>
            </a:pPr>
            <a:endParaRPr sz="2400">
              <a:solidFill>
                <a:schemeClr val="dk2"/>
              </a:solidFill>
            </a:endParaRPr>
          </a:p>
          <a:p>
            <a:pPr>
              <a:spcBef>
                <a:spcPts val="2133"/>
              </a:spcBef>
            </a:pPr>
            <a:endParaRPr sz="2400"/>
          </a:p>
        </p:txBody>
      </p:sp>
      <p:sp>
        <p:nvSpPr>
          <p:cNvPr id="299" name="Google Shape;299;p31"/>
          <p:cNvSpPr txBox="1"/>
          <p:nvPr/>
        </p:nvSpPr>
        <p:spPr>
          <a:xfrm>
            <a:off x="728467" y="2146800"/>
            <a:ext cx="10490000" cy="513200"/>
          </a:xfrm>
          <a:prstGeom prst="rect">
            <a:avLst/>
          </a:prstGeom>
          <a:noFill/>
          <a:ln>
            <a:noFill/>
          </a:ln>
        </p:spPr>
        <p:txBody>
          <a:bodyPr spcFirstLastPara="1" wrap="square" lIns="121900" tIns="121900" rIns="121900" bIns="121900" anchor="t" anchorCtr="0">
            <a:noAutofit/>
          </a:bodyPr>
          <a:lstStyle/>
          <a:p>
            <a:pPr marL="1219170" lvl="1" indent="-423323">
              <a:lnSpc>
                <a:spcPct val="150000"/>
              </a:lnSpc>
              <a:buClr>
                <a:schemeClr val="dk2"/>
              </a:buClr>
              <a:buSzPts val="1400"/>
              <a:buChar char="○"/>
            </a:pPr>
            <a:r>
              <a:rPr lang="en-GB" sz="2400" b="1" dirty="0">
                <a:solidFill>
                  <a:schemeClr val="dk2"/>
                </a:solidFill>
              </a:rPr>
              <a:t>Math terms</a:t>
            </a:r>
            <a:r>
              <a:rPr lang="en-GB" sz="2400" dirty="0">
                <a:solidFill>
                  <a:schemeClr val="dk2"/>
                </a:solidFill>
              </a:rPr>
              <a:t>: Coordinate frame representation is a vector or a matrix (a point in        ).</a:t>
            </a:r>
            <a:endParaRPr sz="2400" dirty="0"/>
          </a:p>
        </p:txBody>
      </p:sp>
      <p:sp>
        <p:nvSpPr>
          <p:cNvPr id="300" name="Google Shape;300;p31"/>
          <p:cNvSpPr txBox="1"/>
          <p:nvPr/>
        </p:nvSpPr>
        <p:spPr>
          <a:xfrm>
            <a:off x="728467" y="3237401"/>
            <a:ext cx="9792800" cy="699200"/>
          </a:xfrm>
          <a:prstGeom prst="rect">
            <a:avLst/>
          </a:prstGeom>
          <a:noFill/>
          <a:ln>
            <a:noFill/>
          </a:ln>
        </p:spPr>
        <p:txBody>
          <a:bodyPr spcFirstLastPara="1" wrap="square" lIns="121900" tIns="121900" rIns="121900" bIns="121900" anchor="t" anchorCtr="0">
            <a:noAutofit/>
          </a:bodyPr>
          <a:lstStyle/>
          <a:p>
            <a:pPr marL="1219170" lvl="1" indent="-423323">
              <a:lnSpc>
                <a:spcPct val="150000"/>
              </a:lnSpc>
              <a:buClr>
                <a:schemeClr val="dk2"/>
              </a:buClr>
              <a:buSzPts val="1400"/>
              <a:buChar char="○"/>
            </a:pPr>
            <a:r>
              <a:rPr lang="en-GB" sz="2400" b="1" dirty="0">
                <a:solidFill>
                  <a:schemeClr val="dk2"/>
                </a:solidFill>
              </a:rPr>
              <a:t>Math terms</a:t>
            </a:r>
            <a:r>
              <a:rPr lang="en-GB" sz="2400" dirty="0">
                <a:solidFill>
                  <a:schemeClr val="dk2"/>
                </a:solidFill>
              </a:rPr>
              <a:t>: Coordinate frame relation is a Transformation Matrix.</a:t>
            </a:r>
            <a:endParaRPr sz="2400" dirty="0"/>
          </a:p>
        </p:txBody>
      </p:sp>
      <p:pic>
        <p:nvPicPr>
          <p:cNvPr id="301" name="Google Shape;301;p31"/>
          <p:cNvPicPr preferRelativeResize="0"/>
          <p:nvPr/>
        </p:nvPicPr>
        <p:blipFill>
          <a:blip r:embed="rId4">
            <a:alphaModFix/>
          </a:blip>
          <a:stretch>
            <a:fillRect/>
          </a:stretch>
        </p:blipFill>
        <p:spPr>
          <a:xfrm>
            <a:off x="3141330" y="2827278"/>
            <a:ext cx="473718" cy="408833"/>
          </a:xfrm>
          <a:prstGeom prst="rect">
            <a:avLst/>
          </a:prstGeom>
          <a:noFill/>
          <a:ln>
            <a:noFill/>
          </a:ln>
        </p:spPr>
      </p:pic>
      <p:cxnSp>
        <p:nvCxnSpPr>
          <p:cNvPr id="302" name="Google Shape;302;p31"/>
          <p:cNvCxnSpPr/>
          <p:nvPr/>
        </p:nvCxnSpPr>
        <p:spPr>
          <a:xfrm rot="2021404" flipH="1">
            <a:off x="10451508" y="4461391"/>
            <a:ext cx="5769" cy="409379"/>
          </a:xfrm>
          <a:prstGeom prst="straightConnector1">
            <a:avLst/>
          </a:prstGeom>
          <a:noFill/>
          <a:ln w="28575" cap="flat" cmpd="sng">
            <a:solidFill>
              <a:srgbClr val="FF9900"/>
            </a:solidFill>
            <a:prstDash val="solid"/>
            <a:round/>
            <a:headEnd type="none" w="med" len="med"/>
            <a:tailEnd type="triangle" w="med" len="med"/>
          </a:ln>
        </p:spPr>
      </p:cxnSp>
      <p:cxnSp>
        <p:nvCxnSpPr>
          <p:cNvPr id="303" name="Google Shape;303;p31"/>
          <p:cNvCxnSpPr/>
          <p:nvPr/>
        </p:nvCxnSpPr>
        <p:spPr>
          <a:xfrm rot="1967122" flipH="1">
            <a:off x="10242069" y="4383123"/>
            <a:ext cx="302128" cy="1789"/>
          </a:xfrm>
          <a:prstGeom prst="straightConnector1">
            <a:avLst/>
          </a:prstGeom>
          <a:noFill/>
          <a:ln w="28575" cap="flat" cmpd="sng">
            <a:solidFill>
              <a:srgbClr val="FF9900"/>
            </a:solidFill>
            <a:prstDash val="solid"/>
            <a:round/>
            <a:headEnd type="none" w="med" len="med"/>
            <a:tailEnd type="triangle" w="med" len="med"/>
          </a:ln>
        </p:spPr>
      </p:cxnSp>
      <p:cxnSp>
        <p:nvCxnSpPr>
          <p:cNvPr id="304" name="Google Shape;304;p31"/>
          <p:cNvCxnSpPr/>
          <p:nvPr/>
        </p:nvCxnSpPr>
        <p:spPr>
          <a:xfrm rot="10800000" flipH="1">
            <a:off x="9545400" y="4602533"/>
            <a:ext cx="722400" cy="367200"/>
          </a:xfrm>
          <a:prstGeom prst="straightConnector1">
            <a:avLst/>
          </a:prstGeom>
          <a:noFill/>
          <a:ln w="38100" cap="flat" cmpd="sng">
            <a:solidFill>
              <a:srgbClr val="FF0000"/>
            </a:solidFill>
            <a:prstDash val="solid"/>
            <a:round/>
            <a:headEnd type="triangle" w="med" len="med"/>
            <a:tailEnd type="triangle" w="med" len="med"/>
          </a:ln>
        </p:spPr>
      </p:cxnSp>
      <p:cxnSp>
        <p:nvCxnSpPr>
          <p:cNvPr id="305" name="Google Shape;305;p31"/>
          <p:cNvCxnSpPr/>
          <p:nvPr/>
        </p:nvCxnSpPr>
        <p:spPr>
          <a:xfrm flipH="1">
            <a:off x="8029167" y="4910500"/>
            <a:ext cx="1078000" cy="35600"/>
          </a:xfrm>
          <a:prstGeom prst="straightConnector1">
            <a:avLst/>
          </a:prstGeom>
          <a:noFill/>
          <a:ln w="38100" cap="flat" cmpd="sng">
            <a:solidFill>
              <a:srgbClr val="FF0000"/>
            </a:solidFill>
            <a:prstDash val="solid"/>
            <a:round/>
            <a:headEnd type="triangl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8"/>
                                        </p:tgtEl>
                                        <p:attrNameLst>
                                          <p:attrName>style.visibility</p:attrName>
                                        </p:attrNameLst>
                                      </p:cBhvr>
                                      <p:to>
                                        <p:strVal val="visible"/>
                                      </p:to>
                                    </p:set>
                                    <p:animEffect transition="in" filter="fade">
                                      <p:cBhvr>
                                        <p:cTn id="7" dur="1000"/>
                                        <p:tgtEl>
                                          <p:spTgt spid="2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9"/>
                                        </p:tgtEl>
                                        <p:attrNameLst>
                                          <p:attrName>style.visibility</p:attrName>
                                        </p:attrNameLst>
                                      </p:cBhvr>
                                      <p:to>
                                        <p:strVal val="visible"/>
                                      </p:to>
                                    </p:set>
                                    <p:animEffect transition="in" filter="fade">
                                      <p:cBhvr>
                                        <p:cTn id="12" dur="1000"/>
                                        <p:tgtEl>
                                          <p:spTgt spid="289"/>
                                        </p:tgtEl>
                                      </p:cBhvr>
                                    </p:animEffect>
                                  </p:childTnLst>
                                </p:cTn>
                              </p:par>
                              <p:par>
                                <p:cTn id="13" presetID="10" presetClass="entr" presetSubtype="0" fill="hold" nodeType="withEffect">
                                  <p:stCondLst>
                                    <p:cond delay="0"/>
                                  </p:stCondLst>
                                  <p:childTnLst>
                                    <p:set>
                                      <p:cBhvr>
                                        <p:cTn id="14" dur="1" fill="hold">
                                          <p:stCondLst>
                                            <p:cond delay="0"/>
                                          </p:stCondLst>
                                        </p:cTn>
                                        <p:tgtEl>
                                          <p:spTgt spid="293"/>
                                        </p:tgtEl>
                                        <p:attrNameLst>
                                          <p:attrName>style.visibility</p:attrName>
                                        </p:attrNameLst>
                                      </p:cBhvr>
                                      <p:to>
                                        <p:strVal val="visible"/>
                                      </p:to>
                                    </p:set>
                                    <p:animEffect transition="in" filter="fade">
                                      <p:cBhvr>
                                        <p:cTn id="15" dur="1000"/>
                                        <p:tgtEl>
                                          <p:spTgt spid="293"/>
                                        </p:tgtEl>
                                      </p:cBhvr>
                                    </p:animEffect>
                                  </p:childTnLst>
                                </p:cTn>
                              </p:par>
                              <p:par>
                                <p:cTn id="16" presetID="10" presetClass="entr" presetSubtype="0" fill="hold" nodeType="withEffect">
                                  <p:stCondLst>
                                    <p:cond delay="0"/>
                                  </p:stCondLst>
                                  <p:childTnLst>
                                    <p:set>
                                      <p:cBhvr>
                                        <p:cTn id="17" dur="1" fill="hold">
                                          <p:stCondLst>
                                            <p:cond delay="0"/>
                                          </p:stCondLst>
                                        </p:cTn>
                                        <p:tgtEl>
                                          <p:spTgt spid="292"/>
                                        </p:tgtEl>
                                        <p:attrNameLst>
                                          <p:attrName>style.visibility</p:attrName>
                                        </p:attrNameLst>
                                      </p:cBhvr>
                                      <p:to>
                                        <p:strVal val="visible"/>
                                      </p:to>
                                    </p:set>
                                    <p:animEffect transition="in" filter="fade">
                                      <p:cBhvr>
                                        <p:cTn id="18" dur="1000"/>
                                        <p:tgtEl>
                                          <p:spTgt spid="292"/>
                                        </p:tgtEl>
                                      </p:cBhvr>
                                    </p:animEffect>
                                  </p:childTnLst>
                                </p:cTn>
                              </p:par>
                              <p:par>
                                <p:cTn id="19" presetID="10" presetClass="entr" presetSubtype="0" fill="hold" nodeType="withEffect">
                                  <p:stCondLst>
                                    <p:cond delay="0"/>
                                  </p:stCondLst>
                                  <p:childTnLst>
                                    <p:set>
                                      <p:cBhvr>
                                        <p:cTn id="20" dur="1" fill="hold">
                                          <p:stCondLst>
                                            <p:cond delay="0"/>
                                          </p:stCondLst>
                                        </p:cTn>
                                        <p:tgtEl>
                                          <p:spTgt spid="287"/>
                                        </p:tgtEl>
                                        <p:attrNameLst>
                                          <p:attrName>style.visibility</p:attrName>
                                        </p:attrNameLst>
                                      </p:cBhvr>
                                      <p:to>
                                        <p:strVal val="visible"/>
                                      </p:to>
                                    </p:set>
                                    <p:animEffect transition="in" filter="fade">
                                      <p:cBhvr>
                                        <p:cTn id="21" dur="1000"/>
                                        <p:tgtEl>
                                          <p:spTgt spid="287"/>
                                        </p:tgtEl>
                                      </p:cBhvr>
                                    </p:animEffect>
                                  </p:childTnLst>
                                </p:cTn>
                              </p:par>
                              <p:par>
                                <p:cTn id="22" presetID="10" presetClass="entr" presetSubtype="0" fill="hold" nodeType="withEffect">
                                  <p:stCondLst>
                                    <p:cond delay="0"/>
                                  </p:stCondLst>
                                  <p:childTnLst>
                                    <p:set>
                                      <p:cBhvr>
                                        <p:cTn id="23" dur="1" fill="hold">
                                          <p:stCondLst>
                                            <p:cond delay="0"/>
                                          </p:stCondLst>
                                        </p:cTn>
                                        <p:tgtEl>
                                          <p:spTgt spid="288"/>
                                        </p:tgtEl>
                                        <p:attrNameLst>
                                          <p:attrName>style.visibility</p:attrName>
                                        </p:attrNameLst>
                                      </p:cBhvr>
                                      <p:to>
                                        <p:strVal val="visible"/>
                                      </p:to>
                                    </p:set>
                                    <p:animEffect transition="in" filter="fade">
                                      <p:cBhvr>
                                        <p:cTn id="24" dur="1000"/>
                                        <p:tgtEl>
                                          <p:spTgt spid="28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86"/>
                                        </p:tgtEl>
                                        <p:attrNameLst>
                                          <p:attrName>style.visibility</p:attrName>
                                        </p:attrNameLst>
                                      </p:cBhvr>
                                      <p:to>
                                        <p:strVal val="visible"/>
                                      </p:to>
                                    </p:set>
                                    <p:animEffect transition="in" filter="fade">
                                      <p:cBhvr>
                                        <p:cTn id="29" dur="1000"/>
                                        <p:tgtEl>
                                          <p:spTgt spid="286"/>
                                        </p:tgtEl>
                                      </p:cBhvr>
                                    </p:animEffect>
                                  </p:childTnLst>
                                </p:cTn>
                              </p:par>
                              <p:par>
                                <p:cTn id="30" presetID="10" presetClass="entr" presetSubtype="0" fill="hold" nodeType="withEffect">
                                  <p:stCondLst>
                                    <p:cond delay="0"/>
                                  </p:stCondLst>
                                  <p:childTnLst>
                                    <p:set>
                                      <p:cBhvr>
                                        <p:cTn id="31" dur="1" fill="hold">
                                          <p:stCondLst>
                                            <p:cond delay="0"/>
                                          </p:stCondLst>
                                        </p:cTn>
                                        <p:tgtEl>
                                          <p:spTgt spid="290"/>
                                        </p:tgtEl>
                                        <p:attrNameLst>
                                          <p:attrName>style.visibility</p:attrName>
                                        </p:attrNameLst>
                                      </p:cBhvr>
                                      <p:to>
                                        <p:strVal val="visible"/>
                                      </p:to>
                                    </p:set>
                                    <p:animEffect transition="in" filter="fade">
                                      <p:cBhvr>
                                        <p:cTn id="32" dur="1000"/>
                                        <p:tgtEl>
                                          <p:spTgt spid="290"/>
                                        </p:tgtEl>
                                      </p:cBhvr>
                                    </p:animEffect>
                                  </p:childTnLst>
                                </p:cTn>
                              </p:par>
                              <p:par>
                                <p:cTn id="33" presetID="10" presetClass="entr" presetSubtype="0" fill="hold" nodeType="withEffect">
                                  <p:stCondLst>
                                    <p:cond delay="0"/>
                                  </p:stCondLst>
                                  <p:childTnLst>
                                    <p:set>
                                      <p:cBhvr>
                                        <p:cTn id="34" dur="1" fill="hold">
                                          <p:stCondLst>
                                            <p:cond delay="0"/>
                                          </p:stCondLst>
                                        </p:cTn>
                                        <p:tgtEl>
                                          <p:spTgt spid="291"/>
                                        </p:tgtEl>
                                        <p:attrNameLst>
                                          <p:attrName>style.visibility</p:attrName>
                                        </p:attrNameLst>
                                      </p:cBhvr>
                                      <p:to>
                                        <p:strVal val="visible"/>
                                      </p:to>
                                    </p:set>
                                    <p:animEffect transition="in" filter="fade">
                                      <p:cBhvr>
                                        <p:cTn id="35" dur="1000"/>
                                        <p:tgtEl>
                                          <p:spTgt spid="291"/>
                                        </p:tgtEl>
                                      </p:cBhvr>
                                    </p:animEffect>
                                  </p:childTnLst>
                                </p:cTn>
                              </p:par>
                              <p:par>
                                <p:cTn id="36" presetID="10" presetClass="entr" presetSubtype="0" fill="hold" nodeType="withEffect">
                                  <p:stCondLst>
                                    <p:cond delay="0"/>
                                  </p:stCondLst>
                                  <p:childTnLst>
                                    <p:set>
                                      <p:cBhvr>
                                        <p:cTn id="37" dur="1" fill="hold">
                                          <p:stCondLst>
                                            <p:cond delay="0"/>
                                          </p:stCondLst>
                                        </p:cTn>
                                        <p:tgtEl>
                                          <p:spTgt spid="294"/>
                                        </p:tgtEl>
                                        <p:attrNameLst>
                                          <p:attrName>style.visibility</p:attrName>
                                        </p:attrNameLst>
                                      </p:cBhvr>
                                      <p:to>
                                        <p:strVal val="visible"/>
                                      </p:to>
                                    </p:set>
                                    <p:animEffect transition="in" filter="fade">
                                      <p:cBhvr>
                                        <p:cTn id="38" dur="1000"/>
                                        <p:tgtEl>
                                          <p:spTgt spid="294"/>
                                        </p:tgtEl>
                                      </p:cBhvr>
                                    </p:animEffect>
                                  </p:childTnLst>
                                </p:cTn>
                              </p:par>
                              <p:par>
                                <p:cTn id="39" presetID="10" presetClass="entr" presetSubtype="0" fill="hold" nodeType="withEffect">
                                  <p:stCondLst>
                                    <p:cond delay="0"/>
                                  </p:stCondLst>
                                  <p:childTnLst>
                                    <p:set>
                                      <p:cBhvr>
                                        <p:cTn id="40" dur="1" fill="hold">
                                          <p:stCondLst>
                                            <p:cond delay="0"/>
                                          </p:stCondLst>
                                        </p:cTn>
                                        <p:tgtEl>
                                          <p:spTgt spid="295"/>
                                        </p:tgtEl>
                                        <p:attrNameLst>
                                          <p:attrName>style.visibility</p:attrName>
                                        </p:attrNameLst>
                                      </p:cBhvr>
                                      <p:to>
                                        <p:strVal val="visible"/>
                                      </p:to>
                                    </p:set>
                                    <p:animEffect transition="in" filter="fade">
                                      <p:cBhvr>
                                        <p:cTn id="41" dur="1000"/>
                                        <p:tgtEl>
                                          <p:spTgt spid="295"/>
                                        </p:tgtEl>
                                      </p:cBhvr>
                                    </p:animEffect>
                                  </p:childTnLst>
                                </p:cTn>
                              </p:par>
                              <p:par>
                                <p:cTn id="42" presetID="10" presetClass="entr" presetSubtype="0" fill="hold" nodeType="withEffect">
                                  <p:stCondLst>
                                    <p:cond delay="0"/>
                                  </p:stCondLst>
                                  <p:childTnLst>
                                    <p:set>
                                      <p:cBhvr>
                                        <p:cTn id="43" dur="1" fill="hold">
                                          <p:stCondLst>
                                            <p:cond delay="0"/>
                                          </p:stCondLst>
                                        </p:cTn>
                                        <p:tgtEl>
                                          <p:spTgt spid="302"/>
                                        </p:tgtEl>
                                        <p:attrNameLst>
                                          <p:attrName>style.visibility</p:attrName>
                                        </p:attrNameLst>
                                      </p:cBhvr>
                                      <p:to>
                                        <p:strVal val="visible"/>
                                      </p:to>
                                    </p:set>
                                    <p:animEffect transition="in" filter="fade">
                                      <p:cBhvr>
                                        <p:cTn id="44" dur="1000"/>
                                        <p:tgtEl>
                                          <p:spTgt spid="302"/>
                                        </p:tgtEl>
                                      </p:cBhvr>
                                    </p:animEffect>
                                  </p:childTnLst>
                                </p:cTn>
                              </p:par>
                              <p:par>
                                <p:cTn id="45" presetID="10" presetClass="entr" presetSubtype="0" fill="hold" nodeType="withEffect">
                                  <p:stCondLst>
                                    <p:cond delay="0"/>
                                  </p:stCondLst>
                                  <p:childTnLst>
                                    <p:set>
                                      <p:cBhvr>
                                        <p:cTn id="46" dur="1" fill="hold">
                                          <p:stCondLst>
                                            <p:cond delay="0"/>
                                          </p:stCondLst>
                                        </p:cTn>
                                        <p:tgtEl>
                                          <p:spTgt spid="303"/>
                                        </p:tgtEl>
                                        <p:attrNameLst>
                                          <p:attrName>style.visibility</p:attrName>
                                        </p:attrNameLst>
                                      </p:cBhvr>
                                      <p:to>
                                        <p:strVal val="visible"/>
                                      </p:to>
                                    </p:set>
                                    <p:animEffect transition="in" filter="fade">
                                      <p:cBhvr>
                                        <p:cTn id="47" dur="1000"/>
                                        <p:tgtEl>
                                          <p:spTgt spid="30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99"/>
                                        </p:tgtEl>
                                        <p:attrNameLst>
                                          <p:attrName>style.visibility</p:attrName>
                                        </p:attrNameLst>
                                      </p:cBhvr>
                                      <p:to>
                                        <p:strVal val="visible"/>
                                      </p:to>
                                    </p:set>
                                    <p:animEffect transition="in" filter="fade">
                                      <p:cBhvr>
                                        <p:cTn id="52" dur="1000"/>
                                        <p:tgtEl>
                                          <p:spTgt spid="299"/>
                                        </p:tgtEl>
                                      </p:cBhvr>
                                    </p:animEffect>
                                  </p:childTnLst>
                                </p:cTn>
                              </p:par>
                              <p:par>
                                <p:cTn id="53" presetID="10" presetClass="entr" presetSubtype="0" fill="hold" nodeType="withEffect">
                                  <p:stCondLst>
                                    <p:cond delay="0"/>
                                  </p:stCondLst>
                                  <p:childTnLst>
                                    <p:set>
                                      <p:cBhvr>
                                        <p:cTn id="54" dur="1" fill="hold">
                                          <p:stCondLst>
                                            <p:cond delay="0"/>
                                          </p:stCondLst>
                                        </p:cTn>
                                        <p:tgtEl>
                                          <p:spTgt spid="301"/>
                                        </p:tgtEl>
                                        <p:attrNameLst>
                                          <p:attrName>style.visibility</p:attrName>
                                        </p:attrNameLst>
                                      </p:cBhvr>
                                      <p:to>
                                        <p:strVal val="visible"/>
                                      </p:to>
                                    </p:set>
                                    <p:animEffect transition="in" filter="fade">
                                      <p:cBhvr>
                                        <p:cTn id="55" dur="1000"/>
                                        <p:tgtEl>
                                          <p:spTgt spid="30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00"/>
                                        </p:tgtEl>
                                        <p:attrNameLst>
                                          <p:attrName>style.visibility</p:attrName>
                                        </p:attrNameLst>
                                      </p:cBhvr>
                                      <p:to>
                                        <p:strVal val="visible"/>
                                      </p:to>
                                    </p:set>
                                    <p:animEffect transition="in" filter="fade">
                                      <p:cBhvr>
                                        <p:cTn id="60" dur="1000"/>
                                        <p:tgtEl>
                                          <p:spTgt spid="300"/>
                                        </p:tgtEl>
                                      </p:cBhvr>
                                    </p:animEffect>
                                  </p:childTnLst>
                                </p:cTn>
                              </p:par>
                              <p:par>
                                <p:cTn id="61" presetID="10" presetClass="entr" presetSubtype="0" fill="hold" nodeType="withEffect">
                                  <p:stCondLst>
                                    <p:cond delay="0"/>
                                  </p:stCondLst>
                                  <p:childTnLst>
                                    <p:set>
                                      <p:cBhvr>
                                        <p:cTn id="62" dur="1" fill="hold">
                                          <p:stCondLst>
                                            <p:cond delay="0"/>
                                          </p:stCondLst>
                                        </p:cTn>
                                        <p:tgtEl>
                                          <p:spTgt spid="305"/>
                                        </p:tgtEl>
                                        <p:attrNameLst>
                                          <p:attrName>style.visibility</p:attrName>
                                        </p:attrNameLst>
                                      </p:cBhvr>
                                      <p:to>
                                        <p:strVal val="visible"/>
                                      </p:to>
                                    </p:set>
                                    <p:animEffect transition="in" filter="fade">
                                      <p:cBhvr>
                                        <p:cTn id="63" dur="1000"/>
                                        <p:tgtEl>
                                          <p:spTgt spid="305"/>
                                        </p:tgtEl>
                                      </p:cBhvr>
                                    </p:animEffect>
                                  </p:childTnLst>
                                </p:cTn>
                              </p:par>
                              <p:par>
                                <p:cTn id="64" presetID="10" presetClass="entr" presetSubtype="0" fill="hold" nodeType="withEffect">
                                  <p:stCondLst>
                                    <p:cond delay="0"/>
                                  </p:stCondLst>
                                  <p:childTnLst>
                                    <p:set>
                                      <p:cBhvr>
                                        <p:cTn id="65" dur="1" fill="hold">
                                          <p:stCondLst>
                                            <p:cond delay="0"/>
                                          </p:stCondLst>
                                        </p:cTn>
                                        <p:tgtEl>
                                          <p:spTgt spid="304"/>
                                        </p:tgtEl>
                                        <p:attrNameLst>
                                          <p:attrName>style.visibility</p:attrName>
                                        </p:attrNameLst>
                                      </p:cBhvr>
                                      <p:to>
                                        <p:strVal val="visible"/>
                                      </p:to>
                                    </p:set>
                                    <p:animEffect transition="in" filter="fade">
                                      <p:cBhvr>
                                        <p:cTn id="66" dur="1000"/>
                                        <p:tgtEl>
                                          <p:spTgt spid="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3"/>
          <p:cNvSpPr txBox="1">
            <a:spLocks noGrp="1"/>
          </p:cNvSpPr>
          <p:nvPr>
            <p:ph type="ctrTitle"/>
          </p:nvPr>
        </p:nvSpPr>
        <p:spPr>
          <a:xfrm>
            <a:off x="-1717996" y="1195967"/>
            <a:ext cx="7456000" cy="2736800"/>
          </a:xfrm>
          <a:prstGeom prst="rect">
            <a:avLst/>
          </a:prstGeom>
        </p:spPr>
        <p:txBody>
          <a:bodyPr spcFirstLastPara="1" vert="horz" wrap="square" lIns="121900" tIns="121900" rIns="121900" bIns="121900" rtlCol="0" anchor="ctr" anchorCtr="0">
            <a:noAutofit/>
          </a:bodyPr>
          <a:lstStyle/>
          <a:p>
            <a:pPr>
              <a:spcBef>
                <a:spcPts val="0"/>
              </a:spcBef>
            </a:pPr>
            <a:r>
              <a:rPr lang="en-GB"/>
              <a:t> Capsule</a:t>
            </a:r>
            <a:endParaRPr/>
          </a:p>
        </p:txBody>
      </p:sp>
      <p:sp>
        <p:nvSpPr>
          <p:cNvPr id="329" name="Google Shape;329;p33"/>
          <p:cNvSpPr txBox="1">
            <a:spLocks noGrp="1"/>
          </p:cNvSpPr>
          <p:nvPr>
            <p:ph type="subTitle" idx="1"/>
          </p:nvPr>
        </p:nvSpPr>
        <p:spPr>
          <a:xfrm>
            <a:off x="1575967" y="4527133"/>
            <a:ext cx="10974400" cy="1056800"/>
          </a:xfrm>
          <a:prstGeom prst="rect">
            <a:avLst/>
          </a:prstGeom>
        </p:spPr>
        <p:txBody>
          <a:bodyPr spcFirstLastPara="1" vert="horz" wrap="square" lIns="121900" tIns="121900" rIns="121900" bIns="121900" rtlCol="0" anchor="t" anchorCtr="0">
            <a:noAutofit/>
          </a:bodyPr>
          <a:lstStyle/>
          <a:p>
            <a:pPr marL="609585" indent="-541853" algn="l">
              <a:spcBef>
                <a:spcPts val="0"/>
              </a:spcBef>
              <a:buSzPts val="2800"/>
              <a:buAutoNum type="arabicPeriod"/>
            </a:pPr>
            <a:r>
              <a:rPr lang="en-GB" dirty="0"/>
              <a:t>How the entity exists: instantiation parameter.</a:t>
            </a:r>
          </a:p>
          <a:p>
            <a:pPr marL="1066785" lvl="1" indent="-541853" algn="l">
              <a:spcBef>
                <a:spcPts val="0"/>
              </a:spcBef>
              <a:buSzPts val="2800"/>
              <a:buAutoNum type="arabicPeriod"/>
            </a:pPr>
            <a:r>
              <a:rPr lang="en-GB" dirty="0"/>
              <a:t>Pose vectors</a:t>
            </a:r>
            <a:endParaRPr dirty="0"/>
          </a:p>
          <a:p>
            <a:pPr marL="609585" indent="-541853" algn="l">
              <a:spcBef>
                <a:spcPts val="0"/>
              </a:spcBef>
              <a:buSzPts val="2800"/>
              <a:buAutoNum type="arabicPeriod"/>
            </a:pPr>
            <a:endParaRPr lang="en-GB" dirty="0"/>
          </a:p>
          <a:p>
            <a:pPr marL="609585" indent="-541853" algn="l">
              <a:spcBef>
                <a:spcPts val="0"/>
              </a:spcBef>
              <a:buSzPts val="2800"/>
              <a:buAutoNum type="arabicPeriod"/>
            </a:pPr>
            <a:endParaRPr lang="en-GB" dirty="0"/>
          </a:p>
          <a:p>
            <a:pPr marL="609585" indent="-541853" algn="l">
              <a:spcBef>
                <a:spcPts val="0"/>
              </a:spcBef>
              <a:buSzPts val="2800"/>
              <a:buAutoNum type="arabicPeriod"/>
            </a:pPr>
            <a:endParaRPr lang="en-GB" dirty="0"/>
          </a:p>
          <a:p>
            <a:pPr marL="609585" indent="-541853" algn="l">
              <a:spcBef>
                <a:spcPts val="0"/>
              </a:spcBef>
              <a:buSzPts val="2800"/>
              <a:buAutoNum type="arabicPeriod"/>
            </a:pPr>
            <a:r>
              <a:rPr lang="en-GB" dirty="0"/>
              <a:t>Whether the entity exists.</a:t>
            </a:r>
            <a:endParaRPr dirty="0"/>
          </a:p>
        </p:txBody>
      </p:sp>
      <p:sp>
        <p:nvSpPr>
          <p:cNvPr id="331" name="Google Shape;331;p33"/>
          <p:cNvSpPr/>
          <p:nvPr/>
        </p:nvSpPr>
        <p:spPr>
          <a:xfrm>
            <a:off x="6418900" y="1968867"/>
            <a:ext cx="4376232" cy="1314360"/>
          </a:xfrm>
          <a:prstGeom prst="flowChartTerminator">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2" name="Google Shape;332;p33"/>
          <p:cNvSpPr/>
          <p:nvPr/>
        </p:nvSpPr>
        <p:spPr>
          <a:xfrm>
            <a:off x="7180967" y="2439867"/>
            <a:ext cx="388367" cy="359967"/>
          </a:xfrm>
          <a:prstGeom prst="flowChartProcess">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3" name="Google Shape;333;p33"/>
          <p:cNvSpPr/>
          <p:nvPr/>
        </p:nvSpPr>
        <p:spPr>
          <a:xfrm>
            <a:off x="7587367" y="2439867"/>
            <a:ext cx="388367" cy="359967"/>
          </a:xfrm>
          <a:prstGeom prst="flowChartProcess">
            <a:avLst/>
          </a:prstGeom>
          <a:solidFill>
            <a:srgbClr val="9FC5E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4" name="Google Shape;334;p33"/>
          <p:cNvSpPr/>
          <p:nvPr/>
        </p:nvSpPr>
        <p:spPr>
          <a:xfrm>
            <a:off x="7993767" y="2439867"/>
            <a:ext cx="388367" cy="359967"/>
          </a:xfrm>
          <a:prstGeom prst="flowChartProcess">
            <a:avLst/>
          </a:prstGeom>
          <a:solidFill>
            <a:srgbClr val="6FA8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5" name="Google Shape;335;p33"/>
          <p:cNvSpPr/>
          <p:nvPr/>
        </p:nvSpPr>
        <p:spPr>
          <a:xfrm>
            <a:off x="7180967" y="2079901"/>
            <a:ext cx="388367" cy="359967"/>
          </a:xfrm>
          <a:prstGeom prst="flowChartProcess">
            <a:avLst/>
          </a:prstGeom>
          <a:solidFill>
            <a:srgbClr val="3D85C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6" name="Google Shape;336;p33"/>
          <p:cNvSpPr/>
          <p:nvPr/>
        </p:nvSpPr>
        <p:spPr>
          <a:xfrm>
            <a:off x="7587367" y="2079901"/>
            <a:ext cx="388367" cy="359967"/>
          </a:xfrm>
          <a:prstGeom prst="flowChartProcess">
            <a:avLst/>
          </a:prstGeom>
          <a:solidFill>
            <a:srgbClr val="0B5394"/>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7" name="Google Shape;337;p33"/>
          <p:cNvSpPr/>
          <p:nvPr/>
        </p:nvSpPr>
        <p:spPr>
          <a:xfrm>
            <a:off x="7993767" y="2079901"/>
            <a:ext cx="388367" cy="359967"/>
          </a:xfrm>
          <a:prstGeom prst="flowChartProcess">
            <a:avLst/>
          </a:prstGeom>
          <a:solidFill>
            <a:srgbClr val="073763"/>
          </a:solidFill>
          <a:ln w="9525" cap="flat" cmpd="sng">
            <a:solidFill>
              <a:srgbClr val="0B539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8" name="Google Shape;338;p33"/>
          <p:cNvSpPr/>
          <p:nvPr/>
        </p:nvSpPr>
        <p:spPr>
          <a:xfrm>
            <a:off x="9619367" y="2439867"/>
            <a:ext cx="388367" cy="359967"/>
          </a:xfrm>
          <a:prstGeom prst="flowChartProcess">
            <a:avLst/>
          </a:prstGeom>
          <a:solidFill>
            <a:srgbClr val="00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39" name="Google Shape;339;p33"/>
          <p:cNvSpPr/>
          <p:nvPr/>
        </p:nvSpPr>
        <p:spPr>
          <a:xfrm>
            <a:off x="7180967" y="2799834"/>
            <a:ext cx="388367" cy="359967"/>
          </a:xfrm>
          <a:prstGeom prst="flowChartProcess">
            <a:avLst/>
          </a:prstGeom>
          <a:solidFill>
            <a:srgbClr val="1155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0" name="Google Shape;340;p33"/>
          <p:cNvSpPr/>
          <p:nvPr/>
        </p:nvSpPr>
        <p:spPr>
          <a:xfrm>
            <a:off x="7587367" y="2799834"/>
            <a:ext cx="388367" cy="359967"/>
          </a:xfrm>
          <a:prstGeom prst="flowChartProcess">
            <a:avLst/>
          </a:prstGeom>
          <a:solidFill>
            <a:srgbClr val="3C78D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1" name="Google Shape;341;p33"/>
          <p:cNvSpPr/>
          <p:nvPr/>
        </p:nvSpPr>
        <p:spPr>
          <a:xfrm>
            <a:off x="7993767" y="2799834"/>
            <a:ext cx="388367" cy="359967"/>
          </a:xfrm>
          <a:prstGeom prst="flowChartProcess">
            <a:avLst/>
          </a:prstGeom>
          <a:solidFill>
            <a:srgbClr val="CFE2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42" name="Google Shape;342;p33"/>
          <p:cNvSpPr txBox="1">
            <a:spLocks noGrp="1"/>
          </p:cNvSpPr>
          <p:nvPr>
            <p:ph type="subTitle" idx="1"/>
          </p:nvPr>
        </p:nvSpPr>
        <p:spPr>
          <a:xfrm>
            <a:off x="618800" y="3270833"/>
            <a:ext cx="12046400" cy="1056800"/>
          </a:xfrm>
          <a:prstGeom prst="rect">
            <a:avLst/>
          </a:prstGeom>
        </p:spPr>
        <p:txBody>
          <a:bodyPr spcFirstLastPara="1" vert="horz" wrap="square" lIns="121900" tIns="121900" rIns="121900" bIns="121900" rtlCol="0" anchor="t" anchorCtr="0">
            <a:noAutofit/>
          </a:bodyPr>
          <a:lstStyle/>
          <a:p>
            <a:pPr algn="l">
              <a:spcBef>
                <a:spcPts val="0"/>
              </a:spcBef>
            </a:pPr>
            <a:r>
              <a:rPr lang="en-GB"/>
              <a:t>A group of neurons. </a:t>
            </a:r>
            <a:br>
              <a:rPr lang="en-GB"/>
            </a:br>
            <a:r>
              <a:rPr lang="en-GB"/>
              <a:t>Encapsulating properties of single entity.</a:t>
            </a:r>
            <a:endParaRPr/>
          </a:p>
        </p:txBody>
      </p:sp>
      <p:pic>
        <p:nvPicPr>
          <p:cNvPr id="3" name="Picture 2">
            <a:extLst>
              <a:ext uri="{FF2B5EF4-FFF2-40B4-BE49-F238E27FC236}">
                <a16:creationId xmlns:a16="http://schemas.microsoft.com/office/drawing/2014/main" id="{F554EC7B-3108-47BB-9E6B-2B32BEE6522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58654" y="4120372"/>
            <a:ext cx="1655628" cy="1653108"/>
          </a:xfrm>
          <a:prstGeom prst="rect">
            <a:avLst/>
          </a:prstGeom>
        </p:spPr>
      </p:pic>
      <p:sp>
        <p:nvSpPr>
          <p:cNvPr id="4" name="TextBox 3">
            <a:extLst>
              <a:ext uri="{FF2B5EF4-FFF2-40B4-BE49-F238E27FC236}">
                <a16:creationId xmlns:a16="http://schemas.microsoft.com/office/drawing/2014/main" id="{B1019B6F-73DF-43BD-AD75-7C87AB224727}"/>
              </a:ext>
            </a:extLst>
          </p:cNvPr>
          <p:cNvSpPr txBox="1"/>
          <p:nvPr/>
        </p:nvSpPr>
        <p:spPr>
          <a:xfrm>
            <a:off x="8958654" y="5947880"/>
            <a:ext cx="1655628" cy="369332"/>
          </a:xfrm>
          <a:prstGeom prst="rect">
            <a:avLst/>
          </a:prstGeom>
          <a:noFill/>
        </p:spPr>
        <p:txBody>
          <a:bodyPr wrap="square" rtlCol="0">
            <a:spAutoFit/>
          </a:bodyPr>
          <a:lstStyle/>
          <a:p>
            <a:r>
              <a:rPr lang="en-US" sz="900">
                <a:hlinkClick r:id="rId4" tooltip="http://themobilecity.nl/2011/04/21/website-change-fresh-look-and-new-direction-for-the-mobile-city/"/>
              </a:rPr>
              <a:t>This Photo</a:t>
            </a:r>
            <a:r>
              <a:rPr lang="en-US" sz="900"/>
              <a:t> by Unknown Author is licensed under </a:t>
            </a:r>
            <a:r>
              <a:rPr lang="en-US" sz="900">
                <a:hlinkClick r:id="rId5" tooltip="https://creativecommons.org/licenses/by-nc-sa/3.0/"/>
              </a:rPr>
              <a:t>CC BY-SA-NC</a:t>
            </a:r>
            <a:endParaRPr lang="en-US" sz="900"/>
          </a:p>
        </p:txBody>
      </p:sp>
      <p:pic>
        <p:nvPicPr>
          <p:cNvPr id="6" name="Picture 5">
            <a:extLst>
              <a:ext uri="{FF2B5EF4-FFF2-40B4-BE49-F238E27FC236}">
                <a16:creationId xmlns:a16="http://schemas.microsoft.com/office/drawing/2014/main" id="{FD0352C2-99FE-4BBC-9337-575BA8BA301C}"/>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l="-6817" t="-5432" r="22695" b="64466"/>
          <a:stretch/>
        </p:blipFill>
        <p:spPr>
          <a:xfrm>
            <a:off x="5784115" y="5755751"/>
            <a:ext cx="1970566" cy="6852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36"/>
          <p:cNvSpPr txBox="1">
            <a:spLocks noGrp="1"/>
          </p:cNvSpPr>
          <p:nvPr>
            <p:ph type="title" idx="4294967295"/>
          </p:nvPr>
        </p:nvSpPr>
        <p:spPr>
          <a:xfrm>
            <a:off x="377933" y="190667"/>
            <a:ext cx="11360800" cy="763600"/>
          </a:xfrm>
          <a:prstGeom prst="rect">
            <a:avLst/>
          </a:prstGeom>
        </p:spPr>
        <p:txBody>
          <a:bodyPr spcFirstLastPara="1" vert="horz" wrap="square" lIns="121900" tIns="121900" rIns="121900" bIns="121900" rtlCol="0" anchor="t" anchorCtr="0">
            <a:noAutofit/>
          </a:bodyPr>
          <a:lstStyle/>
          <a:p>
            <a:pPr>
              <a:spcBef>
                <a:spcPts val="0"/>
              </a:spcBef>
            </a:pPr>
            <a:r>
              <a:rPr lang="en-GB"/>
              <a:t>How to detect objects?</a:t>
            </a:r>
            <a:endParaRPr/>
          </a:p>
        </p:txBody>
      </p:sp>
      <p:sp>
        <p:nvSpPr>
          <p:cNvPr id="392" name="Google Shape;392;p36"/>
          <p:cNvSpPr txBox="1">
            <a:spLocks noGrp="1"/>
          </p:cNvSpPr>
          <p:nvPr>
            <p:ph type="body" idx="4294967295"/>
          </p:nvPr>
        </p:nvSpPr>
        <p:spPr>
          <a:xfrm>
            <a:off x="377933" y="1116317"/>
            <a:ext cx="11360800" cy="670800"/>
          </a:xfrm>
          <a:prstGeom prst="rect">
            <a:avLst/>
          </a:prstGeom>
        </p:spPr>
        <p:txBody>
          <a:bodyPr spcFirstLastPara="1" vert="horz" wrap="square" lIns="121900" tIns="121900" rIns="121900" bIns="121900" rtlCol="0" anchor="t" anchorCtr="0">
            <a:noAutofit/>
          </a:bodyPr>
          <a:lstStyle/>
          <a:p>
            <a:pPr marL="609585" indent="-457189">
              <a:lnSpc>
                <a:spcPct val="150000"/>
              </a:lnSpc>
              <a:spcBef>
                <a:spcPts val="0"/>
              </a:spcBef>
              <a:buSzPts val="1800"/>
              <a:buChar char="●"/>
            </a:pPr>
            <a:r>
              <a:rPr lang="en-GB"/>
              <a:t>An object exists if there is agreement between </a:t>
            </a:r>
            <a:r>
              <a:rPr lang="en-GB" b="1">
                <a:solidFill>
                  <a:srgbClr val="434343"/>
                </a:solidFill>
              </a:rPr>
              <a:t>multiple part</a:t>
            </a:r>
            <a:r>
              <a:rPr lang="en-GB"/>
              <a:t> predictions.</a:t>
            </a:r>
            <a:endParaRPr/>
          </a:p>
          <a:p>
            <a:pPr marL="609585" indent="0">
              <a:lnSpc>
                <a:spcPct val="150000"/>
              </a:lnSpc>
              <a:spcBef>
                <a:spcPts val="2133"/>
              </a:spcBef>
              <a:spcAft>
                <a:spcPts val="2133"/>
              </a:spcAft>
              <a:buNone/>
            </a:pPr>
            <a:endParaRPr/>
          </a:p>
        </p:txBody>
      </p:sp>
      <p:sp>
        <p:nvSpPr>
          <p:cNvPr id="393" name="Google Shape;393;p36"/>
          <p:cNvSpPr/>
          <p:nvPr/>
        </p:nvSpPr>
        <p:spPr>
          <a:xfrm>
            <a:off x="1157100" y="2183000"/>
            <a:ext cx="1890000" cy="16792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94" name="Google Shape;394;p36"/>
          <p:cNvSpPr/>
          <p:nvPr/>
        </p:nvSpPr>
        <p:spPr>
          <a:xfrm>
            <a:off x="4045167" y="2152393"/>
            <a:ext cx="1890000" cy="16792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395" name="Google Shape;395;p36"/>
          <p:cNvPicPr preferRelativeResize="0"/>
          <p:nvPr/>
        </p:nvPicPr>
        <p:blipFill>
          <a:blip r:embed="rId3">
            <a:alphaModFix/>
          </a:blip>
          <a:stretch>
            <a:fillRect/>
          </a:stretch>
        </p:blipFill>
        <p:spPr>
          <a:xfrm>
            <a:off x="4299735" y="2359847"/>
            <a:ext cx="1553712" cy="1337131"/>
          </a:xfrm>
          <a:prstGeom prst="rect">
            <a:avLst/>
          </a:prstGeom>
          <a:noFill/>
          <a:ln>
            <a:noFill/>
          </a:ln>
        </p:spPr>
      </p:pic>
      <p:pic>
        <p:nvPicPr>
          <p:cNvPr id="396" name="Google Shape;396;p36"/>
          <p:cNvPicPr preferRelativeResize="0"/>
          <p:nvPr/>
        </p:nvPicPr>
        <p:blipFill>
          <a:blip r:embed="rId4">
            <a:alphaModFix/>
          </a:blip>
          <a:stretch>
            <a:fillRect/>
          </a:stretch>
        </p:blipFill>
        <p:spPr>
          <a:xfrm>
            <a:off x="1860441" y="2723018"/>
            <a:ext cx="915900" cy="693063"/>
          </a:xfrm>
          <a:prstGeom prst="rect">
            <a:avLst/>
          </a:prstGeom>
          <a:noFill/>
          <a:ln>
            <a:noFill/>
          </a:ln>
        </p:spPr>
      </p:pic>
      <p:pic>
        <p:nvPicPr>
          <p:cNvPr id="397" name="Google Shape;397;p36"/>
          <p:cNvPicPr preferRelativeResize="0"/>
          <p:nvPr/>
        </p:nvPicPr>
        <p:blipFill>
          <a:blip r:embed="rId5">
            <a:alphaModFix/>
          </a:blip>
          <a:stretch>
            <a:fillRect/>
          </a:stretch>
        </p:blipFill>
        <p:spPr>
          <a:xfrm rot="-866735">
            <a:off x="4468428" y="2376206"/>
            <a:ext cx="1183049" cy="1085481"/>
          </a:xfrm>
          <a:prstGeom prst="rect">
            <a:avLst/>
          </a:prstGeom>
          <a:noFill/>
          <a:ln>
            <a:noFill/>
          </a:ln>
        </p:spPr>
      </p:pic>
      <p:sp>
        <p:nvSpPr>
          <p:cNvPr id="398" name="Google Shape;398;p36"/>
          <p:cNvSpPr/>
          <p:nvPr/>
        </p:nvSpPr>
        <p:spPr>
          <a:xfrm>
            <a:off x="1157100" y="4766067"/>
            <a:ext cx="1890000" cy="16792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399" name="Google Shape;399;p36"/>
          <p:cNvSpPr/>
          <p:nvPr/>
        </p:nvSpPr>
        <p:spPr>
          <a:xfrm>
            <a:off x="4045167" y="4806460"/>
            <a:ext cx="1890000" cy="16792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400" name="Google Shape;400;p36"/>
          <p:cNvPicPr preferRelativeResize="0"/>
          <p:nvPr/>
        </p:nvPicPr>
        <p:blipFill>
          <a:blip r:embed="rId3">
            <a:alphaModFix/>
          </a:blip>
          <a:stretch>
            <a:fillRect/>
          </a:stretch>
        </p:blipFill>
        <p:spPr>
          <a:xfrm>
            <a:off x="4299735" y="5013913"/>
            <a:ext cx="1553712" cy="1337131"/>
          </a:xfrm>
          <a:prstGeom prst="rect">
            <a:avLst/>
          </a:prstGeom>
          <a:noFill/>
          <a:ln>
            <a:noFill/>
          </a:ln>
        </p:spPr>
      </p:pic>
      <p:pic>
        <p:nvPicPr>
          <p:cNvPr id="401" name="Google Shape;401;p36"/>
          <p:cNvPicPr preferRelativeResize="0"/>
          <p:nvPr/>
        </p:nvPicPr>
        <p:blipFill>
          <a:blip r:embed="rId6">
            <a:alphaModFix/>
          </a:blip>
          <a:stretch>
            <a:fillRect/>
          </a:stretch>
        </p:blipFill>
        <p:spPr>
          <a:xfrm>
            <a:off x="1427978" y="5543258"/>
            <a:ext cx="1195925" cy="844631"/>
          </a:xfrm>
          <a:prstGeom prst="rect">
            <a:avLst/>
          </a:prstGeom>
          <a:noFill/>
          <a:ln>
            <a:noFill/>
          </a:ln>
        </p:spPr>
      </p:pic>
      <p:pic>
        <p:nvPicPr>
          <p:cNvPr id="402" name="Google Shape;402;p36"/>
          <p:cNvPicPr preferRelativeResize="0"/>
          <p:nvPr/>
        </p:nvPicPr>
        <p:blipFill>
          <a:blip r:embed="rId5">
            <a:alphaModFix/>
          </a:blip>
          <a:stretch>
            <a:fillRect/>
          </a:stretch>
        </p:blipFill>
        <p:spPr>
          <a:xfrm rot="-866735">
            <a:off x="4468428" y="5030273"/>
            <a:ext cx="1183049" cy="1085481"/>
          </a:xfrm>
          <a:prstGeom prst="rect">
            <a:avLst/>
          </a:prstGeom>
          <a:noFill/>
          <a:ln>
            <a:noFill/>
          </a:ln>
        </p:spPr>
      </p:pic>
      <p:sp>
        <p:nvSpPr>
          <p:cNvPr id="403" name="Google Shape;403;p36"/>
          <p:cNvSpPr/>
          <p:nvPr/>
        </p:nvSpPr>
        <p:spPr>
          <a:xfrm>
            <a:off x="3160900" y="2829733"/>
            <a:ext cx="747600" cy="3856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4" name="Google Shape;404;p36"/>
          <p:cNvSpPr/>
          <p:nvPr/>
        </p:nvSpPr>
        <p:spPr>
          <a:xfrm>
            <a:off x="3172333" y="5489667"/>
            <a:ext cx="747600" cy="385600"/>
          </a:xfrm>
          <a:prstGeom prst="rightArrow">
            <a:avLst>
              <a:gd name="adj1" fmla="val 50000"/>
              <a:gd name="adj2" fmla="val 50000"/>
            </a:avLst>
          </a:prstGeom>
          <a:solidFill>
            <a:srgbClr val="FFD9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5" name="Google Shape;405;p36"/>
          <p:cNvSpPr/>
          <p:nvPr/>
        </p:nvSpPr>
        <p:spPr>
          <a:xfrm>
            <a:off x="4938917" y="3896633"/>
            <a:ext cx="370400" cy="844800"/>
          </a:xfrm>
          <a:prstGeom prst="upDown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6" name="Google Shape;406;p36"/>
          <p:cNvSpPr/>
          <p:nvPr/>
        </p:nvSpPr>
        <p:spPr>
          <a:xfrm>
            <a:off x="5512733" y="4058900"/>
            <a:ext cx="1553600" cy="385600"/>
          </a:xfrm>
          <a:prstGeom prst="rightArrow">
            <a:avLst>
              <a:gd name="adj1" fmla="val 50000"/>
              <a:gd name="adj2" fmla="val 50000"/>
            </a:avLst>
          </a:prstGeom>
          <a:solidFill>
            <a:srgbClr val="99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07" name="Google Shape;407;p36"/>
          <p:cNvSpPr txBox="1"/>
          <p:nvPr/>
        </p:nvSpPr>
        <p:spPr>
          <a:xfrm>
            <a:off x="7450667" y="3847633"/>
            <a:ext cx="3292400" cy="763600"/>
          </a:xfrm>
          <a:prstGeom prst="rect">
            <a:avLst/>
          </a:prstGeom>
          <a:noFill/>
          <a:ln w="28575" cap="flat" cmpd="sng">
            <a:solidFill>
              <a:srgbClr val="000000"/>
            </a:solidFill>
            <a:prstDash val="solid"/>
            <a:round/>
            <a:headEnd type="none" w="sm" len="sm"/>
            <a:tailEnd type="none" w="sm" len="sm"/>
          </a:ln>
        </p:spPr>
        <p:txBody>
          <a:bodyPr spcFirstLastPara="1" wrap="square" lIns="121900" tIns="121900" rIns="121900" bIns="121900" anchor="t" anchorCtr="0">
            <a:noAutofit/>
          </a:bodyPr>
          <a:lstStyle/>
          <a:p>
            <a:pPr algn="ctr"/>
            <a:r>
              <a:rPr lang="en-GB" sz="3200"/>
              <a:t>A House Exists!</a:t>
            </a:r>
            <a:endParaRPr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animEffect transition="in" filter="fade">
                                      <p:cBhvr>
                                        <p:cTn id="7" dur="1000"/>
                                        <p:tgtEl>
                                          <p:spTgt spid="393"/>
                                        </p:tgtEl>
                                      </p:cBhvr>
                                    </p:animEffect>
                                  </p:childTnLst>
                                </p:cTn>
                              </p:par>
                              <p:par>
                                <p:cTn id="8" presetID="10" presetClass="entr" presetSubtype="0" fill="hold" nodeType="withEffect">
                                  <p:stCondLst>
                                    <p:cond delay="0"/>
                                  </p:stCondLst>
                                  <p:childTnLst>
                                    <p:set>
                                      <p:cBhvr>
                                        <p:cTn id="9" dur="1" fill="hold">
                                          <p:stCondLst>
                                            <p:cond delay="0"/>
                                          </p:stCondLst>
                                        </p:cTn>
                                        <p:tgtEl>
                                          <p:spTgt spid="394"/>
                                        </p:tgtEl>
                                        <p:attrNameLst>
                                          <p:attrName>style.visibility</p:attrName>
                                        </p:attrNameLst>
                                      </p:cBhvr>
                                      <p:to>
                                        <p:strVal val="visible"/>
                                      </p:to>
                                    </p:set>
                                    <p:animEffect transition="in" filter="fade">
                                      <p:cBhvr>
                                        <p:cTn id="10" dur="1000"/>
                                        <p:tgtEl>
                                          <p:spTgt spid="394"/>
                                        </p:tgtEl>
                                      </p:cBhvr>
                                    </p:animEffect>
                                  </p:childTnLst>
                                </p:cTn>
                              </p:par>
                              <p:par>
                                <p:cTn id="11" presetID="10" presetClass="entr" presetSubtype="0" fill="hold" nodeType="withEffect">
                                  <p:stCondLst>
                                    <p:cond delay="0"/>
                                  </p:stCondLst>
                                  <p:childTnLst>
                                    <p:set>
                                      <p:cBhvr>
                                        <p:cTn id="12" dur="1" fill="hold">
                                          <p:stCondLst>
                                            <p:cond delay="0"/>
                                          </p:stCondLst>
                                        </p:cTn>
                                        <p:tgtEl>
                                          <p:spTgt spid="395"/>
                                        </p:tgtEl>
                                        <p:attrNameLst>
                                          <p:attrName>style.visibility</p:attrName>
                                        </p:attrNameLst>
                                      </p:cBhvr>
                                      <p:to>
                                        <p:strVal val="visible"/>
                                      </p:to>
                                    </p:set>
                                    <p:animEffect transition="in" filter="fade">
                                      <p:cBhvr>
                                        <p:cTn id="13" dur="1000"/>
                                        <p:tgtEl>
                                          <p:spTgt spid="395"/>
                                        </p:tgtEl>
                                      </p:cBhvr>
                                    </p:animEffect>
                                  </p:childTnLst>
                                </p:cTn>
                              </p:par>
                              <p:par>
                                <p:cTn id="14" presetID="10" presetClass="entr" presetSubtype="0" fill="hold" nodeType="withEffect">
                                  <p:stCondLst>
                                    <p:cond delay="0"/>
                                  </p:stCondLst>
                                  <p:childTnLst>
                                    <p:set>
                                      <p:cBhvr>
                                        <p:cTn id="15" dur="1" fill="hold">
                                          <p:stCondLst>
                                            <p:cond delay="0"/>
                                          </p:stCondLst>
                                        </p:cTn>
                                        <p:tgtEl>
                                          <p:spTgt spid="396"/>
                                        </p:tgtEl>
                                        <p:attrNameLst>
                                          <p:attrName>style.visibility</p:attrName>
                                        </p:attrNameLst>
                                      </p:cBhvr>
                                      <p:to>
                                        <p:strVal val="visible"/>
                                      </p:to>
                                    </p:set>
                                    <p:animEffect transition="in" filter="fade">
                                      <p:cBhvr>
                                        <p:cTn id="16" dur="1000"/>
                                        <p:tgtEl>
                                          <p:spTgt spid="396"/>
                                        </p:tgtEl>
                                      </p:cBhvr>
                                    </p:animEffect>
                                  </p:childTnLst>
                                </p:cTn>
                              </p:par>
                              <p:par>
                                <p:cTn id="17" presetID="10" presetClass="entr" presetSubtype="0" fill="hold" nodeType="withEffect">
                                  <p:stCondLst>
                                    <p:cond delay="0"/>
                                  </p:stCondLst>
                                  <p:childTnLst>
                                    <p:set>
                                      <p:cBhvr>
                                        <p:cTn id="18" dur="1" fill="hold">
                                          <p:stCondLst>
                                            <p:cond delay="0"/>
                                          </p:stCondLst>
                                        </p:cTn>
                                        <p:tgtEl>
                                          <p:spTgt spid="397"/>
                                        </p:tgtEl>
                                        <p:attrNameLst>
                                          <p:attrName>style.visibility</p:attrName>
                                        </p:attrNameLst>
                                      </p:cBhvr>
                                      <p:to>
                                        <p:strVal val="visible"/>
                                      </p:to>
                                    </p:set>
                                    <p:animEffect transition="in" filter="fade">
                                      <p:cBhvr>
                                        <p:cTn id="19" dur="1000"/>
                                        <p:tgtEl>
                                          <p:spTgt spid="397"/>
                                        </p:tgtEl>
                                      </p:cBhvr>
                                    </p:animEffect>
                                  </p:childTnLst>
                                </p:cTn>
                              </p:par>
                              <p:par>
                                <p:cTn id="20" presetID="10" presetClass="entr" presetSubtype="0" fill="hold" nodeType="withEffect">
                                  <p:stCondLst>
                                    <p:cond delay="0"/>
                                  </p:stCondLst>
                                  <p:childTnLst>
                                    <p:set>
                                      <p:cBhvr>
                                        <p:cTn id="21" dur="1" fill="hold">
                                          <p:stCondLst>
                                            <p:cond delay="0"/>
                                          </p:stCondLst>
                                        </p:cTn>
                                        <p:tgtEl>
                                          <p:spTgt spid="403"/>
                                        </p:tgtEl>
                                        <p:attrNameLst>
                                          <p:attrName>style.visibility</p:attrName>
                                        </p:attrNameLst>
                                      </p:cBhvr>
                                      <p:to>
                                        <p:strVal val="visible"/>
                                      </p:to>
                                    </p:set>
                                    <p:animEffect transition="in" filter="fade">
                                      <p:cBhvr>
                                        <p:cTn id="22" dur="1000"/>
                                        <p:tgtEl>
                                          <p:spTgt spid="40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8"/>
                                        </p:tgtEl>
                                        <p:attrNameLst>
                                          <p:attrName>style.visibility</p:attrName>
                                        </p:attrNameLst>
                                      </p:cBhvr>
                                      <p:to>
                                        <p:strVal val="visible"/>
                                      </p:to>
                                    </p:set>
                                    <p:animEffect transition="in" filter="fade">
                                      <p:cBhvr>
                                        <p:cTn id="27" dur="1000"/>
                                        <p:tgtEl>
                                          <p:spTgt spid="398"/>
                                        </p:tgtEl>
                                      </p:cBhvr>
                                    </p:animEffect>
                                  </p:childTnLst>
                                </p:cTn>
                              </p:par>
                              <p:par>
                                <p:cTn id="28" presetID="10" presetClass="entr" presetSubtype="0" fill="hold" nodeType="withEffect">
                                  <p:stCondLst>
                                    <p:cond delay="0"/>
                                  </p:stCondLst>
                                  <p:childTnLst>
                                    <p:set>
                                      <p:cBhvr>
                                        <p:cTn id="29" dur="1" fill="hold">
                                          <p:stCondLst>
                                            <p:cond delay="0"/>
                                          </p:stCondLst>
                                        </p:cTn>
                                        <p:tgtEl>
                                          <p:spTgt spid="399"/>
                                        </p:tgtEl>
                                        <p:attrNameLst>
                                          <p:attrName>style.visibility</p:attrName>
                                        </p:attrNameLst>
                                      </p:cBhvr>
                                      <p:to>
                                        <p:strVal val="visible"/>
                                      </p:to>
                                    </p:set>
                                    <p:animEffect transition="in" filter="fade">
                                      <p:cBhvr>
                                        <p:cTn id="30" dur="1000"/>
                                        <p:tgtEl>
                                          <p:spTgt spid="399"/>
                                        </p:tgtEl>
                                      </p:cBhvr>
                                    </p:animEffect>
                                  </p:childTnLst>
                                </p:cTn>
                              </p:par>
                              <p:par>
                                <p:cTn id="31" presetID="10" presetClass="entr" presetSubtype="0" fill="hold" nodeType="withEffect">
                                  <p:stCondLst>
                                    <p:cond delay="0"/>
                                  </p:stCondLst>
                                  <p:childTnLst>
                                    <p:set>
                                      <p:cBhvr>
                                        <p:cTn id="32" dur="1" fill="hold">
                                          <p:stCondLst>
                                            <p:cond delay="0"/>
                                          </p:stCondLst>
                                        </p:cTn>
                                        <p:tgtEl>
                                          <p:spTgt spid="400"/>
                                        </p:tgtEl>
                                        <p:attrNameLst>
                                          <p:attrName>style.visibility</p:attrName>
                                        </p:attrNameLst>
                                      </p:cBhvr>
                                      <p:to>
                                        <p:strVal val="visible"/>
                                      </p:to>
                                    </p:set>
                                    <p:animEffect transition="in" filter="fade">
                                      <p:cBhvr>
                                        <p:cTn id="33" dur="1000"/>
                                        <p:tgtEl>
                                          <p:spTgt spid="400"/>
                                        </p:tgtEl>
                                      </p:cBhvr>
                                    </p:animEffect>
                                  </p:childTnLst>
                                </p:cTn>
                              </p:par>
                              <p:par>
                                <p:cTn id="34" presetID="10" presetClass="entr" presetSubtype="0" fill="hold" nodeType="withEffect">
                                  <p:stCondLst>
                                    <p:cond delay="0"/>
                                  </p:stCondLst>
                                  <p:childTnLst>
                                    <p:set>
                                      <p:cBhvr>
                                        <p:cTn id="35" dur="1" fill="hold">
                                          <p:stCondLst>
                                            <p:cond delay="0"/>
                                          </p:stCondLst>
                                        </p:cTn>
                                        <p:tgtEl>
                                          <p:spTgt spid="401"/>
                                        </p:tgtEl>
                                        <p:attrNameLst>
                                          <p:attrName>style.visibility</p:attrName>
                                        </p:attrNameLst>
                                      </p:cBhvr>
                                      <p:to>
                                        <p:strVal val="visible"/>
                                      </p:to>
                                    </p:set>
                                    <p:animEffect transition="in" filter="fade">
                                      <p:cBhvr>
                                        <p:cTn id="36" dur="1000"/>
                                        <p:tgtEl>
                                          <p:spTgt spid="401"/>
                                        </p:tgtEl>
                                      </p:cBhvr>
                                    </p:animEffect>
                                  </p:childTnLst>
                                </p:cTn>
                              </p:par>
                              <p:par>
                                <p:cTn id="37" presetID="10" presetClass="entr" presetSubtype="0" fill="hold" nodeType="withEffect">
                                  <p:stCondLst>
                                    <p:cond delay="0"/>
                                  </p:stCondLst>
                                  <p:childTnLst>
                                    <p:set>
                                      <p:cBhvr>
                                        <p:cTn id="38" dur="1" fill="hold">
                                          <p:stCondLst>
                                            <p:cond delay="0"/>
                                          </p:stCondLst>
                                        </p:cTn>
                                        <p:tgtEl>
                                          <p:spTgt spid="402"/>
                                        </p:tgtEl>
                                        <p:attrNameLst>
                                          <p:attrName>style.visibility</p:attrName>
                                        </p:attrNameLst>
                                      </p:cBhvr>
                                      <p:to>
                                        <p:strVal val="visible"/>
                                      </p:to>
                                    </p:set>
                                    <p:animEffect transition="in" filter="fade">
                                      <p:cBhvr>
                                        <p:cTn id="39" dur="1000"/>
                                        <p:tgtEl>
                                          <p:spTgt spid="402"/>
                                        </p:tgtEl>
                                      </p:cBhvr>
                                    </p:animEffect>
                                  </p:childTnLst>
                                </p:cTn>
                              </p:par>
                              <p:par>
                                <p:cTn id="40" presetID="10" presetClass="entr" presetSubtype="0" fill="hold" nodeType="withEffect">
                                  <p:stCondLst>
                                    <p:cond delay="0"/>
                                  </p:stCondLst>
                                  <p:childTnLst>
                                    <p:set>
                                      <p:cBhvr>
                                        <p:cTn id="41" dur="1" fill="hold">
                                          <p:stCondLst>
                                            <p:cond delay="0"/>
                                          </p:stCondLst>
                                        </p:cTn>
                                        <p:tgtEl>
                                          <p:spTgt spid="404"/>
                                        </p:tgtEl>
                                        <p:attrNameLst>
                                          <p:attrName>style.visibility</p:attrName>
                                        </p:attrNameLst>
                                      </p:cBhvr>
                                      <p:to>
                                        <p:strVal val="visible"/>
                                      </p:to>
                                    </p:set>
                                    <p:animEffect transition="in" filter="fade">
                                      <p:cBhvr>
                                        <p:cTn id="42" dur="1000"/>
                                        <p:tgtEl>
                                          <p:spTgt spid="40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5"/>
                                        </p:tgtEl>
                                        <p:attrNameLst>
                                          <p:attrName>style.visibility</p:attrName>
                                        </p:attrNameLst>
                                      </p:cBhvr>
                                      <p:to>
                                        <p:strVal val="visible"/>
                                      </p:to>
                                    </p:set>
                                    <p:animEffect transition="in" filter="fade">
                                      <p:cBhvr>
                                        <p:cTn id="47" dur="1000"/>
                                        <p:tgtEl>
                                          <p:spTgt spid="40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06"/>
                                        </p:tgtEl>
                                        <p:attrNameLst>
                                          <p:attrName>style.visibility</p:attrName>
                                        </p:attrNameLst>
                                      </p:cBhvr>
                                      <p:to>
                                        <p:strVal val="visible"/>
                                      </p:to>
                                    </p:set>
                                    <p:animEffect transition="in" filter="fade">
                                      <p:cBhvr>
                                        <p:cTn id="52" dur="1000"/>
                                        <p:tgtEl>
                                          <p:spTgt spid="406"/>
                                        </p:tgtEl>
                                      </p:cBhvr>
                                    </p:animEffect>
                                  </p:childTnLst>
                                </p:cTn>
                              </p:par>
                              <p:par>
                                <p:cTn id="53" presetID="10" presetClass="entr" presetSubtype="0" fill="hold" nodeType="withEffect">
                                  <p:stCondLst>
                                    <p:cond delay="0"/>
                                  </p:stCondLst>
                                  <p:childTnLst>
                                    <p:set>
                                      <p:cBhvr>
                                        <p:cTn id="54" dur="1" fill="hold">
                                          <p:stCondLst>
                                            <p:cond delay="0"/>
                                          </p:stCondLst>
                                        </p:cTn>
                                        <p:tgtEl>
                                          <p:spTgt spid="407"/>
                                        </p:tgtEl>
                                        <p:attrNameLst>
                                          <p:attrName>style.visibility</p:attrName>
                                        </p:attrNameLst>
                                      </p:cBhvr>
                                      <p:to>
                                        <p:strVal val="visible"/>
                                      </p:to>
                                    </p:set>
                                    <p:animEffect transition="in" filter="fade">
                                      <p:cBhvr>
                                        <p:cTn id="55" dur="1000"/>
                                        <p:tgtEl>
                                          <p:spTgt spid="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7"/>
          <p:cNvSpPr txBox="1">
            <a:spLocks noGrp="1"/>
          </p:cNvSpPr>
          <p:nvPr>
            <p:ph type="title" idx="4294967295"/>
          </p:nvPr>
        </p:nvSpPr>
        <p:spPr>
          <a:xfrm>
            <a:off x="377933" y="190667"/>
            <a:ext cx="11360800" cy="763600"/>
          </a:xfrm>
          <a:prstGeom prst="rect">
            <a:avLst/>
          </a:prstGeom>
        </p:spPr>
        <p:txBody>
          <a:bodyPr spcFirstLastPara="1" vert="horz" wrap="square" lIns="121900" tIns="121900" rIns="121900" bIns="121900" rtlCol="0" anchor="t" anchorCtr="0">
            <a:noAutofit/>
          </a:bodyPr>
          <a:lstStyle/>
          <a:p>
            <a:pPr>
              <a:spcBef>
                <a:spcPts val="0"/>
              </a:spcBef>
            </a:pPr>
            <a:r>
              <a:rPr lang="en-GB"/>
              <a:t>Agreement</a:t>
            </a:r>
            <a:endParaRPr/>
          </a:p>
        </p:txBody>
      </p:sp>
      <p:sp>
        <p:nvSpPr>
          <p:cNvPr id="413" name="Google Shape;413;p37"/>
          <p:cNvSpPr txBox="1">
            <a:spLocks noGrp="1"/>
          </p:cNvSpPr>
          <p:nvPr>
            <p:ph type="body" idx="4294967295"/>
          </p:nvPr>
        </p:nvSpPr>
        <p:spPr>
          <a:xfrm>
            <a:off x="415600" y="1135033"/>
            <a:ext cx="11360800" cy="670800"/>
          </a:xfrm>
          <a:prstGeom prst="rect">
            <a:avLst/>
          </a:prstGeom>
        </p:spPr>
        <p:txBody>
          <a:bodyPr spcFirstLastPara="1" vert="horz" wrap="square" lIns="121900" tIns="121900" rIns="121900" bIns="121900" rtlCol="0" anchor="t" anchorCtr="0">
            <a:noAutofit/>
          </a:bodyPr>
          <a:lstStyle/>
          <a:p>
            <a:pPr marL="0" indent="0">
              <a:lnSpc>
                <a:spcPct val="150000"/>
              </a:lnSpc>
              <a:spcBef>
                <a:spcPts val="0"/>
              </a:spcBef>
              <a:spcAft>
                <a:spcPts val="2133"/>
              </a:spcAft>
              <a:buNone/>
            </a:pPr>
            <a:r>
              <a:rPr lang="en-GB"/>
              <a:t>    Find agreement between predictions for capsule coordinate frames.</a:t>
            </a:r>
            <a:endParaRPr/>
          </a:p>
        </p:txBody>
      </p:sp>
      <p:sp>
        <p:nvSpPr>
          <p:cNvPr id="414" name="Google Shape;414;p37"/>
          <p:cNvSpPr/>
          <p:nvPr/>
        </p:nvSpPr>
        <p:spPr>
          <a:xfrm>
            <a:off x="6556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5" name="Google Shape;415;p37"/>
          <p:cNvSpPr/>
          <p:nvPr/>
        </p:nvSpPr>
        <p:spPr>
          <a:xfrm>
            <a:off x="12652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6" name="Google Shape;416;p37"/>
          <p:cNvSpPr/>
          <p:nvPr/>
        </p:nvSpPr>
        <p:spPr>
          <a:xfrm>
            <a:off x="19764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7" name="Google Shape;417;p37"/>
          <p:cNvSpPr/>
          <p:nvPr/>
        </p:nvSpPr>
        <p:spPr>
          <a:xfrm>
            <a:off x="26876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8" name="Google Shape;418;p37"/>
          <p:cNvSpPr/>
          <p:nvPr/>
        </p:nvSpPr>
        <p:spPr>
          <a:xfrm>
            <a:off x="33988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9" name="Google Shape;419;p37"/>
          <p:cNvSpPr/>
          <p:nvPr/>
        </p:nvSpPr>
        <p:spPr>
          <a:xfrm>
            <a:off x="40084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0" name="Google Shape;420;p37"/>
          <p:cNvSpPr/>
          <p:nvPr/>
        </p:nvSpPr>
        <p:spPr>
          <a:xfrm>
            <a:off x="46180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1" name="Google Shape;421;p37"/>
          <p:cNvSpPr/>
          <p:nvPr/>
        </p:nvSpPr>
        <p:spPr>
          <a:xfrm>
            <a:off x="1265200" y="3639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2" name="Google Shape;422;p37"/>
          <p:cNvSpPr/>
          <p:nvPr/>
        </p:nvSpPr>
        <p:spPr>
          <a:xfrm>
            <a:off x="2687600" y="3639633"/>
            <a:ext cx="437040" cy="239400"/>
          </a:xfrm>
          <a:prstGeom prst="flowChartTermina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3" name="Google Shape;423;p37"/>
          <p:cNvSpPr/>
          <p:nvPr/>
        </p:nvSpPr>
        <p:spPr>
          <a:xfrm>
            <a:off x="4008400" y="3639633"/>
            <a:ext cx="437040" cy="239400"/>
          </a:xfrm>
          <a:prstGeom prst="flowChartTermina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24" name="Google Shape;424;p37"/>
          <p:cNvCxnSpPr>
            <a:stCxn id="415" idx="0"/>
            <a:endCxn id="422" idx="2"/>
          </p:cNvCxnSpPr>
          <p:nvPr/>
        </p:nvCxnSpPr>
        <p:spPr>
          <a:xfrm rot="10800000" flipH="1">
            <a:off x="14837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425" name="Google Shape;425;p37"/>
          <p:cNvCxnSpPr>
            <a:stCxn id="414" idx="0"/>
            <a:endCxn id="422" idx="2"/>
          </p:cNvCxnSpPr>
          <p:nvPr/>
        </p:nvCxnSpPr>
        <p:spPr>
          <a:xfrm rot="10800000" flipH="1">
            <a:off x="874120" y="3879233"/>
            <a:ext cx="2032000" cy="2097200"/>
          </a:xfrm>
          <a:prstGeom prst="straightConnector1">
            <a:avLst/>
          </a:prstGeom>
          <a:noFill/>
          <a:ln w="9525" cap="flat" cmpd="sng">
            <a:solidFill>
              <a:schemeClr val="dk2"/>
            </a:solidFill>
            <a:prstDash val="solid"/>
            <a:round/>
            <a:headEnd type="none" w="med" len="med"/>
            <a:tailEnd type="none" w="med" len="med"/>
          </a:ln>
        </p:spPr>
      </p:cxnSp>
      <p:cxnSp>
        <p:nvCxnSpPr>
          <p:cNvPr id="426" name="Google Shape;426;p37"/>
          <p:cNvCxnSpPr>
            <a:stCxn id="416" idx="0"/>
            <a:endCxn id="422" idx="2"/>
          </p:cNvCxnSpPr>
          <p:nvPr/>
        </p:nvCxnSpPr>
        <p:spPr>
          <a:xfrm rot="10800000" flipH="1">
            <a:off x="2194920" y="3879233"/>
            <a:ext cx="711200" cy="2097200"/>
          </a:xfrm>
          <a:prstGeom prst="straightConnector1">
            <a:avLst/>
          </a:prstGeom>
          <a:noFill/>
          <a:ln w="9525" cap="flat" cmpd="sng">
            <a:solidFill>
              <a:schemeClr val="dk2"/>
            </a:solidFill>
            <a:prstDash val="solid"/>
            <a:round/>
            <a:headEnd type="none" w="med" len="med"/>
            <a:tailEnd type="none" w="med" len="med"/>
          </a:ln>
        </p:spPr>
      </p:cxnSp>
      <p:sp>
        <p:nvSpPr>
          <p:cNvPr id="427" name="Google Shape;427;p37"/>
          <p:cNvSpPr/>
          <p:nvPr/>
        </p:nvSpPr>
        <p:spPr>
          <a:xfrm>
            <a:off x="1976400" y="3639633"/>
            <a:ext cx="437040" cy="239400"/>
          </a:xfrm>
          <a:prstGeom prst="flowChartTerminator">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8" name="Google Shape;428;p37"/>
          <p:cNvSpPr/>
          <p:nvPr/>
        </p:nvSpPr>
        <p:spPr>
          <a:xfrm>
            <a:off x="3398800" y="3639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9" name="Google Shape;429;p37"/>
          <p:cNvSpPr/>
          <p:nvPr/>
        </p:nvSpPr>
        <p:spPr>
          <a:xfrm>
            <a:off x="3297200" y="2115633"/>
            <a:ext cx="437040" cy="239400"/>
          </a:xfrm>
          <a:prstGeom prst="flowChartTerminator">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0" name="Google Shape;430;p37"/>
          <p:cNvSpPr/>
          <p:nvPr/>
        </p:nvSpPr>
        <p:spPr>
          <a:xfrm>
            <a:off x="2687600" y="2115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1" name="Google Shape;431;p37"/>
          <p:cNvSpPr/>
          <p:nvPr/>
        </p:nvSpPr>
        <p:spPr>
          <a:xfrm>
            <a:off x="2078000" y="2115633"/>
            <a:ext cx="437040" cy="239400"/>
          </a:xfrm>
          <a:prstGeom prst="flowChartTerminator">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32" name="Google Shape;432;p37"/>
          <p:cNvCxnSpPr>
            <a:stCxn id="417" idx="0"/>
            <a:endCxn id="422" idx="2"/>
          </p:cNvCxnSpPr>
          <p:nvPr/>
        </p:nvCxnSpPr>
        <p:spPr>
          <a:xfrm rot="10800000">
            <a:off x="29061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37"/>
          <p:cNvCxnSpPr>
            <a:stCxn id="418" idx="0"/>
            <a:endCxn id="422" idx="2"/>
          </p:cNvCxnSpPr>
          <p:nvPr/>
        </p:nvCxnSpPr>
        <p:spPr>
          <a:xfrm rot="10800000">
            <a:off x="2906120" y="38792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434" name="Google Shape;434;p37"/>
          <p:cNvCxnSpPr>
            <a:stCxn id="419" idx="0"/>
            <a:endCxn id="422" idx="2"/>
          </p:cNvCxnSpPr>
          <p:nvPr/>
        </p:nvCxnSpPr>
        <p:spPr>
          <a:xfrm rot="10800000">
            <a:off x="2906120" y="3879233"/>
            <a:ext cx="1320800" cy="2097200"/>
          </a:xfrm>
          <a:prstGeom prst="straightConnector1">
            <a:avLst/>
          </a:prstGeom>
          <a:noFill/>
          <a:ln w="9525" cap="flat" cmpd="sng">
            <a:solidFill>
              <a:schemeClr val="dk2"/>
            </a:solidFill>
            <a:prstDash val="solid"/>
            <a:round/>
            <a:headEnd type="none" w="med" len="med"/>
            <a:tailEnd type="none" w="med" len="med"/>
          </a:ln>
        </p:spPr>
      </p:cxnSp>
      <p:cxnSp>
        <p:nvCxnSpPr>
          <p:cNvPr id="435" name="Google Shape;435;p37"/>
          <p:cNvCxnSpPr>
            <a:stCxn id="420" idx="0"/>
            <a:endCxn id="422" idx="2"/>
          </p:cNvCxnSpPr>
          <p:nvPr/>
        </p:nvCxnSpPr>
        <p:spPr>
          <a:xfrm rot="10800000">
            <a:off x="2906120" y="3879233"/>
            <a:ext cx="1930400" cy="2097200"/>
          </a:xfrm>
          <a:prstGeom prst="straightConnector1">
            <a:avLst/>
          </a:prstGeom>
          <a:noFill/>
          <a:ln w="9525" cap="flat" cmpd="sng">
            <a:solidFill>
              <a:schemeClr val="dk2"/>
            </a:solidFill>
            <a:prstDash val="solid"/>
            <a:round/>
            <a:headEnd type="none" w="med" len="med"/>
            <a:tailEnd type="none" w="med" len="med"/>
          </a:ln>
        </p:spPr>
      </p:cxnSp>
      <p:cxnSp>
        <p:nvCxnSpPr>
          <p:cNvPr id="436" name="Google Shape;436;p37"/>
          <p:cNvCxnSpPr>
            <a:stCxn id="420" idx="0"/>
            <a:endCxn id="428" idx="2"/>
          </p:cNvCxnSpPr>
          <p:nvPr/>
        </p:nvCxnSpPr>
        <p:spPr>
          <a:xfrm rot="10800000">
            <a:off x="3617320" y="3879233"/>
            <a:ext cx="1219200" cy="2097200"/>
          </a:xfrm>
          <a:prstGeom prst="straightConnector1">
            <a:avLst/>
          </a:prstGeom>
          <a:noFill/>
          <a:ln w="9525" cap="flat" cmpd="sng">
            <a:solidFill>
              <a:schemeClr val="dk2"/>
            </a:solidFill>
            <a:prstDash val="solid"/>
            <a:round/>
            <a:headEnd type="none" w="med" len="med"/>
            <a:tailEnd type="none" w="med" len="med"/>
          </a:ln>
        </p:spPr>
      </p:cxnSp>
      <p:cxnSp>
        <p:nvCxnSpPr>
          <p:cNvPr id="437" name="Google Shape;437;p37"/>
          <p:cNvCxnSpPr>
            <a:stCxn id="420" idx="0"/>
            <a:endCxn id="423" idx="2"/>
          </p:cNvCxnSpPr>
          <p:nvPr/>
        </p:nvCxnSpPr>
        <p:spPr>
          <a:xfrm rot="10800000">
            <a:off x="42269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438" name="Google Shape;438;p37"/>
          <p:cNvCxnSpPr>
            <a:stCxn id="420" idx="0"/>
            <a:endCxn id="427" idx="2"/>
          </p:cNvCxnSpPr>
          <p:nvPr/>
        </p:nvCxnSpPr>
        <p:spPr>
          <a:xfrm rot="10800000">
            <a:off x="2194920" y="3879233"/>
            <a:ext cx="2641600" cy="2097200"/>
          </a:xfrm>
          <a:prstGeom prst="straightConnector1">
            <a:avLst/>
          </a:prstGeom>
          <a:noFill/>
          <a:ln w="9525" cap="flat" cmpd="sng">
            <a:solidFill>
              <a:schemeClr val="dk2"/>
            </a:solidFill>
            <a:prstDash val="solid"/>
            <a:round/>
            <a:headEnd type="none" w="med" len="med"/>
            <a:tailEnd type="none" w="med" len="med"/>
          </a:ln>
        </p:spPr>
      </p:cxnSp>
      <p:cxnSp>
        <p:nvCxnSpPr>
          <p:cNvPr id="439" name="Google Shape;439;p37"/>
          <p:cNvCxnSpPr>
            <a:stCxn id="420" idx="0"/>
            <a:endCxn id="421" idx="2"/>
          </p:cNvCxnSpPr>
          <p:nvPr/>
        </p:nvCxnSpPr>
        <p:spPr>
          <a:xfrm rot="10800000">
            <a:off x="1483720" y="3879233"/>
            <a:ext cx="3352800" cy="2097200"/>
          </a:xfrm>
          <a:prstGeom prst="straightConnector1">
            <a:avLst/>
          </a:prstGeom>
          <a:noFill/>
          <a:ln w="9525" cap="flat" cmpd="sng">
            <a:solidFill>
              <a:schemeClr val="dk2"/>
            </a:solidFill>
            <a:prstDash val="solid"/>
            <a:round/>
            <a:headEnd type="none" w="med" len="med"/>
            <a:tailEnd type="none" w="med" len="med"/>
          </a:ln>
        </p:spPr>
      </p:cxnSp>
      <p:cxnSp>
        <p:nvCxnSpPr>
          <p:cNvPr id="440" name="Google Shape;440;p37"/>
          <p:cNvCxnSpPr>
            <a:stCxn id="419" idx="0"/>
            <a:endCxn id="423" idx="2"/>
          </p:cNvCxnSpPr>
          <p:nvPr/>
        </p:nvCxnSpPr>
        <p:spPr>
          <a:xfrm rot="10800000">
            <a:off x="42269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441" name="Google Shape;441;p37"/>
          <p:cNvCxnSpPr>
            <a:stCxn id="419" idx="0"/>
            <a:endCxn id="428" idx="2"/>
          </p:cNvCxnSpPr>
          <p:nvPr/>
        </p:nvCxnSpPr>
        <p:spPr>
          <a:xfrm rot="10800000">
            <a:off x="36173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442" name="Google Shape;442;p37"/>
          <p:cNvCxnSpPr>
            <a:stCxn id="419" idx="0"/>
            <a:endCxn id="427" idx="2"/>
          </p:cNvCxnSpPr>
          <p:nvPr/>
        </p:nvCxnSpPr>
        <p:spPr>
          <a:xfrm rot="10800000">
            <a:off x="2194920" y="3879233"/>
            <a:ext cx="2032000" cy="2097200"/>
          </a:xfrm>
          <a:prstGeom prst="straightConnector1">
            <a:avLst/>
          </a:prstGeom>
          <a:noFill/>
          <a:ln w="9525" cap="flat" cmpd="sng">
            <a:solidFill>
              <a:schemeClr val="dk2"/>
            </a:solidFill>
            <a:prstDash val="solid"/>
            <a:round/>
            <a:headEnd type="none" w="med" len="med"/>
            <a:tailEnd type="none" w="med" len="med"/>
          </a:ln>
        </p:spPr>
      </p:cxnSp>
      <p:cxnSp>
        <p:nvCxnSpPr>
          <p:cNvPr id="443" name="Google Shape;443;p37"/>
          <p:cNvCxnSpPr>
            <a:stCxn id="419" idx="0"/>
            <a:endCxn id="421" idx="2"/>
          </p:cNvCxnSpPr>
          <p:nvPr/>
        </p:nvCxnSpPr>
        <p:spPr>
          <a:xfrm rot="10800000">
            <a:off x="1483720" y="3879233"/>
            <a:ext cx="2743200" cy="2097200"/>
          </a:xfrm>
          <a:prstGeom prst="straightConnector1">
            <a:avLst/>
          </a:prstGeom>
          <a:noFill/>
          <a:ln w="9525" cap="flat" cmpd="sng">
            <a:solidFill>
              <a:schemeClr val="dk2"/>
            </a:solidFill>
            <a:prstDash val="solid"/>
            <a:round/>
            <a:headEnd type="none" w="med" len="med"/>
            <a:tailEnd type="none" w="med" len="med"/>
          </a:ln>
        </p:spPr>
      </p:cxnSp>
      <p:cxnSp>
        <p:nvCxnSpPr>
          <p:cNvPr id="444" name="Google Shape;444;p37"/>
          <p:cNvCxnSpPr>
            <a:stCxn id="418" idx="0"/>
            <a:endCxn id="423" idx="2"/>
          </p:cNvCxnSpPr>
          <p:nvPr/>
        </p:nvCxnSpPr>
        <p:spPr>
          <a:xfrm rot="10800000" flipH="1">
            <a:off x="36173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445" name="Google Shape;445;p37"/>
          <p:cNvCxnSpPr>
            <a:stCxn id="418" idx="0"/>
            <a:endCxn id="428" idx="2"/>
          </p:cNvCxnSpPr>
          <p:nvPr/>
        </p:nvCxnSpPr>
        <p:spPr>
          <a:xfrm rot="10800000">
            <a:off x="36173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446" name="Google Shape;446;p37"/>
          <p:cNvCxnSpPr>
            <a:stCxn id="418" idx="0"/>
            <a:endCxn id="427" idx="2"/>
          </p:cNvCxnSpPr>
          <p:nvPr/>
        </p:nvCxnSpPr>
        <p:spPr>
          <a:xfrm rot="10800000">
            <a:off x="21949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447" name="Google Shape;447;p37"/>
          <p:cNvCxnSpPr>
            <a:stCxn id="418" idx="0"/>
            <a:endCxn id="421" idx="2"/>
          </p:cNvCxnSpPr>
          <p:nvPr/>
        </p:nvCxnSpPr>
        <p:spPr>
          <a:xfrm rot="10800000">
            <a:off x="1483720" y="3879233"/>
            <a:ext cx="2133600" cy="2097200"/>
          </a:xfrm>
          <a:prstGeom prst="straightConnector1">
            <a:avLst/>
          </a:prstGeom>
          <a:noFill/>
          <a:ln w="9525" cap="flat" cmpd="sng">
            <a:solidFill>
              <a:schemeClr val="dk2"/>
            </a:solidFill>
            <a:prstDash val="solid"/>
            <a:round/>
            <a:headEnd type="none" w="med" len="med"/>
            <a:tailEnd type="none" w="med" len="med"/>
          </a:ln>
        </p:spPr>
      </p:cxnSp>
      <p:cxnSp>
        <p:nvCxnSpPr>
          <p:cNvPr id="448" name="Google Shape;448;p37"/>
          <p:cNvCxnSpPr>
            <a:endCxn id="423" idx="2"/>
          </p:cNvCxnSpPr>
          <p:nvPr/>
        </p:nvCxnSpPr>
        <p:spPr>
          <a:xfrm rot="10800000" flipH="1">
            <a:off x="2906120" y="3879033"/>
            <a:ext cx="1320800" cy="2097200"/>
          </a:xfrm>
          <a:prstGeom prst="straightConnector1">
            <a:avLst/>
          </a:prstGeom>
          <a:noFill/>
          <a:ln w="9525" cap="flat" cmpd="sng">
            <a:solidFill>
              <a:schemeClr val="dk2"/>
            </a:solidFill>
            <a:prstDash val="solid"/>
            <a:round/>
            <a:headEnd type="none" w="med" len="med"/>
            <a:tailEnd type="none" w="med" len="med"/>
          </a:ln>
        </p:spPr>
      </p:cxnSp>
      <p:cxnSp>
        <p:nvCxnSpPr>
          <p:cNvPr id="449" name="Google Shape;449;p37"/>
          <p:cNvCxnSpPr>
            <a:stCxn id="417" idx="0"/>
            <a:endCxn id="428" idx="2"/>
          </p:cNvCxnSpPr>
          <p:nvPr/>
        </p:nvCxnSpPr>
        <p:spPr>
          <a:xfrm rot="10800000" flipH="1">
            <a:off x="2906120" y="38792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37"/>
          <p:cNvCxnSpPr>
            <a:endCxn id="427" idx="2"/>
          </p:cNvCxnSpPr>
          <p:nvPr/>
        </p:nvCxnSpPr>
        <p:spPr>
          <a:xfrm rot="10800000">
            <a:off x="2194920" y="38790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451" name="Google Shape;451;p37"/>
          <p:cNvCxnSpPr>
            <a:stCxn id="417" idx="0"/>
            <a:endCxn id="421" idx="2"/>
          </p:cNvCxnSpPr>
          <p:nvPr/>
        </p:nvCxnSpPr>
        <p:spPr>
          <a:xfrm rot="10800000">
            <a:off x="14837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452" name="Google Shape;452;p37"/>
          <p:cNvCxnSpPr>
            <a:stCxn id="416" idx="0"/>
            <a:endCxn id="423" idx="2"/>
          </p:cNvCxnSpPr>
          <p:nvPr/>
        </p:nvCxnSpPr>
        <p:spPr>
          <a:xfrm rot="10800000" flipH="1">
            <a:off x="2194920" y="3879233"/>
            <a:ext cx="2032000" cy="2097200"/>
          </a:xfrm>
          <a:prstGeom prst="straightConnector1">
            <a:avLst/>
          </a:prstGeom>
          <a:noFill/>
          <a:ln w="9525" cap="flat" cmpd="sng">
            <a:solidFill>
              <a:schemeClr val="dk2"/>
            </a:solidFill>
            <a:prstDash val="solid"/>
            <a:round/>
            <a:headEnd type="none" w="med" len="med"/>
            <a:tailEnd type="none" w="med" len="med"/>
          </a:ln>
        </p:spPr>
      </p:cxnSp>
      <p:cxnSp>
        <p:nvCxnSpPr>
          <p:cNvPr id="453" name="Google Shape;453;p37"/>
          <p:cNvCxnSpPr>
            <a:stCxn id="416" idx="0"/>
            <a:endCxn id="428" idx="2"/>
          </p:cNvCxnSpPr>
          <p:nvPr/>
        </p:nvCxnSpPr>
        <p:spPr>
          <a:xfrm rot="10800000" flipH="1">
            <a:off x="21949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454" name="Google Shape;454;p37"/>
          <p:cNvCxnSpPr>
            <a:stCxn id="416" idx="0"/>
            <a:endCxn id="427" idx="2"/>
          </p:cNvCxnSpPr>
          <p:nvPr/>
        </p:nvCxnSpPr>
        <p:spPr>
          <a:xfrm rot="10800000">
            <a:off x="21949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455" name="Google Shape;455;p37"/>
          <p:cNvCxnSpPr>
            <a:stCxn id="416" idx="0"/>
            <a:endCxn id="421" idx="2"/>
          </p:cNvCxnSpPr>
          <p:nvPr/>
        </p:nvCxnSpPr>
        <p:spPr>
          <a:xfrm rot="10800000">
            <a:off x="1483720" y="38792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456" name="Google Shape;456;p37"/>
          <p:cNvCxnSpPr>
            <a:stCxn id="415" idx="0"/>
            <a:endCxn id="423" idx="2"/>
          </p:cNvCxnSpPr>
          <p:nvPr/>
        </p:nvCxnSpPr>
        <p:spPr>
          <a:xfrm rot="10800000" flipH="1">
            <a:off x="1483720" y="3879233"/>
            <a:ext cx="2743200" cy="2097200"/>
          </a:xfrm>
          <a:prstGeom prst="straightConnector1">
            <a:avLst/>
          </a:prstGeom>
          <a:noFill/>
          <a:ln w="9525" cap="flat" cmpd="sng">
            <a:solidFill>
              <a:schemeClr val="dk2"/>
            </a:solidFill>
            <a:prstDash val="solid"/>
            <a:round/>
            <a:headEnd type="none" w="med" len="med"/>
            <a:tailEnd type="none" w="med" len="med"/>
          </a:ln>
        </p:spPr>
      </p:cxnSp>
      <p:cxnSp>
        <p:nvCxnSpPr>
          <p:cNvPr id="457" name="Google Shape;457;p37"/>
          <p:cNvCxnSpPr>
            <a:stCxn id="415" idx="0"/>
            <a:endCxn id="428" idx="2"/>
          </p:cNvCxnSpPr>
          <p:nvPr/>
        </p:nvCxnSpPr>
        <p:spPr>
          <a:xfrm rot="10800000" flipH="1">
            <a:off x="1483720" y="3879233"/>
            <a:ext cx="2133600" cy="2097200"/>
          </a:xfrm>
          <a:prstGeom prst="straightConnector1">
            <a:avLst/>
          </a:prstGeom>
          <a:noFill/>
          <a:ln w="9525" cap="flat" cmpd="sng">
            <a:solidFill>
              <a:schemeClr val="dk2"/>
            </a:solidFill>
            <a:prstDash val="solid"/>
            <a:round/>
            <a:headEnd type="none" w="med" len="med"/>
            <a:tailEnd type="none" w="med" len="med"/>
          </a:ln>
        </p:spPr>
      </p:cxnSp>
      <p:cxnSp>
        <p:nvCxnSpPr>
          <p:cNvPr id="458" name="Google Shape;458;p37"/>
          <p:cNvCxnSpPr>
            <a:endCxn id="427" idx="2"/>
          </p:cNvCxnSpPr>
          <p:nvPr/>
        </p:nvCxnSpPr>
        <p:spPr>
          <a:xfrm rot="10800000" flipH="1">
            <a:off x="1483720" y="38790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459" name="Google Shape;459;p37"/>
          <p:cNvCxnSpPr>
            <a:endCxn id="421" idx="2"/>
          </p:cNvCxnSpPr>
          <p:nvPr/>
        </p:nvCxnSpPr>
        <p:spPr>
          <a:xfrm rot="10800000">
            <a:off x="1483720" y="38790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460" name="Google Shape;460;p37"/>
          <p:cNvCxnSpPr>
            <a:stCxn id="414" idx="0"/>
            <a:endCxn id="423" idx="2"/>
          </p:cNvCxnSpPr>
          <p:nvPr/>
        </p:nvCxnSpPr>
        <p:spPr>
          <a:xfrm rot="10800000" flipH="1">
            <a:off x="874120" y="3879233"/>
            <a:ext cx="3352800" cy="2097200"/>
          </a:xfrm>
          <a:prstGeom prst="straightConnector1">
            <a:avLst/>
          </a:prstGeom>
          <a:noFill/>
          <a:ln w="9525" cap="flat" cmpd="sng">
            <a:solidFill>
              <a:schemeClr val="dk2"/>
            </a:solidFill>
            <a:prstDash val="solid"/>
            <a:round/>
            <a:headEnd type="none" w="med" len="med"/>
            <a:tailEnd type="none" w="med" len="med"/>
          </a:ln>
        </p:spPr>
      </p:cxnSp>
      <p:cxnSp>
        <p:nvCxnSpPr>
          <p:cNvPr id="461" name="Google Shape;461;p37"/>
          <p:cNvCxnSpPr>
            <a:stCxn id="414" idx="0"/>
            <a:endCxn id="428" idx="2"/>
          </p:cNvCxnSpPr>
          <p:nvPr/>
        </p:nvCxnSpPr>
        <p:spPr>
          <a:xfrm rot="10800000" flipH="1">
            <a:off x="874120" y="3879233"/>
            <a:ext cx="2743200" cy="2097200"/>
          </a:xfrm>
          <a:prstGeom prst="straightConnector1">
            <a:avLst/>
          </a:prstGeom>
          <a:noFill/>
          <a:ln w="9525" cap="flat" cmpd="sng">
            <a:solidFill>
              <a:schemeClr val="dk2"/>
            </a:solidFill>
            <a:prstDash val="solid"/>
            <a:round/>
            <a:headEnd type="none" w="med" len="med"/>
            <a:tailEnd type="none" w="med" len="med"/>
          </a:ln>
        </p:spPr>
      </p:cxnSp>
      <p:cxnSp>
        <p:nvCxnSpPr>
          <p:cNvPr id="462" name="Google Shape;462;p37"/>
          <p:cNvCxnSpPr>
            <a:stCxn id="414" idx="0"/>
            <a:endCxn id="427" idx="2"/>
          </p:cNvCxnSpPr>
          <p:nvPr/>
        </p:nvCxnSpPr>
        <p:spPr>
          <a:xfrm rot="10800000" flipH="1">
            <a:off x="874120" y="3879233"/>
            <a:ext cx="1320800" cy="2097200"/>
          </a:xfrm>
          <a:prstGeom prst="straightConnector1">
            <a:avLst/>
          </a:prstGeom>
          <a:noFill/>
          <a:ln w="9525" cap="flat" cmpd="sng">
            <a:solidFill>
              <a:schemeClr val="dk2"/>
            </a:solidFill>
            <a:prstDash val="solid"/>
            <a:round/>
            <a:headEnd type="none" w="med" len="med"/>
            <a:tailEnd type="none" w="med" len="med"/>
          </a:ln>
        </p:spPr>
      </p:cxnSp>
      <p:cxnSp>
        <p:nvCxnSpPr>
          <p:cNvPr id="463" name="Google Shape;463;p37"/>
          <p:cNvCxnSpPr>
            <a:stCxn id="414" idx="0"/>
            <a:endCxn id="421" idx="2"/>
          </p:cNvCxnSpPr>
          <p:nvPr/>
        </p:nvCxnSpPr>
        <p:spPr>
          <a:xfrm rot="10800000" flipH="1">
            <a:off x="8741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464" name="Google Shape;464;p37"/>
          <p:cNvCxnSpPr>
            <a:stCxn id="423" idx="0"/>
            <a:endCxn id="429" idx="2"/>
          </p:cNvCxnSpPr>
          <p:nvPr/>
        </p:nvCxnSpPr>
        <p:spPr>
          <a:xfrm rot="10800000">
            <a:off x="3515720" y="23552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465" name="Google Shape;465;p37"/>
          <p:cNvCxnSpPr>
            <a:stCxn id="423" idx="0"/>
            <a:endCxn id="430" idx="2"/>
          </p:cNvCxnSpPr>
          <p:nvPr/>
        </p:nvCxnSpPr>
        <p:spPr>
          <a:xfrm rot="10800000">
            <a:off x="29061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466" name="Google Shape;466;p37"/>
          <p:cNvCxnSpPr>
            <a:stCxn id="423" idx="0"/>
            <a:endCxn id="431" idx="2"/>
          </p:cNvCxnSpPr>
          <p:nvPr/>
        </p:nvCxnSpPr>
        <p:spPr>
          <a:xfrm rot="10800000">
            <a:off x="2296520" y="2355233"/>
            <a:ext cx="1930400" cy="1284400"/>
          </a:xfrm>
          <a:prstGeom prst="straightConnector1">
            <a:avLst/>
          </a:prstGeom>
          <a:noFill/>
          <a:ln w="9525" cap="flat" cmpd="sng">
            <a:solidFill>
              <a:schemeClr val="dk2"/>
            </a:solidFill>
            <a:prstDash val="solid"/>
            <a:round/>
            <a:headEnd type="none" w="med" len="med"/>
            <a:tailEnd type="none" w="med" len="med"/>
          </a:ln>
        </p:spPr>
      </p:cxnSp>
      <p:cxnSp>
        <p:nvCxnSpPr>
          <p:cNvPr id="467" name="Google Shape;467;p37"/>
          <p:cNvCxnSpPr>
            <a:stCxn id="428" idx="0"/>
            <a:endCxn id="429" idx="2"/>
          </p:cNvCxnSpPr>
          <p:nvPr/>
        </p:nvCxnSpPr>
        <p:spPr>
          <a:xfrm rot="10800000">
            <a:off x="3515720" y="2355233"/>
            <a:ext cx="101600" cy="1284400"/>
          </a:xfrm>
          <a:prstGeom prst="straightConnector1">
            <a:avLst/>
          </a:prstGeom>
          <a:noFill/>
          <a:ln w="9525" cap="flat" cmpd="sng">
            <a:solidFill>
              <a:schemeClr val="dk2"/>
            </a:solidFill>
            <a:prstDash val="solid"/>
            <a:round/>
            <a:headEnd type="none" w="med" len="med"/>
            <a:tailEnd type="none" w="med" len="med"/>
          </a:ln>
        </p:spPr>
      </p:cxnSp>
      <p:cxnSp>
        <p:nvCxnSpPr>
          <p:cNvPr id="468" name="Google Shape;468;p37"/>
          <p:cNvCxnSpPr>
            <a:stCxn id="428" idx="0"/>
            <a:endCxn id="430" idx="2"/>
          </p:cNvCxnSpPr>
          <p:nvPr/>
        </p:nvCxnSpPr>
        <p:spPr>
          <a:xfrm rot="10800000">
            <a:off x="2906120" y="23552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469" name="Google Shape;469;p37"/>
          <p:cNvCxnSpPr>
            <a:stCxn id="428" idx="0"/>
            <a:endCxn id="431" idx="2"/>
          </p:cNvCxnSpPr>
          <p:nvPr/>
        </p:nvCxnSpPr>
        <p:spPr>
          <a:xfrm rot="10800000">
            <a:off x="22965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470" name="Google Shape;470;p37"/>
          <p:cNvCxnSpPr>
            <a:stCxn id="422" idx="0"/>
            <a:endCxn id="429" idx="2"/>
          </p:cNvCxnSpPr>
          <p:nvPr/>
        </p:nvCxnSpPr>
        <p:spPr>
          <a:xfrm rot="10800000" flipH="1">
            <a:off x="2906120" y="2355233"/>
            <a:ext cx="609600" cy="1284400"/>
          </a:xfrm>
          <a:prstGeom prst="straightConnector1">
            <a:avLst/>
          </a:prstGeom>
          <a:noFill/>
          <a:ln w="9525" cap="flat" cmpd="sng">
            <a:solidFill>
              <a:schemeClr val="dk2"/>
            </a:solidFill>
            <a:prstDash val="solid"/>
            <a:round/>
            <a:headEnd type="none" w="med" len="med"/>
            <a:tailEnd type="none" w="med" len="med"/>
          </a:ln>
        </p:spPr>
      </p:cxnSp>
      <p:cxnSp>
        <p:nvCxnSpPr>
          <p:cNvPr id="471" name="Google Shape;471;p37"/>
          <p:cNvCxnSpPr>
            <a:stCxn id="422" idx="0"/>
            <a:endCxn id="430" idx="2"/>
          </p:cNvCxnSpPr>
          <p:nvPr/>
        </p:nvCxnSpPr>
        <p:spPr>
          <a:xfrm rot="10800000">
            <a:off x="2906120" y="2355233"/>
            <a:ext cx="0" cy="1284400"/>
          </a:xfrm>
          <a:prstGeom prst="straightConnector1">
            <a:avLst/>
          </a:prstGeom>
          <a:noFill/>
          <a:ln w="9525" cap="flat" cmpd="sng">
            <a:solidFill>
              <a:schemeClr val="dk2"/>
            </a:solidFill>
            <a:prstDash val="solid"/>
            <a:round/>
            <a:headEnd type="none" w="med" len="med"/>
            <a:tailEnd type="none" w="med" len="med"/>
          </a:ln>
        </p:spPr>
      </p:cxnSp>
      <p:cxnSp>
        <p:nvCxnSpPr>
          <p:cNvPr id="472" name="Google Shape;472;p37"/>
          <p:cNvCxnSpPr>
            <a:stCxn id="422" idx="0"/>
            <a:endCxn id="431" idx="2"/>
          </p:cNvCxnSpPr>
          <p:nvPr/>
        </p:nvCxnSpPr>
        <p:spPr>
          <a:xfrm rot="10800000">
            <a:off x="2296520" y="2355233"/>
            <a:ext cx="609600" cy="1284400"/>
          </a:xfrm>
          <a:prstGeom prst="straightConnector1">
            <a:avLst/>
          </a:prstGeom>
          <a:noFill/>
          <a:ln w="9525" cap="flat" cmpd="sng">
            <a:solidFill>
              <a:schemeClr val="dk2"/>
            </a:solidFill>
            <a:prstDash val="solid"/>
            <a:round/>
            <a:headEnd type="none" w="med" len="med"/>
            <a:tailEnd type="none" w="med" len="med"/>
          </a:ln>
        </p:spPr>
      </p:cxnSp>
      <p:cxnSp>
        <p:nvCxnSpPr>
          <p:cNvPr id="473" name="Google Shape;473;p37"/>
          <p:cNvCxnSpPr>
            <a:stCxn id="427" idx="0"/>
            <a:endCxn id="429" idx="2"/>
          </p:cNvCxnSpPr>
          <p:nvPr/>
        </p:nvCxnSpPr>
        <p:spPr>
          <a:xfrm rot="10800000" flipH="1">
            <a:off x="21949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474" name="Google Shape;474;p37"/>
          <p:cNvCxnSpPr>
            <a:endCxn id="430" idx="2"/>
          </p:cNvCxnSpPr>
          <p:nvPr/>
        </p:nvCxnSpPr>
        <p:spPr>
          <a:xfrm rot="10800000" flipH="1">
            <a:off x="2194920" y="23550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7"/>
          <p:cNvCxnSpPr>
            <a:stCxn id="427" idx="0"/>
            <a:endCxn id="431" idx="2"/>
          </p:cNvCxnSpPr>
          <p:nvPr/>
        </p:nvCxnSpPr>
        <p:spPr>
          <a:xfrm rot="10800000" flipH="1">
            <a:off x="2194920" y="2355233"/>
            <a:ext cx="101600" cy="1284400"/>
          </a:xfrm>
          <a:prstGeom prst="straightConnector1">
            <a:avLst/>
          </a:prstGeom>
          <a:noFill/>
          <a:ln w="9525" cap="flat" cmpd="sng">
            <a:solidFill>
              <a:schemeClr val="dk2"/>
            </a:solidFill>
            <a:prstDash val="solid"/>
            <a:round/>
            <a:headEnd type="none" w="med" len="med"/>
            <a:tailEnd type="none" w="med" len="med"/>
          </a:ln>
        </p:spPr>
      </p:cxnSp>
      <p:cxnSp>
        <p:nvCxnSpPr>
          <p:cNvPr id="476" name="Google Shape;476;p37"/>
          <p:cNvCxnSpPr>
            <a:stCxn id="421" idx="0"/>
            <a:endCxn id="429" idx="2"/>
          </p:cNvCxnSpPr>
          <p:nvPr/>
        </p:nvCxnSpPr>
        <p:spPr>
          <a:xfrm rot="10800000" flipH="1">
            <a:off x="1483720" y="2355233"/>
            <a:ext cx="2032000" cy="1284400"/>
          </a:xfrm>
          <a:prstGeom prst="straightConnector1">
            <a:avLst/>
          </a:prstGeom>
          <a:noFill/>
          <a:ln w="9525" cap="flat" cmpd="sng">
            <a:solidFill>
              <a:schemeClr val="dk2"/>
            </a:solidFill>
            <a:prstDash val="solid"/>
            <a:round/>
            <a:headEnd type="none" w="med" len="med"/>
            <a:tailEnd type="none" w="med" len="med"/>
          </a:ln>
        </p:spPr>
      </p:cxnSp>
      <p:cxnSp>
        <p:nvCxnSpPr>
          <p:cNvPr id="477" name="Google Shape;477;p37"/>
          <p:cNvCxnSpPr>
            <a:stCxn id="421" idx="0"/>
            <a:endCxn id="430" idx="2"/>
          </p:cNvCxnSpPr>
          <p:nvPr/>
        </p:nvCxnSpPr>
        <p:spPr>
          <a:xfrm rot="10800000" flipH="1">
            <a:off x="1483720" y="2355233"/>
            <a:ext cx="1422400" cy="1284400"/>
          </a:xfrm>
          <a:prstGeom prst="straightConnector1">
            <a:avLst/>
          </a:prstGeom>
          <a:noFill/>
          <a:ln w="9525" cap="flat" cmpd="sng">
            <a:solidFill>
              <a:schemeClr val="dk2"/>
            </a:solidFill>
            <a:prstDash val="solid"/>
            <a:round/>
            <a:headEnd type="none" w="med" len="med"/>
            <a:tailEnd type="none" w="med" len="med"/>
          </a:ln>
        </p:spPr>
      </p:cxnSp>
      <p:cxnSp>
        <p:nvCxnSpPr>
          <p:cNvPr id="478" name="Google Shape;478;p37"/>
          <p:cNvCxnSpPr>
            <a:stCxn id="421" idx="0"/>
            <a:endCxn id="431" idx="2"/>
          </p:cNvCxnSpPr>
          <p:nvPr/>
        </p:nvCxnSpPr>
        <p:spPr>
          <a:xfrm rot="10800000" flipH="1">
            <a:off x="1483720" y="2355233"/>
            <a:ext cx="812800" cy="1284400"/>
          </a:xfrm>
          <a:prstGeom prst="straightConnector1">
            <a:avLst/>
          </a:prstGeom>
          <a:noFill/>
          <a:ln w="9525" cap="flat" cmpd="sng">
            <a:solidFill>
              <a:schemeClr val="dk2"/>
            </a:solidFill>
            <a:prstDash val="solid"/>
            <a:round/>
            <a:headEnd type="none" w="med" len="med"/>
            <a:tailEnd type="none" w="med" len="med"/>
          </a:ln>
        </p:spPr>
      </p:cxnSp>
      <p:pic>
        <p:nvPicPr>
          <p:cNvPr id="479" name="Google Shape;479;p37"/>
          <p:cNvPicPr preferRelativeResize="0"/>
          <p:nvPr/>
        </p:nvPicPr>
        <p:blipFill rotWithShape="1">
          <a:blip r:embed="rId3">
            <a:alphaModFix/>
          </a:blip>
          <a:srcRect l="36091" t="-3329" r="56720" b="65835"/>
          <a:stretch/>
        </p:blipFill>
        <p:spPr>
          <a:xfrm>
            <a:off x="655596" y="6325629"/>
            <a:ext cx="437032" cy="466172"/>
          </a:xfrm>
          <a:prstGeom prst="rect">
            <a:avLst/>
          </a:prstGeom>
          <a:noFill/>
          <a:ln>
            <a:noFill/>
          </a:ln>
        </p:spPr>
      </p:pic>
      <p:pic>
        <p:nvPicPr>
          <p:cNvPr id="480" name="Google Shape;480;p37"/>
          <p:cNvPicPr preferRelativeResize="0"/>
          <p:nvPr/>
        </p:nvPicPr>
        <p:blipFill rotWithShape="1">
          <a:blip r:embed="rId3">
            <a:alphaModFix/>
          </a:blip>
          <a:srcRect l="43070" t="199" r="50262" b="69174"/>
          <a:stretch/>
        </p:blipFill>
        <p:spPr>
          <a:xfrm>
            <a:off x="4617999" y="6353421"/>
            <a:ext cx="437032" cy="410579"/>
          </a:xfrm>
          <a:prstGeom prst="rect">
            <a:avLst/>
          </a:prstGeom>
          <a:noFill/>
          <a:ln>
            <a:noFill/>
          </a:ln>
        </p:spPr>
      </p:pic>
      <p:pic>
        <p:nvPicPr>
          <p:cNvPr id="481" name="Google Shape;481;p37"/>
          <p:cNvPicPr preferRelativeResize="0"/>
          <p:nvPr/>
        </p:nvPicPr>
        <p:blipFill rotWithShape="1">
          <a:blip r:embed="rId3">
            <a:alphaModFix/>
          </a:blip>
          <a:srcRect l="42973" t="34687" r="50360" b="34686"/>
          <a:stretch/>
        </p:blipFill>
        <p:spPr>
          <a:xfrm>
            <a:off x="4008397" y="6353421"/>
            <a:ext cx="437032" cy="410579"/>
          </a:xfrm>
          <a:prstGeom prst="rect">
            <a:avLst/>
          </a:prstGeom>
          <a:noFill/>
          <a:ln>
            <a:noFill/>
          </a:ln>
        </p:spPr>
      </p:pic>
      <p:pic>
        <p:nvPicPr>
          <p:cNvPr id="482" name="Google Shape;482;p37"/>
          <p:cNvPicPr preferRelativeResize="0"/>
          <p:nvPr/>
        </p:nvPicPr>
        <p:blipFill rotWithShape="1">
          <a:blip r:embed="rId3">
            <a:alphaModFix/>
          </a:blip>
          <a:srcRect l="35880" t="69374" r="57452"/>
          <a:stretch/>
        </p:blipFill>
        <p:spPr>
          <a:xfrm>
            <a:off x="3398815" y="6353421"/>
            <a:ext cx="437032" cy="410579"/>
          </a:xfrm>
          <a:prstGeom prst="rect">
            <a:avLst/>
          </a:prstGeom>
          <a:noFill/>
          <a:ln>
            <a:noFill/>
          </a:ln>
        </p:spPr>
      </p:pic>
      <p:pic>
        <p:nvPicPr>
          <p:cNvPr id="483" name="Google Shape;483;p37"/>
          <p:cNvPicPr preferRelativeResize="0"/>
          <p:nvPr/>
        </p:nvPicPr>
        <p:blipFill rotWithShape="1">
          <a:blip r:embed="rId3">
            <a:alphaModFix/>
          </a:blip>
          <a:srcRect l="29274" t="34687" r="64058" b="34686"/>
          <a:stretch/>
        </p:blipFill>
        <p:spPr>
          <a:xfrm>
            <a:off x="2005665" y="6353421"/>
            <a:ext cx="437032" cy="410579"/>
          </a:xfrm>
          <a:prstGeom prst="rect">
            <a:avLst/>
          </a:prstGeom>
          <a:noFill/>
          <a:ln>
            <a:noFill/>
          </a:ln>
        </p:spPr>
      </p:pic>
      <p:pic>
        <p:nvPicPr>
          <p:cNvPr id="484" name="Google Shape;484;p37"/>
          <p:cNvPicPr preferRelativeResize="0"/>
          <p:nvPr/>
        </p:nvPicPr>
        <p:blipFill rotWithShape="1">
          <a:blip r:embed="rId3">
            <a:alphaModFix/>
          </a:blip>
          <a:srcRect l="49870" t="2376" r="43463" b="66997"/>
          <a:stretch/>
        </p:blipFill>
        <p:spPr>
          <a:xfrm>
            <a:off x="1330648" y="6353421"/>
            <a:ext cx="437032" cy="410579"/>
          </a:xfrm>
          <a:prstGeom prst="rect">
            <a:avLst/>
          </a:prstGeom>
          <a:noFill/>
          <a:ln>
            <a:noFill/>
          </a:ln>
        </p:spPr>
      </p:pic>
      <p:pic>
        <p:nvPicPr>
          <p:cNvPr id="485" name="Google Shape;485;p37"/>
          <p:cNvPicPr preferRelativeResize="0"/>
          <p:nvPr/>
        </p:nvPicPr>
        <p:blipFill rotWithShape="1">
          <a:blip r:embed="rId3">
            <a:alphaModFix/>
          </a:blip>
          <a:srcRect l="56670" r="36662" b="69374"/>
          <a:stretch/>
        </p:blipFill>
        <p:spPr>
          <a:xfrm>
            <a:off x="2738415" y="6353421"/>
            <a:ext cx="437032" cy="410579"/>
          </a:xfrm>
          <a:prstGeom prst="rect">
            <a:avLst/>
          </a:prstGeom>
          <a:noFill/>
          <a:ln>
            <a:noFill/>
          </a:ln>
        </p:spPr>
      </p:pic>
      <p:pic>
        <p:nvPicPr>
          <p:cNvPr id="486" name="Google Shape;486;p37"/>
          <p:cNvPicPr preferRelativeResize="0"/>
          <p:nvPr/>
        </p:nvPicPr>
        <p:blipFill rotWithShape="1">
          <a:blip r:embed="rId4">
            <a:alphaModFix/>
          </a:blip>
          <a:srcRect l="5644" t="36274" r="79136" b="23651"/>
          <a:stretch/>
        </p:blipFill>
        <p:spPr>
          <a:xfrm>
            <a:off x="8140865" y="2839368"/>
            <a:ext cx="1638499" cy="1670067"/>
          </a:xfrm>
          <a:prstGeom prst="rect">
            <a:avLst/>
          </a:prstGeom>
          <a:noFill/>
          <a:ln>
            <a:noFill/>
          </a:ln>
        </p:spPr>
      </p:pic>
      <p:sp>
        <p:nvSpPr>
          <p:cNvPr id="487" name="Google Shape;487;p37"/>
          <p:cNvSpPr/>
          <p:nvPr/>
        </p:nvSpPr>
        <p:spPr>
          <a:xfrm>
            <a:off x="1265200" y="3639633"/>
            <a:ext cx="437040" cy="239400"/>
          </a:xfrm>
          <a:prstGeom prst="flowChartTerminator">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childTnLst>
                                </p:cTn>
                              </p:par>
                              <p:par>
                                <p:cTn id="8" presetID="10" presetClass="entr" presetSubtype="0" fill="hold" nodeType="withEffect">
                                  <p:stCondLst>
                                    <p:cond delay="0"/>
                                  </p:stCondLst>
                                  <p:childTnLst>
                                    <p:set>
                                      <p:cBhvr>
                                        <p:cTn id="9" dur="1" fill="hold">
                                          <p:stCondLst>
                                            <p:cond delay="0"/>
                                          </p:stCondLst>
                                        </p:cTn>
                                        <p:tgtEl>
                                          <p:spTgt spid="480"/>
                                        </p:tgtEl>
                                        <p:attrNameLst>
                                          <p:attrName>style.visibility</p:attrName>
                                        </p:attrNameLst>
                                      </p:cBhvr>
                                      <p:to>
                                        <p:strVal val="visible"/>
                                      </p:to>
                                    </p:set>
                                    <p:animEffect transition="in" filter="fade">
                                      <p:cBhvr>
                                        <p:cTn id="10" dur="1000"/>
                                        <p:tgtEl>
                                          <p:spTgt spid="480"/>
                                        </p:tgtEl>
                                      </p:cBhvr>
                                    </p:animEffect>
                                  </p:childTnLst>
                                </p:cTn>
                              </p:par>
                              <p:par>
                                <p:cTn id="11" presetID="10" presetClass="entr" presetSubtype="0" fill="hold" nodeType="withEffect">
                                  <p:stCondLst>
                                    <p:cond delay="0"/>
                                  </p:stCondLst>
                                  <p:childTnLst>
                                    <p:set>
                                      <p:cBhvr>
                                        <p:cTn id="12" dur="1" fill="hold">
                                          <p:stCondLst>
                                            <p:cond delay="0"/>
                                          </p:stCondLst>
                                        </p:cTn>
                                        <p:tgtEl>
                                          <p:spTgt spid="481"/>
                                        </p:tgtEl>
                                        <p:attrNameLst>
                                          <p:attrName>style.visibility</p:attrName>
                                        </p:attrNameLst>
                                      </p:cBhvr>
                                      <p:to>
                                        <p:strVal val="visible"/>
                                      </p:to>
                                    </p:set>
                                    <p:animEffect transition="in" filter="fade">
                                      <p:cBhvr>
                                        <p:cTn id="13" dur="1000"/>
                                        <p:tgtEl>
                                          <p:spTgt spid="481"/>
                                        </p:tgtEl>
                                      </p:cBhvr>
                                    </p:animEffect>
                                  </p:childTnLst>
                                </p:cTn>
                              </p:par>
                              <p:par>
                                <p:cTn id="14" presetID="10" presetClass="entr" presetSubtype="0" fill="hold" nodeType="withEffect">
                                  <p:stCondLst>
                                    <p:cond delay="0"/>
                                  </p:stCondLst>
                                  <p:childTnLst>
                                    <p:set>
                                      <p:cBhvr>
                                        <p:cTn id="15" dur="1" fill="hold">
                                          <p:stCondLst>
                                            <p:cond delay="0"/>
                                          </p:stCondLst>
                                        </p:cTn>
                                        <p:tgtEl>
                                          <p:spTgt spid="482"/>
                                        </p:tgtEl>
                                        <p:attrNameLst>
                                          <p:attrName>style.visibility</p:attrName>
                                        </p:attrNameLst>
                                      </p:cBhvr>
                                      <p:to>
                                        <p:strVal val="visible"/>
                                      </p:to>
                                    </p:set>
                                    <p:animEffect transition="in" filter="fade">
                                      <p:cBhvr>
                                        <p:cTn id="16" dur="1000"/>
                                        <p:tgtEl>
                                          <p:spTgt spid="482"/>
                                        </p:tgtEl>
                                      </p:cBhvr>
                                    </p:animEffect>
                                  </p:childTnLst>
                                </p:cTn>
                              </p:par>
                              <p:par>
                                <p:cTn id="17" presetID="10" presetClass="entr" presetSubtype="0" fill="hold" nodeType="withEffect">
                                  <p:stCondLst>
                                    <p:cond delay="0"/>
                                  </p:stCondLst>
                                  <p:childTnLst>
                                    <p:set>
                                      <p:cBhvr>
                                        <p:cTn id="18" dur="1" fill="hold">
                                          <p:stCondLst>
                                            <p:cond delay="0"/>
                                          </p:stCondLst>
                                        </p:cTn>
                                        <p:tgtEl>
                                          <p:spTgt spid="483"/>
                                        </p:tgtEl>
                                        <p:attrNameLst>
                                          <p:attrName>style.visibility</p:attrName>
                                        </p:attrNameLst>
                                      </p:cBhvr>
                                      <p:to>
                                        <p:strVal val="visible"/>
                                      </p:to>
                                    </p:set>
                                    <p:animEffect transition="in" filter="fade">
                                      <p:cBhvr>
                                        <p:cTn id="19" dur="1000"/>
                                        <p:tgtEl>
                                          <p:spTgt spid="483"/>
                                        </p:tgtEl>
                                      </p:cBhvr>
                                    </p:animEffect>
                                  </p:childTnLst>
                                </p:cTn>
                              </p:par>
                              <p:par>
                                <p:cTn id="20" presetID="10" presetClass="entr" presetSubtype="0" fill="hold" nodeType="withEffect">
                                  <p:stCondLst>
                                    <p:cond delay="0"/>
                                  </p:stCondLst>
                                  <p:childTnLst>
                                    <p:set>
                                      <p:cBhvr>
                                        <p:cTn id="21" dur="1" fill="hold">
                                          <p:stCondLst>
                                            <p:cond delay="0"/>
                                          </p:stCondLst>
                                        </p:cTn>
                                        <p:tgtEl>
                                          <p:spTgt spid="484"/>
                                        </p:tgtEl>
                                        <p:attrNameLst>
                                          <p:attrName>style.visibility</p:attrName>
                                        </p:attrNameLst>
                                      </p:cBhvr>
                                      <p:to>
                                        <p:strVal val="visible"/>
                                      </p:to>
                                    </p:set>
                                    <p:animEffect transition="in" filter="fade">
                                      <p:cBhvr>
                                        <p:cTn id="22" dur="1000"/>
                                        <p:tgtEl>
                                          <p:spTgt spid="484"/>
                                        </p:tgtEl>
                                      </p:cBhvr>
                                    </p:animEffect>
                                  </p:childTnLst>
                                </p:cTn>
                              </p:par>
                              <p:par>
                                <p:cTn id="23" presetID="10" presetClass="entr" presetSubtype="0" fill="hold" nodeType="withEffect">
                                  <p:stCondLst>
                                    <p:cond delay="0"/>
                                  </p:stCondLst>
                                  <p:childTnLst>
                                    <p:set>
                                      <p:cBhvr>
                                        <p:cTn id="24" dur="1" fill="hold">
                                          <p:stCondLst>
                                            <p:cond delay="0"/>
                                          </p:stCondLst>
                                        </p:cTn>
                                        <p:tgtEl>
                                          <p:spTgt spid="485"/>
                                        </p:tgtEl>
                                        <p:attrNameLst>
                                          <p:attrName>style.visibility</p:attrName>
                                        </p:attrNameLst>
                                      </p:cBhvr>
                                      <p:to>
                                        <p:strVal val="visible"/>
                                      </p:to>
                                    </p:set>
                                    <p:animEffect transition="in" filter="fade">
                                      <p:cBhvr>
                                        <p:cTn id="25" dur="1000"/>
                                        <p:tgtEl>
                                          <p:spTgt spid="48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86"/>
                                        </p:tgtEl>
                                        <p:attrNameLst>
                                          <p:attrName>style.visibility</p:attrName>
                                        </p:attrNameLst>
                                      </p:cBhvr>
                                      <p:to>
                                        <p:strVal val="visible"/>
                                      </p:to>
                                    </p:set>
                                    <p:animEffect transition="in" filter="fade">
                                      <p:cBhvr>
                                        <p:cTn id="30" dur="1000"/>
                                        <p:tgtEl>
                                          <p:spTgt spid="486"/>
                                        </p:tgtEl>
                                      </p:cBhvr>
                                    </p:animEffect>
                                  </p:childTnLst>
                                </p:cTn>
                              </p:par>
                              <p:par>
                                <p:cTn id="31" presetID="10" presetClass="entr" presetSubtype="0" fill="hold" nodeType="withEffect">
                                  <p:stCondLst>
                                    <p:cond delay="0"/>
                                  </p:stCondLst>
                                  <p:childTnLst>
                                    <p:set>
                                      <p:cBhvr>
                                        <p:cTn id="32" dur="1" fill="hold">
                                          <p:stCondLst>
                                            <p:cond delay="0"/>
                                          </p:stCondLst>
                                        </p:cTn>
                                        <p:tgtEl>
                                          <p:spTgt spid="487"/>
                                        </p:tgtEl>
                                        <p:attrNameLst>
                                          <p:attrName>style.visibility</p:attrName>
                                        </p:attrNameLst>
                                      </p:cBhvr>
                                      <p:to>
                                        <p:strVal val="visible"/>
                                      </p:to>
                                    </p:set>
                                    <p:animEffect transition="in" filter="fade">
                                      <p:cBhvr>
                                        <p:cTn id="33" dur="1000"/>
                                        <p:tgtEl>
                                          <p:spTgt spid="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7"/>
          <p:cNvSpPr txBox="1">
            <a:spLocks noGrp="1"/>
          </p:cNvSpPr>
          <p:nvPr>
            <p:ph type="title" idx="4294967295"/>
          </p:nvPr>
        </p:nvSpPr>
        <p:spPr>
          <a:xfrm>
            <a:off x="377933" y="190667"/>
            <a:ext cx="11360800" cy="763600"/>
          </a:xfrm>
          <a:prstGeom prst="rect">
            <a:avLst/>
          </a:prstGeom>
        </p:spPr>
        <p:txBody>
          <a:bodyPr spcFirstLastPara="1" vert="horz" wrap="square" lIns="121900" tIns="121900" rIns="121900" bIns="121900" rtlCol="0" anchor="t" anchorCtr="0">
            <a:noAutofit/>
          </a:bodyPr>
          <a:lstStyle/>
          <a:p>
            <a:pPr>
              <a:spcBef>
                <a:spcPts val="0"/>
              </a:spcBef>
            </a:pPr>
            <a:r>
              <a:rPr lang="en-GB"/>
              <a:t>Agreement</a:t>
            </a:r>
            <a:endParaRPr/>
          </a:p>
        </p:txBody>
      </p:sp>
      <p:sp>
        <p:nvSpPr>
          <p:cNvPr id="413" name="Google Shape;413;p37"/>
          <p:cNvSpPr txBox="1">
            <a:spLocks noGrp="1"/>
          </p:cNvSpPr>
          <p:nvPr>
            <p:ph type="body" idx="4294967295"/>
          </p:nvPr>
        </p:nvSpPr>
        <p:spPr>
          <a:xfrm>
            <a:off x="415600" y="1135033"/>
            <a:ext cx="11360800" cy="670800"/>
          </a:xfrm>
          <a:prstGeom prst="rect">
            <a:avLst/>
          </a:prstGeom>
        </p:spPr>
        <p:txBody>
          <a:bodyPr spcFirstLastPara="1" vert="horz" wrap="square" lIns="121900" tIns="121900" rIns="121900" bIns="121900" rtlCol="0" anchor="t" anchorCtr="0">
            <a:noAutofit/>
          </a:bodyPr>
          <a:lstStyle/>
          <a:p>
            <a:pPr marL="0" indent="0">
              <a:lnSpc>
                <a:spcPct val="150000"/>
              </a:lnSpc>
              <a:spcBef>
                <a:spcPts val="0"/>
              </a:spcBef>
              <a:spcAft>
                <a:spcPts val="2133"/>
              </a:spcAft>
              <a:buNone/>
            </a:pPr>
            <a:r>
              <a:rPr lang="en-GB"/>
              <a:t>    Find agreement between predictions for capsule coordinate frames.</a:t>
            </a:r>
            <a:endParaRPr/>
          </a:p>
        </p:txBody>
      </p:sp>
      <p:sp>
        <p:nvSpPr>
          <p:cNvPr id="414" name="Google Shape;414;p37"/>
          <p:cNvSpPr/>
          <p:nvPr/>
        </p:nvSpPr>
        <p:spPr>
          <a:xfrm>
            <a:off x="6556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5" name="Google Shape;415;p37"/>
          <p:cNvSpPr/>
          <p:nvPr/>
        </p:nvSpPr>
        <p:spPr>
          <a:xfrm>
            <a:off x="12652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6" name="Google Shape;416;p37"/>
          <p:cNvSpPr/>
          <p:nvPr/>
        </p:nvSpPr>
        <p:spPr>
          <a:xfrm>
            <a:off x="19764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7" name="Google Shape;417;p37"/>
          <p:cNvSpPr/>
          <p:nvPr/>
        </p:nvSpPr>
        <p:spPr>
          <a:xfrm>
            <a:off x="26876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8" name="Google Shape;418;p37"/>
          <p:cNvSpPr/>
          <p:nvPr/>
        </p:nvSpPr>
        <p:spPr>
          <a:xfrm>
            <a:off x="33988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19" name="Google Shape;419;p37"/>
          <p:cNvSpPr/>
          <p:nvPr/>
        </p:nvSpPr>
        <p:spPr>
          <a:xfrm>
            <a:off x="40084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0" name="Google Shape;420;p37"/>
          <p:cNvSpPr/>
          <p:nvPr/>
        </p:nvSpPr>
        <p:spPr>
          <a:xfrm>
            <a:off x="46180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1" name="Google Shape;421;p37"/>
          <p:cNvSpPr/>
          <p:nvPr/>
        </p:nvSpPr>
        <p:spPr>
          <a:xfrm>
            <a:off x="1265200" y="3639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2" name="Google Shape;422;p37"/>
          <p:cNvSpPr/>
          <p:nvPr/>
        </p:nvSpPr>
        <p:spPr>
          <a:xfrm>
            <a:off x="2687600" y="3639633"/>
            <a:ext cx="437040" cy="239400"/>
          </a:xfrm>
          <a:prstGeom prst="flowChartTermina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3" name="Google Shape;423;p37"/>
          <p:cNvSpPr/>
          <p:nvPr/>
        </p:nvSpPr>
        <p:spPr>
          <a:xfrm>
            <a:off x="4008400" y="3639633"/>
            <a:ext cx="437040" cy="239400"/>
          </a:xfrm>
          <a:prstGeom prst="flowChartTermina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24" name="Google Shape;424;p37"/>
          <p:cNvCxnSpPr>
            <a:stCxn id="415" idx="0"/>
            <a:endCxn id="422" idx="2"/>
          </p:cNvCxnSpPr>
          <p:nvPr/>
        </p:nvCxnSpPr>
        <p:spPr>
          <a:xfrm rot="10800000" flipH="1">
            <a:off x="14837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425" name="Google Shape;425;p37"/>
          <p:cNvCxnSpPr>
            <a:stCxn id="414" idx="0"/>
            <a:endCxn id="422" idx="2"/>
          </p:cNvCxnSpPr>
          <p:nvPr/>
        </p:nvCxnSpPr>
        <p:spPr>
          <a:xfrm rot="10800000" flipH="1">
            <a:off x="874120" y="3879233"/>
            <a:ext cx="2032000" cy="2097200"/>
          </a:xfrm>
          <a:prstGeom prst="straightConnector1">
            <a:avLst/>
          </a:prstGeom>
          <a:noFill/>
          <a:ln w="9525" cap="flat" cmpd="sng">
            <a:solidFill>
              <a:schemeClr val="dk2"/>
            </a:solidFill>
            <a:prstDash val="solid"/>
            <a:round/>
            <a:headEnd type="none" w="med" len="med"/>
            <a:tailEnd type="none" w="med" len="med"/>
          </a:ln>
        </p:spPr>
      </p:cxnSp>
      <p:cxnSp>
        <p:nvCxnSpPr>
          <p:cNvPr id="426" name="Google Shape;426;p37"/>
          <p:cNvCxnSpPr>
            <a:stCxn id="416" idx="0"/>
            <a:endCxn id="422" idx="2"/>
          </p:cNvCxnSpPr>
          <p:nvPr/>
        </p:nvCxnSpPr>
        <p:spPr>
          <a:xfrm rot="10800000" flipH="1">
            <a:off x="2194920" y="3879233"/>
            <a:ext cx="711200" cy="2097200"/>
          </a:xfrm>
          <a:prstGeom prst="straightConnector1">
            <a:avLst/>
          </a:prstGeom>
          <a:noFill/>
          <a:ln w="9525" cap="flat" cmpd="sng">
            <a:solidFill>
              <a:schemeClr val="dk2"/>
            </a:solidFill>
            <a:prstDash val="solid"/>
            <a:round/>
            <a:headEnd type="none" w="med" len="med"/>
            <a:tailEnd type="none" w="med" len="med"/>
          </a:ln>
        </p:spPr>
      </p:cxnSp>
      <p:sp>
        <p:nvSpPr>
          <p:cNvPr id="427" name="Google Shape;427;p37"/>
          <p:cNvSpPr/>
          <p:nvPr/>
        </p:nvSpPr>
        <p:spPr>
          <a:xfrm>
            <a:off x="1976400" y="3639633"/>
            <a:ext cx="437040" cy="239400"/>
          </a:xfrm>
          <a:prstGeom prst="flowChartTerminator">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8" name="Google Shape;428;p37"/>
          <p:cNvSpPr/>
          <p:nvPr/>
        </p:nvSpPr>
        <p:spPr>
          <a:xfrm>
            <a:off x="3398800" y="3639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29" name="Google Shape;429;p37"/>
          <p:cNvSpPr/>
          <p:nvPr/>
        </p:nvSpPr>
        <p:spPr>
          <a:xfrm>
            <a:off x="3297200" y="2115633"/>
            <a:ext cx="437040" cy="239400"/>
          </a:xfrm>
          <a:prstGeom prst="flowChartTerminator">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0" name="Google Shape;430;p37"/>
          <p:cNvSpPr/>
          <p:nvPr/>
        </p:nvSpPr>
        <p:spPr>
          <a:xfrm>
            <a:off x="2687600" y="2115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31" name="Google Shape;431;p37"/>
          <p:cNvSpPr/>
          <p:nvPr/>
        </p:nvSpPr>
        <p:spPr>
          <a:xfrm>
            <a:off x="2078000" y="2115633"/>
            <a:ext cx="437040" cy="239400"/>
          </a:xfrm>
          <a:prstGeom prst="flowChartTerminator">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32" name="Google Shape;432;p37"/>
          <p:cNvCxnSpPr>
            <a:stCxn id="417" idx="0"/>
            <a:endCxn id="422" idx="2"/>
          </p:cNvCxnSpPr>
          <p:nvPr/>
        </p:nvCxnSpPr>
        <p:spPr>
          <a:xfrm rot="10800000">
            <a:off x="29061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37"/>
          <p:cNvCxnSpPr>
            <a:stCxn id="418" idx="0"/>
            <a:endCxn id="422" idx="2"/>
          </p:cNvCxnSpPr>
          <p:nvPr/>
        </p:nvCxnSpPr>
        <p:spPr>
          <a:xfrm rot="10800000">
            <a:off x="2906120" y="38792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434" name="Google Shape;434;p37"/>
          <p:cNvCxnSpPr>
            <a:stCxn id="419" idx="0"/>
            <a:endCxn id="422" idx="2"/>
          </p:cNvCxnSpPr>
          <p:nvPr/>
        </p:nvCxnSpPr>
        <p:spPr>
          <a:xfrm rot="10800000">
            <a:off x="2906120" y="3879233"/>
            <a:ext cx="1320800" cy="2097200"/>
          </a:xfrm>
          <a:prstGeom prst="straightConnector1">
            <a:avLst/>
          </a:prstGeom>
          <a:noFill/>
          <a:ln w="9525" cap="flat" cmpd="sng">
            <a:solidFill>
              <a:schemeClr val="dk2"/>
            </a:solidFill>
            <a:prstDash val="solid"/>
            <a:round/>
            <a:headEnd type="none" w="med" len="med"/>
            <a:tailEnd type="none" w="med" len="med"/>
          </a:ln>
        </p:spPr>
      </p:cxnSp>
      <p:cxnSp>
        <p:nvCxnSpPr>
          <p:cNvPr id="435" name="Google Shape;435;p37"/>
          <p:cNvCxnSpPr>
            <a:stCxn id="420" idx="0"/>
            <a:endCxn id="422" idx="2"/>
          </p:cNvCxnSpPr>
          <p:nvPr/>
        </p:nvCxnSpPr>
        <p:spPr>
          <a:xfrm rot="10800000">
            <a:off x="2906120" y="3879233"/>
            <a:ext cx="1930400" cy="2097200"/>
          </a:xfrm>
          <a:prstGeom prst="straightConnector1">
            <a:avLst/>
          </a:prstGeom>
          <a:noFill/>
          <a:ln w="9525" cap="flat" cmpd="sng">
            <a:solidFill>
              <a:schemeClr val="dk2"/>
            </a:solidFill>
            <a:prstDash val="solid"/>
            <a:round/>
            <a:headEnd type="none" w="med" len="med"/>
            <a:tailEnd type="none" w="med" len="med"/>
          </a:ln>
        </p:spPr>
      </p:cxnSp>
      <p:cxnSp>
        <p:nvCxnSpPr>
          <p:cNvPr id="436" name="Google Shape;436;p37"/>
          <p:cNvCxnSpPr>
            <a:stCxn id="420" idx="0"/>
            <a:endCxn id="428" idx="2"/>
          </p:cNvCxnSpPr>
          <p:nvPr/>
        </p:nvCxnSpPr>
        <p:spPr>
          <a:xfrm rot="10800000">
            <a:off x="3617320" y="3879233"/>
            <a:ext cx="1219200" cy="2097200"/>
          </a:xfrm>
          <a:prstGeom prst="straightConnector1">
            <a:avLst/>
          </a:prstGeom>
          <a:noFill/>
          <a:ln w="9525" cap="flat" cmpd="sng">
            <a:solidFill>
              <a:schemeClr val="dk2"/>
            </a:solidFill>
            <a:prstDash val="solid"/>
            <a:round/>
            <a:headEnd type="none" w="med" len="med"/>
            <a:tailEnd type="none" w="med" len="med"/>
          </a:ln>
        </p:spPr>
      </p:cxnSp>
      <p:cxnSp>
        <p:nvCxnSpPr>
          <p:cNvPr id="437" name="Google Shape;437;p37"/>
          <p:cNvCxnSpPr>
            <a:stCxn id="420" idx="0"/>
            <a:endCxn id="423" idx="2"/>
          </p:cNvCxnSpPr>
          <p:nvPr/>
        </p:nvCxnSpPr>
        <p:spPr>
          <a:xfrm rot="10800000">
            <a:off x="42269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438" name="Google Shape;438;p37"/>
          <p:cNvCxnSpPr>
            <a:stCxn id="420" idx="0"/>
            <a:endCxn id="427" idx="2"/>
          </p:cNvCxnSpPr>
          <p:nvPr/>
        </p:nvCxnSpPr>
        <p:spPr>
          <a:xfrm rot="10800000">
            <a:off x="2194920" y="3879233"/>
            <a:ext cx="2641600" cy="2097200"/>
          </a:xfrm>
          <a:prstGeom prst="straightConnector1">
            <a:avLst/>
          </a:prstGeom>
          <a:noFill/>
          <a:ln w="9525" cap="flat" cmpd="sng">
            <a:solidFill>
              <a:schemeClr val="dk2"/>
            </a:solidFill>
            <a:prstDash val="solid"/>
            <a:round/>
            <a:headEnd type="none" w="med" len="med"/>
            <a:tailEnd type="none" w="med" len="med"/>
          </a:ln>
        </p:spPr>
      </p:cxnSp>
      <p:cxnSp>
        <p:nvCxnSpPr>
          <p:cNvPr id="439" name="Google Shape;439;p37"/>
          <p:cNvCxnSpPr>
            <a:stCxn id="420" idx="0"/>
            <a:endCxn id="421" idx="2"/>
          </p:cNvCxnSpPr>
          <p:nvPr/>
        </p:nvCxnSpPr>
        <p:spPr>
          <a:xfrm rot="10800000">
            <a:off x="1483720" y="3879233"/>
            <a:ext cx="3352800" cy="2097200"/>
          </a:xfrm>
          <a:prstGeom prst="straightConnector1">
            <a:avLst/>
          </a:prstGeom>
          <a:noFill/>
          <a:ln w="9525" cap="flat" cmpd="sng">
            <a:solidFill>
              <a:schemeClr val="dk2"/>
            </a:solidFill>
            <a:prstDash val="solid"/>
            <a:round/>
            <a:headEnd type="none" w="med" len="med"/>
            <a:tailEnd type="none" w="med" len="med"/>
          </a:ln>
        </p:spPr>
      </p:cxnSp>
      <p:cxnSp>
        <p:nvCxnSpPr>
          <p:cNvPr id="440" name="Google Shape;440;p37"/>
          <p:cNvCxnSpPr>
            <a:stCxn id="419" idx="0"/>
            <a:endCxn id="423" idx="2"/>
          </p:cNvCxnSpPr>
          <p:nvPr/>
        </p:nvCxnSpPr>
        <p:spPr>
          <a:xfrm rot="10800000">
            <a:off x="42269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441" name="Google Shape;441;p37"/>
          <p:cNvCxnSpPr>
            <a:stCxn id="419" idx="0"/>
            <a:endCxn id="428" idx="2"/>
          </p:cNvCxnSpPr>
          <p:nvPr/>
        </p:nvCxnSpPr>
        <p:spPr>
          <a:xfrm rot="10800000">
            <a:off x="36173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442" name="Google Shape;442;p37"/>
          <p:cNvCxnSpPr>
            <a:stCxn id="419" idx="0"/>
            <a:endCxn id="427" idx="2"/>
          </p:cNvCxnSpPr>
          <p:nvPr/>
        </p:nvCxnSpPr>
        <p:spPr>
          <a:xfrm rot="10800000">
            <a:off x="2194920" y="3879233"/>
            <a:ext cx="2032000" cy="2097200"/>
          </a:xfrm>
          <a:prstGeom prst="straightConnector1">
            <a:avLst/>
          </a:prstGeom>
          <a:noFill/>
          <a:ln w="9525" cap="flat" cmpd="sng">
            <a:solidFill>
              <a:schemeClr val="dk2"/>
            </a:solidFill>
            <a:prstDash val="solid"/>
            <a:round/>
            <a:headEnd type="none" w="med" len="med"/>
            <a:tailEnd type="none" w="med" len="med"/>
          </a:ln>
        </p:spPr>
      </p:cxnSp>
      <p:cxnSp>
        <p:nvCxnSpPr>
          <p:cNvPr id="443" name="Google Shape;443;p37"/>
          <p:cNvCxnSpPr>
            <a:stCxn id="419" idx="0"/>
            <a:endCxn id="421" idx="2"/>
          </p:cNvCxnSpPr>
          <p:nvPr/>
        </p:nvCxnSpPr>
        <p:spPr>
          <a:xfrm rot="10800000">
            <a:off x="1483720" y="3879233"/>
            <a:ext cx="2743200" cy="2097200"/>
          </a:xfrm>
          <a:prstGeom prst="straightConnector1">
            <a:avLst/>
          </a:prstGeom>
          <a:noFill/>
          <a:ln w="9525" cap="flat" cmpd="sng">
            <a:solidFill>
              <a:schemeClr val="dk2"/>
            </a:solidFill>
            <a:prstDash val="solid"/>
            <a:round/>
            <a:headEnd type="none" w="med" len="med"/>
            <a:tailEnd type="none" w="med" len="med"/>
          </a:ln>
        </p:spPr>
      </p:cxnSp>
      <p:cxnSp>
        <p:nvCxnSpPr>
          <p:cNvPr id="444" name="Google Shape;444;p37"/>
          <p:cNvCxnSpPr>
            <a:stCxn id="418" idx="0"/>
            <a:endCxn id="423" idx="2"/>
          </p:cNvCxnSpPr>
          <p:nvPr/>
        </p:nvCxnSpPr>
        <p:spPr>
          <a:xfrm rot="10800000" flipH="1">
            <a:off x="36173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445" name="Google Shape;445;p37"/>
          <p:cNvCxnSpPr>
            <a:stCxn id="418" idx="0"/>
            <a:endCxn id="428" idx="2"/>
          </p:cNvCxnSpPr>
          <p:nvPr/>
        </p:nvCxnSpPr>
        <p:spPr>
          <a:xfrm rot="10800000">
            <a:off x="36173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446" name="Google Shape;446;p37"/>
          <p:cNvCxnSpPr>
            <a:stCxn id="418" idx="0"/>
            <a:endCxn id="427" idx="2"/>
          </p:cNvCxnSpPr>
          <p:nvPr/>
        </p:nvCxnSpPr>
        <p:spPr>
          <a:xfrm rot="10800000">
            <a:off x="21949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447" name="Google Shape;447;p37"/>
          <p:cNvCxnSpPr>
            <a:stCxn id="418" idx="0"/>
            <a:endCxn id="421" idx="2"/>
          </p:cNvCxnSpPr>
          <p:nvPr/>
        </p:nvCxnSpPr>
        <p:spPr>
          <a:xfrm rot="10800000">
            <a:off x="1483720" y="3879233"/>
            <a:ext cx="2133600" cy="2097200"/>
          </a:xfrm>
          <a:prstGeom prst="straightConnector1">
            <a:avLst/>
          </a:prstGeom>
          <a:noFill/>
          <a:ln w="9525" cap="flat" cmpd="sng">
            <a:solidFill>
              <a:schemeClr val="dk2"/>
            </a:solidFill>
            <a:prstDash val="solid"/>
            <a:round/>
            <a:headEnd type="none" w="med" len="med"/>
            <a:tailEnd type="none" w="med" len="med"/>
          </a:ln>
        </p:spPr>
      </p:cxnSp>
      <p:cxnSp>
        <p:nvCxnSpPr>
          <p:cNvPr id="448" name="Google Shape;448;p37"/>
          <p:cNvCxnSpPr>
            <a:endCxn id="423" idx="2"/>
          </p:cNvCxnSpPr>
          <p:nvPr/>
        </p:nvCxnSpPr>
        <p:spPr>
          <a:xfrm rot="10800000" flipH="1">
            <a:off x="2906120" y="3879033"/>
            <a:ext cx="1320800" cy="2097200"/>
          </a:xfrm>
          <a:prstGeom prst="straightConnector1">
            <a:avLst/>
          </a:prstGeom>
          <a:noFill/>
          <a:ln w="9525" cap="flat" cmpd="sng">
            <a:solidFill>
              <a:schemeClr val="dk2"/>
            </a:solidFill>
            <a:prstDash val="solid"/>
            <a:round/>
            <a:headEnd type="none" w="med" len="med"/>
            <a:tailEnd type="none" w="med" len="med"/>
          </a:ln>
        </p:spPr>
      </p:cxnSp>
      <p:cxnSp>
        <p:nvCxnSpPr>
          <p:cNvPr id="449" name="Google Shape;449;p37"/>
          <p:cNvCxnSpPr>
            <a:stCxn id="417" idx="0"/>
            <a:endCxn id="428" idx="2"/>
          </p:cNvCxnSpPr>
          <p:nvPr/>
        </p:nvCxnSpPr>
        <p:spPr>
          <a:xfrm rot="10800000" flipH="1">
            <a:off x="2906120" y="38792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450" name="Google Shape;450;p37"/>
          <p:cNvCxnSpPr>
            <a:endCxn id="427" idx="2"/>
          </p:cNvCxnSpPr>
          <p:nvPr/>
        </p:nvCxnSpPr>
        <p:spPr>
          <a:xfrm rot="10800000">
            <a:off x="2194920" y="38790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451" name="Google Shape;451;p37"/>
          <p:cNvCxnSpPr>
            <a:stCxn id="417" idx="0"/>
            <a:endCxn id="421" idx="2"/>
          </p:cNvCxnSpPr>
          <p:nvPr/>
        </p:nvCxnSpPr>
        <p:spPr>
          <a:xfrm rot="10800000">
            <a:off x="14837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452" name="Google Shape;452;p37"/>
          <p:cNvCxnSpPr>
            <a:stCxn id="416" idx="0"/>
            <a:endCxn id="423" idx="2"/>
          </p:cNvCxnSpPr>
          <p:nvPr/>
        </p:nvCxnSpPr>
        <p:spPr>
          <a:xfrm rot="10800000" flipH="1">
            <a:off x="2194920" y="3879233"/>
            <a:ext cx="2032000" cy="2097200"/>
          </a:xfrm>
          <a:prstGeom prst="straightConnector1">
            <a:avLst/>
          </a:prstGeom>
          <a:noFill/>
          <a:ln w="9525" cap="flat" cmpd="sng">
            <a:solidFill>
              <a:schemeClr val="dk2"/>
            </a:solidFill>
            <a:prstDash val="solid"/>
            <a:round/>
            <a:headEnd type="none" w="med" len="med"/>
            <a:tailEnd type="none" w="med" len="med"/>
          </a:ln>
        </p:spPr>
      </p:cxnSp>
      <p:cxnSp>
        <p:nvCxnSpPr>
          <p:cNvPr id="453" name="Google Shape;453;p37"/>
          <p:cNvCxnSpPr>
            <a:stCxn id="416" idx="0"/>
            <a:endCxn id="428" idx="2"/>
          </p:cNvCxnSpPr>
          <p:nvPr/>
        </p:nvCxnSpPr>
        <p:spPr>
          <a:xfrm rot="10800000" flipH="1">
            <a:off x="21949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454" name="Google Shape;454;p37"/>
          <p:cNvCxnSpPr>
            <a:stCxn id="416" idx="0"/>
            <a:endCxn id="427" idx="2"/>
          </p:cNvCxnSpPr>
          <p:nvPr/>
        </p:nvCxnSpPr>
        <p:spPr>
          <a:xfrm rot="10800000">
            <a:off x="21949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455" name="Google Shape;455;p37"/>
          <p:cNvCxnSpPr>
            <a:stCxn id="416" idx="0"/>
            <a:endCxn id="421" idx="2"/>
          </p:cNvCxnSpPr>
          <p:nvPr/>
        </p:nvCxnSpPr>
        <p:spPr>
          <a:xfrm rot="10800000">
            <a:off x="1483720" y="38792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456" name="Google Shape;456;p37"/>
          <p:cNvCxnSpPr>
            <a:stCxn id="415" idx="0"/>
            <a:endCxn id="423" idx="2"/>
          </p:cNvCxnSpPr>
          <p:nvPr/>
        </p:nvCxnSpPr>
        <p:spPr>
          <a:xfrm rot="10800000" flipH="1">
            <a:off x="1483720" y="3879233"/>
            <a:ext cx="2743200" cy="2097200"/>
          </a:xfrm>
          <a:prstGeom prst="straightConnector1">
            <a:avLst/>
          </a:prstGeom>
          <a:noFill/>
          <a:ln w="9525" cap="flat" cmpd="sng">
            <a:solidFill>
              <a:schemeClr val="dk2"/>
            </a:solidFill>
            <a:prstDash val="solid"/>
            <a:round/>
            <a:headEnd type="none" w="med" len="med"/>
            <a:tailEnd type="none" w="med" len="med"/>
          </a:ln>
        </p:spPr>
      </p:cxnSp>
      <p:cxnSp>
        <p:nvCxnSpPr>
          <p:cNvPr id="457" name="Google Shape;457;p37"/>
          <p:cNvCxnSpPr>
            <a:stCxn id="415" idx="0"/>
            <a:endCxn id="428" idx="2"/>
          </p:cNvCxnSpPr>
          <p:nvPr/>
        </p:nvCxnSpPr>
        <p:spPr>
          <a:xfrm rot="10800000" flipH="1">
            <a:off x="1483720" y="3879233"/>
            <a:ext cx="2133600" cy="2097200"/>
          </a:xfrm>
          <a:prstGeom prst="straightConnector1">
            <a:avLst/>
          </a:prstGeom>
          <a:noFill/>
          <a:ln w="9525" cap="flat" cmpd="sng">
            <a:solidFill>
              <a:schemeClr val="dk2"/>
            </a:solidFill>
            <a:prstDash val="solid"/>
            <a:round/>
            <a:headEnd type="none" w="med" len="med"/>
            <a:tailEnd type="none" w="med" len="med"/>
          </a:ln>
        </p:spPr>
      </p:cxnSp>
      <p:cxnSp>
        <p:nvCxnSpPr>
          <p:cNvPr id="458" name="Google Shape;458;p37"/>
          <p:cNvCxnSpPr>
            <a:endCxn id="427" idx="2"/>
          </p:cNvCxnSpPr>
          <p:nvPr/>
        </p:nvCxnSpPr>
        <p:spPr>
          <a:xfrm rot="10800000" flipH="1">
            <a:off x="1483720" y="38790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459" name="Google Shape;459;p37"/>
          <p:cNvCxnSpPr>
            <a:endCxn id="421" idx="2"/>
          </p:cNvCxnSpPr>
          <p:nvPr/>
        </p:nvCxnSpPr>
        <p:spPr>
          <a:xfrm rot="10800000">
            <a:off x="1483720" y="38790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460" name="Google Shape;460;p37"/>
          <p:cNvCxnSpPr>
            <a:stCxn id="414" idx="0"/>
            <a:endCxn id="423" idx="2"/>
          </p:cNvCxnSpPr>
          <p:nvPr/>
        </p:nvCxnSpPr>
        <p:spPr>
          <a:xfrm rot="10800000" flipH="1">
            <a:off x="874120" y="3879233"/>
            <a:ext cx="3352800" cy="2097200"/>
          </a:xfrm>
          <a:prstGeom prst="straightConnector1">
            <a:avLst/>
          </a:prstGeom>
          <a:noFill/>
          <a:ln w="9525" cap="flat" cmpd="sng">
            <a:solidFill>
              <a:schemeClr val="dk2"/>
            </a:solidFill>
            <a:prstDash val="solid"/>
            <a:round/>
            <a:headEnd type="none" w="med" len="med"/>
            <a:tailEnd type="none" w="med" len="med"/>
          </a:ln>
        </p:spPr>
      </p:cxnSp>
      <p:cxnSp>
        <p:nvCxnSpPr>
          <p:cNvPr id="461" name="Google Shape;461;p37"/>
          <p:cNvCxnSpPr>
            <a:stCxn id="414" idx="0"/>
            <a:endCxn id="428" idx="2"/>
          </p:cNvCxnSpPr>
          <p:nvPr/>
        </p:nvCxnSpPr>
        <p:spPr>
          <a:xfrm rot="10800000" flipH="1">
            <a:off x="874120" y="3879233"/>
            <a:ext cx="2743200" cy="2097200"/>
          </a:xfrm>
          <a:prstGeom prst="straightConnector1">
            <a:avLst/>
          </a:prstGeom>
          <a:noFill/>
          <a:ln w="9525" cap="flat" cmpd="sng">
            <a:solidFill>
              <a:schemeClr val="dk2"/>
            </a:solidFill>
            <a:prstDash val="solid"/>
            <a:round/>
            <a:headEnd type="none" w="med" len="med"/>
            <a:tailEnd type="none" w="med" len="med"/>
          </a:ln>
        </p:spPr>
      </p:cxnSp>
      <p:cxnSp>
        <p:nvCxnSpPr>
          <p:cNvPr id="462" name="Google Shape;462;p37"/>
          <p:cNvCxnSpPr>
            <a:stCxn id="414" idx="0"/>
            <a:endCxn id="427" idx="2"/>
          </p:cNvCxnSpPr>
          <p:nvPr/>
        </p:nvCxnSpPr>
        <p:spPr>
          <a:xfrm rot="10800000" flipH="1">
            <a:off x="874120" y="3879233"/>
            <a:ext cx="1320800" cy="2097200"/>
          </a:xfrm>
          <a:prstGeom prst="straightConnector1">
            <a:avLst/>
          </a:prstGeom>
          <a:noFill/>
          <a:ln w="9525" cap="flat" cmpd="sng">
            <a:solidFill>
              <a:schemeClr val="dk2"/>
            </a:solidFill>
            <a:prstDash val="solid"/>
            <a:round/>
            <a:headEnd type="none" w="med" len="med"/>
            <a:tailEnd type="none" w="med" len="med"/>
          </a:ln>
        </p:spPr>
      </p:cxnSp>
      <p:cxnSp>
        <p:nvCxnSpPr>
          <p:cNvPr id="463" name="Google Shape;463;p37"/>
          <p:cNvCxnSpPr>
            <a:stCxn id="414" idx="0"/>
            <a:endCxn id="421" idx="2"/>
          </p:cNvCxnSpPr>
          <p:nvPr/>
        </p:nvCxnSpPr>
        <p:spPr>
          <a:xfrm rot="10800000" flipH="1">
            <a:off x="8741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464" name="Google Shape;464;p37"/>
          <p:cNvCxnSpPr>
            <a:stCxn id="423" idx="0"/>
            <a:endCxn id="429" idx="2"/>
          </p:cNvCxnSpPr>
          <p:nvPr/>
        </p:nvCxnSpPr>
        <p:spPr>
          <a:xfrm rot="10800000">
            <a:off x="3515720" y="23552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465" name="Google Shape;465;p37"/>
          <p:cNvCxnSpPr>
            <a:stCxn id="423" idx="0"/>
            <a:endCxn id="430" idx="2"/>
          </p:cNvCxnSpPr>
          <p:nvPr/>
        </p:nvCxnSpPr>
        <p:spPr>
          <a:xfrm rot="10800000">
            <a:off x="29061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466" name="Google Shape;466;p37"/>
          <p:cNvCxnSpPr>
            <a:stCxn id="423" idx="0"/>
            <a:endCxn id="431" idx="2"/>
          </p:cNvCxnSpPr>
          <p:nvPr/>
        </p:nvCxnSpPr>
        <p:spPr>
          <a:xfrm rot="10800000">
            <a:off x="2296520" y="2355233"/>
            <a:ext cx="1930400" cy="1284400"/>
          </a:xfrm>
          <a:prstGeom prst="straightConnector1">
            <a:avLst/>
          </a:prstGeom>
          <a:noFill/>
          <a:ln w="9525" cap="flat" cmpd="sng">
            <a:solidFill>
              <a:schemeClr val="dk2"/>
            </a:solidFill>
            <a:prstDash val="solid"/>
            <a:round/>
            <a:headEnd type="none" w="med" len="med"/>
            <a:tailEnd type="none" w="med" len="med"/>
          </a:ln>
        </p:spPr>
      </p:cxnSp>
      <p:cxnSp>
        <p:nvCxnSpPr>
          <p:cNvPr id="467" name="Google Shape;467;p37"/>
          <p:cNvCxnSpPr>
            <a:stCxn id="428" idx="0"/>
            <a:endCxn id="429" idx="2"/>
          </p:cNvCxnSpPr>
          <p:nvPr/>
        </p:nvCxnSpPr>
        <p:spPr>
          <a:xfrm rot="10800000">
            <a:off x="3515720" y="2355233"/>
            <a:ext cx="101600" cy="1284400"/>
          </a:xfrm>
          <a:prstGeom prst="straightConnector1">
            <a:avLst/>
          </a:prstGeom>
          <a:noFill/>
          <a:ln w="9525" cap="flat" cmpd="sng">
            <a:solidFill>
              <a:schemeClr val="dk2"/>
            </a:solidFill>
            <a:prstDash val="solid"/>
            <a:round/>
            <a:headEnd type="none" w="med" len="med"/>
            <a:tailEnd type="none" w="med" len="med"/>
          </a:ln>
        </p:spPr>
      </p:cxnSp>
      <p:cxnSp>
        <p:nvCxnSpPr>
          <p:cNvPr id="468" name="Google Shape;468;p37"/>
          <p:cNvCxnSpPr>
            <a:stCxn id="428" idx="0"/>
            <a:endCxn id="430" idx="2"/>
          </p:cNvCxnSpPr>
          <p:nvPr/>
        </p:nvCxnSpPr>
        <p:spPr>
          <a:xfrm rot="10800000">
            <a:off x="2906120" y="23552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469" name="Google Shape;469;p37"/>
          <p:cNvCxnSpPr>
            <a:stCxn id="428" idx="0"/>
            <a:endCxn id="431" idx="2"/>
          </p:cNvCxnSpPr>
          <p:nvPr/>
        </p:nvCxnSpPr>
        <p:spPr>
          <a:xfrm rot="10800000">
            <a:off x="22965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470" name="Google Shape;470;p37"/>
          <p:cNvCxnSpPr>
            <a:stCxn id="422" idx="0"/>
            <a:endCxn id="429" idx="2"/>
          </p:cNvCxnSpPr>
          <p:nvPr/>
        </p:nvCxnSpPr>
        <p:spPr>
          <a:xfrm rot="10800000" flipH="1">
            <a:off x="2906120" y="2355233"/>
            <a:ext cx="609600" cy="1284400"/>
          </a:xfrm>
          <a:prstGeom prst="straightConnector1">
            <a:avLst/>
          </a:prstGeom>
          <a:noFill/>
          <a:ln w="9525" cap="flat" cmpd="sng">
            <a:solidFill>
              <a:schemeClr val="dk2"/>
            </a:solidFill>
            <a:prstDash val="solid"/>
            <a:round/>
            <a:headEnd type="none" w="med" len="med"/>
            <a:tailEnd type="none" w="med" len="med"/>
          </a:ln>
        </p:spPr>
      </p:cxnSp>
      <p:cxnSp>
        <p:nvCxnSpPr>
          <p:cNvPr id="471" name="Google Shape;471;p37"/>
          <p:cNvCxnSpPr>
            <a:stCxn id="422" idx="0"/>
            <a:endCxn id="430" idx="2"/>
          </p:cNvCxnSpPr>
          <p:nvPr/>
        </p:nvCxnSpPr>
        <p:spPr>
          <a:xfrm rot="10800000">
            <a:off x="2906120" y="2355233"/>
            <a:ext cx="0" cy="1284400"/>
          </a:xfrm>
          <a:prstGeom prst="straightConnector1">
            <a:avLst/>
          </a:prstGeom>
          <a:noFill/>
          <a:ln w="9525" cap="flat" cmpd="sng">
            <a:solidFill>
              <a:schemeClr val="dk2"/>
            </a:solidFill>
            <a:prstDash val="solid"/>
            <a:round/>
            <a:headEnd type="none" w="med" len="med"/>
            <a:tailEnd type="none" w="med" len="med"/>
          </a:ln>
        </p:spPr>
      </p:cxnSp>
      <p:cxnSp>
        <p:nvCxnSpPr>
          <p:cNvPr id="472" name="Google Shape;472;p37"/>
          <p:cNvCxnSpPr>
            <a:stCxn id="422" idx="0"/>
            <a:endCxn id="431" idx="2"/>
          </p:cNvCxnSpPr>
          <p:nvPr/>
        </p:nvCxnSpPr>
        <p:spPr>
          <a:xfrm rot="10800000">
            <a:off x="2296520" y="2355233"/>
            <a:ext cx="609600" cy="1284400"/>
          </a:xfrm>
          <a:prstGeom prst="straightConnector1">
            <a:avLst/>
          </a:prstGeom>
          <a:noFill/>
          <a:ln w="9525" cap="flat" cmpd="sng">
            <a:solidFill>
              <a:schemeClr val="dk2"/>
            </a:solidFill>
            <a:prstDash val="solid"/>
            <a:round/>
            <a:headEnd type="none" w="med" len="med"/>
            <a:tailEnd type="none" w="med" len="med"/>
          </a:ln>
        </p:spPr>
      </p:cxnSp>
      <p:cxnSp>
        <p:nvCxnSpPr>
          <p:cNvPr id="473" name="Google Shape;473;p37"/>
          <p:cNvCxnSpPr>
            <a:stCxn id="427" idx="0"/>
            <a:endCxn id="429" idx="2"/>
          </p:cNvCxnSpPr>
          <p:nvPr/>
        </p:nvCxnSpPr>
        <p:spPr>
          <a:xfrm rot="10800000" flipH="1">
            <a:off x="21949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474" name="Google Shape;474;p37"/>
          <p:cNvCxnSpPr>
            <a:endCxn id="430" idx="2"/>
          </p:cNvCxnSpPr>
          <p:nvPr/>
        </p:nvCxnSpPr>
        <p:spPr>
          <a:xfrm rot="10800000" flipH="1">
            <a:off x="2194920" y="23550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475" name="Google Shape;475;p37"/>
          <p:cNvCxnSpPr>
            <a:stCxn id="427" idx="0"/>
            <a:endCxn id="431" idx="2"/>
          </p:cNvCxnSpPr>
          <p:nvPr/>
        </p:nvCxnSpPr>
        <p:spPr>
          <a:xfrm rot="10800000" flipH="1">
            <a:off x="2194920" y="2355233"/>
            <a:ext cx="101600" cy="1284400"/>
          </a:xfrm>
          <a:prstGeom prst="straightConnector1">
            <a:avLst/>
          </a:prstGeom>
          <a:noFill/>
          <a:ln w="9525" cap="flat" cmpd="sng">
            <a:solidFill>
              <a:schemeClr val="dk2"/>
            </a:solidFill>
            <a:prstDash val="solid"/>
            <a:round/>
            <a:headEnd type="none" w="med" len="med"/>
            <a:tailEnd type="none" w="med" len="med"/>
          </a:ln>
        </p:spPr>
      </p:cxnSp>
      <p:cxnSp>
        <p:nvCxnSpPr>
          <p:cNvPr id="476" name="Google Shape;476;p37"/>
          <p:cNvCxnSpPr>
            <a:stCxn id="421" idx="0"/>
            <a:endCxn id="429" idx="2"/>
          </p:cNvCxnSpPr>
          <p:nvPr/>
        </p:nvCxnSpPr>
        <p:spPr>
          <a:xfrm rot="10800000" flipH="1">
            <a:off x="1483720" y="2355233"/>
            <a:ext cx="2032000" cy="1284400"/>
          </a:xfrm>
          <a:prstGeom prst="straightConnector1">
            <a:avLst/>
          </a:prstGeom>
          <a:noFill/>
          <a:ln w="9525" cap="flat" cmpd="sng">
            <a:solidFill>
              <a:schemeClr val="dk2"/>
            </a:solidFill>
            <a:prstDash val="solid"/>
            <a:round/>
            <a:headEnd type="none" w="med" len="med"/>
            <a:tailEnd type="none" w="med" len="med"/>
          </a:ln>
        </p:spPr>
      </p:cxnSp>
      <p:cxnSp>
        <p:nvCxnSpPr>
          <p:cNvPr id="477" name="Google Shape;477;p37"/>
          <p:cNvCxnSpPr>
            <a:stCxn id="421" idx="0"/>
            <a:endCxn id="430" idx="2"/>
          </p:cNvCxnSpPr>
          <p:nvPr/>
        </p:nvCxnSpPr>
        <p:spPr>
          <a:xfrm rot="10800000" flipH="1">
            <a:off x="1483720" y="2355233"/>
            <a:ext cx="1422400" cy="1284400"/>
          </a:xfrm>
          <a:prstGeom prst="straightConnector1">
            <a:avLst/>
          </a:prstGeom>
          <a:noFill/>
          <a:ln w="9525" cap="flat" cmpd="sng">
            <a:solidFill>
              <a:schemeClr val="dk2"/>
            </a:solidFill>
            <a:prstDash val="solid"/>
            <a:round/>
            <a:headEnd type="none" w="med" len="med"/>
            <a:tailEnd type="none" w="med" len="med"/>
          </a:ln>
        </p:spPr>
      </p:cxnSp>
      <p:cxnSp>
        <p:nvCxnSpPr>
          <p:cNvPr id="478" name="Google Shape;478;p37"/>
          <p:cNvCxnSpPr>
            <a:stCxn id="421" idx="0"/>
            <a:endCxn id="431" idx="2"/>
          </p:cNvCxnSpPr>
          <p:nvPr/>
        </p:nvCxnSpPr>
        <p:spPr>
          <a:xfrm rot="10800000" flipH="1">
            <a:off x="1483720" y="2355233"/>
            <a:ext cx="812800" cy="1284400"/>
          </a:xfrm>
          <a:prstGeom prst="straightConnector1">
            <a:avLst/>
          </a:prstGeom>
          <a:noFill/>
          <a:ln w="9525" cap="flat" cmpd="sng">
            <a:solidFill>
              <a:schemeClr val="dk2"/>
            </a:solidFill>
            <a:prstDash val="solid"/>
            <a:round/>
            <a:headEnd type="none" w="med" len="med"/>
            <a:tailEnd type="none" w="med" len="med"/>
          </a:ln>
        </p:spPr>
      </p:cxnSp>
      <p:pic>
        <p:nvPicPr>
          <p:cNvPr id="479" name="Google Shape;479;p37"/>
          <p:cNvPicPr preferRelativeResize="0"/>
          <p:nvPr/>
        </p:nvPicPr>
        <p:blipFill rotWithShape="1">
          <a:blip r:embed="rId3">
            <a:alphaModFix/>
          </a:blip>
          <a:srcRect l="36091" t="-3329" r="56720" b="65835"/>
          <a:stretch/>
        </p:blipFill>
        <p:spPr>
          <a:xfrm>
            <a:off x="655596" y="6325629"/>
            <a:ext cx="437032" cy="466172"/>
          </a:xfrm>
          <a:prstGeom prst="rect">
            <a:avLst/>
          </a:prstGeom>
          <a:noFill/>
          <a:ln>
            <a:noFill/>
          </a:ln>
        </p:spPr>
      </p:pic>
      <p:pic>
        <p:nvPicPr>
          <p:cNvPr id="480" name="Google Shape;480;p37"/>
          <p:cNvPicPr preferRelativeResize="0"/>
          <p:nvPr/>
        </p:nvPicPr>
        <p:blipFill rotWithShape="1">
          <a:blip r:embed="rId3">
            <a:alphaModFix/>
          </a:blip>
          <a:srcRect l="43070" t="199" r="50262" b="69174"/>
          <a:stretch/>
        </p:blipFill>
        <p:spPr>
          <a:xfrm>
            <a:off x="4617999" y="6353421"/>
            <a:ext cx="437032" cy="410579"/>
          </a:xfrm>
          <a:prstGeom prst="rect">
            <a:avLst/>
          </a:prstGeom>
          <a:noFill/>
          <a:ln>
            <a:noFill/>
          </a:ln>
        </p:spPr>
      </p:pic>
      <p:pic>
        <p:nvPicPr>
          <p:cNvPr id="481" name="Google Shape;481;p37"/>
          <p:cNvPicPr preferRelativeResize="0"/>
          <p:nvPr/>
        </p:nvPicPr>
        <p:blipFill rotWithShape="1">
          <a:blip r:embed="rId3">
            <a:alphaModFix/>
          </a:blip>
          <a:srcRect l="42973" t="34687" r="50360" b="34686"/>
          <a:stretch/>
        </p:blipFill>
        <p:spPr>
          <a:xfrm>
            <a:off x="4008397" y="6353421"/>
            <a:ext cx="437032" cy="410579"/>
          </a:xfrm>
          <a:prstGeom prst="rect">
            <a:avLst/>
          </a:prstGeom>
          <a:noFill/>
          <a:ln>
            <a:noFill/>
          </a:ln>
        </p:spPr>
      </p:pic>
      <p:pic>
        <p:nvPicPr>
          <p:cNvPr id="482" name="Google Shape;482;p37"/>
          <p:cNvPicPr preferRelativeResize="0"/>
          <p:nvPr/>
        </p:nvPicPr>
        <p:blipFill rotWithShape="1">
          <a:blip r:embed="rId3">
            <a:alphaModFix/>
          </a:blip>
          <a:srcRect l="35880" t="69374" r="57452"/>
          <a:stretch/>
        </p:blipFill>
        <p:spPr>
          <a:xfrm>
            <a:off x="3398815" y="6353421"/>
            <a:ext cx="437032" cy="410579"/>
          </a:xfrm>
          <a:prstGeom prst="rect">
            <a:avLst/>
          </a:prstGeom>
          <a:noFill/>
          <a:ln>
            <a:noFill/>
          </a:ln>
        </p:spPr>
      </p:pic>
      <p:pic>
        <p:nvPicPr>
          <p:cNvPr id="483" name="Google Shape;483;p37"/>
          <p:cNvPicPr preferRelativeResize="0"/>
          <p:nvPr/>
        </p:nvPicPr>
        <p:blipFill rotWithShape="1">
          <a:blip r:embed="rId3">
            <a:alphaModFix/>
          </a:blip>
          <a:srcRect l="29274" t="34687" r="64058" b="34686"/>
          <a:stretch/>
        </p:blipFill>
        <p:spPr>
          <a:xfrm>
            <a:off x="2005665" y="6353421"/>
            <a:ext cx="437032" cy="410579"/>
          </a:xfrm>
          <a:prstGeom prst="rect">
            <a:avLst/>
          </a:prstGeom>
          <a:noFill/>
          <a:ln>
            <a:noFill/>
          </a:ln>
        </p:spPr>
      </p:pic>
      <p:pic>
        <p:nvPicPr>
          <p:cNvPr id="484" name="Google Shape;484;p37"/>
          <p:cNvPicPr preferRelativeResize="0"/>
          <p:nvPr/>
        </p:nvPicPr>
        <p:blipFill rotWithShape="1">
          <a:blip r:embed="rId3">
            <a:alphaModFix/>
          </a:blip>
          <a:srcRect l="49870" t="2376" r="43463" b="66997"/>
          <a:stretch/>
        </p:blipFill>
        <p:spPr>
          <a:xfrm>
            <a:off x="1330648" y="6353421"/>
            <a:ext cx="437032" cy="410579"/>
          </a:xfrm>
          <a:prstGeom prst="rect">
            <a:avLst/>
          </a:prstGeom>
          <a:noFill/>
          <a:ln>
            <a:noFill/>
          </a:ln>
        </p:spPr>
      </p:pic>
      <p:pic>
        <p:nvPicPr>
          <p:cNvPr id="485" name="Google Shape;485;p37"/>
          <p:cNvPicPr preferRelativeResize="0"/>
          <p:nvPr/>
        </p:nvPicPr>
        <p:blipFill rotWithShape="1">
          <a:blip r:embed="rId3">
            <a:alphaModFix/>
          </a:blip>
          <a:srcRect l="56670" r="36662" b="69374"/>
          <a:stretch/>
        </p:blipFill>
        <p:spPr>
          <a:xfrm>
            <a:off x="2738415" y="6353421"/>
            <a:ext cx="437032" cy="410579"/>
          </a:xfrm>
          <a:prstGeom prst="rect">
            <a:avLst/>
          </a:prstGeom>
          <a:noFill/>
          <a:ln>
            <a:noFill/>
          </a:ln>
        </p:spPr>
      </p:pic>
      <p:pic>
        <p:nvPicPr>
          <p:cNvPr id="486" name="Google Shape;486;p37"/>
          <p:cNvPicPr preferRelativeResize="0"/>
          <p:nvPr/>
        </p:nvPicPr>
        <p:blipFill rotWithShape="1">
          <a:blip r:embed="rId4">
            <a:alphaModFix/>
          </a:blip>
          <a:srcRect l="5644" t="36274" r="79136" b="23651"/>
          <a:stretch/>
        </p:blipFill>
        <p:spPr>
          <a:xfrm>
            <a:off x="8140865" y="2839368"/>
            <a:ext cx="1638499" cy="1670067"/>
          </a:xfrm>
          <a:prstGeom prst="rect">
            <a:avLst/>
          </a:prstGeom>
          <a:noFill/>
          <a:ln>
            <a:noFill/>
          </a:ln>
        </p:spPr>
      </p:pic>
      <p:sp>
        <p:nvSpPr>
          <p:cNvPr id="487" name="Google Shape;487;p37"/>
          <p:cNvSpPr/>
          <p:nvPr/>
        </p:nvSpPr>
        <p:spPr>
          <a:xfrm>
            <a:off x="1265200" y="3639633"/>
            <a:ext cx="437040" cy="239400"/>
          </a:xfrm>
          <a:prstGeom prst="flowChartTerminator">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childTnLst>
                                </p:cTn>
                              </p:par>
                              <p:par>
                                <p:cTn id="8" presetID="10" presetClass="entr" presetSubtype="0" fill="hold" nodeType="withEffect">
                                  <p:stCondLst>
                                    <p:cond delay="0"/>
                                  </p:stCondLst>
                                  <p:childTnLst>
                                    <p:set>
                                      <p:cBhvr>
                                        <p:cTn id="9" dur="1" fill="hold">
                                          <p:stCondLst>
                                            <p:cond delay="0"/>
                                          </p:stCondLst>
                                        </p:cTn>
                                        <p:tgtEl>
                                          <p:spTgt spid="480"/>
                                        </p:tgtEl>
                                        <p:attrNameLst>
                                          <p:attrName>style.visibility</p:attrName>
                                        </p:attrNameLst>
                                      </p:cBhvr>
                                      <p:to>
                                        <p:strVal val="visible"/>
                                      </p:to>
                                    </p:set>
                                    <p:animEffect transition="in" filter="fade">
                                      <p:cBhvr>
                                        <p:cTn id="10" dur="1000"/>
                                        <p:tgtEl>
                                          <p:spTgt spid="480"/>
                                        </p:tgtEl>
                                      </p:cBhvr>
                                    </p:animEffect>
                                  </p:childTnLst>
                                </p:cTn>
                              </p:par>
                              <p:par>
                                <p:cTn id="11" presetID="10" presetClass="entr" presetSubtype="0" fill="hold" nodeType="withEffect">
                                  <p:stCondLst>
                                    <p:cond delay="0"/>
                                  </p:stCondLst>
                                  <p:childTnLst>
                                    <p:set>
                                      <p:cBhvr>
                                        <p:cTn id="12" dur="1" fill="hold">
                                          <p:stCondLst>
                                            <p:cond delay="0"/>
                                          </p:stCondLst>
                                        </p:cTn>
                                        <p:tgtEl>
                                          <p:spTgt spid="481"/>
                                        </p:tgtEl>
                                        <p:attrNameLst>
                                          <p:attrName>style.visibility</p:attrName>
                                        </p:attrNameLst>
                                      </p:cBhvr>
                                      <p:to>
                                        <p:strVal val="visible"/>
                                      </p:to>
                                    </p:set>
                                    <p:animEffect transition="in" filter="fade">
                                      <p:cBhvr>
                                        <p:cTn id="13" dur="1000"/>
                                        <p:tgtEl>
                                          <p:spTgt spid="481"/>
                                        </p:tgtEl>
                                      </p:cBhvr>
                                    </p:animEffect>
                                  </p:childTnLst>
                                </p:cTn>
                              </p:par>
                              <p:par>
                                <p:cTn id="14" presetID="10" presetClass="entr" presetSubtype="0" fill="hold" nodeType="withEffect">
                                  <p:stCondLst>
                                    <p:cond delay="0"/>
                                  </p:stCondLst>
                                  <p:childTnLst>
                                    <p:set>
                                      <p:cBhvr>
                                        <p:cTn id="15" dur="1" fill="hold">
                                          <p:stCondLst>
                                            <p:cond delay="0"/>
                                          </p:stCondLst>
                                        </p:cTn>
                                        <p:tgtEl>
                                          <p:spTgt spid="482"/>
                                        </p:tgtEl>
                                        <p:attrNameLst>
                                          <p:attrName>style.visibility</p:attrName>
                                        </p:attrNameLst>
                                      </p:cBhvr>
                                      <p:to>
                                        <p:strVal val="visible"/>
                                      </p:to>
                                    </p:set>
                                    <p:animEffect transition="in" filter="fade">
                                      <p:cBhvr>
                                        <p:cTn id="16" dur="1000"/>
                                        <p:tgtEl>
                                          <p:spTgt spid="482"/>
                                        </p:tgtEl>
                                      </p:cBhvr>
                                    </p:animEffect>
                                  </p:childTnLst>
                                </p:cTn>
                              </p:par>
                              <p:par>
                                <p:cTn id="17" presetID="10" presetClass="entr" presetSubtype="0" fill="hold" nodeType="withEffect">
                                  <p:stCondLst>
                                    <p:cond delay="0"/>
                                  </p:stCondLst>
                                  <p:childTnLst>
                                    <p:set>
                                      <p:cBhvr>
                                        <p:cTn id="18" dur="1" fill="hold">
                                          <p:stCondLst>
                                            <p:cond delay="0"/>
                                          </p:stCondLst>
                                        </p:cTn>
                                        <p:tgtEl>
                                          <p:spTgt spid="483"/>
                                        </p:tgtEl>
                                        <p:attrNameLst>
                                          <p:attrName>style.visibility</p:attrName>
                                        </p:attrNameLst>
                                      </p:cBhvr>
                                      <p:to>
                                        <p:strVal val="visible"/>
                                      </p:to>
                                    </p:set>
                                    <p:animEffect transition="in" filter="fade">
                                      <p:cBhvr>
                                        <p:cTn id="19" dur="1000"/>
                                        <p:tgtEl>
                                          <p:spTgt spid="483"/>
                                        </p:tgtEl>
                                      </p:cBhvr>
                                    </p:animEffect>
                                  </p:childTnLst>
                                </p:cTn>
                              </p:par>
                              <p:par>
                                <p:cTn id="20" presetID="10" presetClass="entr" presetSubtype="0" fill="hold" nodeType="withEffect">
                                  <p:stCondLst>
                                    <p:cond delay="0"/>
                                  </p:stCondLst>
                                  <p:childTnLst>
                                    <p:set>
                                      <p:cBhvr>
                                        <p:cTn id="21" dur="1" fill="hold">
                                          <p:stCondLst>
                                            <p:cond delay="0"/>
                                          </p:stCondLst>
                                        </p:cTn>
                                        <p:tgtEl>
                                          <p:spTgt spid="484"/>
                                        </p:tgtEl>
                                        <p:attrNameLst>
                                          <p:attrName>style.visibility</p:attrName>
                                        </p:attrNameLst>
                                      </p:cBhvr>
                                      <p:to>
                                        <p:strVal val="visible"/>
                                      </p:to>
                                    </p:set>
                                    <p:animEffect transition="in" filter="fade">
                                      <p:cBhvr>
                                        <p:cTn id="22" dur="1000"/>
                                        <p:tgtEl>
                                          <p:spTgt spid="484"/>
                                        </p:tgtEl>
                                      </p:cBhvr>
                                    </p:animEffect>
                                  </p:childTnLst>
                                </p:cTn>
                              </p:par>
                              <p:par>
                                <p:cTn id="23" presetID="10" presetClass="entr" presetSubtype="0" fill="hold" nodeType="withEffect">
                                  <p:stCondLst>
                                    <p:cond delay="0"/>
                                  </p:stCondLst>
                                  <p:childTnLst>
                                    <p:set>
                                      <p:cBhvr>
                                        <p:cTn id="24" dur="1" fill="hold">
                                          <p:stCondLst>
                                            <p:cond delay="0"/>
                                          </p:stCondLst>
                                        </p:cTn>
                                        <p:tgtEl>
                                          <p:spTgt spid="485"/>
                                        </p:tgtEl>
                                        <p:attrNameLst>
                                          <p:attrName>style.visibility</p:attrName>
                                        </p:attrNameLst>
                                      </p:cBhvr>
                                      <p:to>
                                        <p:strVal val="visible"/>
                                      </p:to>
                                    </p:set>
                                    <p:animEffect transition="in" filter="fade">
                                      <p:cBhvr>
                                        <p:cTn id="25" dur="1000"/>
                                        <p:tgtEl>
                                          <p:spTgt spid="48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86"/>
                                        </p:tgtEl>
                                        <p:attrNameLst>
                                          <p:attrName>style.visibility</p:attrName>
                                        </p:attrNameLst>
                                      </p:cBhvr>
                                      <p:to>
                                        <p:strVal val="visible"/>
                                      </p:to>
                                    </p:set>
                                    <p:animEffect transition="in" filter="fade">
                                      <p:cBhvr>
                                        <p:cTn id="30" dur="1000"/>
                                        <p:tgtEl>
                                          <p:spTgt spid="486"/>
                                        </p:tgtEl>
                                      </p:cBhvr>
                                    </p:animEffect>
                                  </p:childTnLst>
                                </p:cTn>
                              </p:par>
                              <p:par>
                                <p:cTn id="31" presetID="10" presetClass="entr" presetSubtype="0" fill="hold" nodeType="withEffect">
                                  <p:stCondLst>
                                    <p:cond delay="0"/>
                                  </p:stCondLst>
                                  <p:childTnLst>
                                    <p:set>
                                      <p:cBhvr>
                                        <p:cTn id="32" dur="1" fill="hold">
                                          <p:stCondLst>
                                            <p:cond delay="0"/>
                                          </p:stCondLst>
                                        </p:cTn>
                                        <p:tgtEl>
                                          <p:spTgt spid="487"/>
                                        </p:tgtEl>
                                        <p:attrNameLst>
                                          <p:attrName>style.visibility</p:attrName>
                                        </p:attrNameLst>
                                      </p:cBhvr>
                                      <p:to>
                                        <p:strVal val="visible"/>
                                      </p:to>
                                    </p:set>
                                    <p:animEffect transition="in" filter="fade">
                                      <p:cBhvr>
                                        <p:cTn id="33" dur="1000"/>
                                        <p:tgtEl>
                                          <p:spTgt spid="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8"/>
          <p:cNvSpPr txBox="1">
            <a:spLocks noGrp="1"/>
          </p:cNvSpPr>
          <p:nvPr>
            <p:ph type="title" idx="4294967295"/>
          </p:nvPr>
        </p:nvSpPr>
        <p:spPr>
          <a:xfrm>
            <a:off x="377933" y="190667"/>
            <a:ext cx="11360800" cy="763600"/>
          </a:xfrm>
          <a:prstGeom prst="rect">
            <a:avLst/>
          </a:prstGeom>
        </p:spPr>
        <p:txBody>
          <a:bodyPr spcFirstLastPara="1" vert="horz" wrap="square" lIns="121900" tIns="121900" rIns="121900" bIns="121900" rtlCol="0" anchor="t" anchorCtr="0">
            <a:noAutofit/>
          </a:bodyPr>
          <a:lstStyle/>
          <a:p>
            <a:pPr>
              <a:spcBef>
                <a:spcPts val="0"/>
              </a:spcBef>
            </a:pPr>
            <a:r>
              <a:rPr lang="en-GB"/>
              <a:t>Agreement</a:t>
            </a:r>
            <a:endParaRPr/>
          </a:p>
        </p:txBody>
      </p:sp>
      <p:sp>
        <p:nvSpPr>
          <p:cNvPr id="494" name="Google Shape;494;p38"/>
          <p:cNvSpPr/>
          <p:nvPr/>
        </p:nvSpPr>
        <p:spPr>
          <a:xfrm>
            <a:off x="6556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5" name="Google Shape;495;p38"/>
          <p:cNvSpPr/>
          <p:nvPr/>
        </p:nvSpPr>
        <p:spPr>
          <a:xfrm>
            <a:off x="12652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6" name="Google Shape;496;p38"/>
          <p:cNvSpPr/>
          <p:nvPr/>
        </p:nvSpPr>
        <p:spPr>
          <a:xfrm>
            <a:off x="19764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7" name="Google Shape;497;p38"/>
          <p:cNvSpPr/>
          <p:nvPr/>
        </p:nvSpPr>
        <p:spPr>
          <a:xfrm>
            <a:off x="26876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8" name="Google Shape;498;p38"/>
          <p:cNvSpPr/>
          <p:nvPr/>
        </p:nvSpPr>
        <p:spPr>
          <a:xfrm>
            <a:off x="33988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99" name="Google Shape;499;p38"/>
          <p:cNvSpPr/>
          <p:nvPr/>
        </p:nvSpPr>
        <p:spPr>
          <a:xfrm>
            <a:off x="40084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0" name="Google Shape;500;p38"/>
          <p:cNvSpPr/>
          <p:nvPr/>
        </p:nvSpPr>
        <p:spPr>
          <a:xfrm>
            <a:off x="46180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1" name="Google Shape;501;p38"/>
          <p:cNvSpPr/>
          <p:nvPr/>
        </p:nvSpPr>
        <p:spPr>
          <a:xfrm>
            <a:off x="1265200" y="3639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2" name="Google Shape;502;p38"/>
          <p:cNvSpPr/>
          <p:nvPr/>
        </p:nvSpPr>
        <p:spPr>
          <a:xfrm>
            <a:off x="2687600" y="3639633"/>
            <a:ext cx="437040" cy="239400"/>
          </a:xfrm>
          <a:prstGeom prst="flowChartTermina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3" name="Google Shape;503;p38"/>
          <p:cNvSpPr/>
          <p:nvPr/>
        </p:nvSpPr>
        <p:spPr>
          <a:xfrm>
            <a:off x="4008400" y="3639633"/>
            <a:ext cx="437040" cy="239400"/>
          </a:xfrm>
          <a:prstGeom prst="flowChartTermina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04" name="Google Shape;504;p38"/>
          <p:cNvCxnSpPr>
            <a:stCxn id="495" idx="0"/>
            <a:endCxn id="502" idx="2"/>
          </p:cNvCxnSpPr>
          <p:nvPr/>
        </p:nvCxnSpPr>
        <p:spPr>
          <a:xfrm rot="10800000" flipH="1">
            <a:off x="14837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505" name="Google Shape;505;p38"/>
          <p:cNvCxnSpPr>
            <a:stCxn id="494" idx="0"/>
            <a:endCxn id="502" idx="2"/>
          </p:cNvCxnSpPr>
          <p:nvPr/>
        </p:nvCxnSpPr>
        <p:spPr>
          <a:xfrm rot="10800000" flipH="1">
            <a:off x="874120" y="3879233"/>
            <a:ext cx="2032000" cy="2097200"/>
          </a:xfrm>
          <a:prstGeom prst="straightConnector1">
            <a:avLst/>
          </a:prstGeom>
          <a:noFill/>
          <a:ln w="9525" cap="flat" cmpd="sng">
            <a:solidFill>
              <a:schemeClr val="dk2"/>
            </a:solidFill>
            <a:prstDash val="solid"/>
            <a:round/>
            <a:headEnd type="none" w="med" len="med"/>
            <a:tailEnd type="none" w="med" len="med"/>
          </a:ln>
        </p:spPr>
      </p:cxnSp>
      <p:cxnSp>
        <p:nvCxnSpPr>
          <p:cNvPr id="506" name="Google Shape;506;p38"/>
          <p:cNvCxnSpPr>
            <a:stCxn id="496" idx="0"/>
            <a:endCxn id="502" idx="2"/>
          </p:cNvCxnSpPr>
          <p:nvPr/>
        </p:nvCxnSpPr>
        <p:spPr>
          <a:xfrm rot="10800000" flipH="1">
            <a:off x="2194920" y="3879233"/>
            <a:ext cx="711200" cy="2097200"/>
          </a:xfrm>
          <a:prstGeom prst="straightConnector1">
            <a:avLst/>
          </a:prstGeom>
          <a:noFill/>
          <a:ln w="9525" cap="flat" cmpd="sng">
            <a:solidFill>
              <a:schemeClr val="dk2"/>
            </a:solidFill>
            <a:prstDash val="solid"/>
            <a:round/>
            <a:headEnd type="none" w="med" len="med"/>
            <a:tailEnd type="none" w="med" len="med"/>
          </a:ln>
        </p:spPr>
      </p:cxnSp>
      <p:sp>
        <p:nvSpPr>
          <p:cNvPr id="507" name="Google Shape;507;p38"/>
          <p:cNvSpPr/>
          <p:nvPr/>
        </p:nvSpPr>
        <p:spPr>
          <a:xfrm>
            <a:off x="1976400" y="3639633"/>
            <a:ext cx="437040" cy="239400"/>
          </a:xfrm>
          <a:prstGeom prst="flowChartTerminator">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8" name="Google Shape;508;p38"/>
          <p:cNvSpPr/>
          <p:nvPr/>
        </p:nvSpPr>
        <p:spPr>
          <a:xfrm>
            <a:off x="3398800" y="3639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09" name="Google Shape;509;p38"/>
          <p:cNvSpPr/>
          <p:nvPr/>
        </p:nvSpPr>
        <p:spPr>
          <a:xfrm>
            <a:off x="3297200" y="2115633"/>
            <a:ext cx="437040" cy="239400"/>
          </a:xfrm>
          <a:prstGeom prst="flowChartTerminator">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0" name="Google Shape;510;p38"/>
          <p:cNvSpPr/>
          <p:nvPr/>
        </p:nvSpPr>
        <p:spPr>
          <a:xfrm>
            <a:off x="2687600" y="2115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11" name="Google Shape;511;p38"/>
          <p:cNvSpPr/>
          <p:nvPr/>
        </p:nvSpPr>
        <p:spPr>
          <a:xfrm>
            <a:off x="2078000" y="2115633"/>
            <a:ext cx="437040" cy="239400"/>
          </a:xfrm>
          <a:prstGeom prst="flowChartTerminator">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12" name="Google Shape;512;p38"/>
          <p:cNvCxnSpPr>
            <a:stCxn id="497" idx="0"/>
            <a:endCxn id="502" idx="2"/>
          </p:cNvCxnSpPr>
          <p:nvPr/>
        </p:nvCxnSpPr>
        <p:spPr>
          <a:xfrm rot="10800000">
            <a:off x="29061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513" name="Google Shape;513;p38"/>
          <p:cNvCxnSpPr>
            <a:stCxn id="498" idx="0"/>
            <a:endCxn id="502" idx="2"/>
          </p:cNvCxnSpPr>
          <p:nvPr/>
        </p:nvCxnSpPr>
        <p:spPr>
          <a:xfrm rot="10800000">
            <a:off x="2906120" y="38792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514" name="Google Shape;514;p38"/>
          <p:cNvCxnSpPr>
            <a:stCxn id="499" idx="0"/>
            <a:endCxn id="502" idx="2"/>
          </p:cNvCxnSpPr>
          <p:nvPr/>
        </p:nvCxnSpPr>
        <p:spPr>
          <a:xfrm rot="10800000">
            <a:off x="2906120" y="3879233"/>
            <a:ext cx="1320800" cy="2097200"/>
          </a:xfrm>
          <a:prstGeom prst="straightConnector1">
            <a:avLst/>
          </a:prstGeom>
          <a:noFill/>
          <a:ln w="9525" cap="flat" cmpd="sng">
            <a:solidFill>
              <a:schemeClr val="dk2"/>
            </a:solidFill>
            <a:prstDash val="solid"/>
            <a:round/>
            <a:headEnd type="none" w="med" len="med"/>
            <a:tailEnd type="none" w="med" len="med"/>
          </a:ln>
        </p:spPr>
      </p:cxnSp>
      <p:cxnSp>
        <p:nvCxnSpPr>
          <p:cNvPr id="515" name="Google Shape;515;p38"/>
          <p:cNvCxnSpPr>
            <a:stCxn id="500" idx="0"/>
            <a:endCxn id="502" idx="2"/>
          </p:cNvCxnSpPr>
          <p:nvPr/>
        </p:nvCxnSpPr>
        <p:spPr>
          <a:xfrm rot="10800000">
            <a:off x="2906120" y="3879233"/>
            <a:ext cx="1930400" cy="2097200"/>
          </a:xfrm>
          <a:prstGeom prst="straightConnector1">
            <a:avLst/>
          </a:prstGeom>
          <a:noFill/>
          <a:ln w="9525" cap="flat" cmpd="sng">
            <a:solidFill>
              <a:schemeClr val="dk2"/>
            </a:solidFill>
            <a:prstDash val="solid"/>
            <a:round/>
            <a:headEnd type="none" w="med" len="med"/>
            <a:tailEnd type="none" w="med" len="med"/>
          </a:ln>
        </p:spPr>
      </p:cxnSp>
      <p:cxnSp>
        <p:nvCxnSpPr>
          <p:cNvPr id="516" name="Google Shape;516;p38"/>
          <p:cNvCxnSpPr>
            <a:stCxn id="500" idx="0"/>
            <a:endCxn id="508" idx="2"/>
          </p:cNvCxnSpPr>
          <p:nvPr/>
        </p:nvCxnSpPr>
        <p:spPr>
          <a:xfrm rot="10800000">
            <a:off x="3617320" y="3879233"/>
            <a:ext cx="1219200" cy="2097200"/>
          </a:xfrm>
          <a:prstGeom prst="straightConnector1">
            <a:avLst/>
          </a:prstGeom>
          <a:noFill/>
          <a:ln w="9525" cap="flat" cmpd="sng">
            <a:solidFill>
              <a:schemeClr val="dk2"/>
            </a:solidFill>
            <a:prstDash val="solid"/>
            <a:round/>
            <a:headEnd type="none" w="med" len="med"/>
            <a:tailEnd type="none" w="med" len="med"/>
          </a:ln>
        </p:spPr>
      </p:cxnSp>
      <p:cxnSp>
        <p:nvCxnSpPr>
          <p:cNvPr id="517" name="Google Shape;517;p38"/>
          <p:cNvCxnSpPr>
            <a:stCxn id="500" idx="0"/>
            <a:endCxn id="503" idx="2"/>
          </p:cNvCxnSpPr>
          <p:nvPr/>
        </p:nvCxnSpPr>
        <p:spPr>
          <a:xfrm rot="10800000">
            <a:off x="42269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518" name="Google Shape;518;p38"/>
          <p:cNvCxnSpPr>
            <a:stCxn id="500" idx="0"/>
            <a:endCxn id="507" idx="2"/>
          </p:cNvCxnSpPr>
          <p:nvPr/>
        </p:nvCxnSpPr>
        <p:spPr>
          <a:xfrm rot="10800000">
            <a:off x="2194920" y="3879233"/>
            <a:ext cx="2641600" cy="2097200"/>
          </a:xfrm>
          <a:prstGeom prst="straightConnector1">
            <a:avLst/>
          </a:prstGeom>
          <a:noFill/>
          <a:ln w="9525" cap="flat" cmpd="sng">
            <a:solidFill>
              <a:schemeClr val="dk2"/>
            </a:solidFill>
            <a:prstDash val="solid"/>
            <a:round/>
            <a:headEnd type="none" w="med" len="med"/>
            <a:tailEnd type="none" w="med" len="med"/>
          </a:ln>
        </p:spPr>
      </p:cxnSp>
      <p:cxnSp>
        <p:nvCxnSpPr>
          <p:cNvPr id="519" name="Google Shape;519;p38"/>
          <p:cNvCxnSpPr>
            <a:stCxn id="500" idx="0"/>
            <a:endCxn id="501" idx="2"/>
          </p:cNvCxnSpPr>
          <p:nvPr/>
        </p:nvCxnSpPr>
        <p:spPr>
          <a:xfrm rot="10800000">
            <a:off x="1483720" y="3879233"/>
            <a:ext cx="3352800" cy="2097200"/>
          </a:xfrm>
          <a:prstGeom prst="straightConnector1">
            <a:avLst/>
          </a:prstGeom>
          <a:noFill/>
          <a:ln w="9525" cap="flat" cmpd="sng">
            <a:solidFill>
              <a:schemeClr val="dk2"/>
            </a:solidFill>
            <a:prstDash val="solid"/>
            <a:round/>
            <a:headEnd type="none" w="med" len="med"/>
            <a:tailEnd type="none" w="med" len="med"/>
          </a:ln>
        </p:spPr>
      </p:cxnSp>
      <p:cxnSp>
        <p:nvCxnSpPr>
          <p:cNvPr id="520" name="Google Shape;520;p38"/>
          <p:cNvCxnSpPr>
            <a:stCxn id="499" idx="0"/>
            <a:endCxn id="503" idx="2"/>
          </p:cNvCxnSpPr>
          <p:nvPr/>
        </p:nvCxnSpPr>
        <p:spPr>
          <a:xfrm rot="10800000">
            <a:off x="42269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521" name="Google Shape;521;p38"/>
          <p:cNvCxnSpPr>
            <a:stCxn id="499" idx="0"/>
            <a:endCxn id="508" idx="2"/>
          </p:cNvCxnSpPr>
          <p:nvPr/>
        </p:nvCxnSpPr>
        <p:spPr>
          <a:xfrm rot="10800000">
            <a:off x="36173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522" name="Google Shape;522;p38"/>
          <p:cNvCxnSpPr>
            <a:stCxn id="499" idx="0"/>
            <a:endCxn id="507" idx="2"/>
          </p:cNvCxnSpPr>
          <p:nvPr/>
        </p:nvCxnSpPr>
        <p:spPr>
          <a:xfrm rot="10800000">
            <a:off x="2194920" y="3879233"/>
            <a:ext cx="2032000" cy="2097200"/>
          </a:xfrm>
          <a:prstGeom prst="straightConnector1">
            <a:avLst/>
          </a:prstGeom>
          <a:noFill/>
          <a:ln w="9525" cap="flat" cmpd="sng">
            <a:solidFill>
              <a:schemeClr val="dk2"/>
            </a:solidFill>
            <a:prstDash val="solid"/>
            <a:round/>
            <a:headEnd type="none" w="med" len="med"/>
            <a:tailEnd type="none" w="med" len="med"/>
          </a:ln>
        </p:spPr>
      </p:cxnSp>
      <p:cxnSp>
        <p:nvCxnSpPr>
          <p:cNvPr id="523" name="Google Shape;523;p38"/>
          <p:cNvCxnSpPr>
            <a:stCxn id="499" idx="0"/>
            <a:endCxn id="501" idx="2"/>
          </p:cNvCxnSpPr>
          <p:nvPr/>
        </p:nvCxnSpPr>
        <p:spPr>
          <a:xfrm rot="10800000">
            <a:off x="1483720" y="3879233"/>
            <a:ext cx="2743200" cy="2097200"/>
          </a:xfrm>
          <a:prstGeom prst="straightConnector1">
            <a:avLst/>
          </a:prstGeom>
          <a:noFill/>
          <a:ln w="9525" cap="flat" cmpd="sng">
            <a:solidFill>
              <a:schemeClr val="dk2"/>
            </a:solidFill>
            <a:prstDash val="solid"/>
            <a:round/>
            <a:headEnd type="none" w="med" len="med"/>
            <a:tailEnd type="none" w="med" len="med"/>
          </a:ln>
        </p:spPr>
      </p:cxnSp>
      <p:cxnSp>
        <p:nvCxnSpPr>
          <p:cNvPr id="524" name="Google Shape;524;p38"/>
          <p:cNvCxnSpPr>
            <a:stCxn id="498" idx="0"/>
            <a:endCxn id="503" idx="2"/>
          </p:cNvCxnSpPr>
          <p:nvPr/>
        </p:nvCxnSpPr>
        <p:spPr>
          <a:xfrm rot="10800000" flipH="1">
            <a:off x="36173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525" name="Google Shape;525;p38"/>
          <p:cNvCxnSpPr>
            <a:stCxn id="498" idx="0"/>
            <a:endCxn id="508" idx="2"/>
          </p:cNvCxnSpPr>
          <p:nvPr/>
        </p:nvCxnSpPr>
        <p:spPr>
          <a:xfrm rot="10800000">
            <a:off x="36173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526" name="Google Shape;526;p38"/>
          <p:cNvCxnSpPr>
            <a:stCxn id="498" idx="0"/>
            <a:endCxn id="507" idx="2"/>
          </p:cNvCxnSpPr>
          <p:nvPr/>
        </p:nvCxnSpPr>
        <p:spPr>
          <a:xfrm rot="10800000">
            <a:off x="21949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527" name="Google Shape;527;p38"/>
          <p:cNvCxnSpPr>
            <a:stCxn id="498" idx="0"/>
            <a:endCxn id="501" idx="2"/>
          </p:cNvCxnSpPr>
          <p:nvPr/>
        </p:nvCxnSpPr>
        <p:spPr>
          <a:xfrm rot="10800000">
            <a:off x="1483720" y="3879233"/>
            <a:ext cx="2133600" cy="2097200"/>
          </a:xfrm>
          <a:prstGeom prst="straightConnector1">
            <a:avLst/>
          </a:prstGeom>
          <a:noFill/>
          <a:ln w="9525" cap="flat" cmpd="sng">
            <a:solidFill>
              <a:schemeClr val="dk2"/>
            </a:solidFill>
            <a:prstDash val="solid"/>
            <a:round/>
            <a:headEnd type="none" w="med" len="med"/>
            <a:tailEnd type="none" w="med" len="med"/>
          </a:ln>
        </p:spPr>
      </p:cxnSp>
      <p:cxnSp>
        <p:nvCxnSpPr>
          <p:cNvPr id="528" name="Google Shape;528;p38"/>
          <p:cNvCxnSpPr>
            <a:endCxn id="503" idx="2"/>
          </p:cNvCxnSpPr>
          <p:nvPr/>
        </p:nvCxnSpPr>
        <p:spPr>
          <a:xfrm rot="10800000" flipH="1">
            <a:off x="2906120" y="3879033"/>
            <a:ext cx="1320800" cy="2097200"/>
          </a:xfrm>
          <a:prstGeom prst="straightConnector1">
            <a:avLst/>
          </a:prstGeom>
          <a:noFill/>
          <a:ln w="9525" cap="flat" cmpd="sng">
            <a:solidFill>
              <a:schemeClr val="dk2"/>
            </a:solidFill>
            <a:prstDash val="solid"/>
            <a:round/>
            <a:headEnd type="none" w="med" len="med"/>
            <a:tailEnd type="none" w="med" len="med"/>
          </a:ln>
        </p:spPr>
      </p:cxnSp>
      <p:cxnSp>
        <p:nvCxnSpPr>
          <p:cNvPr id="529" name="Google Shape;529;p38"/>
          <p:cNvCxnSpPr>
            <a:stCxn id="497" idx="0"/>
            <a:endCxn id="508" idx="2"/>
          </p:cNvCxnSpPr>
          <p:nvPr/>
        </p:nvCxnSpPr>
        <p:spPr>
          <a:xfrm rot="10800000" flipH="1">
            <a:off x="2906120" y="38792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530" name="Google Shape;530;p38"/>
          <p:cNvCxnSpPr>
            <a:endCxn id="507" idx="2"/>
          </p:cNvCxnSpPr>
          <p:nvPr/>
        </p:nvCxnSpPr>
        <p:spPr>
          <a:xfrm rot="10800000">
            <a:off x="2194920" y="38790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531" name="Google Shape;531;p38"/>
          <p:cNvCxnSpPr>
            <a:stCxn id="497" idx="0"/>
            <a:endCxn id="501" idx="2"/>
          </p:cNvCxnSpPr>
          <p:nvPr/>
        </p:nvCxnSpPr>
        <p:spPr>
          <a:xfrm rot="10800000">
            <a:off x="14837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532" name="Google Shape;532;p38"/>
          <p:cNvCxnSpPr>
            <a:stCxn id="496" idx="0"/>
            <a:endCxn id="503" idx="2"/>
          </p:cNvCxnSpPr>
          <p:nvPr/>
        </p:nvCxnSpPr>
        <p:spPr>
          <a:xfrm rot="10800000" flipH="1">
            <a:off x="2194920" y="3879233"/>
            <a:ext cx="2032000" cy="2097200"/>
          </a:xfrm>
          <a:prstGeom prst="straightConnector1">
            <a:avLst/>
          </a:prstGeom>
          <a:noFill/>
          <a:ln w="9525" cap="flat" cmpd="sng">
            <a:solidFill>
              <a:schemeClr val="dk2"/>
            </a:solidFill>
            <a:prstDash val="solid"/>
            <a:round/>
            <a:headEnd type="none" w="med" len="med"/>
            <a:tailEnd type="none" w="med" len="med"/>
          </a:ln>
        </p:spPr>
      </p:cxnSp>
      <p:cxnSp>
        <p:nvCxnSpPr>
          <p:cNvPr id="533" name="Google Shape;533;p38"/>
          <p:cNvCxnSpPr>
            <a:stCxn id="496" idx="0"/>
            <a:endCxn id="508" idx="2"/>
          </p:cNvCxnSpPr>
          <p:nvPr/>
        </p:nvCxnSpPr>
        <p:spPr>
          <a:xfrm rot="10800000" flipH="1">
            <a:off x="21949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534" name="Google Shape;534;p38"/>
          <p:cNvCxnSpPr>
            <a:stCxn id="496" idx="0"/>
            <a:endCxn id="507" idx="2"/>
          </p:cNvCxnSpPr>
          <p:nvPr/>
        </p:nvCxnSpPr>
        <p:spPr>
          <a:xfrm rot="10800000">
            <a:off x="21949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535" name="Google Shape;535;p38"/>
          <p:cNvCxnSpPr>
            <a:stCxn id="496" idx="0"/>
            <a:endCxn id="501" idx="2"/>
          </p:cNvCxnSpPr>
          <p:nvPr/>
        </p:nvCxnSpPr>
        <p:spPr>
          <a:xfrm rot="10800000">
            <a:off x="1483720" y="38792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536" name="Google Shape;536;p38"/>
          <p:cNvCxnSpPr>
            <a:stCxn id="495" idx="0"/>
            <a:endCxn id="503" idx="2"/>
          </p:cNvCxnSpPr>
          <p:nvPr/>
        </p:nvCxnSpPr>
        <p:spPr>
          <a:xfrm rot="10800000" flipH="1">
            <a:off x="1483720" y="3879233"/>
            <a:ext cx="2743200" cy="2097200"/>
          </a:xfrm>
          <a:prstGeom prst="straightConnector1">
            <a:avLst/>
          </a:prstGeom>
          <a:noFill/>
          <a:ln w="9525" cap="flat" cmpd="sng">
            <a:solidFill>
              <a:schemeClr val="dk2"/>
            </a:solidFill>
            <a:prstDash val="solid"/>
            <a:round/>
            <a:headEnd type="none" w="med" len="med"/>
            <a:tailEnd type="none" w="med" len="med"/>
          </a:ln>
        </p:spPr>
      </p:cxnSp>
      <p:cxnSp>
        <p:nvCxnSpPr>
          <p:cNvPr id="537" name="Google Shape;537;p38"/>
          <p:cNvCxnSpPr>
            <a:stCxn id="495" idx="0"/>
            <a:endCxn id="508" idx="2"/>
          </p:cNvCxnSpPr>
          <p:nvPr/>
        </p:nvCxnSpPr>
        <p:spPr>
          <a:xfrm rot="10800000" flipH="1">
            <a:off x="1483720" y="3879233"/>
            <a:ext cx="2133600" cy="2097200"/>
          </a:xfrm>
          <a:prstGeom prst="straightConnector1">
            <a:avLst/>
          </a:prstGeom>
          <a:noFill/>
          <a:ln w="9525" cap="flat" cmpd="sng">
            <a:solidFill>
              <a:schemeClr val="dk2"/>
            </a:solidFill>
            <a:prstDash val="solid"/>
            <a:round/>
            <a:headEnd type="none" w="med" len="med"/>
            <a:tailEnd type="none" w="med" len="med"/>
          </a:ln>
        </p:spPr>
      </p:cxnSp>
      <p:cxnSp>
        <p:nvCxnSpPr>
          <p:cNvPr id="538" name="Google Shape;538;p38"/>
          <p:cNvCxnSpPr>
            <a:endCxn id="507" idx="2"/>
          </p:cNvCxnSpPr>
          <p:nvPr/>
        </p:nvCxnSpPr>
        <p:spPr>
          <a:xfrm rot="10800000" flipH="1">
            <a:off x="1483720" y="38790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539" name="Google Shape;539;p38"/>
          <p:cNvCxnSpPr>
            <a:endCxn id="501" idx="2"/>
          </p:cNvCxnSpPr>
          <p:nvPr/>
        </p:nvCxnSpPr>
        <p:spPr>
          <a:xfrm rot="10800000">
            <a:off x="1483720" y="38790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540" name="Google Shape;540;p38"/>
          <p:cNvCxnSpPr>
            <a:stCxn id="494" idx="0"/>
            <a:endCxn id="503" idx="2"/>
          </p:cNvCxnSpPr>
          <p:nvPr/>
        </p:nvCxnSpPr>
        <p:spPr>
          <a:xfrm rot="10800000" flipH="1">
            <a:off x="874120" y="3879233"/>
            <a:ext cx="3352800" cy="2097200"/>
          </a:xfrm>
          <a:prstGeom prst="straightConnector1">
            <a:avLst/>
          </a:prstGeom>
          <a:noFill/>
          <a:ln w="9525" cap="flat" cmpd="sng">
            <a:solidFill>
              <a:schemeClr val="dk2"/>
            </a:solidFill>
            <a:prstDash val="solid"/>
            <a:round/>
            <a:headEnd type="none" w="med" len="med"/>
            <a:tailEnd type="none" w="med" len="med"/>
          </a:ln>
        </p:spPr>
      </p:cxnSp>
      <p:cxnSp>
        <p:nvCxnSpPr>
          <p:cNvPr id="541" name="Google Shape;541;p38"/>
          <p:cNvCxnSpPr>
            <a:stCxn id="494" idx="0"/>
            <a:endCxn id="508" idx="2"/>
          </p:cNvCxnSpPr>
          <p:nvPr/>
        </p:nvCxnSpPr>
        <p:spPr>
          <a:xfrm rot="10800000" flipH="1">
            <a:off x="874120" y="3879233"/>
            <a:ext cx="2743200" cy="2097200"/>
          </a:xfrm>
          <a:prstGeom prst="straightConnector1">
            <a:avLst/>
          </a:prstGeom>
          <a:noFill/>
          <a:ln w="9525" cap="flat" cmpd="sng">
            <a:solidFill>
              <a:schemeClr val="dk2"/>
            </a:solidFill>
            <a:prstDash val="solid"/>
            <a:round/>
            <a:headEnd type="none" w="med" len="med"/>
            <a:tailEnd type="none" w="med" len="med"/>
          </a:ln>
        </p:spPr>
      </p:cxnSp>
      <p:cxnSp>
        <p:nvCxnSpPr>
          <p:cNvPr id="542" name="Google Shape;542;p38"/>
          <p:cNvCxnSpPr>
            <a:stCxn id="494" idx="0"/>
            <a:endCxn id="507" idx="2"/>
          </p:cNvCxnSpPr>
          <p:nvPr/>
        </p:nvCxnSpPr>
        <p:spPr>
          <a:xfrm rot="10800000" flipH="1">
            <a:off x="874120" y="3879233"/>
            <a:ext cx="1320800" cy="2097200"/>
          </a:xfrm>
          <a:prstGeom prst="straightConnector1">
            <a:avLst/>
          </a:prstGeom>
          <a:noFill/>
          <a:ln w="9525" cap="flat" cmpd="sng">
            <a:solidFill>
              <a:schemeClr val="dk2"/>
            </a:solidFill>
            <a:prstDash val="solid"/>
            <a:round/>
            <a:headEnd type="none" w="med" len="med"/>
            <a:tailEnd type="none" w="med" len="med"/>
          </a:ln>
        </p:spPr>
      </p:cxnSp>
      <p:cxnSp>
        <p:nvCxnSpPr>
          <p:cNvPr id="543" name="Google Shape;543;p38"/>
          <p:cNvCxnSpPr>
            <a:stCxn id="494" idx="0"/>
            <a:endCxn id="501" idx="2"/>
          </p:cNvCxnSpPr>
          <p:nvPr/>
        </p:nvCxnSpPr>
        <p:spPr>
          <a:xfrm rot="10800000" flipH="1">
            <a:off x="8741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544" name="Google Shape;544;p38"/>
          <p:cNvCxnSpPr>
            <a:stCxn id="503" idx="0"/>
            <a:endCxn id="509" idx="2"/>
          </p:cNvCxnSpPr>
          <p:nvPr/>
        </p:nvCxnSpPr>
        <p:spPr>
          <a:xfrm rot="10800000">
            <a:off x="3515720" y="23552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545" name="Google Shape;545;p38"/>
          <p:cNvCxnSpPr>
            <a:stCxn id="503" idx="0"/>
            <a:endCxn id="510" idx="2"/>
          </p:cNvCxnSpPr>
          <p:nvPr/>
        </p:nvCxnSpPr>
        <p:spPr>
          <a:xfrm rot="10800000">
            <a:off x="29061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546" name="Google Shape;546;p38"/>
          <p:cNvCxnSpPr>
            <a:stCxn id="503" idx="0"/>
            <a:endCxn id="511" idx="2"/>
          </p:cNvCxnSpPr>
          <p:nvPr/>
        </p:nvCxnSpPr>
        <p:spPr>
          <a:xfrm rot="10800000">
            <a:off x="2296520" y="2355233"/>
            <a:ext cx="1930400" cy="1284400"/>
          </a:xfrm>
          <a:prstGeom prst="straightConnector1">
            <a:avLst/>
          </a:prstGeom>
          <a:noFill/>
          <a:ln w="9525" cap="flat" cmpd="sng">
            <a:solidFill>
              <a:schemeClr val="dk2"/>
            </a:solidFill>
            <a:prstDash val="solid"/>
            <a:round/>
            <a:headEnd type="none" w="med" len="med"/>
            <a:tailEnd type="none" w="med" len="med"/>
          </a:ln>
        </p:spPr>
      </p:cxnSp>
      <p:cxnSp>
        <p:nvCxnSpPr>
          <p:cNvPr id="547" name="Google Shape;547;p38"/>
          <p:cNvCxnSpPr>
            <a:stCxn id="508" idx="0"/>
            <a:endCxn id="509" idx="2"/>
          </p:cNvCxnSpPr>
          <p:nvPr/>
        </p:nvCxnSpPr>
        <p:spPr>
          <a:xfrm rot="10800000">
            <a:off x="3515720" y="2355233"/>
            <a:ext cx="101600" cy="1284400"/>
          </a:xfrm>
          <a:prstGeom prst="straightConnector1">
            <a:avLst/>
          </a:prstGeom>
          <a:noFill/>
          <a:ln w="9525" cap="flat" cmpd="sng">
            <a:solidFill>
              <a:schemeClr val="dk2"/>
            </a:solidFill>
            <a:prstDash val="solid"/>
            <a:round/>
            <a:headEnd type="none" w="med" len="med"/>
            <a:tailEnd type="none" w="med" len="med"/>
          </a:ln>
        </p:spPr>
      </p:cxnSp>
      <p:cxnSp>
        <p:nvCxnSpPr>
          <p:cNvPr id="548" name="Google Shape;548;p38"/>
          <p:cNvCxnSpPr>
            <a:stCxn id="508" idx="0"/>
            <a:endCxn id="510" idx="2"/>
          </p:cNvCxnSpPr>
          <p:nvPr/>
        </p:nvCxnSpPr>
        <p:spPr>
          <a:xfrm rot="10800000">
            <a:off x="2906120" y="23552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549" name="Google Shape;549;p38"/>
          <p:cNvCxnSpPr>
            <a:stCxn id="508" idx="0"/>
            <a:endCxn id="511" idx="2"/>
          </p:cNvCxnSpPr>
          <p:nvPr/>
        </p:nvCxnSpPr>
        <p:spPr>
          <a:xfrm rot="10800000">
            <a:off x="22965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550" name="Google Shape;550;p38"/>
          <p:cNvCxnSpPr>
            <a:stCxn id="502" idx="0"/>
            <a:endCxn id="509" idx="2"/>
          </p:cNvCxnSpPr>
          <p:nvPr/>
        </p:nvCxnSpPr>
        <p:spPr>
          <a:xfrm rot="10800000" flipH="1">
            <a:off x="2906120" y="2355233"/>
            <a:ext cx="609600" cy="1284400"/>
          </a:xfrm>
          <a:prstGeom prst="straightConnector1">
            <a:avLst/>
          </a:prstGeom>
          <a:noFill/>
          <a:ln w="9525" cap="flat" cmpd="sng">
            <a:solidFill>
              <a:schemeClr val="dk2"/>
            </a:solidFill>
            <a:prstDash val="solid"/>
            <a:round/>
            <a:headEnd type="none" w="med" len="med"/>
            <a:tailEnd type="none" w="med" len="med"/>
          </a:ln>
        </p:spPr>
      </p:cxnSp>
      <p:cxnSp>
        <p:nvCxnSpPr>
          <p:cNvPr id="551" name="Google Shape;551;p38"/>
          <p:cNvCxnSpPr>
            <a:stCxn id="502" idx="0"/>
            <a:endCxn id="510" idx="2"/>
          </p:cNvCxnSpPr>
          <p:nvPr/>
        </p:nvCxnSpPr>
        <p:spPr>
          <a:xfrm rot="10800000">
            <a:off x="2906120" y="2355233"/>
            <a:ext cx="0" cy="1284400"/>
          </a:xfrm>
          <a:prstGeom prst="straightConnector1">
            <a:avLst/>
          </a:prstGeom>
          <a:noFill/>
          <a:ln w="9525" cap="flat" cmpd="sng">
            <a:solidFill>
              <a:schemeClr val="dk2"/>
            </a:solidFill>
            <a:prstDash val="solid"/>
            <a:round/>
            <a:headEnd type="none" w="med" len="med"/>
            <a:tailEnd type="none" w="med" len="med"/>
          </a:ln>
        </p:spPr>
      </p:cxnSp>
      <p:cxnSp>
        <p:nvCxnSpPr>
          <p:cNvPr id="552" name="Google Shape;552;p38"/>
          <p:cNvCxnSpPr>
            <a:stCxn id="502" idx="0"/>
            <a:endCxn id="511" idx="2"/>
          </p:cNvCxnSpPr>
          <p:nvPr/>
        </p:nvCxnSpPr>
        <p:spPr>
          <a:xfrm rot="10800000">
            <a:off x="2296520" y="2355233"/>
            <a:ext cx="609600" cy="1284400"/>
          </a:xfrm>
          <a:prstGeom prst="straightConnector1">
            <a:avLst/>
          </a:prstGeom>
          <a:noFill/>
          <a:ln w="9525" cap="flat" cmpd="sng">
            <a:solidFill>
              <a:schemeClr val="dk2"/>
            </a:solidFill>
            <a:prstDash val="solid"/>
            <a:round/>
            <a:headEnd type="none" w="med" len="med"/>
            <a:tailEnd type="none" w="med" len="med"/>
          </a:ln>
        </p:spPr>
      </p:cxnSp>
      <p:cxnSp>
        <p:nvCxnSpPr>
          <p:cNvPr id="553" name="Google Shape;553;p38"/>
          <p:cNvCxnSpPr>
            <a:stCxn id="507" idx="0"/>
            <a:endCxn id="509" idx="2"/>
          </p:cNvCxnSpPr>
          <p:nvPr/>
        </p:nvCxnSpPr>
        <p:spPr>
          <a:xfrm rot="10800000" flipH="1">
            <a:off x="21949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554" name="Google Shape;554;p38"/>
          <p:cNvCxnSpPr>
            <a:endCxn id="510" idx="2"/>
          </p:cNvCxnSpPr>
          <p:nvPr/>
        </p:nvCxnSpPr>
        <p:spPr>
          <a:xfrm rot="10800000" flipH="1">
            <a:off x="2194920" y="23550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555" name="Google Shape;555;p38"/>
          <p:cNvCxnSpPr>
            <a:stCxn id="507" idx="0"/>
            <a:endCxn id="511" idx="2"/>
          </p:cNvCxnSpPr>
          <p:nvPr/>
        </p:nvCxnSpPr>
        <p:spPr>
          <a:xfrm rot="10800000" flipH="1">
            <a:off x="2194920" y="2355233"/>
            <a:ext cx="101600" cy="1284400"/>
          </a:xfrm>
          <a:prstGeom prst="straightConnector1">
            <a:avLst/>
          </a:prstGeom>
          <a:noFill/>
          <a:ln w="9525" cap="flat" cmpd="sng">
            <a:solidFill>
              <a:schemeClr val="dk2"/>
            </a:solidFill>
            <a:prstDash val="solid"/>
            <a:round/>
            <a:headEnd type="none" w="med" len="med"/>
            <a:tailEnd type="none" w="med" len="med"/>
          </a:ln>
        </p:spPr>
      </p:cxnSp>
      <p:cxnSp>
        <p:nvCxnSpPr>
          <p:cNvPr id="556" name="Google Shape;556;p38"/>
          <p:cNvCxnSpPr>
            <a:stCxn id="501" idx="0"/>
            <a:endCxn id="509" idx="2"/>
          </p:cNvCxnSpPr>
          <p:nvPr/>
        </p:nvCxnSpPr>
        <p:spPr>
          <a:xfrm rot="10800000" flipH="1">
            <a:off x="1483720" y="2355233"/>
            <a:ext cx="2032000" cy="1284400"/>
          </a:xfrm>
          <a:prstGeom prst="straightConnector1">
            <a:avLst/>
          </a:prstGeom>
          <a:noFill/>
          <a:ln w="9525" cap="flat" cmpd="sng">
            <a:solidFill>
              <a:schemeClr val="dk2"/>
            </a:solidFill>
            <a:prstDash val="solid"/>
            <a:round/>
            <a:headEnd type="none" w="med" len="med"/>
            <a:tailEnd type="none" w="med" len="med"/>
          </a:ln>
        </p:spPr>
      </p:cxnSp>
      <p:cxnSp>
        <p:nvCxnSpPr>
          <p:cNvPr id="557" name="Google Shape;557;p38"/>
          <p:cNvCxnSpPr>
            <a:stCxn id="501" idx="0"/>
            <a:endCxn id="510" idx="2"/>
          </p:cNvCxnSpPr>
          <p:nvPr/>
        </p:nvCxnSpPr>
        <p:spPr>
          <a:xfrm rot="10800000" flipH="1">
            <a:off x="1483720" y="2355233"/>
            <a:ext cx="1422400" cy="1284400"/>
          </a:xfrm>
          <a:prstGeom prst="straightConnector1">
            <a:avLst/>
          </a:prstGeom>
          <a:noFill/>
          <a:ln w="9525" cap="flat" cmpd="sng">
            <a:solidFill>
              <a:schemeClr val="dk2"/>
            </a:solidFill>
            <a:prstDash val="solid"/>
            <a:round/>
            <a:headEnd type="none" w="med" len="med"/>
            <a:tailEnd type="none" w="med" len="med"/>
          </a:ln>
        </p:spPr>
      </p:cxnSp>
      <p:cxnSp>
        <p:nvCxnSpPr>
          <p:cNvPr id="558" name="Google Shape;558;p38"/>
          <p:cNvCxnSpPr>
            <a:stCxn id="501" idx="0"/>
            <a:endCxn id="511" idx="2"/>
          </p:cNvCxnSpPr>
          <p:nvPr/>
        </p:nvCxnSpPr>
        <p:spPr>
          <a:xfrm rot="10800000" flipH="1">
            <a:off x="1483720" y="2355233"/>
            <a:ext cx="812800" cy="1284400"/>
          </a:xfrm>
          <a:prstGeom prst="straightConnector1">
            <a:avLst/>
          </a:prstGeom>
          <a:noFill/>
          <a:ln w="9525" cap="flat" cmpd="sng">
            <a:solidFill>
              <a:schemeClr val="dk2"/>
            </a:solidFill>
            <a:prstDash val="solid"/>
            <a:round/>
            <a:headEnd type="none" w="med" len="med"/>
            <a:tailEnd type="none" w="med" len="med"/>
          </a:ln>
        </p:spPr>
      </p:cxnSp>
      <p:pic>
        <p:nvPicPr>
          <p:cNvPr id="559" name="Google Shape;559;p38"/>
          <p:cNvPicPr preferRelativeResize="0"/>
          <p:nvPr/>
        </p:nvPicPr>
        <p:blipFill rotWithShape="1">
          <a:blip r:embed="rId3">
            <a:alphaModFix/>
          </a:blip>
          <a:srcRect l="36091" t="-3329" r="56720" b="65835"/>
          <a:stretch/>
        </p:blipFill>
        <p:spPr>
          <a:xfrm>
            <a:off x="655596" y="6325629"/>
            <a:ext cx="437032" cy="466172"/>
          </a:xfrm>
          <a:prstGeom prst="rect">
            <a:avLst/>
          </a:prstGeom>
          <a:noFill/>
          <a:ln>
            <a:noFill/>
          </a:ln>
        </p:spPr>
      </p:pic>
      <p:pic>
        <p:nvPicPr>
          <p:cNvPr id="560" name="Google Shape;560;p38"/>
          <p:cNvPicPr preferRelativeResize="0"/>
          <p:nvPr/>
        </p:nvPicPr>
        <p:blipFill rotWithShape="1">
          <a:blip r:embed="rId3">
            <a:alphaModFix/>
          </a:blip>
          <a:srcRect l="43070" t="199" r="50262" b="69174"/>
          <a:stretch/>
        </p:blipFill>
        <p:spPr>
          <a:xfrm>
            <a:off x="4617999" y="6353421"/>
            <a:ext cx="437032" cy="410579"/>
          </a:xfrm>
          <a:prstGeom prst="rect">
            <a:avLst/>
          </a:prstGeom>
          <a:noFill/>
          <a:ln>
            <a:noFill/>
          </a:ln>
        </p:spPr>
      </p:pic>
      <p:pic>
        <p:nvPicPr>
          <p:cNvPr id="561" name="Google Shape;561;p38"/>
          <p:cNvPicPr preferRelativeResize="0"/>
          <p:nvPr/>
        </p:nvPicPr>
        <p:blipFill rotWithShape="1">
          <a:blip r:embed="rId3">
            <a:alphaModFix/>
          </a:blip>
          <a:srcRect l="42973" t="34687" r="50360" b="34686"/>
          <a:stretch/>
        </p:blipFill>
        <p:spPr>
          <a:xfrm>
            <a:off x="4008397" y="6353421"/>
            <a:ext cx="437032" cy="410579"/>
          </a:xfrm>
          <a:prstGeom prst="rect">
            <a:avLst/>
          </a:prstGeom>
          <a:noFill/>
          <a:ln>
            <a:noFill/>
          </a:ln>
        </p:spPr>
      </p:pic>
      <p:pic>
        <p:nvPicPr>
          <p:cNvPr id="562" name="Google Shape;562;p38"/>
          <p:cNvPicPr preferRelativeResize="0"/>
          <p:nvPr/>
        </p:nvPicPr>
        <p:blipFill rotWithShape="1">
          <a:blip r:embed="rId3">
            <a:alphaModFix/>
          </a:blip>
          <a:srcRect l="35880" t="69374" r="57452"/>
          <a:stretch/>
        </p:blipFill>
        <p:spPr>
          <a:xfrm>
            <a:off x="3398815" y="6353421"/>
            <a:ext cx="437032" cy="410579"/>
          </a:xfrm>
          <a:prstGeom prst="rect">
            <a:avLst/>
          </a:prstGeom>
          <a:noFill/>
          <a:ln>
            <a:noFill/>
          </a:ln>
        </p:spPr>
      </p:pic>
      <p:pic>
        <p:nvPicPr>
          <p:cNvPr id="563" name="Google Shape;563;p38"/>
          <p:cNvPicPr preferRelativeResize="0"/>
          <p:nvPr/>
        </p:nvPicPr>
        <p:blipFill rotWithShape="1">
          <a:blip r:embed="rId3">
            <a:alphaModFix/>
          </a:blip>
          <a:srcRect l="29274" t="34687" r="64058" b="34686"/>
          <a:stretch/>
        </p:blipFill>
        <p:spPr>
          <a:xfrm>
            <a:off x="2005665" y="6353421"/>
            <a:ext cx="437032" cy="410579"/>
          </a:xfrm>
          <a:prstGeom prst="rect">
            <a:avLst/>
          </a:prstGeom>
          <a:noFill/>
          <a:ln>
            <a:noFill/>
          </a:ln>
        </p:spPr>
      </p:pic>
      <p:pic>
        <p:nvPicPr>
          <p:cNvPr id="564" name="Google Shape;564;p38"/>
          <p:cNvPicPr preferRelativeResize="0"/>
          <p:nvPr/>
        </p:nvPicPr>
        <p:blipFill rotWithShape="1">
          <a:blip r:embed="rId3">
            <a:alphaModFix/>
          </a:blip>
          <a:srcRect l="49870" t="2376" r="43463" b="66997"/>
          <a:stretch/>
        </p:blipFill>
        <p:spPr>
          <a:xfrm>
            <a:off x="1330648" y="6353421"/>
            <a:ext cx="437032" cy="410579"/>
          </a:xfrm>
          <a:prstGeom prst="rect">
            <a:avLst/>
          </a:prstGeom>
          <a:noFill/>
          <a:ln>
            <a:noFill/>
          </a:ln>
        </p:spPr>
      </p:pic>
      <p:pic>
        <p:nvPicPr>
          <p:cNvPr id="565" name="Google Shape;565;p38"/>
          <p:cNvPicPr preferRelativeResize="0"/>
          <p:nvPr/>
        </p:nvPicPr>
        <p:blipFill rotWithShape="1">
          <a:blip r:embed="rId3">
            <a:alphaModFix/>
          </a:blip>
          <a:srcRect l="56670" r="36662" b="69374"/>
          <a:stretch/>
        </p:blipFill>
        <p:spPr>
          <a:xfrm>
            <a:off x="2738415" y="6353421"/>
            <a:ext cx="437032" cy="410579"/>
          </a:xfrm>
          <a:prstGeom prst="rect">
            <a:avLst/>
          </a:prstGeom>
          <a:noFill/>
          <a:ln>
            <a:noFill/>
          </a:ln>
        </p:spPr>
      </p:pic>
      <p:sp>
        <p:nvSpPr>
          <p:cNvPr id="566" name="Google Shape;566;p38"/>
          <p:cNvSpPr/>
          <p:nvPr/>
        </p:nvSpPr>
        <p:spPr>
          <a:xfrm>
            <a:off x="1976400" y="3639433"/>
            <a:ext cx="437040" cy="239400"/>
          </a:xfrm>
          <a:prstGeom prst="flowChartTerminator">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567" name="Google Shape;567;p38"/>
          <p:cNvPicPr preferRelativeResize="0"/>
          <p:nvPr/>
        </p:nvPicPr>
        <p:blipFill rotWithShape="1">
          <a:blip r:embed="rId4">
            <a:alphaModFix/>
          </a:blip>
          <a:srcRect l="74386" t="50000" r="12173" b="14611"/>
          <a:stretch/>
        </p:blipFill>
        <p:spPr>
          <a:xfrm>
            <a:off x="8291199" y="2839401"/>
            <a:ext cx="1638499" cy="1670067"/>
          </a:xfrm>
          <a:prstGeom prst="rect">
            <a:avLst/>
          </a:prstGeom>
          <a:noFill/>
          <a:ln>
            <a:noFill/>
          </a:ln>
        </p:spPr>
      </p:pic>
      <p:sp>
        <p:nvSpPr>
          <p:cNvPr id="568" name="Google Shape;568;p38"/>
          <p:cNvSpPr txBox="1">
            <a:spLocks noGrp="1"/>
          </p:cNvSpPr>
          <p:nvPr>
            <p:ph type="body" idx="4294967295"/>
          </p:nvPr>
        </p:nvSpPr>
        <p:spPr>
          <a:xfrm>
            <a:off x="415600" y="1135033"/>
            <a:ext cx="11360800" cy="670800"/>
          </a:xfrm>
          <a:prstGeom prst="rect">
            <a:avLst/>
          </a:prstGeom>
        </p:spPr>
        <p:txBody>
          <a:bodyPr spcFirstLastPara="1" vert="horz" wrap="square" lIns="121900" tIns="121900" rIns="121900" bIns="121900" rtlCol="0" anchor="t" anchorCtr="0">
            <a:noAutofit/>
          </a:bodyPr>
          <a:lstStyle/>
          <a:p>
            <a:pPr marL="0" indent="0">
              <a:lnSpc>
                <a:spcPct val="150000"/>
              </a:lnSpc>
              <a:spcBef>
                <a:spcPts val="0"/>
              </a:spcBef>
              <a:spcAft>
                <a:spcPts val="2133"/>
              </a:spcAft>
              <a:buNone/>
            </a:pPr>
            <a:r>
              <a:rPr lang="en-GB"/>
              <a:t>    Find agreement between predictions for capsule coordinate frames.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39"/>
          <p:cNvSpPr txBox="1">
            <a:spLocks noGrp="1"/>
          </p:cNvSpPr>
          <p:nvPr>
            <p:ph type="title" idx="4294967295"/>
          </p:nvPr>
        </p:nvSpPr>
        <p:spPr>
          <a:xfrm>
            <a:off x="377933" y="190667"/>
            <a:ext cx="11360800" cy="763600"/>
          </a:xfrm>
          <a:prstGeom prst="rect">
            <a:avLst/>
          </a:prstGeom>
        </p:spPr>
        <p:txBody>
          <a:bodyPr spcFirstLastPara="1" vert="horz" wrap="square" lIns="121900" tIns="121900" rIns="121900" bIns="121900" rtlCol="0" anchor="t" anchorCtr="0">
            <a:noAutofit/>
          </a:bodyPr>
          <a:lstStyle/>
          <a:p>
            <a:pPr>
              <a:spcBef>
                <a:spcPts val="0"/>
              </a:spcBef>
            </a:pPr>
            <a:r>
              <a:rPr lang="en-GB"/>
              <a:t>Agreement</a:t>
            </a:r>
            <a:endParaRPr/>
          </a:p>
        </p:txBody>
      </p:sp>
      <p:sp>
        <p:nvSpPr>
          <p:cNvPr id="575" name="Google Shape;575;p39"/>
          <p:cNvSpPr/>
          <p:nvPr/>
        </p:nvSpPr>
        <p:spPr>
          <a:xfrm>
            <a:off x="6556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6" name="Google Shape;576;p39"/>
          <p:cNvSpPr/>
          <p:nvPr/>
        </p:nvSpPr>
        <p:spPr>
          <a:xfrm>
            <a:off x="12652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7" name="Google Shape;577;p39"/>
          <p:cNvSpPr/>
          <p:nvPr/>
        </p:nvSpPr>
        <p:spPr>
          <a:xfrm>
            <a:off x="19764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8" name="Google Shape;578;p39"/>
          <p:cNvSpPr/>
          <p:nvPr/>
        </p:nvSpPr>
        <p:spPr>
          <a:xfrm>
            <a:off x="26876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9" name="Google Shape;579;p39"/>
          <p:cNvSpPr/>
          <p:nvPr/>
        </p:nvSpPr>
        <p:spPr>
          <a:xfrm>
            <a:off x="33988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0" name="Google Shape;580;p39"/>
          <p:cNvSpPr/>
          <p:nvPr/>
        </p:nvSpPr>
        <p:spPr>
          <a:xfrm>
            <a:off x="40084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1" name="Google Shape;581;p39"/>
          <p:cNvSpPr/>
          <p:nvPr/>
        </p:nvSpPr>
        <p:spPr>
          <a:xfrm>
            <a:off x="46180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2" name="Google Shape;582;p39"/>
          <p:cNvSpPr/>
          <p:nvPr/>
        </p:nvSpPr>
        <p:spPr>
          <a:xfrm>
            <a:off x="1265200" y="3639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3" name="Google Shape;583;p39"/>
          <p:cNvSpPr/>
          <p:nvPr/>
        </p:nvSpPr>
        <p:spPr>
          <a:xfrm>
            <a:off x="2687600" y="3639633"/>
            <a:ext cx="437040" cy="239400"/>
          </a:xfrm>
          <a:prstGeom prst="flowChartTermina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4" name="Google Shape;584;p39"/>
          <p:cNvSpPr/>
          <p:nvPr/>
        </p:nvSpPr>
        <p:spPr>
          <a:xfrm>
            <a:off x="4008400" y="3639633"/>
            <a:ext cx="437040" cy="239400"/>
          </a:xfrm>
          <a:prstGeom prst="flowChartTermina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85" name="Google Shape;585;p39"/>
          <p:cNvCxnSpPr>
            <a:stCxn id="576" idx="0"/>
            <a:endCxn id="583" idx="2"/>
          </p:cNvCxnSpPr>
          <p:nvPr/>
        </p:nvCxnSpPr>
        <p:spPr>
          <a:xfrm rot="10800000" flipH="1">
            <a:off x="14837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586" name="Google Shape;586;p39"/>
          <p:cNvCxnSpPr>
            <a:stCxn id="575" idx="0"/>
            <a:endCxn id="583" idx="2"/>
          </p:cNvCxnSpPr>
          <p:nvPr/>
        </p:nvCxnSpPr>
        <p:spPr>
          <a:xfrm rot="10800000" flipH="1">
            <a:off x="874120" y="3879233"/>
            <a:ext cx="2032000" cy="2097200"/>
          </a:xfrm>
          <a:prstGeom prst="straightConnector1">
            <a:avLst/>
          </a:prstGeom>
          <a:noFill/>
          <a:ln w="9525" cap="flat" cmpd="sng">
            <a:solidFill>
              <a:schemeClr val="dk2"/>
            </a:solidFill>
            <a:prstDash val="solid"/>
            <a:round/>
            <a:headEnd type="none" w="med" len="med"/>
            <a:tailEnd type="none" w="med" len="med"/>
          </a:ln>
        </p:spPr>
      </p:cxnSp>
      <p:cxnSp>
        <p:nvCxnSpPr>
          <p:cNvPr id="587" name="Google Shape;587;p39"/>
          <p:cNvCxnSpPr>
            <a:stCxn id="577" idx="0"/>
            <a:endCxn id="583" idx="2"/>
          </p:cNvCxnSpPr>
          <p:nvPr/>
        </p:nvCxnSpPr>
        <p:spPr>
          <a:xfrm rot="10800000" flipH="1">
            <a:off x="2194920" y="3879233"/>
            <a:ext cx="711200" cy="2097200"/>
          </a:xfrm>
          <a:prstGeom prst="straightConnector1">
            <a:avLst/>
          </a:prstGeom>
          <a:noFill/>
          <a:ln w="9525" cap="flat" cmpd="sng">
            <a:solidFill>
              <a:schemeClr val="dk2"/>
            </a:solidFill>
            <a:prstDash val="solid"/>
            <a:round/>
            <a:headEnd type="none" w="med" len="med"/>
            <a:tailEnd type="none" w="med" len="med"/>
          </a:ln>
        </p:spPr>
      </p:cxnSp>
      <p:sp>
        <p:nvSpPr>
          <p:cNvPr id="588" name="Google Shape;588;p39"/>
          <p:cNvSpPr/>
          <p:nvPr/>
        </p:nvSpPr>
        <p:spPr>
          <a:xfrm>
            <a:off x="1976400" y="3639633"/>
            <a:ext cx="437040" cy="239400"/>
          </a:xfrm>
          <a:prstGeom prst="flowChartTerminator">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9" name="Google Shape;589;p39"/>
          <p:cNvSpPr/>
          <p:nvPr/>
        </p:nvSpPr>
        <p:spPr>
          <a:xfrm>
            <a:off x="3398800" y="3639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0" name="Google Shape;590;p39"/>
          <p:cNvSpPr/>
          <p:nvPr/>
        </p:nvSpPr>
        <p:spPr>
          <a:xfrm>
            <a:off x="3297200" y="2115633"/>
            <a:ext cx="437040" cy="239400"/>
          </a:xfrm>
          <a:prstGeom prst="flowChartTerminator">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1" name="Google Shape;591;p39"/>
          <p:cNvSpPr/>
          <p:nvPr/>
        </p:nvSpPr>
        <p:spPr>
          <a:xfrm>
            <a:off x="2687600" y="2115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2" name="Google Shape;592;p39"/>
          <p:cNvSpPr/>
          <p:nvPr/>
        </p:nvSpPr>
        <p:spPr>
          <a:xfrm>
            <a:off x="2078000" y="2115633"/>
            <a:ext cx="437040" cy="239400"/>
          </a:xfrm>
          <a:prstGeom prst="flowChartTerminator">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593" name="Google Shape;593;p39"/>
          <p:cNvCxnSpPr>
            <a:stCxn id="578" idx="0"/>
            <a:endCxn id="583" idx="2"/>
          </p:cNvCxnSpPr>
          <p:nvPr/>
        </p:nvCxnSpPr>
        <p:spPr>
          <a:xfrm rot="10800000">
            <a:off x="29061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594" name="Google Shape;594;p39"/>
          <p:cNvCxnSpPr>
            <a:stCxn id="579" idx="0"/>
            <a:endCxn id="583" idx="2"/>
          </p:cNvCxnSpPr>
          <p:nvPr/>
        </p:nvCxnSpPr>
        <p:spPr>
          <a:xfrm rot="10800000">
            <a:off x="2906120" y="38792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595" name="Google Shape;595;p39"/>
          <p:cNvCxnSpPr>
            <a:stCxn id="580" idx="0"/>
            <a:endCxn id="583" idx="2"/>
          </p:cNvCxnSpPr>
          <p:nvPr/>
        </p:nvCxnSpPr>
        <p:spPr>
          <a:xfrm rot="10800000">
            <a:off x="2906120" y="3879233"/>
            <a:ext cx="1320800" cy="2097200"/>
          </a:xfrm>
          <a:prstGeom prst="straightConnector1">
            <a:avLst/>
          </a:prstGeom>
          <a:noFill/>
          <a:ln w="9525" cap="flat" cmpd="sng">
            <a:solidFill>
              <a:schemeClr val="dk2"/>
            </a:solidFill>
            <a:prstDash val="solid"/>
            <a:round/>
            <a:headEnd type="none" w="med" len="med"/>
            <a:tailEnd type="none" w="med" len="med"/>
          </a:ln>
        </p:spPr>
      </p:cxnSp>
      <p:cxnSp>
        <p:nvCxnSpPr>
          <p:cNvPr id="596" name="Google Shape;596;p39"/>
          <p:cNvCxnSpPr>
            <a:stCxn id="581" idx="0"/>
            <a:endCxn id="583" idx="2"/>
          </p:cNvCxnSpPr>
          <p:nvPr/>
        </p:nvCxnSpPr>
        <p:spPr>
          <a:xfrm rot="10800000">
            <a:off x="2906120" y="3879233"/>
            <a:ext cx="1930400" cy="2097200"/>
          </a:xfrm>
          <a:prstGeom prst="straightConnector1">
            <a:avLst/>
          </a:prstGeom>
          <a:noFill/>
          <a:ln w="9525" cap="flat" cmpd="sng">
            <a:solidFill>
              <a:schemeClr val="dk2"/>
            </a:solidFill>
            <a:prstDash val="solid"/>
            <a:round/>
            <a:headEnd type="none" w="med" len="med"/>
            <a:tailEnd type="none" w="med" len="med"/>
          </a:ln>
        </p:spPr>
      </p:cxnSp>
      <p:cxnSp>
        <p:nvCxnSpPr>
          <p:cNvPr id="597" name="Google Shape;597;p39"/>
          <p:cNvCxnSpPr>
            <a:stCxn id="581" idx="0"/>
            <a:endCxn id="589" idx="2"/>
          </p:cNvCxnSpPr>
          <p:nvPr/>
        </p:nvCxnSpPr>
        <p:spPr>
          <a:xfrm rot="10800000">
            <a:off x="3617320" y="3879233"/>
            <a:ext cx="1219200" cy="2097200"/>
          </a:xfrm>
          <a:prstGeom prst="straightConnector1">
            <a:avLst/>
          </a:prstGeom>
          <a:noFill/>
          <a:ln w="9525" cap="flat" cmpd="sng">
            <a:solidFill>
              <a:schemeClr val="dk2"/>
            </a:solidFill>
            <a:prstDash val="solid"/>
            <a:round/>
            <a:headEnd type="none" w="med" len="med"/>
            <a:tailEnd type="none" w="med" len="med"/>
          </a:ln>
        </p:spPr>
      </p:cxnSp>
      <p:cxnSp>
        <p:nvCxnSpPr>
          <p:cNvPr id="598" name="Google Shape;598;p39"/>
          <p:cNvCxnSpPr>
            <a:stCxn id="581" idx="0"/>
            <a:endCxn id="584" idx="2"/>
          </p:cNvCxnSpPr>
          <p:nvPr/>
        </p:nvCxnSpPr>
        <p:spPr>
          <a:xfrm rot="10800000">
            <a:off x="42269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599" name="Google Shape;599;p39"/>
          <p:cNvCxnSpPr>
            <a:stCxn id="581" idx="0"/>
            <a:endCxn id="588" idx="2"/>
          </p:cNvCxnSpPr>
          <p:nvPr/>
        </p:nvCxnSpPr>
        <p:spPr>
          <a:xfrm rot="10800000">
            <a:off x="2194920" y="3879233"/>
            <a:ext cx="2641600" cy="2097200"/>
          </a:xfrm>
          <a:prstGeom prst="straightConnector1">
            <a:avLst/>
          </a:prstGeom>
          <a:noFill/>
          <a:ln w="9525" cap="flat" cmpd="sng">
            <a:solidFill>
              <a:schemeClr val="dk2"/>
            </a:solidFill>
            <a:prstDash val="solid"/>
            <a:round/>
            <a:headEnd type="none" w="med" len="med"/>
            <a:tailEnd type="none" w="med" len="med"/>
          </a:ln>
        </p:spPr>
      </p:cxnSp>
      <p:cxnSp>
        <p:nvCxnSpPr>
          <p:cNvPr id="600" name="Google Shape;600;p39"/>
          <p:cNvCxnSpPr>
            <a:stCxn id="581" idx="0"/>
            <a:endCxn id="582" idx="2"/>
          </p:cNvCxnSpPr>
          <p:nvPr/>
        </p:nvCxnSpPr>
        <p:spPr>
          <a:xfrm rot="10800000">
            <a:off x="1483720" y="3879233"/>
            <a:ext cx="3352800" cy="2097200"/>
          </a:xfrm>
          <a:prstGeom prst="straightConnector1">
            <a:avLst/>
          </a:prstGeom>
          <a:noFill/>
          <a:ln w="9525" cap="flat" cmpd="sng">
            <a:solidFill>
              <a:schemeClr val="dk2"/>
            </a:solidFill>
            <a:prstDash val="solid"/>
            <a:round/>
            <a:headEnd type="none" w="med" len="med"/>
            <a:tailEnd type="none" w="med" len="med"/>
          </a:ln>
        </p:spPr>
      </p:cxnSp>
      <p:cxnSp>
        <p:nvCxnSpPr>
          <p:cNvPr id="601" name="Google Shape;601;p39"/>
          <p:cNvCxnSpPr>
            <a:stCxn id="580" idx="0"/>
            <a:endCxn id="584" idx="2"/>
          </p:cNvCxnSpPr>
          <p:nvPr/>
        </p:nvCxnSpPr>
        <p:spPr>
          <a:xfrm rot="10800000">
            <a:off x="42269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602" name="Google Shape;602;p39"/>
          <p:cNvCxnSpPr>
            <a:stCxn id="580" idx="0"/>
            <a:endCxn id="589" idx="2"/>
          </p:cNvCxnSpPr>
          <p:nvPr/>
        </p:nvCxnSpPr>
        <p:spPr>
          <a:xfrm rot="10800000">
            <a:off x="36173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603" name="Google Shape;603;p39"/>
          <p:cNvCxnSpPr>
            <a:stCxn id="580" idx="0"/>
            <a:endCxn id="588" idx="2"/>
          </p:cNvCxnSpPr>
          <p:nvPr/>
        </p:nvCxnSpPr>
        <p:spPr>
          <a:xfrm rot="10800000">
            <a:off x="2194920" y="3879233"/>
            <a:ext cx="2032000" cy="2097200"/>
          </a:xfrm>
          <a:prstGeom prst="straightConnector1">
            <a:avLst/>
          </a:prstGeom>
          <a:noFill/>
          <a:ln w="9525" cap="flat" cmpd="sng">
            <a:solidFill>
              <a:schemeClr val="dk2"/>
            </a:solidFill>
            <a:prstDash val="solid"/>
            <a:round/>
            <a:headEnd type="none" w="med" len="med"/>
            <a:tailEnd type="none" w="med" len="med"/>
          </a:ln>
        </p:spPr>
      </p:cxnSp>
      <p:cxnSp>
        <p:nvCxnSpPr>
          <p:cNvPr id="604" name="Google Shape;604;p39"/>
          <p:cNvCxnSpPr>
            <a:stCxn id="580" idx="0"/>
            <a:endCxn id="582" idx="2"/>
          </p:cNvCxnSpPr>
          <p:nvPr/>
        </p:nvCxnSpPr>
        <p:spPr>
          <a:xfrm rot="10800000">
            <a:off x="1483720" y="3879233"/>
            <a:ext cx="2743200" cy="209720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39"/>
          <p:cNvCxnSpPr>
            <a:stCxn id="579" idx="0"/>
            <a:endCxn id="584" idx="2"/>
          </p:cNvCxnSpPr>
          <p:nvPr/>
        </p:nvCxnSpPr>
        <p:spPr>
          <a:xfrm rot="10800000" flipH="1">
            <a:off x="36173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606" name="Google Shape;606;p39"/>
          <p:cNvCxnSpPr>
            <a:stCxn id="579" idx="0"/>
            <a:endCxn id="589" idx="2"/>
          </p:cNvCxnSpPr>
          <p:nvPr/>
        </p:nvCxnSpPr>
        <p:spPr>
          <a:xfrm rot="10800000">
            <a:off x="36173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607" name="Google Shape;607;p39"/>
          <p:cNvCxnSpPr>
            <a:stCxn id="579" idx="0"/>
            <a:endCxn id="588" idx="2"/>
          </p:cNvCxnSpPr>
          <p:nvPr/>
        </p:nvCxnSpPr>
        <p:spPr>
          <a:xfrm rot="10800000">
            <a:off x="21949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608" name="Google Shape;608;p39"/>
          <p:cNvCxnSpPr>
            <a:stCxn id="579" idx="0"/>
            <a:endCxn id="582" idx="2"/>
          </p:cNvCxnSpPr>
          <p:nvPr/>
        </p:nvCxnSpPr>
        <p:spPr>
          <a:xfrm rot="10800000">
            <a:off x="1483720" y="3879233"/>
            <a:ext cx="2133600" cy="209720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39"/>
          <p:cNvCxnSpPr>
            <a:endCxn id="584" idx="2"/>
          </p:cNvCxnSpPr>
          <p:nvPr/>
        </p:nvCxnSpPr>
        <p:spPr>
          <a:xfrm rot="10800000" flipH="1">
            <a:off x="2906120" y="3879033"/>
            <a:ext cx="1320800" cy="2097200"/>
          </a:xfrm>
          <a:prstGeom prst="straightConnector1">
            <a:avLst/>
          </a:prstGeom>
          <a:noFill/>
          <a:ln w="9525" cap="flat" cmpd="sng">
            <a:solidFill>
              <a:schemeClr val="dk2"/>
            </a:solidFill>
            <a:prstDash val="solid"/>
            <a:round/>
            <a:headEnd type="none" w="med" len="med"/>
            <a:tailEnd type="none" w="med" len="med"/>
          </a:ln>
        </p:spPr>
      </p:cxnSp>
      <p:cxnSp>
        <p:nvCxnSpPr>
          <p:cNvPr id="610" name="Google Shape;610;p39"/>
          <p:cNvCxnSpPr>
            <a:stCxn id="578" idx="0"/>
            <a:endCxn id="589" idx="2"/>
          </p:cNvCxnSpPr>
          <p:nvPr/>
        </p:nvCxnSpPr>
        <p:spPr>
          <a:xfrm rot="10800000" flipH="1">
            <a:off x="2906120" y="38792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611" name="Google Shape;611;p39"/>
          <p:cNvCxnSpPr>
            <a:endCxn id="588" idx="2"/>
          </p:cNvCxnSpPr>
          <p:nvPr/>
        </p:nvCxnSpPr>
        <p:spPr>
          <a:xfrm rot="10800000">
            <a:off x="2194920" y="38790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612" name="Google Shape;612;p39"/>
          <p:cNvCxnSpPr>
            <a:stCxn id="578" idx="0"/>
            <a:endCxn id="582" idx="2"/>
          </p:cNvCxnSpPr>
          <p:nvPr/>
        </p:nvCxnSpPr>
        <p:spPr>
          <a:xfrm rot="10800000">
            <a:off x="14837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613" name="Google Shape;613;p39"/>
          <p:cNvCxnSpPr>
            <a:stCxn id="577" idx="0"/>
            <a:endCxn id="584" idx="2"/>
          </p:cNvCxnSpPr>
          <p:nvPr/>
        </p:nvCxnSpPr>
        <p:spPr>
          <a:xfrm rot="10800000" flipH="1">
            <a:off x="2194920" y="3879233"/>
            <a:ext cx="2032000" cy="2097200"/>
          </a:xfrm>
          <a:prstGeom prst="straightConnector1">
            <a:avLst/>
          </a:prstGeom>
          <a:noFill/>
          <a:ln w="9525" cap="flat" cmpd="sng">
            <a:solidFill>
              <a:schemeClr val="dk2"/>
            </a:solidFill>
            <a:prstDash val="solid"/>
            <a:round/>
            <a:headEnd type="none" w="med" len="med"/>
            <a:tailEnd type="none" w="med" len="med"/>
          </a:ln>
        </p:spPr>
      </p:cxnSp>
      <p:cxnSp>
        <p:nvCxnSpPr>
          <p:cNvPr id="614" name="Google Shape;614;p39"/>
          <p:cNvCxnSpPr>
            <a:stCxn id="577" idx="0"/>
            <a:endCxn id="589" idx="2"/>
          </p:cNvCxnSpPr>
          <p:nvPr/>
        </p:nvCxnSpPr>
        <p:spPr>
          <a:xfrm rot="10800000" flipH="1">
            <a:off x="2194920" y="3879233"/>
            <a:ext cx="1422400" cy="2097200"/>
          </a:xfrm>
          <a:prstGeom prst="straightConnector1">
            <a:avLst/>
          </a:prstGeom>
          <a:noFill/>
          <a:ln w="9525" cap="flat" cmpd="sng">
            <a:solidFill>
              <a:schemeClr val="dk2"/>
            </a:solidFill>
            <a:prstDash val="solid"/>
            <a:round/>
            <a:headEnd type="none" w="med" len="med"/>
            <a:tailEnd type="none" w="med" len="med"/>
          </a:ln>
        </p:spPr>
      </p:cxnSp>
      <p:cxnSp>
        <p:nvCxnSpPr>
          <p:cNvPr id="615" name="Google Shape;615;p39"/>
          <p:cNvCxnSpPr>
            <a:stCxn id="577" idx="0"/>
            <a:endCxn id="588" idx="2"/>
          </p:cNvCxnSpPr>
          <p:nvPr/>
        </p:nvCxnSpPr>
        <p:spPr>
          <a:xfrm rot="10800000">
            <a:off x="2194920" y="38792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616" name="Google Shape;616;p39"/>
          <p:cNvCxnSpPr>
            <a:stCxn id="577" idx="0"/>
            <a:endCxn id="582" idx="2"/>
          </p:cNvCxnSpPr>
          <p:nvPr/>
        </p:nvCxnSpPr>
        <p:spPr>
          <a:xfrm rot="10800000">
            <a:off x="1483720" y="38792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617" name="Google Shape;617;p39"/>
          <p:cNvCxnSpPr>
            <a:stCxn id="576" idx="0"/>
            <a:endCxn id="584" idx="2"/>
          </p:cNvCxnSpPr>
          <p:nvPr/>
        </p:nvCxnSpPr>
        <p:spPr>
          <a:xfrm rot="10800000" flipH="1">
            <a:off x="1483720" y="3879233"/>
            <a:ext cx="2743200" cy="2097200"/>
          </a:xfrm>
          <a:prstGeom prst="straightConnector1">
            <a:avLst/>
          </a:prstGeom>
          <a:noFill/>
          <a:ln w="9525" cap="flat" cmpd="sng">
            <a:solidFill>
              <a:schemeClr val="dk2"/>
            </a:solidFill>
            <a:prstDash val="solid"/>
            <a:round/>
            <a:headEnd type="none" w="med" len="med"/>
            <a:tailEnd type="none" w="med" len="med"/>
          </a:ln>
        </p:spPr>
      </p:cxnSp>
      <p:cxnSp>
        <p:nvCxnSpPr>
          <p:cNvPr id="618" name="Google Shape;618;p39"/>
          <p:cNvCxnSpPr>
            <a:stCxn id="576" idx="0"/>
            <a:endCxn id="589" idx="2"/>
          </p:cNvCxnSpPr>
          <p:nvPr/>
        </p:nvCxnSpPr>
        <p:spPr>
          <a:xfrm rot="10800000" flipH="1">
            <a:off x="1483720" y="3879233"/>
            <a:ext cx="2133600" cy="2097200"/>
          </a:xfrm>
          <a:prstGeom prst="straightConnector1">
            <a:avLst/>
          </a:prstGeom>
          <a:noFill/>
          <a:ln w="9525" cap="flat" cmpd="sng">
            <a:solidFill>
              <a:schemeClr val="dk2"/>
            </a:solidFill>
            <a:prstDash val="solid"/>
            <a:round/>
            <a:headEnd type="none" w="med" len="med"/>
            <a:tailEnd type="none" w="med" len="med"/>
          </a:ln>
        </p:spPr>
      </p:cxnSp>
      <p:cxnSp>
        <p:nvCxnSpPr>
          <p:cNvPr id="619" name="Google Shape;619;p39"/>
          <p:cNvCxnSpPr>
            <a:endCxn id="588" idx="2"/>
          </p:cNvCxnSpPr>
          <p:nvPr/>
        </p:nvCxnSpPr>
        <p:spPr>
          <a:xfrm rot="10800000" flipH="1">
            <a:off x="1483720" y="38790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620" name="Google Shape;620;p39"/>
          <p:cNvCxnSpPr>
            <a:endCxn id="582" idx="2"/>
          </p:cNvCxnSpPr>
          <p:nvPr/>
        </p:nvCxnSpPr>
        <p:spPr>
          <a:xfrm rot="10800000">
            <a:off x="1483720" y="38790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621" name="Google Shape;621;p39"/>
          <p:cNvCxnSpPr>
            <a:stCxn id="575" idx="0"/>
            <a:endCxn id="584" idx="2"/>
          </p:cNvCxnSpPr>
          <p:nvPr/>
        </p:nvCxnSpPr>
        <p:spPr>
          <a:xfrm rot="10800000" flipH="1">
            <a:off x="874120" y="3879233"/>
            <a:ext cx="3352800" cy="2097200"/>
          </a:xfrm>
          <a:prstGeom prst="straightConnector1">
            <a:avLst/>
          </a:prstGeom>
          <a:noFill/>
          <a:ln w="9525" cap="flat" cmpd="sng">
            <a:solidFill>
              <a:schemeClr val="dk2"/>
            </a:solidFill>
            <a:prstDash val="solid"/>
            <a:round/>
            <a:headEnd type="none" w="med" len="med"/>
            <a:tailEnd type="none" w="med" len="med"/>
          </a:ln>
        </p:spPr>
      </p:cxnSp>
      <p:cxnSp>
        <p:nvCxnSpPr>
          <p:cNvPr id="622" name="Google Shape;622;p39"/>
          <p:cNvCxnSpPr>
            <a:stCxn id="575" idx="0"/>
            <a:endCxn id="589" idx="2"/>
          </p:cNvCxnSpPr>
          <p:nvPr/>
        </p:nvCxnSpPr>
        <p:spPr>
          <a:xfrm rot="10800000" flipH="1">
            <a:off x="874120" y="3879233"/>
            <a:ext cx="2743200" cy="2097200"/>
          </a:xfrm>
          <a:prstGeom prst="straightConnector1">
            <a:avLst/>
          </a:prstGeom>
          <a:noFill/>
          <a:ln w="9525" cap="flat" cmpd="sng">
            <a:solidFill>
              <a:schemeClr val="dk2"/>
            </a:solidFill>
            <a:prstDash val="solid"/>
            <a:round/>
            <a:headEnd type="none" w="med" len="med"/>
            <a:tailEnd type="none" w="med" len="med"/>
          </a:ln>
        </p:spPr>
      </p:cxnSp>
      <p:cxnSp>
        <p:nvCxnSpPr>
          <p:cNvPr id="623" name="Google Shape;623;p39"/>
          <p:cNvCxnSpPr>
            <a:stCxn id="575" idx="0"/>
            <a:endCxn id="588" idx="2"/>
          </p:cNvCxnSpPr>
          <p:nvPr/>
        </p:nvCxnSpPr>
        <p:spPr>
          <a:xfrm rot="10800000" flipH="1">
            <a:off x="874120" y="3879233"/>
            <a:ext cx="1320800" cy="2097200"/>
          </a:xfrm>
          <a:prstGeom prst="straightConnector1">
            <a:avLst/>
          </a:prstGeom>
          <a:noFill/>
          <a:ln w="9525" cap="flat" cmpd="sng">
            <a:solidFill>
              <a:schemeClr val="dk2"/>
            </a:solidFill>
            <a:prstDash val="solid"/>
            <a:round/>
            <a:headEnd type="none" w="med" len="med"/>
            <a:tailEnd type="none" w="med" len="med"/>
          </a:ln>
        </p:spPr>
      </p:cxnSp>
      <p:cxnSp>
        <p:nvCxnSpPr>
          <p:cNvPr id="624" name="Google Shape;624;p39"/>
          <p:cNvCxnSpPr>
            <a:stCxn id="575" idx="0"/>
            <a:endCxn id="582" idx="2"/>
          </p:cNvCxnSpPr>
          <p:nvPr/>
        </p:nvCxnSpPr>
        <p:spPr>
          <a:xfrm rot="10800000" flipH="1">
            <a:off x="874120" y="3879233"/>
            <a:ext cx="609600" cy="2097200"/>
          </a:xfrm>
          <a:prstGeom prst="straightConnector1">
            <a:avLst/>
          </a:prstGeom>
          <a:noFill/>
          <a:ln w="9525" cap="flat" cmpd="sng">
            <a:solidFill>
              <a:schemeClr val="dk2"/>
            </a:solidFill>
            <a:prstDash val="solid"/>
            <a:round/>
            <a:headEnd type="none" w="med" len="med"/>
            <a:tailEnd type="none" w="med" len="med"/>
          </a:ln>
        </p:spPr>
      </p:cxnSp>
      <p:cxnSp>
        <p:nvCxnSpPr>
          <p:cNvPr id="625" name="Google Shape;625;p39"/>
          <p:cNvCxnSpPr>
            <a:stCxn id="584" idx="0"/>
            <a:endCxn id="590" idx="2"/>
          </p:cNvCxnSpPr>
          <p:nvPr/>
        </p:nvCxnSpPr>
        <p:spPr>
          <a:xfrm rot="10800000">
            <a:off x="3515720" y="23552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626" name="Google Shape;626;p39"/>
          <p:cNvCxnSpPr>
            <a:stCxn id="584" idx="0"/>
            <a:endCxn id="591" idx="2"/>
          </p:cNvCxnSpPr>
          <p:nvPr/>
        </p:nvCxnSpPr>
        <p:spPr>
          <a:xfrm rot="10800000">
            <a:off x="29061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627" name="Google Shape;627;p39"/>
          <p:cNvCxnSpPr>
            <a:stCxn id="584" idx="0"/>
            <a:endCxn id="592" idx="2"/>
          </p:cNvCxnSpPr>
          <p:nvPr/>
        </p:nvCxnSpPr>
        <p:spPr>
          <a:xfrm rot="10800000">
            <a:off x="2296520" y="2355233"/>
            <a:ext cx="1930400" cy="1284400"/>
          </a:xfrm>
          <a:prstGeom prst="straightConnector1">
            <a:avLst/>
          </a:prstGeom>
          <a:noFill/>
          <a:ln w="9525" cap="flat" cmpd="sng">
            <a:solidFill>
              <a:schemeClr val="dk2"/>
            </a:solidFill>
            <a:prstDash val="solid"/>
            <a:round/>
            <a:headEnd type="none" w="med" len="med"/>
            <a:tailEnd type="none" w="med" len="med"/>
          </a:ln>
        </p:spPr>
      </p:cxnSp>
      <p:cxnSp>
        <p:nvCxnSpPr>
          <p:cNvPr id="628" name="Google Shape;628;p39"/>
          <p:cNvCxnSpPr>
            <a:stCxn id="589" idx="0"/>
            <a:endCxn id="590" idx="2"/>
          </p:cNvCxnSpPr>
          <p:nvPr/>
        </p:nvCxnSpPr>
        <p:spPr>
          <a:xfrm rot="10800000">
            <a:off x="3515720" y="2355233"/>
            <a:ext cx="101600" cy="1284400"/>
          </a:xfrm>
          <a:prstGeom prst="straightConnector1">
            <a:avLst/>
          </a:prstGeom>
          <a:noFill/>
          <a:ln w="9525" cap="flat" cmpd="sng">
            <a:solidFill>
              <a:schemeClr val="dk2"/>
            </a:solidFill>
            <a:prstDash val="solid"/>
            <a:round/>
            <a:headEnd type="none" w="med" len="med"/>
            <a:tailEnd type="none" w="med" len="med"/>
          </a:ln>
        </p:spPr>
      </p:cxnSp>
      <p:cxnSp>
        <p:nvCxnSpPr>
          <p:cNvPr id="629" name="Google Shape;629;p39"/>
          <p:cNvCxnSpPr>
            <a:stCxn id="589" idx="0"/>
            <a:endCxn id="591" idx="2"/>
          </p:cNvCxnSpPr>
          <p:nvPr/>
        </p:nvCxnSpPr>
        <p:spPr>
          <a:xfrm rot="10800000">
            <a:off x="2906120" y="23552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630" name="Google Shape;630;p39"/>
          <p:cNvCxnSpPr>
            <a:stCxn id="589" idx="0"/>
            <a:endCxn id="592" idx="2"/>
          </p:cNvCxnSpPr>
          <p:nvPr/>
        </p:nvCxnSpPr>
        <p:spPr>
          <a:xfrm rot="10800000">
            <a:off x="22965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631" name="Google Shape;631;p39"/>
          <p:cNvCxnSpPr>
            <a:stCxn id="583" idx="0"/>
            <a:endCxn id="590" idx="2"/>
          </p:cNvCxnSpPr>
          <p:nvPr/>
        </p:nvCxnSpPr>
        <p:spPr>
          <a:xfrm rot="10800000" flipH="1">
            <a:off x="2906120" y="2355233"/>
            <a:ext cx="609600" cy="1284400"/>
          </a:xfrm>
          <a:prstGeom prst="straightConnector1">
            <a:avLst/>
          </a:prstGeom>
          <a:noFill/>
          <a:ln w="9525" cap="flat" cmpd="sng">
            <a:solidFill>
              <a:schemeClr val="dk2"/>
            </a:solidFill>
            <a:prstDash val="solid"/>
            <a:round/>
            <a:headEnd type="none" w="med" len="med"/>
            <a:tailEnd type="none" w="med" len="med"/>
          </a:ln>
        </p:spPr>
      </p:cxnSp>
      <p:cxnSp>
        <p:nvCxnSpPr>
          <p:cNvPr id="632" name="Google Shape;632;p39"/>
          <p:cNvCxnSpPr>
            <a:stCxn id="583" idx="0"/>
            <a:endCxn id="591" idx="2"/>
          </p:cNvCxnSpPr>
          <p:nvPr/>
        </p:nvCxnSpPr>
        <p:spPr>
          <a:xfrm rot="10800000">
            <a:off x="2906120" y="2355233"/>
            <a:ext cx="0" cy="1284400"/>
          </a:xfrm>
          <a:prstGeom prst="straightConnector1">
            <a:avLst/>
          </a:prstGeom>
          <a:noFill/>
          <a:ln w="9525" cap="flat" cmpd="sng">
            <a:solidFill>
              <a:schemeClr val="dk2"/>
            </a:solidFill>
            <a:prstDash val="solid"/>
            <a:round/>
            <a:headEnd type="none" w="med" len="med"/>
            <a:tailEnd type="none" w="med" len="med"/>
          </a:ln>
        </p:spPr>
      </p:cxnSp>
      <p:cxnSp>
        <p:nvCxnSpPr>
          <p:cNvPr id="633" name="Google Shape;633;p39"/>
          <p:cNvCxnSpPr>
            <a:stCxn id="583" idx="0"/>
            <a:endCxn id="592" idx="2"/>
          </p:cNvCxnSpPr>
          <p:nvPr/>
        </p:nvCxnSpPr>
        <p:spPr>
          <a:xfrm rot="10800000">
            <a:off x="2296520" y="2355233"/>
            <a:ext cx="609600" cy="1284400"/>
          </a:xfrm>
          <a:prstGeom prst="straightConnector1">
            <a:avLst/>
          </a:prstGeom>
          <a:noFill/>
          <a:ln w="9525" cap="flat" cmpd="sng">
            <a:solidFill>
              <a:schemeClr val="dk2"/>
            </a:solidFill>
            <a:prstDash val="solid"/>
            <a:round/>
            <a:headEnd type="none" w="med" len="med"/>
            <a:tailEnd type="none" w="med" len="med"/>
          </a:ln>
        </p:spPr>
      </p:cxnSp>
      <p:cxnSp>
        <p:nvCxnSpPr>
          <p:cNvPr id="634" name="Google Shape;634;p39"/>
          <p:cNvCxnSpPr>
            <a:stCxn id="588" idx="0"/>
            <a:endCxn id="590" idx="2"/>
          </p:cNvCxnSpPr>
          <p:nvPr/>
        </p:nvCxnSpPr>
        <p:spPr>
          <a:xfrm rot="10800000" flipH="1">
            <a:off x="21949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635" name="Google Shape;635;p39"/>
          <p:cNvCxnSpPr>
            <a:endCxn id="591" idx="2"/>
          </p:cNvCxnSpPr>
          <p:nvPr/>
        </p:nvCxnSpPr>
        <p:spPr>
          <a:xfrm rot="10800000" flipH="1">
            <a:off x="2194920" y="23550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636" name="Google Shape;636;p39"/>
          <p:cNvCxnSpPr>
            <a:stCxn id="588" idx="0"/>
            <a:endCxn id="592" idx="2"/>
          </p:cNvCxnSpPr>
          <p:nvPr/>
        </p:nvCxnSpPr>
        <p:spPr>
          <a:xfrm rot="10800000" flipH="1">
            <a:off x="2194920" y="2355233"/>
            <a:ext cx="101600" cy="1284400"/>
          </a:xfrm>
          <a:prstGeom prst="straightConnector1">
            <a:avLst/>
          </a:prstGeom>
          <a:noFill/>
          <a:ln w="9525" cap="flat" cmpd="sng">
            <a:solidFill>
              <a:schemeClr val="dk2"/>
            </a:solidFill>
            <a:prstDash val="solid"/>
            <a:round/>
            <a:headEnd type="none" w="med" len="med"/>
            <a:tailEnd type="none" w="med" len="med"/>
          </a:ln>
        </p:spPr>
      </p:cxnSp>
      <p:cxnSp>
        <p:nvCxnSpPr>
          <p:cNvPr id="637" name="Google Shape;637;p39"/>
          <p:cNvCxnSpPr>
            <a:stCxn id="582" idx="0"/>
            <a:endCxn id="590" idx="2"/>
          </p:cNvCxnSpPr>
          <p:nvPr/>
        </p:nvCxnSpPr>
        <p:spPr>
          <a:xfrm rot="10800000" flipH="1">
            <a:off x="1483720" y="2355233"/>
            <a:ext cx="2032000" cy="1284400"/>
          </a:xfrm>
          <a:prstGeom prst="straightConnector1">
            <a:avLst/>
          </a:prstGeom>
          <a:noFill/>
          <a:ln w="9525" cap="flat" cmpd="sng">
            <a:solidFill>
              <a:schemeClr val="dk2"/>
            </a:solidFill>
            <a:prstDash val="solid"/>
            <a:round/>
            <a:headEnd type="none" w="med" len="med"/>
            <a:tailEnd type="none" w="med" len="med"/>
          </a:ln>
        </p:spPr>
      </p:cxnSp>
      <p:cxnSp>
        <p:nvCxnSpPr>
          <p:cNvPr id="638" name="Google Shape;638;p39"/>
          <p:cNvCxnSpPr>
            <a:stCxn id="582" idx="0"/>
            <a:endCxn id="591" idx="2"/>
          </p:cNvCxnSpPr>
          <p:nvPr/>
        </p:nvCxnSpPr>
        <p:spPr>
          <a:xfrm rot="10800000" flipH="1">
            <a:off x="1483720" y="2355233"/>
            <a:ext cx="1422400" cy="1284400"/>
          </a:xfrm>
          <a:prstGeom prst="straightConnector1">
            <a:avLst/>
          </a:prstGeom>
          <a:noFill/>
          <a:ln w="9525" cap="flat" cmpd="sng">
            <a:solidFill>
              <a:schemeClr val="dk2"/>
            </a:solidFill>
            <a:prstDash val="solid"/>
            <a:round/>
            <a:headEnd type="none" w="med" len="med"/>
            <a:tailEnd type="none" w="med" len="med"/>
          </a:ln>
        </p:spPr>
      </p:cxnSp>
      <p:cxnSp>
        <p:nvCxnSpPr>
          <p:cNvPr id="639" name="Google Shape;639;p39"/>
          <p:cNvCxnSpPr>
            <a:stCxn id="582" idx="0"/>
            <a:endCxn id="592" idx="2"/>
          </p:cNvCxnSpPr>
          <p:nvPr/>
        </p:nvCxnSpPr>
        <p:spPr>
          <a:xfrm rot="10800000" flipH="1">
            <a:off x="1483720" y="2355233"/>
            <a:ext cx="812800" cy="1284400"/>
          </a:xfrm>
          <a:prstGeom prst="straightConnector1">
            <a:avLst/>
          </a:prstGeom>
          <a:noFill/>
          <a:ln w="9525" cap="flat" cmpd="sng">
            <a:solidFill>
              <a:schemeClr val="dk2"/>
            </a:solidFill>
            <a:prstDash val="solid"/>
            <a:round/>
            <a:headEnd type="none" w="med" len="med"/>
            <a:tailEnd type="none" w="med" len="med"/>
          </a:ln>
        </p:spPr>
      </p:cxnSp>
      <p:pic>
        <p:nvPicPr>
          <p:cNvPr id="640" name="Google Shape;640;p39"/>
          <p:cNvPicPr preferRelativeResize="0"/>
          <p:nvPr/>
        </p:nvPicPr>
        <p:blipFill rotWithShape="1">
          <a:blip r:embed="rId3">
            <a:alphaModFix/>
          </a:blip>
          <a:srcRect l="36091" t="-3329" r="56720" b="65835"/>
          <a:stretch/>
        </p:blipFill>
        <p:spPr>
          <a:xfrm>
            <a:off x="655596" y="6325629"/>
            <a:ext cx="437032" cy="466172"/>
          </a:xfrm>
          <a:prstGeom prst="rect">
            <a:avLst/>
          </a:prstGeom>
          <a:noFill/>
          <a:ln>
            <a:noFill/>
          </a:ln>
        </p:spPr>
      </p:pic>
      <p:pic>
        <p:nvPicPr>
          <p:cNvPr id="641" name="Google Shape;641;p39"/>
          <p:cNvPicPr preferRelativeResize="0"/>
          <p:nvPr/>
        </p:nvPicPr>
        <p:blipFill rotWithShape="1">
          <a:blip r:embed="rId3">
            <a:alphaModFix/>
          </a:blip>
          <a:srcRect l="43070" t="199" r="50262" b="69174"/>
          <a:stretch/>
        </p:blipFill>
        <p:spPr>
          <a:xfrm>
            <a:off x="4617999" y="6353421"/>
            <a:ext cx="437032" cy="410579"/>
          </a:xfrm>
          <a:prstGeom prst="rect">
            <a:avLst/>
          </a:prstGeom>
          <a:noFill/>
          <a:ln>
            <a:noFill/>
          </a:ln>
        </p:spPr>
      </p:pic>
      <p:pic>
        <p:nvPicPr>
          <p:cNvPr id="642" name="Google Shape;642;p39"/>
          <p:cNvPicPr preferRelativeResize="0"/>
          <p:nvPr/>
        </p:nvPicPr>
        <p:blipFill rotWithShape="1">
          <a:blip r:embed="rId3">
            <a:alphaModFix/>
          </a:blip>
          <a:srcRect l="42973" t="34687" r="50360" b="34686"/>
          <a:stretch/>
        </p:blipFill>
        <p:spPr>
          <a:xfrm>
            <a:off x="4008397" y="6353421"/>
            <a:ext cx="437032" cy="410579"/>
          </a:xfrm>
          <a:prstGeom prst="rect">
            <a:avLst/>
          </a:prstGeom>
          <a:noFill/>
          <a:ln>
            <a:noFill/>
          </a:ln>
        </p:spPr>
      </p:pic>
      <p:pic>
        <p:nvPicPr>
          <p:cNvPr id="643" name="Google Shape;643;p39"/>
          <p:cNvPicPr preferRelativeResize="0"/>
          <p:nvPr/>
        </p:nvPicPr>
        <p:blipFill rotWithShape="1">
          <a:blip r:embed="rId3">
            <a:alphaModFix/>
          </a:blip>
          <a:srcRect l="35880" t="69374" r="57452"/>
          <a:stretch/>
        </p:blipFill>
        <p:spPr>
          <a:xfrm>
            <a:off x="3398815" y="6353421"/>
            <a:ext cx="437032" cy="410579"/>
          </a:xfrm>
          <a:prstGeom prst="rect">
            <a:avLst/>
          </a:prstGeom>
          <a:noFill/>
          <a:ln>
            <a:noFill/>
          </a:ln>
        </p:spPr>
      </p:pic>
      <p:pic>
        <p:nvPicPr>
          <p:cNvPr id="644" name="Google Shape;644;p39"/>
          <p:cNvPicPr preferRelativeResize="0"/>
          <p:nvPr/>
        </p:nvPicPr>
        <p:blipFill rotWithShape="1">
          <a:blip r:embed="rId3">
            <a:alphaModFix/>
          </a:blip>
          <a:srcRect l="29274" t="34687" r="64058" b="34686"/>
          <a:stretch/>
        </p:blipFill>
        <p:spPr>
          <a:xfrm>
            <a:off x="2005665" y="6353421"/>
            <a:ext cx="437032" cy="410579"/>
          </a:xfrm>
          <a:prstGeom prst="rect">
            <a:avLst/>
          </a:prstGeom>
          <a:noFill/>
          <a:ln>
            <a:noFill/>
          </a:ln>
        </p:spPr>
      </p:pic>
      <p:pic>
        <p:nvPicPr>
          <p:cNvPr id="645" name="Google Shape;645;p39"/>
          <p:cNvPicPr preferRelativeResize="0"/>
          <p:nvPr/>
        </p:nvPicPr>
        <p:blipFill rotWithShape="1">
          <a:blip r:embed="rId3">
            <a:alphaModFix/>
          </a:blip>
          <a:srcRect l="49870" t="2376" r="43463" b="66997"/>
          <a:stretch/>
        </p:blipFill>
        <p:spPr>
          <a:xfrm>
            <a:off x="1330648" y="6353421"/>
            <a:ext cx="437032" cy="410579"/>
          </a:xfrm>
          <a:prstGeom prst="rect">
            <a:avLst/>
          </a:prstGeom>
          <a:noFill/>
          <a:ln>
            <a:noFill/>
          </a:ln>
        </p:spPr>
      </p:pic>
      <p:pic>
        <p:nvPicPr>
          <p:cNvPr id="646" name="Google Shape;646;p39"/>
          <p:cNvPicPr preferRelativeResize="0"/>
          <p:nvPr/>
        </p:nvPicPr>
        <p:blipFill rotWithShape="1">
          <a:blip r:embed="rId3">
            <a:alphaModFix/>
          </a:blip>
          <a:srcRect l="56670" r="36662" b="69374"/>
          <a:stretch/>
        </p:blipFill>
        <p:spPr>
          <a:xfrm>
            <a:off x="2738415" y="6353421"/>
            <a:ext cx="437032" cy="410579"/>
          </a:xfrm>
          <a:prstGeom prst="rect">
            <a:avLst/>
          </a:prstGeom>
          <a:noFill/>
          <a:ln>
            <a:noFill/>
          </a:ln>
        </p:spPr>
      </p:pic>
      <p:sp>
        <p:nvSpPr>
          <p:cNvPr id="647" name="Google Shape;647;p39"/>
          <p:cNvSpPr/>
          <p:nvPr/>
        </p:nvSpPr>
        <p:spPr>
          <a:xfrm>
            <a:off x="2687600" y="3639433"/>
            <a:ext cx="437040" cy="239400"/>
          </a:xfrm>
          <a:prstGeom prst="flowChartTerminator">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648" name="Google Shape;648;p39"/>
          <p:cNvPicPr preferRelativeResize="0"/>
          <p:nvPr/>
        </p:nvPicPr>
        <p:blipFill rotWithShape="1">
          <a:blip r:embed="rId4">
            <a:alphaModFix/>
          </a:blip>
          <a:srcRect l="47862" t="23395" r="38697" b="41216"/>
          <a:stretch/>
        </p:blipFill>
        <p:spPr>
          <a:xfrm>
            <a:off x="8290132" y="2756501"/>
            <a:ext cx="1638499" cy="1670067"/>
          </a:xfrm>
          <a:prstGeom prst="rect">
            <a:avLst/>
          </a:prstGeom>
          <a:noFill/>
          <a:ln>
            <a:noFill/>
          </a:ln>
        </p:spPr>
      </p:pic>
      <p:sp>
        <p:nvSpPr>
          <p:cNvPr id="649" name="Google Shape;649;p39"/>
          <p:cNvSpPr txBox="1">
            <a:spLocks noGrp="1"/>
          </p:cNvSpPr>
          <p:nvPr>
            <p:ph type="body" idx="4294967295"/>
          </p:nvPr>
        </p:nvSpPr>
        <p:spPr>
          <a:xfrm>
            <a:off x="415600" y="1135033"/>
            <a:ext cx="11360800" cy="670800"/>
          </a:xfrm>
          <a:prstGeom prst="rect">
            <a:avLst/>
          </a:prstGeom>
        </p:spPr>
        <p:txBody>
          <a:bodyPr spcFirstLastPara="1" vert="horz" wrap="square" lIns="121900" tIns="121900" rIns="121900" bIns="121900" rtlCol="0" anchor="t" anchorCtr="0">
            <a:noAutofit/>
          </a:bodyPr>
          <a:lstStyle/>
          <a:p>
            <a:pPr marL="0" indent="0">
              <a:lnSpc>
                <a:spcPct val="150000"/>
              </a:lnSpc>
              <a:spcBef>
                <a:spcPts val="0"/>
              </a:spcBef>
              <a:spcAft>
                <a:spcPts val="2133"/>
              </a:spcAft>
              <a:buNone/>
            </a:pPr>
            <a:r>
              <a:rPr lang="en-GB"/>
              <a:t>    Find agreement between predictions for capsule coordinate frames.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40"/>
          <p:cNvSpPr/>
          <p:nvPr/>
        </p:nvSpPr>
        <p:spPr>
          <a:xfrm>
            <a:off x="6077033" y="2404433"/>
            <a:ext cx="2428000" cy="35060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6" name="Google Shape;656;p40"/>
          <p:cNvSpPr txBox="1">
            <a:spLocks noGrp="1"/>
          </p:cNvSpPr>
          <p:nvPr>
            <p:ph type="title" idx="4294967295"/>
          </p:nvPr>
        </p:nvSpPr>
        <p:spPr>
          <a:xfrm>
            <a:off x="377933" y="190667"/>
            <a:ext cx="11360800" cy="763600"/>
          </a:xfrm>
          <a:prstGeom prst="rect">
            <a:avLst/>
          </a:prstGeom>
        </p:spPr>
        <p:txBody>
          <a:bodyPr spcFirstLastPara="1" vert="horz" wrap="square" lIns="121900" tIns="121900" rIns="121900" bIns="121900" rtlCol="0" anchor="t" anchorCtr="0">
            <a:noAutofit/>
          </a:bodyPr>
          <a:lstStyle/>
          <a:p>
            <a:pPr>
              <a:spcBef>
                <a:spcPts val="0"/>
              </a:spcBef>
            </a:pPr>
            <a:r>
              <a:rPr lang="en-GB"/>
              <a:t>Agreement</a:t>
            </a:r>
            <a:endParaRPr/>
          </a:p>
        </p:txBody>
      </p:sp>
      <p:sp>
        <p:nvSpPr>
          <p:cNvPr id="657" name="Google Shape;657;p40"/>
          <p:cNvSpPr/>
          <p:nvPr/>
        </p:nvSpPr>
        <p:spPr>
          <a:xfrm>
            <a:off x="6556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8" name="Google Shape;658;p40"/>
          <p:cNvSpPr/>
          <p:nvPr/>
        </p:nvSpPr>
        <p:spPr>
          <a:xfrm>
            <a:off x="12652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9" name="Google Shape;659;p40"/>
          <p:cNvSpPr/>
          <p:nvPr/>
        </p:nvSpPr>
        <p:spPr>
          <a:xfrm>
            <a:off x="19764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0" name="Google Shape;660;p40"/>
          <p:cNvSpPr/>
          <p:nvPr/>
        </p:nvSpPr>
        <p:spPr>
          <a:xfrm>
            <a:off x="26876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1" name="Google Shape;661;p40"/>
          <p:cNvSpPr/>
          <p:nvPr/>
        </p:nvSpPr>
        <p:spPr>
          <a:xfrm>
            <a:off x="33988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2" name="Google Shape;662;p40"/>
          <p:cNvSpPr/>
          <p:nvPr/>
        </p:nvSpPr>
        <p:spPr>
          <a:xfrm>
            <a:off x="40084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3" name="Google Shape;663;p40"/>
          <p:cNvSpPr/>
          <p:nvPr/>
        </p:nvSpPr>
        <p:spPr>
          <a:xfrm>
            <a:off x="46180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4" name="Google Shape;664;p40"/>
          <p:cNvSpPr/>
          <p:nvPr/>
        </p:nvSpPr>
        <p:spPr>
          <a:xfrm>
            <a:off x="1265200" y="3639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5" name="Google Shape;665;p40"/>
          <p:cNvSpPr/>
          <p:nvPr/>
        </p:nvSpPr>
        <p:spPr>
          <a:xfrm>
            <a:off x="2687600" y="3639633"/>
            <a:ext cx="437040" cy="239400"/>
          </a:xfrm>
          <a:prstGeom prst="flowChartTermina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6" name="Google Shape;666;p40"/>
          <p:cNvSpPr/>
          <p:nvPr/>
        </p:nvSpPr>
        <p:spPr>
          <a:xfrm>
            <a:off x="4008400" y="3639633"/>
            <a:ext cx="437040" cy="239400"/>
          </a:xfrm>
          <a:prstGeom prst="flowChartTermina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67" name="Google Shape;667;p40"/>
          <p:cNvCxnSpPr>
            <a:stCxn id="658" idx="0"/>
            <a:endCxn id="665" idx="2"/>
          </p:cNvCxnSpPr>
          <p:nvPr/>
        </p:nvCxnSpPr>
        <p:spPr>
          <a:xfrm rot="10800000" flipH="1">
            <a:off x="1483720" y="3879233"/>
            <a:ext cx="1422400" cy="2097200"/>
          </a:xfrm>
          <a:prstGeom prst="straightConnector1">
            <a:avLst/>
          </a:prstGeom>
          <a:noFill/>
          <a:ln w="9525" cap="flat" cmpd="sng">
            <a:solidFill>
              <a:srgbClr val="FF0000"/>
            </a:solidFill>
            <a:prstDash val="dash"/>
            <a:round/>
            <a:headEnd type="none" w="med" len="med"/>
            <a:tailEnd type="none" w="med" len="med"/>
          </a:ln>
        </p:spPr>
      </p:cxnSp>
      <p:cxnSp>
        <p:nvCxnSpPr>
          <p:cNvPr id="668" name="Google Shape;668;p40"/>
          <p:cNvCxnSpPr>
            <a:stCxn id="657" idx="0"/>
            <a:endCxn id="665" idx="2"/>
          </p:cNvCxnSpPr>
          <p:nvPr/>
        </p:nvCxnSpPr>
        <p:spPr>
          <a:xfrm rot="10800000" flipH="1">
            <a:off x="874120" y="3879233"/>
            <a:ext cx="2032000" cy="2097200"/>
          </a:xfrm>
          <a:prstGeom prst="straightConnector1">
            <a:avLst/>
          </a:prstGeom>
          <a:noFill/>
          <a:ln w="9525" cap="flat" cmpd="sng">
            <a:solidFill>
              <a:srgbClr val="FF0000"/>
            </a:solidFill>
            <a:prstDash val="dash"/>
            <a:round/>
            <a:headEnd type="none" w="med" len="med"/>
            <a:tailEnd type="none" w="med" len="med"/>
          </a:ln>
        </p:spPr>
      </p:cxnSp>
      <p:cxnSp>
        <p:nvCxnSpPr>
          <p:cNvPr id="669" name="Google Shape;669;p40"/>
          <p:cNvCxnSpPr>
            <a:stCxn id="659" idx="0"/>
            <a:endCxn id="665" idx="2"/>
          </p:cNvCxnSpPr>
          <p:nvPr/>
        </p:nvCxnSpPr>
        <p:spPr>
          <a:xfrm rot="10800000" flipH="1">
            <a:off x="2194920" y="3879233"/>
            <a:ext cx="711200" cy="2097200"/>
          </a:xfrm>
          <a:prstGeom prst="straightConnector1">
            <a:avLst/>
          </a:prstGeom>
          <a:noFill/>
          <a:ln w="9525" cap="flat" cmpd="sng">
            <a:solidFill>
              <a:srgbClr val="FF0000"/>
            </a:solidFill>
            <a:prstDash val="dash"/>
            <a:round/>
            <a:headEnd type="none" w="med" len="med"/>
            <a:tailEnd type="none" w="med" len="med"/>
          </a:ln>
        </p:spPr>
      </p:cxnSp>
      <p:sp>
        <p:nvSpPr>
          <p:cNvPr id="670" name="Google Shape;670;p40"/>
          <p:cNvSpPr/>
          <p:nvPr/>
        </p:nvSpPr>
        <p:spPr>
          <a:xfrm>
            <a:off x="1976400" y="3639633"/>
            <a:ext cx="437040" cy="239400"/>
          </a:xfrm>
          <a:prstGeom prst="flowChartTerminator">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1" name="Google Shape;671;p40"/>
          <p:cNvSpPr/>
          <p:nvPr/>
        </p:nvSpPr>
        <p:spPr>
          <a:xfrm>
            <a:off x="3398800" y="3639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2" name="Google Shape;672;p40"/>
          <p:cNvSpPr/>
          <p:nvPr/>
        </p:nvSpPr>
        <p:spPr>
          <a:xfrm>
            <a:off x="3297200" y="2115633"/>
            <a:ext cx="437040" cy="239400"/>
          </a:xfrm>
          <a:prstGeom prst="flowChartTerminator">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3" name="Google Shape;673;p40"/>
          <p:cNvSpPr/>
          <p:nvPr/>
        </p:nvSpPr>
        <p:spPr>
          <a:xfrm>
            <a:off x="2687600" y="2115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4" name="Google Shape;674;p40"/>
          <p:cNvSpPr/>
          <p:nvPr/>
        </p:nvSpPr>
        <p:spPr>
          <a:xfrm>
            <a:off x="2078000" y="2115633"/>
            <a:ext cx="437040" cy="239400"/>
          </a:xfrm>
          <a:prstGeom prst="flowChartTerminator">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675" name="Google Shape;675;p40"/>
          <p:cNvCxnSpPr>
            <a:stCxn id="660" idx="0"/>
            <a:endCxn id="665" idx="2"/>
          </p:cNvCxnSpPr>
          <p:nvPr/>
        </p:nvCxnSpPr>
        <p:spPr>
          <a:xfrm rot="10800000">
            <a:off x="2906120" y="3879233"/>
            <a:ext cx="0" cy="2097200"/>
          </a:xfrm>
          <a:prstGeom prst="straightConnector1">
            <a:avLst/>
          </a:prstGeom>
          <a:noFill/>
          <a:ln w="9525" cap="flat" cmpd="sng">
            <a:solidFill>
              <a:srgbClr val="FF0000"/>
            </a:solidFill>
            <a:prstDash val="dash"/>
            <a:round/>
            <a:headEnd type="none" w="med" len="med"/>
            <a:tailEnd type="none" w="med" len="med"/>
          </a:ln>
        </p:spPr>
      </p:cxnSp>
      <p:cxnSp>
        <p:nvCxnSpPr>
          <p:cNvPr id="676" name="Google Shape;676;p40"/>
          <p:cNvCxnSpPr>
            <a:stCxn id="661" idx="0"/>
            <a:endCxn id="665" idx="2"/>
          </p:cNvCxnSpPr>
          <p:nvPr/>
        </p:nvCxnSpPr>
        <p:spPr>
          <a:xfrm rot="10800000">
            <a:off x="2906120" y="3879233"/>
            <a:ext cx="711200" cy="2097200"/>
          </a:xfrm>
          <a:prstGeom prst="straightConnector1">
            <a:avLst/>
          </a:prstGeom>
          <a:noFill/>
          <a:ln w="9525" cap="flat" cmpd="sng">
            <a:solidFill>
              <a:srgbClr val="FF0000"/>
            </a:solidFill>
            <a:prstDash val="dash"/>
            <a:round/>
            <a:headEnd type="none" w="med" len="med"/>
            <a:tailEnd type="none" w="med" len="med"/>
          </a:ln>
        </p:spPr>
      </p:cxnSp>
      <p:cxnSp>
        <p:nvCxnSpPr>
          <p:cNvPr id="677" name="Google Shape;677;p40"/>
          <p:cNvCxnSpPr>
            <a:stCxn id="662" idx="0"/>
            <a:endCxn id="665" idx="2"/>
          </p:cNvCxnSpPr>
          <p:nvPr/>
        </p:nvCxnSpPr>
        <p:spPr>
          <a:xfrm rot="10800000">
            <a:off x="2906120" y="3879233"/>
            <a:ext cx="1320800" cy="2097200"/>
          </a:xfrm>
          <a:prstGeom prst="straightConnector1">
            <a:avLst/>
          </a:prstGeom>
          <a:noFill/>
          <a:ln w="9525" cap="flat" cmpd="sng">
            <a:solidFill>
              <a:srgbClr val="FF0000"/>
            </a:solidFill>
            <a:prstDash val="dash"/>
            <a:round/>
            <a:headEnd type="none" w="med" len="med"/>
            <a:tailEnd type="none" w="med" len="med"/>
          </a:ln>
        </p:spPr>
      </p:cxnSp>
      <p:cxnSp>
        <p:nvCxnSpPr>
          <p:cNvPr id="678" name="Google Shape;678;p40"/>
          <p:cNvCxnSpPr>
            <a:stCxn id="663" idx="0"/>
            <a:endCxn id="665" idx="2"/>
          </p:cNvCxnSpPr>
          <p:nvPr/>
        </p:nvCxnSpPr>
        <p:spPr>
          <a:xfrm rot="10800000">
            <a:off x="2906120" y="3879233"/>
            <a:ext cx="1930400" cy="2097200"/>
          </a:xfrm>
          <a:prstGeom prst="straightConnector1">
            <a:avLst/>
          </a:prstGeom>
          <a:noFill/>
          <a:ln w="9525" cap="flat" cmpd="sng">
            <a:solidFill>
              <a:srgbClr val="FF0000"/>
            </a:solidFill>
            <a:prstDash val="dash"/>
            <a:round/>
            <a:headEnd type="none" w="med" len="med"/>
            <a:tailEnd type="none" w="med" len="med"/>
          </a:ln>
        </p:spPr>
      </p:cxnSp>
      <p:cxnSp>
        <p:nvCxnSpPr>
          <p:cNvPr id="679" name="Google Shape;679;p40"/>
          <p:cNvCxnSpPr>
            <a:stCxn id="663" idx="0"/>
            <a:endCxn id="671" idx="2"/>
          </p:cNvCxnSpPr>
          <p:nvPr/>
        </p:nvCxnSpPr>
        <p:spPr>
          <a:xfrm rot="10800000">
            <a:off x="3617320" y="3879233"/>
            <a:ext cx="1219200" cy="2097200"/>
          </a:xfrm>
          <a:prstGeom prst="straightConnector1">
            <a:avLst/>
          </a:prstGeom>
          <a:noFill/>
          <a:ln w="9525" cap="flat" cmpd="sng">
            <a:solidFill>
              <a:srgbClr val="FF0000"/>
            </a:solidFill>
            <a:prstDash val="dash"/>
            <a:round/>
            <a:headEnd type="none" w="med" len="med"/>
            <a:tailEnd type="none" w="med" len="med"/>
          </a:ln>
        </p:spPr>
      </p:cxnSp>
      <p:cxnSp>
        <p:nvCxnSpPr>
          <p:cNvPr id="680" name="Google Shape;680;p40"/>
          <p:cNvCxnSpPr>
            <a:stCxn id="663" idx="0"/>
            <a:endCxn id="666" idx="2"/>
          </p:cNvCxnSpPr>
          <p:nvPr/>
        </p:nvCxnSpPr>
        <p:spPr>
          <a:xfrm rot="10800000">
            <a:off x="4226920" y="3879233"/>
            <a:ext cx="609600" cy="2097200"/>
          </a:xfrm>
          <a:prstGeom prst="straightConnector1">
            <a:avLst/>
          </a:prstGeom>
          <a:noFill/>
          <a:ln w="9525" cap="flat" cmpd="sng">
            <a:solidFill>
              <a:srgbClr val="FF0000"/>
            </a:solidFill>
            <a:prstDash val="dash"/>
            <a:round/>
            <a:headEnd type="none" w="med" len="med"/>
            <a:tailEnd type="none" w="med" len="med"/>
          </a:ln>
        </p:spPr>
      </p:cxnSp>
      <p:cxnSp>
        <p:nvCxnSpPr>
          <p:cNvPr id="681" name="Google Shape;681;p40"/>
          <p:cNvCxnSpPr>
            <a:stCxn id="663" idx="0"/>
            <a:endCxn id="670" idx="2"/>
          </p:cNvCxnSpPr>
          <p:nvPr/>
        </p:nvCxnSpPr>
        <p:spPr>
          <a:xfrm rot="10800000">
            <a:off x="2194920" y="3879233"/>
            <a:ext cx="2641600" cy="2097200"/>
          </a:xfrm>
          <a:prstGeom prst="straightConnector1">
            <a:avLst/>
          </a:prstGeom>
          <a:noFill/>
          <a:ln w="9525" cap="flat" cmpd="sng">
            <a:solidFill>
              <a:srgbClr val="FF0000"/>
            </a:solidFill>
            <a:prstDash val="dash"/>
            <a:round/>
            <a:headEnd type="none" w="med" len="med"/>
            <a:tailEnd type="none" w="med" len="med"/>
          </a:ln>
        </p:spPr>
      </p:cxnSp>
      <p:cxnSp>
        <p:nvCxnSpPr>
          <p:cNvPr id="682" name="Google Shape;682;p40"/>
          <p:cNvCxnSpPr>
            <a:stCxn id="663" idx="0"/>
            <a:endCxn id="664" idx="2"/>
          </p:cNvCxnSpPr>
          <p:nvPr/>
        </p:nvCxnSpPr>
        <p:spPr>
          <a:xfrm rot="10800000">
            <a:off x="1483720" y="3879233"/>
            <a:ext cx="3352800" cy="2097200"/>
          </a:xfrm>
          <a:prstGeom prst="straightConnector1">
            <a:avLst/>
          </a:prstGeom>
          <a:noFill/>
          <a:ln w="9525" cap="flat" cmpd="sng">
            <a:solidFill>
              <a:srgbClr val="FF0000"/>
            </a:solidFill>
            <a:prstDash val="dash"/>
            <a:round/>
            <a:headEnd type="none" w="med" len="med"/>
            <a:tailEnd type="none" w="med" len="med"/>
          </a:ln>
        </p:spPr>
      </p:cxnSp>
      <p:cxnSp>
        <p:nvCxnSpPr>
          <p:cNvPr id="683" name="Google Shape;683;p40"/>
          <p:cNvCxnSpPr>
            <a:stCxn id="662" idx="0"/>
            <a:endCxn id="666" idx="2"/>
          </p:cNvCxnSpPr>
          <p:nvPr/>
        </p:nvCxnSpPr>
        <p:spPr>
          <a:xfrm rot="10800000">
            <a:off x="4226920" y="3879233"/>
            <a:ext cx="0" cy="2097200"/>
          </a:xfrm>
          <a:prstGeom prst="straightConnector1">
            <a:avLst/>
          </a:prstGeom>
          <a:noFill/>
          <a:ln w="9525" cap="flat" cmpd="sng">
            <a:solidFill>
              <a:srgbClr val="FF0000"/>
            </a:solidFill>
            <a:prstDash val="dash"/>
            <a:round/>
            <a:headEnd type="none" w="med" len="med"/>
            <a:tailEnd type="none" w="med" len="med"/>
          </a:ln>
        </p:spPr>
      </p:cxnSp>
      <p:cxnSp>
        <p:nvCxnSpPr>
          <p:cNvPr id="684" name="Google Shape;684;p40"/>
          <p:cNvCxnSpPr>
            <a:stCxn id="662" idx="0"/>
            <a:endCxn id="671" idx="2"/>
          </p:cNvCxnSpPr>
          <p:nvPr/>
        </p:nvCxnSpPr>
        <p:spPr>
          <a:xfrm rot="10800000">
            <a:off x="3617320" y="3879233"/>
            <a:ext cx="609600" cy="2097200"/>
          </a:xfrm>
          <a:prstGeom prst="straightConnector1">
            <a:avLst/>
          </a:prstGeom>
          <a:noFill/>
          <a:ln w="9525" cap="flat" cmpd="sng">
            <a:solidFill>
              <a:srgbClr val="FF0000"/>
            </a:solidFill>
            <a:prstDash val="dash"/>
            <a:round/>
            <a:headEnd type="none" w="med" len="med"/>
            <a:tailEnd type="none" w="med" len="med"/>
          </a:ln>
        </p:spPr>
      </p:cxnSp>
      <p:cxnSp>
        <p:nvCxnSpPr>
          <p:cNvPr id="685" name="Google Shape;685;p40"/>
          <p:cNvCxnSpPr>
            <a:stCxn id="662" idx="0"/>
            <a:endCxn id="670" idx="2"/>
          </p:cNvCxnSpPr>
          <p:nvPr/>
        </p:nvCxnSpPr>
        <p:spPr>
          <a:xfrm rot="10800000">
            <a:off x="2194920" y="3879233"/>
            <a:ext cx="2032000" cy="2097200"/>
          </a:xfrm>
          <a:prstGeom prst="straightConnector1">
            <a:avLst/>
          </a:prstGeom>
          <a:noFill/>
          <a:ln w="9525" cap="flat" cmpd="sng">
            <a:solidFill>
              <a:srgbClr val="FF0000"/>
            </a:solidFill>
            <a:prstDash val="dash"/>
            <a:round/>
            <a:headEnd type="none" w="med" len="med"/>
            <a:tailEnd type="none" w="med" len="med"/>
          </a:ln>
        </p:spPr>
      </p:cxnSp>
      <p:cxnSp>
        <p:nvCxnSpPr>
          <p:cNvPr id="686" name="Google Shape;686;p40"/>
          <p:cNvCxnSpPr>
            <a:stCxn id="662" idx="0"/>
            <a:endCxn id="664" idx="2"/>
          </p:cNvCxnSpPr>
          <p:nvPr/>
        </p:nvCxnSpPr>
        <p:spPr>
          <a:xfrm rot="10800000">
            <a:off x="1483720" y="3879233"/>
            <a:ext cx="2743200" cy="2097200"/>
          </a:xfrm>
          <a:prstGeom prst="straightConnector1">
            <a:avLst/>
          </a:prstGeom>
          <a:noFill/>
          <a:ln w="9525" cap="flat" cmpd="sng">
            <a:solidFill>
              <a:srgbClr val="FF0000"/>
            </a:solidFill>
            <a:prstDash val="dash"/>
            <a:round/>
            <a:headEnd type="none" w="med" len="med"/>
            <a:tailEnd type="none" w="med" len="med"/>
          </a:ln>
        </p:spPr>
      </p:cxnSp>
      <p:cxnSp>
        <p:nvCxnSpPr>
          <p:cNvPr id="687" name="Google Shape;687;p40"/>
          <p:cNvCxnSpPr>
            <a:stCxn id="661" idx="0"/>
            <a:endCxn id="666" idx="2"/>
          </p:cNvCxnSpPr>
          <p:nvPr/>
        </p:nvCxnSpPr>
        <p:spPr>
          <a:xfrm rot="10800000" flipH="1">
            <a:off x="3617320" y="3879233"/>
            <a:ext cx="609600" cy="2097200"/>
          </a:xfrm>
          <a:prstGeom prst="straightConnector1">
            <a:avLst/>
          </a:prstGeom>
          <a:noFill/>
          <a:ln w="9525" cap="flat" cmpd="sng">
            <a:solidFill>
              <a:srgbClr val="FF0000"/>
            </a:solidFill>
            <a:prstDash val="dash"/>
            <a:round/>
            <a:headEnd type="none" w="med" len="med"/>
            <a:tailEnd type="none" w="med" len="med"/>
          </a:ln>
        </p:spPr>
      </p:cxnSp>
      <p:cxnSp>
        <p:nvCxnSpPr>
          <p:cNvPr id="688" name="Google Shape;688;p40"/>
          <p:cNvCxnSpPr>
            <a:stCxn id="661" idx="0"/>
            <a:endCxn id="671" idx="2"/>
          </p:cNvCxnSpPr>
          <p:nvPr/>
        </p:nvCxnSpPr>
        <p:spPr>
          <a:xfrm rot="10800000">
            <a:off x="3617320" y="3879233"/>
            <a:ext cx="0" cy="2097200"/>
          </a:xfrm>
          <a:prstGeom prst="straightConnector1">
            <a:avLst/>
          </a:prstGeom>
          <a:noFill/>
          <a:ln w="9525" cap="flat" cmpd="sng">
            <a:solidFill>
              <a:srgbClr val="FF0000"/>
            </a:solidFill>
            <a:prstDash val="dash"/>
            <a:round/>
            <a:headEnd type="none" w="med" len="med"/>
            <a:tailEnd type="none" w="med" len="med"/>
          </a:ln>
        </p:spPr>
      </p:cxnSp>
      <p:cxnSp>
        <p:nvCxnSpPr>
          <p:cNvPr id="689" name="Google Shape;689;p40"/>
          <p:cNvCxnSpPr>
            <a:stCxn id="661" idx="0"/>
            <a:endCxn id="670" idx="2"/>
          </p:cNvCxnSpPr>
          <p:nvPr/>
        </p:nvCxnSpPr>
        <p:spPr>
          <a:xfrm rot="10800000">
            <a:off x="2194920" y="3879233"/>
            <a:ext cx="1422400" cy="2097200"/>
          </a:xfrm>
          <a:prstGeom prst="straightConnector1">
            <a:avLst/>
          </a:prstGeom>
          <a:noFill/>
          <a:ln w="9525" cap="flat" cmpd="sng">
            <a:solidFill>
              <a:srgbClr val="FF0000"/>
            </a:solidFill>
            <a:prstDash val="dash"/>
            <a:round/>
            <a:headEnd type="none" w="med" len="med"/>
            <a:tailEnd type="none" w="med" len="med"/>
          </a:ln>
        </p:spPr>
      </p:cxnSp>
      <p:cxnSp>
        <p:nvCxnSpPr>
          <p:cNvPr id="690" name="Google Shape;690;p40"/>
          <p:cNvCxnSpPr>
            <a:stCxn id="661" idx="0"/>
            <a:endCxn id="664" idx="2"/>
          </p:cNvCxnSpPr>
          <p:nvPr/>
        </p:nvCxnSpPr>
        <p:spPr>
          <a:xfrm rot="10800000">
            <a:off x="1483720" y="3879233"/>
            <a:ext cx="2133600" cy="2097200"/>
          </a:xfrm>
          <a:prstGeom prst="straightConnector1">
            <a:avLst/>
          </a:prstGeom>
          <a:noFill/>
          <a:ln w="9525" cap="flat" cmpd="sng">
            <a:solidFill>
              <a:srgbClr val="FF0000"/>
            </a:solidFill>
            <a:prstDash val="dash"/>
            <a:round/>
            <a:headEnd type="none" w="med" len="med"/>
            <a:tailEnd type="none" w="med" len="med"/>
          </a:ln>
        </p:spPr>
      </p:cxnSp>
      <p:cxnSp>
        <p:nvCxnSpPr>
          <p:cNvPr id="691" name="Google Shape;691;p40"/>
          <p:cNvCxnSpPr>
            <a:endCxn id="666" idx="2"/>
          </p:cNvCxnSpPr>
          <p:nvPr/>
        </p:nvCxnSpPr>
        <p:spPr>
          <a:xfrm rot="10800000" flipH="1">
            <a:off x="2906120" y="3879033"/>
            <a:ext cx="1320800" cy="2097200"/>
          </a:xfrm>
          <a:prstGeom prst="straightConnector1">
            <a:avLst/>
          </a:prstGeom>
          <a:noFill/>
          <a:ln w="9525" cap="flat" cmpd="sng">
            <a:solidFill>
              <a:srgbClr val="FF0000"/>
            </a:solidFill>
            <a:prstDash val="dash"/>
            <a:round/>
            <a:headEnd type="none" w="med" len="med"/>
            <a:tailEnd type="none" w="med" len="med"/>
          </a:ln>
        </p:spPr>
      </p:cxnSp>
      <p:cxnSp>
        <p:nvCxnSpPr>
          <p:cNvPr id="692" name="Google Shape;692;p40"/>
          <p:cNvCxnSpPr>
            <a:stCxn id="660" idx="0"/>
            <a:endCxn id="671" idx="2"/>
          </p:cNvCxnSpPr>
          <p:nvPr/>
        </p:nvCxnSpPr>
        <p:spPr>
          <a:xfrm rot="10800000" flipH="1">
            <a:off x="2906120" y="3879233"/>
            <a:ext cx="711200" cy="2097200"/>
          </a:xfrm>
          <a:prstGeom prst="straightConnector1">
            <a:avLst/>
          </a:prstGeom>
          <a:noFill/>
          <a:ln w="9525" cap="flat" cmpd="sng">
            <a:solidFill>
              <a:srgbClr val="FF0000"/>
            </a:solidFill>
            <a:prstDash val="dash"/>
            <a:round/>
            <a:headEnd type="none" w="med" len="med"/>
            <a:tailEnd type="none" w="med" len="med"/>
          </a:ln>
        </p:spPr>
      </p:cxnSp>
      <p:cxnSp>
        <p:nvCxnSpPr>
          <p:cNvPr id="693" name="Google Shape;693;p40"/>
          <p:cNvCxnSpPr>
            <a:endCxn id="670" idx="2"/>
          </p:cNvCxnSpPr>
          <p:nvPr/>
        </p:nvCxnSpPr>
        <p:spPr>
          <a:xfrm rot="10800000">
            <a:off x="2194920" y="3879033"/>
            <a:ext cx="711200" cy="2097200"/>
          </a:xfrm>
          <a:prstGeom prst="straightConnector1">
            <a:avLst/>
          </a:prstGeom>
          <a:noFill/>
          <a:ln w="9525" cap="flat" cmpd="sng">
            <a:solidFill>
              <a:srgbClr val="FF0000"/>
            </a:solidFill>
            <a:prstDash val="dash"/>
            <a:round/>
            <a:headEnd type="none" w="med" len="med"/>
            <a:tailEnd type="none" w="med" len="med"/>
          </a:ln>
        </p:spPr>
      </p:cxnSp>
      <p:cxnSp>
        <p:nvCxnSpPr>
          <p:cNvPr id="694" name="Google Shape;694;p40"/>
          <p:cNvCxnSpPr>
            <a:stCxn id="660" idx="0"/>
            <a:endCxn id="664" idx="2"/>
          </p:cNvCxnSpPr>
          <p:nvPr/>
        </p:nvCxnSpPr>
        <p:spPr>
          <a:xfrm rot="10800000">
            <a:off x="1483720" y="3879233"/>
            <a:ext cx="1422400" cy="2097200"/>
          </a:xfrm>
          <a:prstGeom prst="straightConnector1">
            <a:avLst/>
          </a:prstGeom>
          <a:noFill/>
          <a:ln w="9525" cap="flat" cmpd="sng">
            <a:solidFill>
              <a:srgbClr val="FF0000"/>
            </a:solidFill>
            <a:prstDash val="dash"/>
            <a:round/>
            <a:headEnd type="none" w="med" len="med"/>
            <a:tailEnd type="none" w="med" len="med"/>
          </a:ln>
        </p:spPr>
      </p:cxnSp>
      <p:cxnSp>
        <p:nvCxnSpPr>
          <p:cNvPr id="695" name="Google Shape;695;p40"/>
          <p:cNvCxnSpPr>
            <a:stCxn id="659" idx="0"/>
            <a:endCxn id="666" idx="2"/>
          </p:cNvCxnSpPr>
          <p:nvPr/>
        </p:nvCxnSpPr>
        <p:spPr>
          <a:xfrm rot="10800000" flipH="1">
            <a:off x="2194920" y="3879233"/>
            <a:ext cx="2032000" cy="2097200"/>
          </a:xfrm>
          <a:prstGeom prst="straightConnector1">
            <a:avLst/>
          </a:prstGeom>
          <a:noFill/>
          <a:ln w="9525" cap="flat" cmpd="sng">
            <a:solidFill>
              <a:srgbClr val="FF0000"/>
            </a:solidFill>
            <a:prstDash val="dash"/>
            <a:round/>
            <a:headEnd type="none" w="med" len="med"/>
            <a:tailEnd type="none" w="med" len="med"/>
          </a:ln>
        </p:spPr>
      </p:cxnSp>
      <p:cxnSp>
        <p:nvCxnSpPr>
          <p:cNvPr id="696" name="Google Shape;696;p40"/>
          <p:cNvCxnSpPr>
            <a:stCxn id="659" idx="0"/>
            <a:endCxn id="671" idx="2"/>
          </p:cNvCxnSpPr>
          <p:nvPr/>
        </p:nvCxnSpPr>
        <p:spPr>
          <a:xfrm rot="10800000" flipH="1">
            <a:off x="2194920" y="3879233"/>
            <a:ext cx="1422400" cy="2097200"/>
          </a:xfrm>
          <a:prstGeom prst="straightConnector1">
            <a:avLst/>
          </a:prstGeom>
          <a:noFill/>
          <a:ln w="9525" cap="flat" cmpd="sng">
            <a:solidFill>
              <a:srgbClr val="FF0000"/>
            </a:solidFill>
            <a:prstDash val="dash"/>
            <a:round/>
            <a:headEnd type="none" w="med" len="med"/>
            <a:tailEnd type="none" w="med" len="med"/>
          </a:ln>
        </p:spPr>
      </p:cxnSp>
      <p:cxnSp>
        <p:nvCxnSpPr>
          <p:cNvPr id="697" name="Google Shape;697;p40"/>
          <p:cNvCxnSpPr>
            <a:stCxn id="659" idx="0"/>
            <a:endCxn id="670" idx="2"/>
          </p:cNvCxnSpPr>
          <p:nvPr/>
        </p:nvCxnSpPr>
        <p:spPr>
          <a:xfrm rot="10800000">
            <a:off x="2194920" y="3879233"/>
            <a:ext cx="0" cy="2097200"/>
          </a:xfrm>
          <a:prstGeom prst="straightConnector1">
            <a:avLst/>
          </a:prstGeom>
          <a:noFill/>
          <a:ln w="9525" cap="flat" cmpd="sng">
            <a:solidFill>
              <a:srgbClr val="FF0000"/>
            </a:solidFill>
            <a:prstDash val="dash"/>
            <a:round/>
            <a:headEnd type="none" w="med" len="med"/>
            <a:tailEnd type="none" w="med" len="med"/>
          </a:ln>
        </p:spPr>
      </p:cxnSp>
      <p:cxnSp>
        <p:nvCxnSpPr>
          <p:cNvPr id="698" name="Google Shape;698;p40"/>
          <p:cNvCxnSpPr>
            <a:stCxn id="659" idx="0"/>
            <a:endCxn id="664" idx="2"/>
          </p:cNvCxnSpPr>
          <p:nvPr/>
        </p:nvCxnSpPr>
        <p:spPr>
          <a:xfrm rot="10800000">
            <a:off x="1483720" y="3879233"/>
            <a:ext cx="711200" cy="2097200"/>
          </a:xfrm>
          <a:prstGeom prst="straightConnector1">
            <a:avLst/>
          </a:prstGeom>
          <a:noFill/>
          <a:ln w="9525" cap="flat" cmpd="sng">
            <a:solidFill>
              <a:srgbClr val="FF0000"/>
            </a:solidFill>
            <a:prstDash val="dash"/>
            <a:round/>
            <a:headEnd type="none" w="med" len="med"/>
            <a:tailEnd type="none" w="med" len="med"/>
          </a:ln>
        </p:spPr>
      </p:cxnSp>
      <p:cxnSp>
        <p:nvCxnSpPr>
          <p:cNvPr id="699" name="Google Shape;699;p40"/>
          <p:cNvCxnSpPr>
            <a:stCxn id="658" idx="0"/>
            <a:endCxn id="666" idx="2"/>
          </p:cNvCxnSpPr>
          <p:nvPr/>
        </p:nvCxnSpPr>
        <p:spPr>
          <a:xfrm rot="10800000" flipH="1">
            <a:off x="1483720" y="3879233"/>
            <a:ext cx="2743200" cy="2097200"/>
          </a:xfrm>
          <a:prstGeom prst="straightConnector1">
            <a:avLst/>
          </a:prstGeom>
          <a:noFill/>
          <a:ln w="9525" cap="flat" cmpd="sng">
            <a:solidFill>
              <a:srgbClr val="FF0000"/>
            </a:solidFill>
            <a:prstDash val="dash"/>
            <a:round/>
            <a:headEnd type="none" w="med" len="med"/>
            <a:tailEnd type="none" w="med" len="med"/>
          </a:ln>
        </p:spPr>
      </p:cxnSp>
      <p:cxnSp>
        <p:nvCxnSpPr>
          <p:cNvPr id="700" name="Google Shape;700;p40"/>
          <p:cNvCxnSpPr>
            <a:stCxn id="658" idx="0"/>
            <a:endCxn id="671" idx="2"/>
          </p:cNvCxnSpPr>
          <p:nvPr/>
        </p:nvCxnSpPr>
        <p:spPr>
          <a:xfrm rot="10800000" flipH="1">
            <a:off x="1483720" y="3879233"/>
            <a:ext cx="2133600" cy="2097200"/>
          </a:xfrm>
          <a:prstGeom prst="straightConnector1">
            <a:avLst/>
          </a:prstGeom>
          <a:noFill/>
          <a:ln w="9525" cap="flat" cmpd="sng">
            <a:solidFill>
              <a:srgbClr val="FF0000"/>
            </a:solidFill>
            <a:prstDash val="dash"/>
            <a:round/>
            <a:headEnd type="none" w="med" len="med"/>
            <a:tailEnd type="none" w="med" len="med"/>
          </a:ln>
        </p:spPr>
      </p:cxnSp>
      <p:cxnSp>
        <p:nvCxnSpPr>
          <p:cNvPr id="701" name="Google Shape;701;p40"/>
          <p:cNvCxnSpPr>
            <a:endCxn id="670" idx="2"/>
          </p:cNvCxnSpPr>
          <p:nvPr/>
        </p:nvCxnSpPr>
        <p:spPr>
          <a:xfrm rot="10800000" flipH="1">
            <a:off x="1483720" y="3879033"/>
            <a:ext cx="711200" cy="2097200"/>
          </a:xfrm>
          <a:prstGeom prst="straightConnector1">
            <a:avLst/>
          </a:prstGeom>
          <a:noFill/>
          <a:ln w="9525" cap="flat" cmpd="sng">
            <a:solidFill>
              <a:srgbClr val="FF0000"/>
            </a:solidFill>
            <a:prstDash val="dash"/>
            <a:round/>
            <a:headEnd type="none" w="med" len="med"/>
            <a:tailEnd type="none" w="med" len="med"/>
          </a:ln>
        </p:spPr>
      </p:cxnSp>
      <p:cxnSp>
        <p:nvCxnSpPr>
          <p:cNvPr id="702" name="Google Shape;702;p40"/>
          <p:cNvCxnSpPr>
            <a:endCxn id="664" idx="2"/>
          </p:cNvCxnSpPr>
          <p:nvPr/>
        </p:nvCxnSpPr>
        <p:spPr>
          <a:xfrm rot="10800000">
            <a:off x="1483720" y="3879033"/>
            <a:ext cx="0" cy="2097200"/>
          </a:xfrm>
          <a:prstGeom prst="straightConnector1">
            <a:avLst/>
          </a:prstGeom>
          <a:noFill/>
          <a:ln w="9525" cap="flat" cmpd="sng">
            <a:solidFill>
              <a:srgbClr val="FF0000"/>
            </a:solidFill>
            <a:prstDash val="dash"/>
            <a:round/>
            <a:headEnd type="none" w="med" len="med"/>
            <a:tailEnd type="none" w="med" len="med"/>
          </a:ln>
        </p:spPr>
      </p:cxnSp>
      <p:cxnSp>
        <p:nvCxnSpPr>
          <p:cNvPr id="703" name="Google Shape;703;p40"/>
          <p:cNvCxnSpPr>
            <a:stCxn id="657" idx="0"/>
            <a:endCxn id="666" idx="2"/>
          </p:cNvCxnSpPr>
          <p:nvPr/>
        </p:nvCxnSpPr>
        <p:spPr>
          <a:xfrm rot="10800000" flipH="1">
            <a:off x="874120" y="3879233"/>
            <a:ext cx="3352800" cy="2097200"/>
          </a:xfrm>
          <a:prstGeom prst="straightConnector1">
            <a:avLst/>
          </a:prstGeom>
          <a:noFill/>
          <a:ln w="9525" cap="flat" cmpd="sng">
            <a:solidFill>
              <a:srgbClr val="FF0000"/>
            </a:solidFill>
            <a:prstDash val="dash"/>
            <a:round/>
            <a:headEnd type="none" w="med" len="med"/>
            <a:tailEnd type="none" w="med" len="med"/>
          </a:ln>
        </p:spPr>
      </p:cxnSp>
      <p:cxnSp>
        <p:nvCxnSpPr>
          <p:cNvPr id="704" name="Google Shape;704;p40"/>
          <p:cNvCxnSpPr>
            <a:stCxn id="657" idx="0"/>
            <a:endCxn id="671" idx="2"/>
          </p:cNvCxnSpPr>
          <p:nvPr/>
        </p:nvCxnSpPr>
        <p:spPr>
          <a:xfrm rot="10800000" flipH="1">
            <a:off x="874120" y="3879233"/>
            <a:ext cx="2743200" cy="2097200"/>
          </a:xfrm>
          <a:prstGeom prst="straightConnector1">
            <a:avLst/>
          </a:prstGeom>
          <a:noFill/>
          <a:ln w="9525" cap="flat" cmpd="sng">
            <a:solidFill>
              <a:srgbClr val="FF0000"/>
            </a:solidFill>
            <a:prstDash val="dash"/>
            <a:round/>
            <a:headEnd type="none" w="med" len="med"/>
            <a:tailEnd type="none" w="med" len="med"/>
          </a:ln>
        </p:spPr>
      </p:cxnSp>
      <p:cxnSp>
        <p:nvCxnSpPr>
          <p:cNvPr id="705" name="Google Shape;705;p40"/>
          <p:cNvCxnSpPr>
            <a:stCxn id="657" idx="0"/>
            <a:endCxn id="670" idx="2"/>
          </p:cNvCxnSpPr>
          <p:nvPr/>
        </p:nvCxnSpPr>
        <p:spPr>
          <a:xfrm rot="10800000" flipH="1">
            <a:off x="874120" y="3879233"/>
            <a:ext cx="1320800" cy="2097200"/>
          </a:xfrm>
          <a:prstGeom prst="straightConnector1">
            <a:avLst/>
          </a:prstGeom>
          <a:noFill/>
          <a:ln w="9525" cap="flat" cmpd="sng">
            <a:solidFill>
              <a:srgbClr val="FF0000"/>
            </a:solidFill>
            <a:prstDash val="dash"/>
            <a:round/>
            <a:headEnd type="none" w="med" len="med"/>
            <a:tailEnd type="none" w="med" len="med"/>
          </a:ln>
        </p:spPr>
      </p:cxnSp>
      <p:cxnSp>
        <p:nvCxnSpPr>
          <p:cNvPr id="706" name="Google Shape;706;p40"/>
          <p:cNvCxnSpPr>
            <a:stCxn id="657" idx="0"/>
            <a:endCxn id="664" idx="2"/>
          </p:cNvCxnSpPr>
          <p:nvPr/>
        </p:nvCxnSpPr>
        <p:spPr>
          <a:xfrm rot="10800000" flipH="1">
            <a:off x="874120" y="3879233"/>
            <a:ext cx="609600" cy="2097200"/>
          </a:xfrm>
          <a:prstGeom prst="straightConnector1">
            <a:avLst/>
          </a:prstGeom>
          <a:noFill/>
          <a:ln w="9525" cap="flat" cmpd="sng">
            <a:solidFill>
              <a:srgbClr val="FF0000"/>
            </a:solidFill>
            <a:prstDash val="dash"/>
            <a:round/>
            <a:headEnd type="none" w="med" len="med"/>
            <a:tailEnd type="none" w="med" len="med"/>
          </a:ln>
        </p:spPr>
      </p:cxnSp>
      <p:cxnSp>
        <p:nvCxnSpPr>
          <p:cNvPr id="707" name="Google Shape;707;p40"/>
          <p:cNvCxnSpPr>
            <a:stCxn id="666" idx="0"/>
            <a:endCxn id="672" idx="2"/>
          </p:cNvCxnSpPr>
          <p:nvPr/>
        </p:nvCxnSpPr>
        <p:spPr>
          <a:xfrm rot="10800000">
            <a:off x="3515720" y="23552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708" name="Google Shape;708;p40"/>
          <p:cNvCxnSpPr>
            <a:stCxn id="666" idx="0"/>
            <a:endCxn id="673" idx="2"/>
          </p:cNvCxnSpPr>
          <p:nvPr/>
        </p:nvCxnSpPr>
        <p:spPr>
          <a:xfrm rot="10800000">
            <a:off x="29061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709" name="Google Shape;709;p40"/>
          <p:cNvCxnSpPr>
            <a:stCxn id="666" idx="0"/>
            <a:endCxn id="674" idx="2"/>
          </p:cNvCxnSpPr>
          <p:nvPr/>
        </p:nvCxnSpPr>
        <p:spPr>
          <a:xfrm rot="10800000">
            <a:off x="2296520" y="2355233"/>
            <a:ext cx="1930400" cy="1284400"/>
          </a:xfrm>
          <a:prstGeom prst="straightConnector1">
            <a:avLst/>
          </a:prstGeom>
          <a:noFill/>
          <a:ln w="9525" cap="flat" cmpd="sng">
            <a:solidFill>
              <a:schemeClr val="dk2"/>
            </a:solidFill>
            <a:prstDash val="solid"/>
            <a:round/>
            <a:headEnd type="none" w="med" len="med"/>
            <a:tailEnd type="none" w="med" len="med"/>
          </a:ln>
        </p:spPr>
      </p:cxnSp>
      <p:cxnSp>
        <p:nvCxnSpPr>
          <p:cNvPr id="710" name="Google Shape;710;p40"/>
          <p:cNvCxnSpPr>
            <a:stCxn id="671" idx="0"/>
            <a:endCxn id="672" idx="2"/>
          </p:cNvCxnSpPr>
          <p:nvPr/>
        </p:nvCxnSpPr>
        <p:spPr>
          <a:xfrm rot="10800000">
            <a:off x="3515720" y="2355233"/>
            <a:ext cx="101600" cy="1284400"/>
          </a:xfrm>
          <a:prstGeom prst="straightConnector1">
            <a:avLst/>
          </a:prstGeom>
          <a:noFill/>
          <a:ln w="9525" cap="flat" cmpd="sng">
            <a:solidFill>
              <a:schemeClr val="dk2"/>
            </a:solidFill>
            <a:prstDash val="solid"/>
            <a:round/>
            <a:headEnd type="none" w="med" len="med"/>
            <a:tailEnd type="none" w="med" len="med"/>
          </a:ln>
        </p:spPr>
      </p:cxnSp>
      <p:cxnSp>
        <p:nvCxnSpPr>
          <p:cNvPr id="711" name="Google Shape;711;p40"/>
          <p:cNvCxnSpPr>
            <a:stCxn id="671" idx="0"/>
            <a:endCxn id="673" idx="2"/>
          </p:cNvCxnSpPr>
          <p:nvPr/>
        </p:nvCxnSpPr>
        <p:spPr>
          <a:xfrm rot="10800000">
            <a:off x="2906120" y="23552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712" name="Google Shape;712;p40"/>
          <p:cNvCxnSpPr>
            <a:stCxn id="671" idx="0"/>
            <a:endCxn id="674" idx="2"/>
          </p:cNvCxnSpPr>
          <p:nvPr/>
        </p:nvCxnSpPr>
        <p:spPr>
          <a:xfrm rot="10800000">
            <a:off x="22965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713" name="Google Shape;713;p40"/>
          <p:cNvCxnSpPr>
            <a:stCxn id="665" idx="0"/>
            <a:endCxn id="672" idx="2"/>
          </p:cNvCxnSpPr>
          <p:nvPr/>
        </p:nvCxnSpPr>
        <p:spPr>
          <a:xfrm rot="10800000" flipH="1">
            <a:off x="2906120" y="2355233"/>
            <a:ext cx="609600" cy="1284400"/>
          </a:xfrm>
          <a:prstGeom prst="straightConnector1">
            <a:avLst/>
          </a:prstGeom>
          <a:noFill/>
          <a:ln w="9525" cap="flat" cmpd="sng">
            <a:solidFill>
              <a:schemeClr val="dk2"/>
            </a:solidFill>
            <a:prstDash val="solid"/>
            <a:round/>
            <a:headEnd type="none" w="med" len="med"/>
            <a:tailEnd type="none" w="med" len="med"/>
          </a:ln>
        </p:spPr>
      </p:cxnSp>
      <p:cxnSp>
        <p:nvCxnSpPr>
          <p:cNvPr id="714" name="Google Shape;714;p40"/>
          <p:cNvCxnSpPr>
            <a:stCxn id="665" idx="0"/>
            <a:endCxn id="673" idx="2"/>
          </p:cNvCxnSpPr>
          <p:nvPr/>
        </p:nvCxnSpPr>
        <p:spPr>
          <a:xfrm rot="10800000">
            <a:off x="2906120" y="2355233"/>
            <a:ext cx="0" cy="1284400"/>
          </a:xfrm>
          <a:prstGeom prst="straightConnector1">
            <a:avLst/>
          </a:prstGeom>
          <a:noFill/>
          <a:ln w="9525" cap="flat" cmpd="sng">
            <a:solidFill>
              <a:schemeClr val="dk2"/>
            </a:solidFill>
            <a:prstDash val="solid"/>
            <a:round/>
            <a:headEnd type="none" w="med" len="med"/>
            <a:tailEnd type="none" w="med" len="med"/>
          </a:ln>
        </p:spPr>
      </p:cxnSp>
      <p:cxnSp>
        <p:nvCxnSpPr>
          <p:cNvPr id="715" name="Google Shape;715;p40"/>
          <p:cNvCxnSpPr>
            <a:stCxn id="665" idx="0"/>
            <a:endCxn id="674" idx="2"/>
          </p:cNvCxnSpPr>
          <p:nvPr/>
        </p:nvCxnSpPr>
        <p:spPr>
          <a:xfrm rot="10800000">
            <a:off x="2296520" y="2355233"/>
            <a:ext cx="609600" cy="1284400"/>
          </a:xfrm>
          <a:prstGeom prst="straightConnector1">
            <a:avLst/>
          </a:prstGeom>
          <a:noFill/>
          <a:ln w="9525" cap="flat" cmpd="sng">
            <a:solidFill>
              <a:schemeClr val="dk2"/>
            </a:solidFill>
            <a:prstDash val="solid"/>
            <a:round/>
            <a:headEnd type="none" w="med" len="med"/>
            <a:tailEnd type="none" w="med" len="med"/>
          </a:ln>
        </p:spPr>
      </p:cxnSp>
      <p:cxnSp>
        <p:nvCxnSpPr>
          <p:cNvPr id="716" name="Google Shape;716;p40"/>
          <p:cNvCxnSpPr>
            <a:stCxn id="670" idx="0"/>
            <a:endCxn id="672" idx="2"/>
          </p:cNvCxnSpPr>
          <p:nvPr/>
        </p:nvCxnSpPr>
        <p:spPr>
          <a:xfrm rot="10800000" flipH="1">
            <a:off x="21949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717" name="Google Shape;717;p40"/>
          <p:cNvCxnSpPr>
            <a:endCxn id="673" idx="2"/>
          </p:cNvCxnSpPr>
          <p:nvPr/>
        </p:nvCxnSpPr>
        <p:spPr>
          <a:xfrm rot="10800000" flipH="1">
            <a:off x="2194920" y="23550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718" name="Google Shape;718;p40"/>
          <p:cNvCxnSpPr>
            <a:stCxn id="670" idx="0"/>
            <a:endCxn id="674" idx="2"/>
          </p:cNvCxnSpPr>
          <p:nvPr/>
        </p:nvCxnSpPr>
        <p:spPr>
          <a:xfrm rot="10800000" flipH="1">
            <a:off x="2194920" y="2355233"/>
            <a:ext cx="101600" cy="1284400"/>
          </a:xfrm>
          <a:prstGeom prst="straightConnector1">
            <a:avLst/>
          </a:prstGeom>
          <a:noFill/>
          <a:ln w="9525" cap="flat" cmpd="sng">
            <a:solidFill>
              <a:schemeClr val="dk2"/>
            </a:solidFill>
            <a:prstDash val="solid"/>
            <a:round/>
            <a:headEnd type="none" w="med" len="med"/>
            <a:tailEnd type="none" w="med" len="med"/>
          </a:ln>
        </p:spPr>
      </p:cxnSp>
      <p:cxnSp>
        <p:nvCxnSpPr>
          <p:cNvPr id="719" name="Google Shape;719;p40"/>
          <p:cNvCxnSpPr>
            <a:stCxn id="664" idx="0"/>
            <a:endCxn id="672" idx="2"/>
          </p:cNvCxnSpPr>
          <p:nvPr/>
        </p:nvCxnSpPr>
        <p:spPr>
          <a:xfrm rot="10800000" flipH="1">
            <a:off x="1483720" y="2355233"/>
            <a:ext cx="2032000" cy="1284400"/>
          </a:xfrm>
          <a:prstGeom prst="straightConnector1">
            <a:avLst/>
          </a:prstGeom>
          <a:noFill/>
          <a:ln w="9525" cap="flat" cmpd="sng">
            <a:solidFill>
              <a:schemeClr val="dk2"/>
            </a:solidFill>
            <a:prstDash val="solid"/>
            <a:round/>
            <a:headEnd type="none" w="med" len="med"/>
            <a:tailEnd type="none" w="med" len="med"/>
          </a:ln>
        </p:spPr>
      </p:cxnSp>
      <p:cxnSp>
        <p:nvCxnSpPr>
          <p:cNvPr id="720" name="Google Shape;720;p40"/>
          <p:cNvCxnSpPr>
            <a:stCxn id="664" idx="0"/>
            <a:endCxn id="673" idx="2"/>
          </p:cNvCxnSpPr>
          <p:nvPr/>
        </p:nvCxnSpPr>
        <p:spPr>
          <a:xfrm rot="10800000" flipH="1">
            <a:off x="1483720" y="2355233"/>
            <a:ext cx="1422400" cy="1284400"/>
          </a:xfrm>
          <a:prstGeom prst="straightConnector1">
            <a:avLst/>
          </a:prstGeom>
          <a:noFill/>
          <a:ln w="9525" cap="flat" cmpd="sng">
            <a:solidFill>
              <a:schemeClr val="dk2"/>
            </a:solidFill>
            <a:prstDash val="solid"/>
            <a:round/>
            <a:headEnd type="none" w="med" len="med"/>
            <a:tailEnd type="none" w="med" len="med"/>
          </a:ln>
        </p:spPr>
      </p:cxnSp>
      <p:cxnSp>
        <p:nvCxnSpPr>
          <p:cNvPr id="721" name="Google Shape;721;p40"/>
          <p:cNvCxnSpPr>
            <a:stCxn id="664" idx="0"/>
            <a:endCxn id="674" idx="2"/>
          </p:cNvCxnSpPr>
          <p:nvPr/>
        </p:nvCxnSpPr>
        <p:spPr>
          <a:xfrm rot="10800000" flipH="1">
            <a:off x="1483720" y="2355233"/>
            <a:ext cx="812800" cy="1284400"/>
          </a:xfrm>
          <a:prstGeom prst="straightConnector1">
            <a:avLst/>
          </a:prstGeom>
          <a:noFill/>
          <a:ln w="9525" cap="flat" cmpd="sng">
            <a:solidFill>
              <a:schemeClr val="dk2"/>
            </a:solidFill>
            <a:prstDash val="solid"/>
            <a:round/>
            <a:headEnd type="none" w="med" len="med"/>
            <a:tailEnd type="none" w="med" len="med"/>
          </a:ln>
        </p:spPr>
      </p:cxnSp>
      <p:pic>
        <p:nvPicPr>
          <p:cNvPr id="722" name="Google Shape;722;p40"/>
          <p:cNvPicPr preferRelativeResize="0"/>
          <p:nvPr/>
        </p:nvPicPr>
        <p:blipFill rotWithShape="1">
          <a:blip r:embed="rId3">
            <a:alphaModFix/>
          </a:blip>
          <a:srcRect l="36091" t="-3329" r="56720" b="65835"/>
          <a:stretch/>
        </p:blipFill>
        <p:spPr>
          <a:xfrm>
            <a:off x="655596" y="6325629"/>
            <a:ext cx="437032" cy="466172"/>
          </a:xfrm>
          <a:prstGeom prst="rect">
            <a:avLst/>
          </a:prstGeom>
          <a:noFill/>
          <a:ln>
            <a:noFill/>
          </a:ln>
        </p:spPr>
      </p:pic>
      <p:pic>
        <p:nvPicPr>
          <p:cNvPr id="723" name="Google Shape;723;p40"/>
          <p:cNvPicPr preferRelativeResize="0"/>
          <p:nvPr/>
        </p:nvPicPr>
        <p:blipFill rotWithShape="1">
          <a:blip r:embed="rId3">
            <a:alphaModFix/>
          </a:blip>
          <a:srcRect l="43070" t="199" r="50262" b="69174"/>
          <a:stretch/>
        </p:blipFill>
        <p:spPr>
          <a:xfrm>
            <a:off x="4617999" y="6353421"/>
            <a:ext cx="437032" cy="410579"/>
          </a:xfrm>
          <a:prstGeom prst="rect">
            <a:avLst/>
          </a:prstGeom>
          <a:noFill/>
          <a:ln>
            <a:noFill/>
          </a:ln>
        </p:spPr>
      </p:pic>
      <p:pic>
        <p:nvPicPr>
          <p:cNvPr id="724" name="Google Shape;724;p40"/>
          <p:cNvPicPr preferRelativeResize="0"/>
          <p:nvPr/>
        </p:nvPicPr>
        <p:blipFill rotWithShape="1">
          <a:blip r:embed="rId3">
            <a:alphaModFix/>
          </a:blip>
          <a:srcRect l="42973" t="34687" r="50360" b="34686"/>
          <a:stretch/>
        </p:blipFill>
        <p:spPr>
          <a:xfrm>
            <a:off x="4008397" y="6353421"/>
            <a:ext cx="437032" cy="410579"/>
          </a:xfrm>
          <a:prstGeom prst="rect">
            <a:avLst/>
          </a:prstGeom>
          <a:noFill/>
          <a:ln>
            <a:noFill/>
          </a:ln>
        </p:spPr>
      </p:pic>
      <p:pic>
        <p:nvPicPr>
          <p:cNvPr id="725" name="Google Shape;725;p40"/>
          <p:cNvPicPr preferRelativeResize="0"/>
          <p:nvPr/>
        </p:nvPicPr>
        <p:blipFill rotWithShape="1">
          <a:blip r:embed="rId3">
            <a:alphaModFix/>
          </a:blip>
          <a:srcRect l="35880" t="69374" r="57452"/>
          <a:stretch/>
        </p:blipFill>
        <p:spPr>
          <a:xfrm>
            <a:off x="3398815" y="6353421"/>
            <a:ext cx="437032" cy="410579"/>
          </a:xfrm>
          <a:prstGeom prst="rect">
            <a:avLst/>
          </a:prstGeom>
          <a:noFill/>
          <a:ln>
            <a:noFill/>
          </a:ln>
        </p:spPr>
      </p:pic>
      <p:pic>
        <p:nvPicPr>
          <p:cNvPr id="726" name="Google Shape;726;p40"/>
          <p:cNvPicPr preferRelativeResize="0"/>
          <p:nvPr/>
        </p:nvPicPr>
        <p:blipFill rotWithShape="1">
          <a:blip r:embed="rId3">
            <a:alphaModFix/>
          </a:blip>
          <a:srcRect l="29274" t="34687" r="64058" b="34686"/>
          <a:stretch/>
        </p:blipFill>
        <p:spPr>
          <a:xfrm>
            <a:off x="2005665" y="6353421"/>
            <a:ext cx="437032" cy="410579"/>
          </a:xfrm>
          <a:prstGeom prst="rect">
            <a:avLst/>
          </a:prstGeom>
          <a:noFill/>
          <a:ln>
            <a:noFill/>
          </a:ln>
        </p:spPr>
      </p:pic>
      <p:pic>
        <p:nvPicPr>
          <p:cNvPr id="727" name="Google Shape;727;p40"/>
          <p:cNvPicPr preferRelativeResize="0"/>
          <p:nvPr/>
        </p:nvPicPr>
        <p:blipFill rotWithShape="1">
          <a:blip r:embed="rId3">
            <a:alphaModFix/>
          </a:blip>
          <a:srcRect l="49870" t="2376" r="43463" b="66997"/>
          <a:stretch/>
        </p:blipFill>
        <p:spPr>
          <a:xfrm>
            <a:off x="1330648" y="6353421"/>
            <a:ext cx="437032" cy="410579"/>
          </a:xfrm>
          <a:prstGeom prst="rect">
            <a:avLst/>
          </a:prstGeom>
          <a:noFill/>
          <a:ln>
            <a:noFill/>
          </a:ln>
        </p:spPr>
      </p:pic>
      <p:pic>
        <p:nvPicPr>
          <p:cNvPr id="728" name="Google Shape;728;p40"/>
          <p:cNvPicPr preferRelativeResize="0"/>
          <p:nvPr/>
        </p:nvPicPr>
        <p:blipFill rotWithShape="1">
          <a:blip r:embed="rId3">
            <a:alphaModFix/>
          </a:blip>
          <a:srcRect l="56670" r="36662" b="69374"/>
          <a:stretch/>
        </p:blipFill>
        <p:spPr>
          <a:xfrm>
            <a:off x="2738415" y="6353421"/>
            <a:ext cx="437032" cy="410579"/>
          </a:xfrm>
          <a:prstGeom prst="rect">
            <a:avLst/>
          </a:prstGeom>
          <a:noFill/>
          <a:ln>
            <a:noFill/>
          </a:ln>
        </p:spPr>
      </p:pic>
      <p:pic>
        <p:nvPicPr>
          <p:cNvPr id="729" name="Google Shape;729;p40"/>
          <p:cNvPicPr preferRelativeResize="0"/>
          <p:nvPr/>
        </p:nvPicPr>
        <p:blipFill rotWithShape="1">
          <a:blip r:embed="rId4">
            <a:alphaModFix/>
          </a:blip>
          <a:srcRect l="47862" t="23395" r="38697" b="41216"/>
          <a:stretch/>
        </p:blipFill>
        <p:spPr>
          <a:xfrm>
            <a:off x="6608999" y="2593968"/>
            <a:ext cx="1638499" cy="1670067"/>
          </a:xfrm>
          <a:prstGeom prst="rect">
            <a:avLst/>
          </a:prstGeom>
          <a:noFill/>
          <a:ln w="9525" cap="flat" cmpd="sng">
            <a:solidFill>
              <a:srgbClr val="EFEFEF"/>
            </a:solidFill>
            <a:prstDash val="solid"/>
            <a:round/>
            <a:headEnd type="none" w="sm" len="sm"/>
            <a:tailEnd type="none" w="sm" len="sm"/>
          </a:ln>
        </p:spPr>
      </p:pic>
      <p:pic>
        <p:nvPicPr>
          <p:cNvPr id="730" name="Google Shape;730;p40"/>
          <p:cNvPicPr preferRelativeResize="0"/>
          <p:nvPr/>
        </p:nvPicPr>
        <p:blipFill rotWithShape="1">
          <a:blip r:embed="rId4">
            <a:alphaModFix/>
          </a:blip>
          <a:srcRect l="5644" t="36274" r="79136" b="23651"/>
          <a:stretch/>
        </p:blipFill>
        <p:spPr>
          <a:xfrm>
            <a:off x="6218132" y="4092601"/>
            <a:ext cx="1638499" cy="1670067"/>
          </a:xfrm>
          <a:prstGeom prst="rect">
            <a:avLst/>
          </a:prstGeom>
          <a:noFill/>
          <a:ln w="9525" cap="flat" cmpd="sng">
            <a:solidFill>
              <a:srgbClr val="EFEFEF"/>
            </a:solidFill>
            <a:prstDash val="solid"/>
            <a:round/>
            <a:headEnd type="none" w="sm" len="sm"/>
            <a:tailEnd type="none" w="sm" len="sm"/>
          </a:ln>
        </p:spPr>
      </p:pic>
      <p:sp>
        <p:nvSpPr>
          <p:cNvPr id="731" name="Google Shape;731;p40"/>
          <p:cNvSpPr/>
          <p:nvPr/>
        </p:nvSpPr>
        <p:spPr>
          <a:xfrm>
            <a:off x="1265200" y="3639633"/>
            <a:ext cx="437040" cy="239400"/>
          </a:xfrm>
          <a:prstGeom prst="flowChartTerminator">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32" name="Google Shape;732;p40"/>
          <p:cNvSpPr/>
          <p:nvPr/>
        </p:nvSpPr>
        <p:spPr>
          <a:xfrm>
            <a:off x="6621900" y="2617633"/>
            <a:ext cx="1638400" cy="16700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33" name="Google Shape;733;p40"/>
          <p:cNvSpPr txBox="1">
            <a:spLocks noGrp="1"/>
          </p:cNvSpPr>
          <p:nvPr>
            <p:ph type="body" idx="4294967295"/>
          </p:nvPr>
        </p:nvSpPr>
        <p:spPr>
          <a:xfrm>
            <a:off x="415600" y="1135033"/>
            <a:ext cx="11360800" cy="670800"/>
          </a:xfrm>
          <a:prstGeom prst="rect">
            <a:avLst/>
          </a:prstGeom>
        </p:spPr>
        <p:txBody>
          <a:bodyPr spcFirstLastPara="1" vert="horz" wrap="square" lIns="121900" tIns="121900" rIns="121900" bIns="121900" rtlCol="0" anchor="t" anchorCtr="0">
            <a:noAutofit/>
          </a:bodyPr>
          <a:lstStyle/>
          <a:p>
            <a:pPr marL="0" indent="0">
              <a:lnSpc>
                <a:spcPct val="150000"/>
              </a:lnSpc>
              <a:spcBef>
                <a:spcPts val="0"/>
              </a:spcBef>
              <a:spcAft>
                <a:spcPts val="2133"/>
              </a:spcAft>
              <a:buNone/>
            </a:pPr>
            <a:r>
              <a:rPr lang="en-GB"/>
              <a:t>    Find agreement between predictions for capsule coordinate frames.</a:t>
            </a:r>
            <a:endParaRPr/>
          </a:p>
        </p:txBody>
      </p:sp>
      <p:pic>
        <p:nvPicPr>
          <p:cNvPr id="734" name="Google Shape;734;p40"/>
          <p:cNvPicPr preferRelativeResize="0"/>
          <p:nvPr/>
        </p:nvPicPr>
        <p:blipFill>
          <a:blip r:embed="rId5">
            <a:alphaModFix/>
          </a:blip>
          <a:stretch>
            <a:fillRect/>
          </a:stretch>
        </p:blipFill>
        <p:spPr>
          <a:xfrm>
            <a:off x="10502202" y="353235"/>
            <a:ext cx="1236532" cy="1236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2"/>
                                        </p:tgtEl>
                                        <p:attrNameLst>
                                          <p:attrName>style.visibility</p:attrName>
                                        </p:attrNameLst>
                                      </p:cBhvr>
                                      <p:to>
                                        <p:strVal val="visible"/>
                                      </p:to>
                                    </p:set>
                                    <p:animEffect transition="in" filter="fade">
                                      <p:cBhvr>
                                        <p:cTn id="7" dur="1000"/>
                                        <p:tgtEl>
                                          <p:spTgt spid="732"/>
                                        </p:tgtEl>
                                      </p:cBhvr>
                                    </p:animEffect>
                                  </p:childTnLst>
                                </p:cTn>
                              </p:par>
                              <p:par>
                                <p:cTn id="8" presetID="10" presetClass="entr" presetSubtype="0" fill="hold" nodeType="withEffect">
                                  <p:stCondLst>
                                    <p:cond delay="0"/>
                                  </p:stCondLst>
                                  <p:childTnLst>
                                    <p:set>
                                      <p:cBhvr>
                                        <p:cTn id="9" dur="1" fill="hold">
                                          <p:stCondLst>
                                            <p:cond delay="0"/>
                                          </p:stCondLst>
                                        </p:cTn>
                                        <p:tgtEl>
                                          <p:spTgt spid="731"/>
                                        </p:tgtEl>
                                        <p:attrNameLst>
                                          <p:attrName>style.visibility</p:attrName>
                                        </p:attrNameLst>
                                      </p:cBhvr>
                                      <p:to>
                                        <p:strVal val="visible"/>
                                      </p:to>
                                    </p:set>
                                    <p:animEffect transition="in" filter="fade">
                                      <p:cBhvr>
                                        <p:cTn id="10" dur="1000"/>
                                        <p:tgtEl>
                                          <p:spTgt spid="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41"/>
          <p:cNvSpPr/>
          <p:nvPr/>
        </p:nvSpPr>
        <p:spPr>
          <a:xfrm>
            <a:off x="6280233" y="2404433"/>
            <a:ext cx="2428000" cy="35060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0" name="Google Shape;740;p41"/>
          <p:cNvSpPr txBox="1">
            <a:spLocks noGrp="1"/>
          </p:cNvSpPr>
          <p:nvPr>
            <p:ph type="title" idx="4294967295"/>
          </p:nvPr>
        </p:nvSpPr>
        <p:spPr>
          <a:xfrm>
            <a:off x="377933" y="190667"/>
            <a:ext cx="11360800" cy="763600"/>
          </a:xfrm>
          <a:prstGeom prst="rect">
            <a:avLst/>
          </a:prstGeom>
        </p:spPr>
        <p:txBody>
          <a:bodyPr spcFirstLastPara="1" vert="horz" wrap="square" lIns="121900" tIns="121900" rIns="121900" bIns="121900" rtlCol="0" anchor="t" anchorCtr="0">
            <a:noAutofit/>
          </a:bodyPr>
          <a:lstStyle/>
          <a:p>
            <a:pPr>
              <a:spcBef>
                <a:spcPts val="0"/>
              </a:spcBef>
            </a:pPr>
            <a:r>
              <a:rPr lang="en-GB"/>
              <a:t>Agreement</a:t>
            </a:r>
            <a:endParaRPr/>
          </a:p>
        </p:txBody>
      </p:sp>
      <p:sp>
        <p:nvSpPr>
          <p:cNvPr id="741" name="Google Shape;741;p41"/>
          <p:cNvSpPr/>
          <p:nvPr/>
        </p:nvSpPr>
        <p:spPr>
          <a:xfrm>
            <a:off x="6556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2" name="Google Shape;742;p41"/>
          <p:cNvSpPr/>
          <p:nvPr/>
        </p:nvSpPr>
        <p:spPr>
          <a:xfrm>
            <a:off x="12652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3" name="Google Shape;743;p41"/>
          <p:cNvSpPr/>
          <p:nvPr/>
        </p:nvSpPr>
        <p:spPr>
          <a:xfrm>
            <a:off x="19764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4" name="Google Shape;744;p41"/>
          <p:cNvSpPr/>
          <p:nvPr/>
        </p:nvSpPr>
        <p:spPr>
          <a:xfrm>
            <a:off x="26876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5" name="Google Shape;745;p41"/>
          <p:cNvSpPr/>
          <p:nvPr/>
        </p:nvSpPr>
        <p:spPr>
          <a:xfrm>
            <a:off x="33988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6" name="Google Shape;746;p41"/>
          <p:cNvSpPr/>
          <p:nvPr/>
        </p:nvSpPr>
        <p:spPr>
          <a:xfrm>
            <a:off x="40084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7" name="Google Shape;747;p41"/>
          <p:cNvSpPr/>
          <p:nvPr/>
        </p:nvSpPr>
        <p:spPr>
          <a:xfrm>
            <a:off x="46180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8" name="Google Shape;748;p41"/>
          <p:cNvSpPr/>
          <p:nvPr/>
        </p:nvSpPr>
        <p:spPr>
          <a:xfrm>
            <a:off x="1265200" y="3639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49" name="Google Shape;749;p41"/>
          <p:cNvSpPr/>
          <p:nvPr/>
        </p:nvSpPr>
        <p:spPr>
          <a:xfrm>
            <a:off x="2687600" y="3639633"/>
            <a:ext cx="437040" cy="239400"/>
          </a:xfrm>
          <a:prstGeom prst="flowChartTermina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50" name="Google Shape;750;p41"/>
          <p:cNvSpPr/>
          <p:nvPr/>
        </p:nvSpPr>
        <p:spPr>
          <a:xfrm>
            <a:off x="4008400" y="3639633"/>
            <a:ext cx="437040" cy="239400"/>
          </a:xfrm>
          <a:prstGeom prst="flowChartTerminator">
            <a:avLst/>
          </a:prstGeom>
          <a:solidFill>
            <a:srgbClr val="B7B7B7"/>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51" name="Google Shape;751;p41"/>
          <p:cNvCxnSpPr>
            <a:stCxn id="742" idx="0"/>
            <a:endCxn id="749" idx="2"/>
          </p:cNvCxnSpPr>
          <p:nvPr/>
        </p:nvCxnSpPr>
        <p:spPr>
          <a:xfrm rot="10800000" flipH="1">
            <a:off x="1483720" y="3879233"/>
            <a:ext cx="1422400" cy="2097200"/>
          </a:xfrm>
          <a:prstGeom prst="straightConnector1">
            <a:avLst/>
          </a:prstGeom>
          <a:noFill/>
          <a:ln w="9525" cap="flat" cmpd="sng">
            <a:solidFill>
              <a:srgbClr val="FF0000"/>
            </a:solidFill>
            <a:prstDash val="dash"/>
            <a:round/>
            <a:headEnd type="none" w="med" len="med"/>
            <a:tailEnd type="none" w="med" len="med"/>
          </a:ln>
        </p:spPr>
      </p:cxnSp>
      <p:cxnSp>
        <p:nvCxnSpPr>
          <p:cNvPr id="752" name="Google Shape;752;p41"/>
          <p:cNvCxnSpPr>
            <a:stCxn id="741" idx="0"/>
            <a:endCxn id="749" idx="2"/>
          </p:cNvCxnSpPr>
          <p:nvPr/>
        </p:nvCxnSpPr>
        <p:spPr>
          <a:xfrm rot="10800000" flipH="1">
            <a:off x="874120" y="3879233"/>
            <a:ext cx="2032000" cy="2097200"/>
          </a:xfrm>
          <a:prstGeom prst="straightConnector1">
            <a:avLst/>
          </a:prstGeom>
          <a:noFill/>
          <a:ln w="9525" cap="flat" cmpd="sng">
            <a:solidFill>
              <a:srgbClr val="FF0000"/>
            </a:solidFill>
            <a:prstDash val="dash"/>
            <a:round/>
            <a:headEnd type="none" w="med" len="med"/>
            <a:tailEnd type="none" w="med" len="med"/>
          </a:ln>
        </p:spPr>
      </p:cxnSp>
      <p:cxnSp>
        <p:nvCxnSpPr>
          <p:cNvPr id="753" name="Google Shape;753;p41"/>
          <p:cNvCxnSpPr>
            <a:stCxn id="743" idx="0"/>
            <a:endCxn id="749" idx="2"/>
          </p:cNvCxnSpPr>
          <p:nvPr/>
        </p:nvCxnSpPr>
        <p:spPr>
          <a:xfrm rot="10800000" flipH="1">
            <a:off x="2194920" y="3879233"/>
            <a:ext cx="711200" cy="2097200"/>
          </a:xfrm>
          <a:prstGeom prst="straightConnector1">
            <a:avLst/>
          </a:prstGeom>
          <a:noFill/>
          <a:ln w="9525" cap="flat" cmpd="sng">
            <a:solidFill>
              <a:srgbClr val="FF0000"/>
            </a:solidFill>
            <a:prstDash val="dash"/>
            <a:round/>
            <a:headEnd type="none" w="med" len="med"/>
            <a:tailEnd type="none" w="med" len="med"/>
          </a:ln>
        </p:spPr>
      </p:cxnSp>
      <p:sp>
        <p:nvSpPr>
          <p:cNvPr id="754" name="Google Shape;754;p41"/>
          <p:cNvSpPr/>
          <p:nvPr/>
        </p:nvSpPr>
        <p:spPr>
          <a:xfrm>
            <a:off x="1976400" y="3639633"/>
            <a:ext cx="437040" cy="239400"/>
          </a:xfrm>
          <a:prstGeom prst="flowChartTerminator">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55" name="Google Shape;755;p41"/>
          <p:cNvSpPr/>
          <p:nvPr/>
        </p:nvSpPr>
        <p:spPr>
          <a:xfrm>
            <a:off x="3398800" y="3639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56" name="Google Shape;756;p41"/>
          <p:cNvSpPr/>
          <p:nvPr/>
        </p:nvSpPr>
        <p:spPr>
          <a:xfrm>
            <a:off x="3297200" y="2115633"/>
            <a:ext cx="437040" cy="239400"/>
          </a:xfrm>
          <a:prstGeom prst="flowChartTerminator">
            <a:avLst/>
          </a:prstGeom>
          <a:solidFill>
            <a:srgbClr val="D9D9D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57" name="Google Shape;757;p41"/>
          <p:cNvSpPr/>
          <p:nvPr/>
        </p:nvSpPr>
        <p:spPr>
          <a:xfrm>
            <a:off x="2687600" y="2115633"/>
            <a:ext cx="437040" cy="239400"/>
          </a:xfrm>
          <a:prstGeom prst="flowChartTerminator">
            <a:avLst/>
          </a:prstGeom>
          <a:solidFill>
            <a:srgbClr val="CC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58" name="Google Shape;758;p41"/>
          <p:cNvSpPr/>
          <p:nvPr/>
        </p:nvSpPr>
        <p:spPr>
          <a:xfrm>
            <a:off x="2078000" y="2115633"/>
            <a:ext cx="437040" cy="239400"/>
          </a:xfrm>
          <a:prstGeom prst="flowChartTerminator">
            <a:avLst/>
          </a:prstGeom>
          <a:solidFill>
            <a:srgbClr val="F3F3F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759" name="Google Shape;759;p41"/>
          <p:cNvCxnSpPr>
            <a:stCxn id="744" idx="0"/>
            <a:endCxn id="749" idx="2"/>
          </p:cNvCxnSpPr>
          <p:nvPr/>
        </p:nvCxnSpPr>
        <p:spPr>
          <a:xfrm rot="10800000">
            <a:off x="2906120" y="3879233"/>
            <a:ext cx="0" cy="2097200"/>
          </a:xfrm>
          <a:prstGeom prst="straightConnector1">
            <a:avLst/>
          </a:prstGeom>
          <a:noFill/>
          <a:ln w="9525" cap="flat" cmpd="sng">
            <a:solidFill>
              <a:srgbClr val="FF0000"/>
            </a:solidFill>
            <a:prstDash val="dash"/>
            <a:round/>
            <a:headEnd type="none" w="med" len="med"/>
            <a:tailEnd type="none" w="med" len="med"/>
          </a:ln>
        </p:spPr>
      </p:cxnSp>
      <p:cxnSp>
        <p:nvCxnSpPr>
          <p:cNvPr id="760" name="Google Shape;760;p41"/>
          <p:cNvCxnSpPr>
            <a:stCxn id="745" idx="0"/>
            <a:endCxn id="749" idx="2"/>
          </p:cNvCxnSpPr>
          <p:nvPr/>
        </p:nvCxnSpPr>
        <p:spPr>
          <a:xfrm rot="10800000">
            <a:off x="2906120" y="3879233"/>
            <a:ext cx="711200" cy="2097200"/>
          </a:xfrm>
          <a:prstGeom prst="straightConnector1">
            <a:avLst/>
          </a:prstGeom>
          <a:noFill/>
          <a:ln w="9525" cap="flat" cmpd="sng">
            <a:solidFill>
              <a:srgbClr val="FF0000"/>
            </a:solidFill>
            <a:prstDash val="dash"/>
            <a:round/>
            <a:headEnd type="none" w="med" len="med"/>
            <a:tailEnd type="none" w="med" len="med"/>
          </a:ln>
        </p:spPr>
      </p:cxnSp>
      <p:cxnSp>
        <p:nvCxnSpPr>
          <p:cNvPr id="761" name="Google Shape;761;p41"/>
          <p:cNvCxnSpPr>
            <a:stCxn id="746" idx="0"/>
            <a:endCxn id="749" idx="2"/>
          </p:cNvCxnSpPr>
          <p:nvPr/>
        </p:nvCxnSpPr>
        <p:spPr>
          <a:xfrm rot="10800000">
            <a:off x="2906120" y="3879233"/>
            <a:ext cx="1320800" cy="2097200"/>
          </a:xfrm>
          <a:prstGeom prst="straightConnector1">
            <a:avLst/>
          </a:prstGeom>
          <a:noFill/>
          <a:ln w="9525" cap="flat" cmpd="sng">
            <a:solidFill>
              <a:srgbClr val="FF0000"/>
            </a:solidFill>
            <a:prstDash val="dash"/>
            <a:round/>
            <a:headEnd type="none" w="med" len="med"/>
            <a:tailEnd type="none" w="med" len="med"/>
          </a:ln>
        </p:spPr>
      </p:cxnSp>
      <p:cxnSp>
        <p:nvCxnSpPr>
          <p:cNvPr id="762" name="Google Shape;762;p41"/>
          <p:cNvCxnSpPr>
            <a:stCxn id="747" idx="0"/>
            <a:endCxn id="749" idx="2"/>
          </p:cNvCxnSpPr>
          <p:nvPr/>
        </p:nvCxnSpPr>
        <p:spPr>
          <a:xfrm rot="10800000">
            <a:off x="2906120" y="3879233"/>
            <a:ext cx="1930400" cy="2097200"/>
          </a:xfrm>
          <a:prstGeom prst="straightConnector1">
            <a:avLst/>
          </a:prstGeom>
          <a:noFill/>
          <a:ln w="9525" cap="flat" cmpd="sng">
            <a:solidFill>
              <a:srgbClr val="FF0000"/>
            </a:solidFill>
            <a:prstDash val="dash"/>
            <a:round/>
            <a:headEnd type="none" w="med" len="med"/>
            <a:tailEnd type="none" w="med" len="med"/>
          </a:ln>
        </p:spPr>
      </p:cxnSp>
      <p:cxnSp>
        <p:nvCxnSpPr>
          <p:cNvPr id="763" name="Google Shape;763;p41"/>
          <p:cNvCxnSpPr>
            <a:stCxn id="747" idx="0"/>
            <a:endCxn id="755" idx="2"/>
          </p:cNvCxnSpPr>
          <p:nvPr/>
        </p:nvCxnSpPr>
        <p:spPr>
          <a:xfrm rot="10800000">
            <a:off x="3617320" y="3879233"/>
            <a:ext cx="1219200" cy="2097200"/>
          </a:xfrm>
          <a:prstGeom prst="straightConnector1">
            <a:avLst/>
          </a:prstGeom>
          <a:noFill/>
          <a:ln w="9525" cap="flat" cmpd="sng">
            <a:solidFill>
              <a:srgbClr val="FF0000"/>
            </a:solidFill>
            <a:prstDash val="dash"/>
            <a:round/>
            <a:headEnd type="none" w="med" len="med"/>
            <a:tailEnd type="none" w="med" len="med"/>
          </a:ln>
        </p:spPr>
      </p:cxnSp>
      <p:cxnSp>
        <p:nvCxnSpPr>
          <p:cNvPr id="764" name="Google Shape;764;p41"/>
          <p:cNvCxnSpPr>
            <a:stCxn id="747" idx="0"/>
            <a:endCxn id="750" idx="2"/>
          </p:cNvCxnSpPr>
          <p:nvPr/>
        </p:nvCxnSpPr>
        <p:spPr>
          <a:xfrm rot="10800000">
            <a:off x="4226920" y="3879233"/>
            <a:ext cx="609600" cy="2097200"/>
          </a:xfrm>
          <a:prstGeom prst="straightConnector1">
            <a:avLst/>
          </a:prstGeom>
          <a:noFill/>
          <a:ln w="9525" cap="flat" cmpd="sng">
            <a:solidFill>
              <a:srgbClr val="FF0000"/>
            </a:solidFill>
            <a:prstDash val="dash"/>
            <a:round/>
            <a:headEnd type="none" w="med" len="med"/>
            <a:tailEnd type="none" w="med" len="med"/>
          </a:ln>
        </p:spPr>
      </p:cxnSp>
      <p:cxnSp>
        <p:nvCxnSpPr>
          <p:cNvPr id="765" name="Google Shape;765;p41"/>
          <p:cNvCxnSpPr>
            <a:stCxn id="747" idx="0"/>
            <a:endCxn id="754" idx="2"/>
          </p:cNvCxnSpPr>
          <p:nvPr/>
        </p:nvCxnSpPr>
        <p:spPr>
          <a:xfrm rot="10800000">
            <a:off x="2194920" y="3879233"/>
            <a:ext cx="2641600" cy="2097200"/>
          </a:xfrm>
          <a:prstGeom prst="straightConnector1">
            <a:avLst/>
          </a:prstGeom>
          <a:noFill/>
          <a:ln w="9525" cap="flat" cmpd="sng">
            <a:solidFill>
              <a:srgbClr val="FF0000"/>
            </a:solidFill>
            <a:prstDash val="dash"/>
            <a:round/>
            <a:headEnd type="none" w="med" len="med"/>
            <a:tailEnd type="none" w="med" len="med"/>
          </a:ln>
        </p:spPr>
      </p:cxnSp>
      <p:cxnSp>
        <p:nvCxnSpPr>
          <p:cNvPr id="766" name="Google Shape;766;p41"/>
          <p:cNvCxnSpPr>
            <a:stCxn id="747" idx="0"/>
            <a:endCxn id="748" idx="2"/>
          </p:cNvCxnSpPr>
          <p:nvPr/>
        </p:nvCxnSpPr>
        <p:spPr>
          <a:xfrm rot="10800000">
            <a:off x="1483720" y="3879233"/>
            <a:ext cx="3352800" cy="2097200"/>
          </a:xfrm>
          <a:prstGeom prst="straightConnector1">
            <a:avLst/>
          </a:prstGeom>
          <a:noFill/>
          <a:ln w="9525" cap="flat" cmpd="sng">
            <a:solidFill>
              <a:srgbClr val="FF0000"/>
            </a:solidFill>
            <a:prstDash val="dash"/>
            <a:round/>
            <a:headEnd type="none" w="med" len="med"/>
            <a:tailEnd type="none" w="med" len="med"/>
          </a:ln>
        </p:spPr>
      </p:cxnSp>
      <p:cxnSp>
        <p:nvCxnSpPr>
          <p:cNvPr id="767" name="Google Shape;767;p41"/>
          <p:cNvCxnSpPr>
            <a:stCxn id="746" idx="0"/>
            <a:endCxn id="750" idx="2"/>
          </p:cNvCxnSpPr>
          <p:nvPr/>
        </p:nvCxnSpPr>
        <p:spPr>
          <a:xfrm rot="10800000">
            <a:off x="4226920" y="3879233"/>
            <a:ext cx="0" cy="2097200"/>
          </a:xfrm>
          <a:prstGeom prst="straightConnector1">
            <a:avLst/>
          </a:prstGeom>
          <a:noFill/>
          <a:ln w="9525" cap="flat" cmpd="sng">
            <a:solidFill>
              <a:srgbClr val="FF0000"/>
            </a:solidFill>
            <a:prstDash val="dash"/>
            <a:round/>
            <a:headEnd type="none" w="med" len="med"/>
            <a:tailEnd type="none" w="med" len="med"/>
          </a:ln>
        </p:spPr>
      </p:cxnSp>
      <p:cxnSp>
        <p:nvCxnSpPr>
          <p:cNvPr id="768" name="Google Shape;768;p41"/>
          <p:cNvCxnSpPr>
            <a:stCxn id="746" idx="0"/>
            <a:endCxn id="755" idx="2"/>
          </p:cNvCxnSpPr>
          <p:nvPr/>
        </p:nvCxnSpPr>
        <p:spPr>
          <a:xfrm rot="10800000">
            <a:off x="3617320" y="3879233"/>
            <a:ext cx="609600" cy="2097200"/>
          </a:xfrm>
          <a:prstGeom prst="straightConnector1">
            <a:avLst/>
          </a:prstGeom>
          <a:noFill/>
          <a:ln w="9525" cap="flat" cmpd="sng">
            <a:solidFill>
              <a:srgbClr val="FF0000"/>
            </a:solidFill>
            <a:prstDash val="dash"/>
            <a:round/>
            <a:headEnd type="none" w="med" len="med"/>
            <a:tailEnd type="none" w="med" len="med"/>
          </a:ln>
        </p:spPr>
      </p:cxnSp>
      <p:cxnSp>
        <p:nvCxnSpPr>
          <p:cNvPr id="769" name="Google Shape;769;p41"/>
          <p:cNvCxnSpPr>
            <a:stCxn id="746" idx="0"/>
            <a:endCxn id="754" idx="2"/>
          </p:cNvCxnSpPr>
          <p:nvPr/>
        </p:nvCxnSpPr>
        <p:spPr>
          <a:xfrm rot="10800000">
            <a:off x="2194920" y="3879233"/>
            <a:ext cx="2032000" cy="2097200"/>
          </a:xfrm>
          <a:prstGeom prst="straightConnector1">
            <a:avLst/>
          </a:prstGeom>
          <a:noFill/>
          <a:ln w="9525" cap="flat" cmpd="sng">
            <a:solidFill>
              <a:srgbClr val="FF0000"/>
            </a:solidFill>
            <a:prstDash val="dash"/>
            <a:round/>
            <a:headEnd type="none" w="med" len="med"/>
            <a:tailEnd type="none" w="med" len="med"/>
          </a:ln>
        </p:spPr>
      </p:cxnSp>
      <p:cxnSp>
        <p:nvCxnSpPr>
          <p:cNvPr id="770" name="Google Shape;770;p41"/>
          <p:cNvCxnSpPr>
            <a:stCxn id="746" idx="0"/>
            <a:endCxn id="748" idx="2"/>
          </p:cNvCxnSpPr>
          <p:nvPr/>
        </p:nvCxnSpPr>
        <p:spPr>
          <a:xfrm rot="10800000">
            <a:off x="1483720" y="3879233"/>
            <a:ext cx="2743200" cy="2097200"/>
          </a:xfrm>
          <a:prstGeom prst="straightConnector1">
            <a:avLst/>
          </a:prstGeom>
          <a:noFill/>
          <a:ln w="9525" cap="flat" cmpd="sng">
            <a:solidFill>
              <a:srgbClr val="FF0000"/>
            </a:solidFill>
            <a:prstDash val="dash"/>
            <a:round/>
            <a:headEnd type="none" w="med" len="med"/>
            <a:tailEnd type="none" w="med" len="med"/>
          </a:ln>
        </p:spPr>
      </p:cxnSp>
      <p:cxnSp>
        <p:nvCxnSpPr>
          <p:cNvPr id="771" name="Google Shape;771;p41"/>
          <p:cNvCxnSpPr>
            <a:stCxn id="745" idx="0"/>
            <a:endCxn id="750" idx="2"/>
          </p:cNvCxnSpPr>
          <p:nvPr/>
        </p:nvCxnSpPr>
        <p:spPr>
          <a:xfrm rot="10800000" flipH="1">
            <a:off x="3617320" y="3879233"/>
            <a:ext cx="609600" cy="2097200"/>
          </a:xfrm>
          <a:prstGeom prst="straightConnector1">
            <a:avLst/>
          </a:prstGeom>
          <a:noFill/>
          <a:ln w="9525" cap="flat" cmpd="sng">
            <a:solidFill>
              <a:srgbClr val="FF0000"/>
            </a:solidFill>
            <a:prstDash val="dash"/>
            <a:round/>
            <a:headEnd type="none" w="med" len="med"/>
            <a:tailEnd type="none" w="med" len="med"/>
          </a:ln>
        </p:spPr>
      </p:cxnSp>
      <p:cxnSp>
        <p:nvCxnSpPr>
          <p:cNvPr id="772" name="Google Shape;772;p41"/>
          <p:cNvCxnSpPr>
            <a:stCxn id="745" idx="0"/>
            <a:endCxn id="755" idx="2"/>
          </p:cNvCxnSpPr>
          <p:nvPr/>
        </p:nvCxnSpPr>
        <p:spPr>
          <a:xfrm rot="10800000">
            <a:off x="3617320" y="3879233"/>
            <a:ext cx="0" cy="2097200"/>
          </a:xfrm>
          <a:prstGeom prst="straightConnector1">
            <a:avLst/>
          </a:prstGeom>
          <a:noFill/>
          <a:ln w="9525" cap="flat" cmpd="sng">
            <a:solidFill>
              <a:srgbClr val="FF0000"/>
            </a:solidFill>
            <a:prstDash val="dash"/>
            <a:round/>
            <a:headEnd type="none" w="med" len="med"/>
            <a:tailEnd type="none" w="med" len="med"/>
          </a:ln>
        </p:spPr>
      </p:cxnSp>
      <p:cxnSp>
        <p:nvCxnSpPr>
          <p:cNvPr id="773" name="Google Shape;773;p41"/>
          <p:cNvCxnSpPr>
            <a:stCxn id="745" idx="0"/>
            <a:endCxn id="754" idx="2"/>
          </p:cNvCxnSpPr>
          <p:nvPr/>
        </p:nvCxnSpPr>
        <p:spPr>
          <a:xfrm rot="10800000">
            <a:off x="2194920" y="3879233"/>
            <a:ext cx="1422400" cy="2097200"/>
          </a:xfrm>
          <a:prstGeom prst="straightConnector1">
            <a:avLst/>
          </a:prstGeom>
          <a:noFill/>
          <a:ln w="9525" cap="flat" cmpd="sng">
            <a:solidFill>
              <a:srgbClr val="FF0000"/>
            </a:solidFill>
            <a:prstDash val="dash"/>
            <a:round/>
            <a:headEnd type="none" w="med" len="med"/>
            <a:tailEnd type="none" w="med" len="med"/>
          </a:ln>
        </p:spPr>
      </p:cxnSp>
      <p:cxnSp>
        <p:nvCxnSpPr>
          <p:cNvPr id="774" name="Google Shape;774;p41"/>
          <p:cNvCxnSpPr>
            <a:stCxn id="745" idx="0"/>
            <a:endCxn id="748" idx="2"/>
          </p:cNvCxnSpPr>
          <p:nvPr/>
        </p:nvCxnSpPr>
        <p:spPr>
          <a:xfrm rot="10800000">
            <a:off x="1483720" y="3879233"/>
            <a:ext cx="2133600" cy="2097200"/>
          </a:xfrm>
          <a:prstGeom prst="straightConnector1">
            <a:avLst/>
          </a:prstGeom>
          <a:noFill/>
          <a:ln w="9525" cap="flat" cmpd="sng">
            <a:solidFill>
              <a:srgbClr val="FF0000"/>
            </a:solidFill>
            <a:prstDash val="dash"/>
            <a:round/>
            <a:headEnd type="none" w="med" len="med"/>
            <a:tailEnd type="none" w="med" len="med"/>
          </a:ln>
        </p:spPr>
      </p:cxnSp>
      <p:cxnSp>
        <p:nvCxnSpPr>
          <p:cNvPr id="775" name="Google Shape;775;p41"/>
          <p:cNvCxnSpPr>
            <a:endCxn id="750" idx="2"/>
          </p:cNvCxnSpPr>
          <p:nvPr/>
        </p:nvCxnSpPr>
        <p:spPr>
          <a:xfrm rot="10800000" flipH="1">
            <a:off x="2906120" y="3879033"/>
            <a:ext cx="1320800" cy="2097200"/>
          </a:xfrm>
          <a:prstGeom prst="straightConnector1">
            <a:avLst/>
          </a:prstGeom>
          <a:noFill/>
          <a:ln w="9525" cap="flat" cmpd="sng">
            <a:solidFill>
              <a:srgbClr val="FF0000"/>
            </a:solidFill>
            <a:prstDash val="dash"/>
            <a:round/>
            <a:headEnd type="none" w="med" len="med"/>
            <a:tailEnd type="none" w="med" len="med"/>
          </a:ln>
        </p:spPr>
      </p:cxnSp>
      <p:cxnSp>
        <p:nvCxnSpPr>
          <p:cNvPr id="776" name="Google Shape;776;p41"/>
          <p:cNvCxnSpPr>
            <a:stCxn id="744" idx="0"/>
            <a:endCxn id="755" idx="2"/>
          </p:cNvCxnSpPr>
          <p:nvPr/>
        </p:nvCxnSpPr>
        <p:spPr>
          <a:xfrm rot="10800000" flipH="1">
            <a:off x="2906120" y="3879233"/>
            <a:ext cx="711200" cy="2097200"/>
          </a:xfrm>
          <a:prstGeom prst="straightConnector1">
            <a:avLst/>
          </a:prstGeom>
          <a:noFill/>
          <a:ln w="9525" cap="flat" cmpd="sng">
            <a:solidFill>
              <a:srgbClr val="FF0000"/>
            </a:solidFill>
            <a:prstDash val="dash"/>
            <a:round/>
            <a:headEnd type="none" w="med" len="med"/>
            <a:tailEnd type="none" w="med" len="med"/>
          </a:ln>
        </p:spPr>
      </p:cxnSp>
      <p:cxnSp>
        <p:nvCxnSpPr>
          <p:cNvPr id="777" name="Google Shape;777;p41"/>
          <p:cNvCxnSpPr>
            <a:endCxn id="754" idx="2"/>
          </p:cNvCxnSpPr>
          <p:nvPr/>
        </p:nvCxnSpPr>
        <p:spPr>
          <a:xfrm rot="10800000">
            <a:off x="2194920" y="3879033"/>
            <a:ext cx="711200" cy="2097200"/>
          </a:xfrm>
          <a:prstGeom prst="straightConnector1">
            <a:avLst/>
          </a:prstGeom>
          <a:noFill/>
          <a:ln w="9525" cap="flat" cmpd="sng">
            <a:solidFill>
              <a:srgbClr val="FF0000"/>
            </a:solidFill>
            <a:prstDash val="dash"/>
            <a:round/>
            <a:headEnd type="none" w="med" len="med"/>
            <a:tailEnd type="none" w="med" len="med"/>
          </a:ln>
        </p:spPr>
      </p:cxnSp>
      <p:cxnSp>
        <p:nvCxnSpPr>
          <p:cNvPr id="778" name="Google Shape;778;p41"/>
          <p:cNvCxnSpPr>
            <a:stCxn id="744" idx="0"/>
            <a:endCxn id="748" idx="2"/>
          </p:cNvCxnSpPr>
          <p:nvPr/>
        </p:nvCxnSpPr>
        <p:spPr>
          <a:xfrm rot="10800000">
            <a:off x="1483720" y="3879233"/>
            <a:ext cx="1422400" cy="2097200"/>
          </a:xfrm>
          <a:prstGeom prst="straightConnector1">
            <a:avLst/>
          </a:prstGeom>
          <a:noFill/>
          <a:ln w="9525" cap="flat" cmpd="sng">
            <a:solidFill>
              <a:srgbClr val="FF0000"/>
            </a:solidFill>
            <a:prstDash val="dash"/>
            <a:round/>
            <a:headEnd type="none" w="med" len="med"/>
            <a:tailEnd type="none" w="med" len="med"/>
          </a:ln>
        </p:spPr>
      </p:cxnSp>
      <p:cxnSp>
        <p:nvCxnSpPr>
          <p:cNvPr id="779" name="Google Shape;779;p41"/>
          <p:cNvCxnSpPr>
            <a:stCxn id="743" idx="0"/>
            <a:endCxn id="750" idx="2"/>
          </p:cNvCxnSpPr>
          <p:nvPr/>
        </p:nvCxnSpPr>
        <p:spPr>
          <a:xfrm rot="10800000" flipH="1">
            <a:off x="2194920" y="3879233"/>
            <a:ext cx="2032000" cy="2097200"/>
          </a:xfrm>
          <a:prstGeom prst="straightConnector1">
            <a:avLst/>
          </a:prstGeom>
          <a:noFill/>
          <a:ln w="9525" cap="flat" cmpd="sng">
            <a:solidFill>
              <a:srgbClr val="FF0000"/>
            </a:solidFill>
            <a:prstDash val="dash"/>
            <a:round/>
            <a:headEnd type="none" w="med" len="med"/>
            <a:tailEnd type="none" w="med" len="med"/>
          </a:ln>
        </p:spPr>
      </p:cxnSp>
      <p:cxnSp>
        <p:nvCxnSpPr>
          <p:cNvPr id="780" name="Google Shape;780;p41"/>
          <p:cNvCxnSpPr>
            <a:stCxn id="743" idx="0"/>
            <a:endCxn id="755" idx="2"/>
          </p:cNvCxnSpPr>
          <p:nvPr/>
        </p:nvCxnSpPr>
        <p:spPr>
          <a:xfrm rot="10800000" flipH="1">
            <a:off x="2194920" y="3879233"/>
            <a:ext cx="1422400" cy="2097200"/>
          </a:xfrm>
          <a:prstGeom prst="straightConnector1">
            <a:avLst/>
          </a:prstGeom>
          <a:noFill/>
          <a:ln w="9525" cap="flat" cmpd="sng">
            <a:solidFill>
              <a:srgbClr val="FF0000"/>
            </a:solidFill>
            <a:prstDash val="dash"/>
            <a:round/>
            <a:headEnd type="none" w="med" len="med"/>
            <a:tailEnd type="none" w="med" len="med"/>
          </a:ln>
        </p:spPr>
      </p:cxnSp>
      <p:cxnSp>
        <p:nvCxnSpPr>
          <p:cNvPr id="781" name="Google Shape;781;p41"/>
          <p:cNvCxnSpPr>
            <a:stCxn id="743" idx="0"/>
            <a:endCxn id="754" idx="2"/>
          </p:cNvCxnSpPr>
          <p:nvPr/>
        </p:nvCxnSpPr>
        <p:spPr>
          <a:xfrm rot="10800000">
            <a:off x="2194920" y="3879233"/>
            <a:ext cx="0" cy="2097200"/>
          </a:xfrm>
          <a:prstGeom prst="straightConnector1">
            <a:avLst/>
          </a:prstGeom>
          <a:noFill/>
          <a:ln w="9525" cap="flat" cmpd="sng">
            <a:solidFill>
              <a:srgbClr val="FF0000"/>
            </a:solidFill>
            <a:prstDash val="dash"/>
            <a:round/>
            <a:headEnd type="none" w="med" len="med"/>
            <a:tailEnd type="none" w="med" len="med"/>
          </a:ln>
        </p:spPr>
      </p:cxnSp>
      <p:cxnSp>
        <p:nvCxnSpPr>
          <p:cNvPr id="782" name="Google Shape;782;p41"/>
          <p:cNvCxnSpPr>
            <a:stCxn id="743" idx="0"/>
            <a:endCxn id="748" idx="2"/>
          </p:cNvCxnSpPr>
          <p:nvPr/>
        </p:nvCxnSpPr>
        <p:spPr>
          <a:xfrm rot="10800000">
            <a:off x="1483720" y="3879233"/>
            <a:ext cx="711200" cy="2097200"/>
          </a:xfrm>
          <a:prstGeom prst="straightConnector1">
            <a:avLst/>
          </a:prstGeom>
          <a:noFill/>
          <a:ln w="9525" cap="flat" cmpd="sng">
            <a:solidFill>
              <a:srgbClr val="FF0000"/>
            </a:solidFill>
            <a:prstDash val="dash"/>
            <a:round/>
            <a:headEnd type="none" w="med" len="med"/>
            <a:tailEnd type="none" w="med" len="med"/>
          </a:ln>
        </p:spPr>
      </p:cxnSp>
      <p:cxnSp>
        <p:nvCxnSpPr>
          <p:cNvPr id="783" name="Google Shape;783;p41"/>
          <p:cNvCxnSpPr>
            <a:stCxn id="742" idx="0"/>
            <a:endCxn id="750" idx="2"/>
          </p:cNvCxnSpPr>
          <p:nvPr/>
        </p:nvCxnSpPr>
        <p:spPr>
          <a:xfrm rot="10800000" flipH="1">
            <a:off x="1483720" y="3879233"/>
            <a:ext cx="2743200" cy="2097200"/>
          </a:xfrm>
          <a:prstGeom prst="straightConnector1">
            <a:avLst/>
          </a:prstGeom>
          <a:noFill/>
          <a:ln w="9525" cap="flat" cmpd="sng">
            <a:solidFill>
              <a:srgbClr val="FF0000"/>
            </a:solidFill>
            <a:prstDash val="dash"/>
            <a:round/>
            <a:headEnd type="none" w="med" len="med"/>
            <a:tailEnd type="none" w="med" len="med"/>
          </a:ln>
        </p:spPr>
      </p:cxnSp>
      <p:cxnSp>
        <p:nvCxnSpPr>
          <p:cNvPr id="784" name="Google Shape;784;p41"/>
          <p:cNvCxnSpPr>
            <a:stCxn id="742" idx="0"/>
            <a:endCxn id="755" idx="2"/>
          </p:cNvCxnSpPr>
          <p:nvPr/>
        </p:nvCxnSpPr>
        <p:spPr>
          <a:xfrm rot="10800000" flipH="1">
            <a:off x="1483720" y="3879233"/>
            <a:ext cx="2133600" cy="2097200"/>
          </a:xfrm>
          <a:prstGeom prst="straightConnector1">
            <a:avLst/>
          </a:prstGeom>
          <a:noFill/>
          <a:ln w="9525" cap="flat" cmpd="sng">
            <a:solidFill>
              <a:srgbClr val="FF0000"/>
            </a:solidFill>
            <a:prstDash val="dash"/>
            <a:round/>
            <a:headEnd type="none" w="med" len="med"/>
            <a:tailEnd type="none" w="med" len="med"/>
          </a:ln>
        </p:spPr>
      </p:cxnSp>
      <p:cxnSp>
        <p:nvCxnSpPr>
          <p:cNvPr id="785" name="Google Shape;785;p41"/>
          <p:cNvCxnSpPr>
            <a:endCxn id="754" idx="2"/>
          </p:cNvCxnSpPr>
          <p:nvPr/>
        </p:nvCxnSpPr>
        <p:spPr>
          <a:xfrm rot="10800000" flipH="1">
            <a:off x="1483720" y="3879033"/>
            <a:ext cx="711200" cy="2097200"/>
          </a:xfrm>
          <a:prstGeom prst="straightConnector1">
            <a:avLst/>
          </a:prstGeom>
          <a:noFill/>
          <a:ln w="9525" cap="flat" cmpd="sng">
            <a:solidFill>
              <a:srgbClr val="FF0000"/>
            </a:solidFill>
            <a:prstDash val="dash"/>
            <a:round/>
            <a:headEnd type="none" w="med" len="med"/>
            <a:tailEnd type="none" w="med" len="med"/>
          </a:ln>
        </p:spPr>
      </p:cxnSp>
      <p:cxnSp>
        <p:nvCxnSpPr>
          <p:cNvPr id="786" name="Google Shape;786;p41"/>
          <p:cNvCxnSpPr>
            <a:endCxn id="748" idx="2"/>
          </p:cNvCxnSpPr>
          <p:nvPr/>
        </p:nvCxnSpPr>
        <p:spPr>
          <a:xfrm rot="10800000">
            <a:off x="1483720" y="3879033"/>
            <a:ext cx="0" cy="2097200"/>
          </a:xfrm>
          <a:prstGeom prst="straightConnector1">
            <a:avLst/>
          </a:prstGeom>
          <a:noFill/>
          <a:ln w="9525" cap="flat" cmpd="sng">
            <a:solidFill>
              <a:srgbClr val="FF0000"/>
            </a:solidFill>
            <a:prstDash val="dash"/>
            <a:round/>
            <a:headEnd type="none" w="med" len="med"/>
            <a:tailEnd type="none" w="med" len="med"/>
          </a:ln>
        </p:spPr>
      </p:cxnSp>
      <p:cxnSp>
        <p:nvCxnSpPr>
          <p:cNvPr id="787" name="Google Shape;787;p41"/>
          <p:cNvCxnSpPr>
            <a:stCxn id="741" idx="0"/>
            <a:endCxn id="750" idx="2"/>
          </p:cNvCxnSpPr>
          <p:nvPr/>
        </p:nvCxnSpPr>
        <p:spPr>
          <a:xfrm rot="10800000" flipH="1">
            <a:off x="874120" y="3879233"/>
            <a:ext cx="3352800" cy="2097200"/>
          </a:xfrm>
          <a:prstGeom prst="straightConnector1">
            <a:avLst/>
          </a:prstGeom>
          <a:noFill/>
          <a:ln w="9525" cap="flat" cmpd="sng">
            <a:solidFill>
              <a:srgbClr val="FF0000"/>
            </a:solidFill>
            <a:prstDash val="dash"/>
            <a:round/>
            <a:headEnd type="none" w="med" len="med"/>
            <a:tailEnd type="none" w="med" len="med"/>
          </a:ln>
        </p:spPr>
      </p:cxnSp>
      <p:cxnSp>
        <p:nvCxnSpPr>
          <p:cNvPr id="788" name="Google Shape;788;p41"/>
          <p:cNvCxnSpPr>
            <a:stCxn id="741" idx="0"/>
            <a:endCxn id="755" idx="2"/>
          </p:cNvCxnSpPr>
          <p:nvPr/>
        </p:nvCxnSpPr>
        <p:spPr>
          <a:xfrm rot="10800000" flipH="1">
            <a:off x="874120" y="3879233"/>
            <a:ext cx="2743200" cy="2097200"/>
          </a:xfrm>
          <a:prstGeom prst="straightConnector1">
            <a:avLst/>
          </a:prstGeom>
          <a:noFill/>
          <a:ln w="9525" cap="flat" cmpd="sng">
            <a:solidFill>
              <a:srgbClr val="FF0000"/>
            </a:solidFill>
            <a:prstDash val="dash"/>
            <a:round/>
            <a:headEnd type="none" w="med" len="med"/>
            <a:tailEnd type="none" w="med" len="med"/>
          </a:ln>
        </p:spPr>
      </p:cxnSp>
      <p:cxnSp>
        <p:nvCxnSpPr>
          <p:cNvPr id="789" name="Google Shape;789;p41"/>
          <p:cNvCxnSpPr>
            <a:stCxn id="741" idx="0"/>
            <a:endCxn id="754" idx="2"/>
          </p:cNvCxnSpPr>
          <p:nvPr/>
        </p:nvCxnSpPr>
        <p:spPr>
          <a:xfrm rot="10800000" flipH="1">
            <a:off x="874120" y="3879233"/>
            <a:ext cx="1320800" cy="2097200"/>
          </a:xfrm>
          <a:prstGeom prst="straightConnector1">
            <a:avLst/>
          </a:prstGeom>
          <a:noFill/>
          <a:ln w="9525" cap="flat" cmpd="sng">
            <a:solidFill>
              <a:srgbClr val="FF0000"/>
            </a:solidFill>
            <a:prstDash val="dash"/>
            <a:round/>
            <a:headEnd type="none" w="med" len="med"/>
            <a:tailEnd type="none" w="med" len="med"/>
          </a:ln>
        </p:spPr>
      </p:cxnSp>
      <p:cxnSp>
        <p:nvCxnSpPr>
          <p:cNvPr id="790" name="Google Shape;790;p41"/>
          <p:cNvCxnSpPr>
            <a:stCxn id="741" idx="0"/>
            <a:endCxn id="748" idx="2"/>
          </p:cNvCxnSpPr>
          <p:nvPr/>
        </p:nvCxnSpPr>
        <p:spPr>
          <a:xfrm rot="10800000" flipH="1">
            <a:off x="874120" y="3879233"/>
            <a:ext cx="609600" cy="2097200"/>
          </a:xfrm>
          <a:prstGeom prst="straightConnector1">
            <a:avLst/>
          </a:prstGeom>
          <a:noFill/>
          <a:ln w="9525" cap="flat" cmpd="sng">
            <a:solidFill>
              <a:srgbClr val="FF0000"/>
            </a:solidFill>
            <a:prstDash val="dash"/>
            <a:round/>
            <a:headEnd type="none" w="med" len="med"/>
            <a:tailEnd type="none" w="med" len="med"/>
          </a:ln>
        </p:spPr>
      </p:cxnSp>
      <p:cxnSp>
        <p:nvCxnSpPr>
          <p:cNvPr id="791" name="Google Shape;791;p41"/>
          <p:cNvCxnSpPr>
            <a:stCxn id="750" idx="0"/>
            <a:endCxn id="756" idx="2"/>
          </p:cNvCxnSpPr>
          <p:nvPr/>
        </p:nvCxnSpPr>
        <p:spPr>
          <a:xfrm rot="10800000">
            <a:off x="3515720" y="23552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792" name="Google Shape;792;p41"/>
          <p:cNvCxnSpPr>
            <a:stCxn id="750" idx="0"/>
            <a:endCxn id="757" idx="2"/>
          </p:cNvCxnSpPr>
          <p:nvPr/>
        </p:nvCxnSpPr>
        <p:spPr>
          <a:xfrm rot="10800000">
            <a:off x="29061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793" name="Google Shape;793;p41"/>
          <p:cNvCxnSpPr>
            <a:stCxn id="750" idx="0"/>
            <a:endCxn id="758" idx="2"/>
          </p:cNvCxnSpPr>
          <p:nvPr/>
        </p:nvCxnSpPr>
        <p:spPr>
          <a:xfrm rot="10800000">
            <a:off x="2296520" y="2355233"/>
            <a:ext cx="1930400" cy="1284400"/>
          </a:xfrm>
          <a:prstGeom prst="straightConnector1">
            <a:avLst/>
          </a:prstGeom>
          <a:noFill/>
          <a:ln w="9525" cap="flat" cmpd="sng">
            <a:solidFill>
              <a:schemeClr val="dk2"/>
            </a:solidFill>
            <a:prstDash val="solid"/>
            <a:round/>
            <a:headEnd type="none" w="med" len="med"/>
            <a:tailEnd type="none" w="med" len="med"/>
          </a:ln>
        </p:spPr>
      </p:cxnSp>
      <p:cxnSp>
        <p:nvCxnSpPr>
          <p:cNvPr id="794" name="Google Shape;794;p41"/>
          <p:cNvCxnSpPr>
            <a:stCxn id="755" idx="0"/>
            <a:endCxn id="756" idx="2"/>
          </p:cNvCxnSpPr>
          <p:nvPr/>
        </p:nvCxnSpPr>
        <p:spPr>
          <a:xfrm rot="10800000">
            <a:off x="3515720" y="2355233"/>
            <a:ext cx="101600" cy="1284400"/>
          </a:xfrm>
          <a:prstGeom prst="straightConnector1">
            <a:avLst/>
          </a:prstGeom>
          <a:noFill/>
          <a:ln w="9525" cap="flat" cmpd="sng">
            <a:solidFill>
              <a:schemeClr val="dk2"/>
            </a:solidFill>
            <a:prstDash val="solid"/>
            <a:round/>
            <a:headEnd type="none" w="med" len="med"/>
            <a:tailEnd type="none" w="med" len="med"/>
          </a:ln>
        </p:spPr>
      </p:cxnSp>
      <p:cxnSp>
        <p:nvCxnSpPr>
          <p:cNvPr id="795" name="Google Shape;795;p41"/>
          <p:cNvCxnSpPr>
            <a:stCxn id="755" idx="0"/>
            <a:endCxn id="757" idx="2"/>
          </p:cNvCxnSpPr>
          <p:nvPr/>
        </p:nvCxnSpPr>
        <p:spPr>
          <a:xfrm rot="10800000">
            <a:off x="2906120" y="23552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796" name="Google Shape;796;p41"/>
          <p:cNvCxnSpPr>
            <a:stCxn id="755" idx="0"/>
            <a:endCxn id="758" idx="2"/>
          </p:cNvCxnSpPr>
          <p:nvPr/>
        </p:nvCxnSpPr>
        <p:spPr>
          <a:xfrm rot="10800000">
            <a:off x="22965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797" name="Google Shape;797;p41"/>
          <p:cNvCxnSpPr>
            <a:stCxn id="749" idx="0"/>
            <a:endCxn id="756" idx="2"/>
          </p:cNvCxnSpPr>
          <p:nvPr/>
        </p:nvCxnSpPr>
        <p:spPr>
          <a:xfrm rot="10800000" flipH="1">
            <a:off x="2906120" y="2355233"/>
            <a:ext cx="609600" cy="1284400"/>
          </a:xfrm>
          <a:prstGeom prst="straightConnector1">
            <a:avLst/>
          </a:prstGeom>
          <a:noFill/>
          <a:ln w="9525" cap="flat" cmpd="sng">
            <a:solidFill>
              <a:schemeClr val="dk2"/>
            </a:solidFill>
            <a:prstDash val="solid"/>
            <a:round/>
            <a:headEnd type="none" w="med" len="med"/>
            <a:tailEnd type="none" w="med" len="med"/>
          </a:ln>
        </p:spPr>
      </p:cxnSp>
      <p:cxnSp>
        <p:nvCxnSpPr>
          <p:cNvPr id="798" name="Google Shape;798;p41"/>
          <p:cNvCxnSpPr>
            <a:stCxn id="749" idx="0"/>
            <a:endCxn id="757" idx="2"/>
          </p:cNvCxnSpPr>
          <p:nvPr/>
        </p:nvCxnSpPr>
        <p:spPr>
          <a:xfrm rot="10800000">
            <a:off x="2906120" y="2355233"/>
            <a:ext cx="0" cy="1284400"/>
          </a:xfrm>
          <a:prstGeom prst="straightConnector1">
            <a:avLst/>
          </a:prstGeom>
          <a:noFill/>
          <a:ln w="9525" cap="flat" cmpd="sng">
            <a:solidFill>
              <a:schemeClr val="dk2"/>
            </a:solidFill>
            <a:prstDash val="solid"/>
            <a:round/>
            <a:headEnd type="none" w="med" len="med"/>
            <a:tailEnd type="none" w="med" len="med"/>
          </a:ln>
        </p:spPr>
      </p:cxnSp>
      <p:cxnSp>
        <p:nvCxnSpPr>
          <p:cNvPr id="799" name="Google Shape;799;p41"/>
          <p:cNvCxnSpPr>
            <a:stCxn id="749" idx="0"/>
            <a:endCxn id="758" idx="2"/>
          </p:cNvCxnSpPr>
          <p:nvPr/>
        </p:nvCxnSpPr>
        <p:spPr>
          <a:xfrm rot="10800000">
            <a:off x="2296520" y="2355233"/>
            <a:ext cx="609600" cy="1284400"/>
          </a:xfrm>
          <a:prstGeom prst="straightConnector1">
            <a:avLst/>
          </a:prstGeom>
          <a:noFill/>
          <a:ln w="9525" cap="flat" cmpd="sng">
            <a:solidFill>
              <a:schemeClr val="dk2"/>
            </a:solidFill>
            <a:prstDash val="solid"/>
            <a:round/>
            <a:headEnd type="none" w="med" len="med"/>
            <a:tailEnd type="none" w="med" len="med"/>
          </a:ln>
        </p:spPr>
      </p:cxnSp>
      <p:cxnSp>
        <p:nvCxnSpPr>
          <p:cNvPr id="800" name="Google Shape;800;p41"/>
          <p:cNvCxnSpPr>
            <a:stCxn id="754" idx="0"/>
            <a:endCxn id="756" idx="2"/>
          </p:cNvCxnSpPr>
          <p:nvPr/>
        </p:nvCxnSpPr>
        <p:spPr>
          <a:xfrm rot="10800000" flipH="1">
            <a:off x="2194920" y="2355233"/>
            <a:ext cx="1320800" cy="1284400"/>
          </a:xfrm>
          <a:prstGeom prst="straightConnector1">
            <a:avLst/>
          </a:prstGeom>
          <a:noFill/>
          <a:ln w="9525" cap="flat" cmpd="sng">
            <a:solidFill>
              <a:schemeClr val="dk2"/>
            </a:solidFill>
            <a:prstDash val="solid"/>
            <a:round/>
            <a:headEnd type="none" w="med" len="med"/>
            <a:tailEnd type="none" w="med" len="med"/>
          </a:ln>
        </p:spPr>
      </p:cxnSp>
      <p:cxnSp>
        <p:nvCxnSpPr>
          <p:cNvPr id="801" name="Google Shape;801;p41"/>
          <p:cNvCxnSpPr>
            <a:endCxn id="757" idx="2"/>
          </p:cNvCxnSpPr>
          <p:nvPr/>
        </p:nvCxnSpPr>
        <p:spPr>
          <a:xfrm rot="10800000" flipH="1">
            <a:off x="2194920" y="2355033"/>
            <a:ext cx="711200" cy="1284400"/>
          </a:xfrm>
          <a:prstGeom prst="straightConnector1">
            <a:avLst/>
          </a:prstGeom>
          <a:noFill/>
          <a:ln w="9525" cap="flat" cmpd="sng">
            <a:solidFill>
              <a:schemeClr val="dk2"/>
            </a:solidFill>
            <a:prstDash val="solid"/>
            <a:round/>
            <a:headEnd type="none" w="med" len="med"/>
            <a:tailEnd type="none" w="med" len="med"/>
          </a:ln>
        </p:spPr>
      </p:cxnSp>
      <p:cxnSp>
        <p:nvCxnSpPr>
          <p:cNvPr id="802" name="Google Shape;802;p41"/>
          <p:cNvCxnSpPr>
            <a:stCxn id="754" idx="0"/>
            <a:endCxn id="758" idx="2"/>
          </p:cNvCxnSpPr>
          <p:nvPr/>
        </p:nvCxnSpPr>
        <p:spPr>
          <a:xfrm rot="10800000" flipH="1">
            <a:off x="2194920" y="2355233"/>
            <a:ext cx="101600" cy="1284400"/>
          </a:xfrm>
          <a:prstGeom prst="straightConnector1">
            <a:avLst/>
          </a:prstGeom>
          <a:noFill/>
          <a:ln w="9525" cap="flat" cmpd="sng">
            <a:solidFill>
              <a:schemeClr val="dk2"/>
            </a:solidFill>
            <a:prstDash val="solid"/>
            <a:round/>
            <a:headEnd type="none" w="med" len="med"/>
            <a:tailEnd type="none" w="med" len="med"/>
          </a:ln>
        </p:spPr>
      </p:cxnSp>
      <p:cxnSp>
        <p:nvCxnSpPr>
          <p:cNvPr id="803" name="Google Shape;803;p41"/>
          <p:cNvCxnSpPr>
            <a:stCxn id="748" idx="0"/>
            <a:endCxn id="756" idx="2"/>
          </p:cNvCxnSpPr>
          <p:nvPr/>
        </p:nvCxnSpPr>
        <p:spPr>
          <a:xfrm rot="10800000" flipH="1">
            <a:off x="1483720" y="2355233"/>
            <a:ext cx="2032000" cy="1284400"/>
          </a:xfrm>
          <a:prstGeom prst="straightConnector1">
            <a:avLst/>
          </a:prstGeom>
          <a:noFill/>
          <a:ln w="9525" cap="flat" cmpd="sng">
            <a:solidFill>
              <a:schemeClr val="dk2"/>
            </a:solidFill>
            <a:prstDash val="solid"/>
            <a:round/>
            <a:headEnd type="none" w="med" len="med"/>
            <a:tailEnd type="none" w="med" len="med"/>
          </a:ln>
        </p:spPr>
      </p:cxnSp>
      <p:cxnSp>
        <p:nvCxnSpPr>
          <p:cNvPr id="804" name="Google Shape;804;p41"/>
          <p:cNvCxnSpPr>
            <a:stCxn id="748" idx="0"/>
            <a:endCxn id="757" idx="2"/>
          </p:cNvCxnSpPr>
          <p:nvPr/>
        </p:nvCxnSpPr>
        <p:spPr>
          <a:xfrm rot="10800000" flipH="1">
            <a:off x="1483720" y="2355233"/>
            <a:ext cx="1422400" cy="1284400"/>
          </a:xfrm>
          <a:prstGeom prst="straightConnector1">
            <a:avLst/>
          </a:prstGeom>
          <a:noFill/>
          <a:ln w="9525" cap="flat" cmpd="sng">
            <a:solidFill>
              <a:schemeClr val="dk2"/>
            </a:solidFill>
            <a:prstDash val="solid"/>
            <a:round/>
            <a:headEnd type="none" w="med" len="med"/>
            <a:tailEnd type="none" w="med" len="med"/>
          </a:ln>
        </p:spPr>
      </p:cxnSp>
      <p:cxnSp>
        <p:nvCxnSpPr>
          <p:cNvPr id="805" name="Google Shape;805;p41"/>
          <p:cNvCxnSpPr>
            <a:stCxn id="748" idx="0"/>
            <a:endCxn id="758" idx="2"/>
          </p:cNvCxnSpPr>
          <p:nvPr/>
        </p:nvCxnSpPr>
        <p:spPr>
          <a:xfrm rot="10800000" flipH="1">
            <a:off x="1483720" y="2355233"/>
            <a:ext cx="812800" cy="1284400"/>
          </a:xfrm>
          <a:prstGeom prst="straightConnector1">
            <a:avLst/>
          </a:prstGeom>
          <a:noFill/>
          <a:ln w="9525" cap="flat" cmpd="sng">
            <a:solidFill>
              <a:schemeClr val="dk2"/>
            </a:solidFill>
            <a:prstDash val="solid"/>
            <a:round/>
            <a:headEnd type="none" w="med" len="med"/>
            <a:tailEnd type="none" w="med" len="med"/>
          </a:ln>
        </p:spPr>
      </p:cxnSp>
      <p:pic>
        <p:nvPicPr>
          <p:cNvPr id="806" name="Google Shape;806;p41"/>
          <p:cNvPicPr preferRelativeResize="0"/>
          <p:nvPr/>
        </p:nvPicPr>
        <p:blipFill rotWithShape="1">
          <a:blip r:embed="rId3">
            <a:alphaModFix/>
          </a:blip>
          <a:srcRect l="36091" t="-3329" r="56720" b="65835"/>
          <a:stretch/>
        </p:blipFill>
        <p:spPr>
          <a:xfrm>
            <a:off x="655596" y="6325629"/>
            <a:ext cx="437032" cy="466172"/>
          </a:xfrm>
          <a:prstGeom prst="rect">
            <a:avLst/>
          </a:prstGeom>
          <a:noFill/>
          <a:ln>
            <a:noFill/>
          </a:ln>
        </p:spPr>
      </p:pic>
      <p:pic>
        <p:nvPicPr>
          <p:cNvPr id="807" name="Google Shape;807;p41"/>
          <p:cNvPicPr preferRelativeResize="0"/>
          <p:nvPr/>
        </p:nvPicPr>
        <p:blipFill rotWithShape="1">
          <a:blip r:embed="rId3">
            <a:alphaModFix/>
          </a:blip>
          <a:srcRect l="43070" t="199" r="50262" b="69174"/>
          <a:stretch/>
        </p:blipFill>
        <p:spPr>
          <a:xfrm>
            <a:off x="4617999" y="6353421"/>
            <a:ext cx="437032" cy="410579"/>
          </a:xfrm>
          <a:prstGeom prst="rect">
            <a:avLst/>
          </a:prstGeom>
          <a:noFill/>
          <a:ln>
            <a:noFill/>
          </a:ln>
        </p:spPr>
      </p:pic>
      <p:pic>
        <p:nvPicPr>
          <p:cNvPr id="808" name="Google Shape;808;p41"/>
          <p:cNvPicPr preferRelativeResize="0"/>
          <p:nvPr/>
        </p:nvPicPr>
        <p:blipFill rotWithShape="1">
          <a:blip r:embed="rId3">
            <a:alphaModFix/>
          </a:blip>
          <a:srcRect l="42973" t="34687" r="50360" b="34686"/>
          <a:stretch/>
        </p:blipFill>
        <p:spPr>
          <a:xfrm>
            <a:off x="4008397" y="6353421"/>
            <a:ext cx="437032" cy="410579"/>
          </a:xfrm>
          <a:prstGeom prst="rect">
            <a:avLst/>
          </a:prstGeom>
          <a:noFill/>
          <a:ln>
            <a:noFill/>
          </a:ln>
        </p:spPr>
      </p:pic>
      <p:pic>
        <p:nvPicPr>
          <p:cNvPr id="809" name="Google Shape;809;p41"/>
          <p:cNvPicPr preferRelativeResize="0"/>
          <p:nvPr/>
        </p:nvPicPr>
        <p:blipFill rotWithShape="1">
          <a:blip r:embed="rId3">
            <a:alphaModFix/>
          </a:blip>
          <a:srcRect l="35880" t="69374" r="57452"/>
          <a:stretch/>
        </p:blipFill>
        <p:spPr>
          <a:xfrm>
            <a:off x="3398815" y="6353421"/>
            <a:ext cx="437032" cy="410579"/>
          </a:xfrm>
          <a:prstGeom prst="rect">
            <a:avLst/>
          </a:prstGeom>
          <a:noFill/>
          <a:ln>
            <a:noFill/>
          </a:ln>
        </p:spPr>
      </p:pic>
      <p:pic>
        <p:nvPicPr>
          <p:cNvPr id="810" name="Google Shape;810;p41"/>
          <p:cNvPicPr preferRelativeResize="0"/>
          <p:nvPr/>
        </p:nvPicPr>
        <p:blipFill rotWithShape="1">
          <a:blip r:embed="rId3">
            <a:alphaModFix/>
          </a:blip>
          <a:srcRect l="29274" t="34687" r="64058" b="34686"/>
          <a:stretch/>
        </p:blipFill>
        <p:spPr>
          <a:xfrm>
            <a:off x="2005665" y="6353421"/>
            <a:ext cx="437032" cy="410579"/>
          </a:xfrm>
          <a:prstGeom prst="rect">
            <a:avLst/>
          </a:prstGeom>
          <a:noFill/>
          <a:ln>
            <a:noFill/>
          </a:ln>
        </p:spPr>
      </p:pic>
      <p:pic>
        <p:nvPicPr>
          <p:cNvPr id="811" name="Google Shape;811;p41"/>
          <p:cNvPicPr preferRelativeResize="0"/>
          <p:nvPr/>
        </p:nvPicPr>
        <p:blipFill rotWithShape="1">
          <a:blip r:embed="rId3">
            <a:alphaModFix/>
          </a:blip>
          <a:srcRect l="49870" t="2376" r="43463" b="66997"/>
          <a:stretch/>
        </p:blipFill>
        <p:spPr>
          <a:xfrm>
            <a:off x="1330648" y="6353421"/>
            <a:ext cx="437032" cy="410579"/>
          </a:xfrm>
          <a:prstGeom prst="rect">
            <a:avLst/>
          </a:prstGeom>
          <a:noFill/>
          <a:ln>
            <a:noFill/>
          </a:ln>
        </p:spPr>
      </p:pic>
      <p:pic>
        <p:nvPicPr>
          <p:cNvPr id="812" name="Google Shape;812;p41"/>
          <p:cNvPicPr preferRelativeResize="0"/>
          <p:nvPr/>
        </p:nvPicPr>
        <p:blipFill rotWithShape="1">
          <a:blip r:embed="rId3">
            <a:alphaModFix/>
          </a:blip>
          <a:srcRect l="56670" r="36662" b="69374"/>
          <a:stretch/>
        </p:blipFill>
        <p:spPr>
          <a:xfrm>
            <a:off x="2738415" y="6353421"/>
            <a:ext cx="437032" cy="410579"/>
          </a:xfrm>
          <a:prstGeom prst="rect">
            <a:avLst/>
          </a:prstGeom>
          <a:noFill/>
          <a:ln>
            <a:noFill/>
          </a:ln>
        </p:spPr>
      </p:pic>
      <p:pic>
        <p:nvPicPr>
          <p:cNvPr id="813" name="Google Shape;813;p41"/>
          <p:cNvPicPr preferRelativeResize="0"/>
          <p:nvPr/>
        </p:nvPicPr>
        <p:blipFill rotWithShape="1">
          <a:blip r:embed="rId4">
            <a:alphaModFix/>
          </a:blip>
          <a:srcRect l="47862" t="23395" r="38697" b="41216"/>
          <a:stretch/>
        </p:blipFill>
        <p:spPr>
          <a:xfrm>
            <a:off x="6812199" y="2593968"/>
            <a:ext cx="1638499" cy="1670067"/>
          </a:xfrm>
          <a:prstGeom prst="rect">
            <a:avLst/>
          </a:prstGeom>
          <a:noFill/>
          <a:ln w="9525" cap="flat" cmpd="sng">
            <a:solidFill>
              <a:srgbClr val="EFEFEF"/>
            </a:solidFill>
            <a:prstDash val="solid"/>
            <a:round/>
            <a:headEnd type="none" w="sm" len="sm"/>
            <a:tailEnd type="none" w="sm" len="sm"/>
          </a:ln>
        </p:spPr>
      </p:pic>
      <p:pic>
        <p:nvPicPr>
          <p:cNvPr id="814" name="Google Shape;814;p41"/>
          <p:cNvPicPr preferRelativeResize="0"/>
          <p:nvPr/>
        </p:nvPicPr>
        <p:blipFill rotWithShape="1">
          <a:blip r:embed="rId4">
            <a:alphaModFix/>
          </a:blip>
          <a:srcRect l="5644" t="36274" r="79136" b="23651"/>
          <a:stretch/>
        </p:blipFill>
        <p:spPr>
          <a:xfrm>
            <a:off x="6421332" y="4092601"/>
            <a:ext cx="1638499" cy="1670067"/>
          </a:xfrm>
          <a:prstGeom prst="rect">
            <a:avLst/>
          </a:prstGeom>
          <a:noFill/>
          <a:ln w="9525" cap="flat" cmpd="sng">
            <a:solidFill>
              <a:srgbClr val="EFEFEF"/>
            </a:solidFill>
            <a:prstDash val="solid"/>
            <a:round/>
            <a:headEnd type="none" w="sm" len="sm"/>
            <a:tailEnd type="none" w="sm" len="sm"/>
          </a:ln>
        </p:spPr>
      </p:pic>
      <p:sp>
        <p:nvSpPr>
          <p:cNvPr id="815" name="Google Shape;815;p41"/>
          <p:cNvSpPr/>
          <p:nvPr/>
        </p:nvSpPr>
        <p:spPr>
          <a:xfrm>
            <a:off x="2687600" y="3639833"/>
            <a:ext cx="437040" cy="239400"/>
          </a:xfrm>
          <a:prstGeom prst="flowChartTerminator">
            <a:avLst/>
          </a:prstGeom>
          <a:solidFill>
            <a:srgbClr val="FF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6" name="Google Shape;816;p41"/>
          <p:cNvSpPr/>
          <p:nvPr/>
        </p:nvSpPr>
        <p:spPr>
          <a:xfrm>
            <a:off x="6421384" y="4092833"/>
            <a:ext cx="1638400" cy="16700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17" name="Google Shape;817;p41"/>
          <p:cNvSpPr txBox="1">
            <a:spLocks noGrp="1"/>
          </p:cNvSpPr>
          <p:nvPr>
            <p:ph type="body" idx="4294967295"/>
          </p:nvPr>
        </p:nvSpPr>
        <p:spPr>
          <a:xfrm>
            <a:off x="415600" y="1135033"/>
            <a:ext cx="11360800" cy="670800"/>
          </a:xfrm>
          <a:prstGeom prst="rect">
            <a:avLst/>
          </a:prstGeom>
        </p:spPr>
        <p:txBody>
          <a:bodyPr spcFirstLastPara="1" vert="horz" wrap="square" lIns="121900" tIns="121900" rIns="121900" bIns="121900" rtlCol="0" anchor="t" anchorCtr="0">
            <a:noAutofit/>
          </a:bodyPr>
          <a:lstStyle/>
          <a:p>
            <a:pPr marL="0" indent="0">
              <a:lnSpc>
                <a:spcPct val="150000"/>
              </a:lnSpc>
              <a:spcBef>
                <a:spcPts val="0"/>
              </a:spcBef>
              <a:spcAft>
                <a:spcPts val="2133"/>
              </a:spcAft>
              <a:buNone/>
            </a:pPr>
            <a:r>
              <a:rPr lang="en-GB"/>
              <a:t>    Find agreement between predictions for capsule coordinate frames.</a:t>
            </a:r>
            <a:endParaRPr/>
          </a:p>
        </p:txBody>
      </p:sp>
      <p:pic>
        <p:nvPicPr>
          <p:cNvPr id="818" name="Google Shape;818;p41"/>
          <p:cNvPicPr preferRelativeResize="0"/>
          <p:nvPr/>
        </p:nvPicPr>
        <p:blipFill>
          <a:blip r:embed="rId5">
            <a:alphaModFix/>
          </a:blip>
          <a:stretch>
            <a:fillRect/>
          </a:stretch>
        </p:blipFill>
        <p:spPr>
          <a:xfrm>
            <a:off x="10502202" y="353235"/>
            <a:ext cx="1236532" cy="1236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6"/>
                                        </p:tgtEl>
                                        <p:attrNameLst>
                                          <p:attrName>style.visibility</p:attrName>
                                        </p:attrNameLst>
                                      </p:cBhvr>
                                      <p:to>
                                        <p:strVal val="visible"/>
                                      </p:to>
                                    </p:set>
                                    <p:animEffect transition="in" filter="fade">
                                      <p:cBhvr>
                                        <p:cTn id="7" dur="1000"/>
                                        <p:tgtEl>
                                          <p:spTgt spid="816"/>
                                        </p:tgtEl>
                                      </p:cBhvr>
                                    </p:animEffect>
                                  </p:childTnLst>
                                </p:cTn>
                              </p:par>
                              <p:par>
                                <p:cTn id="8" presetID="10" presetClass="entr" presetSubtype="0" fill="hold" nodeType="withEffect">
                                  <p:stCondLst>
                                    <p:cond delay="0"/>
                                  </p:stCondLst>
                                  <p:childTnLst>
                                    <p:set>
                                      <p:cBhvr>
                                        <p:cTn id="9" dur="1" fill="hold">
                                          <p:stCondLst>
                                            <p:cond delay="0"/>
                                          </p:stCondLst>
                                        </p:cTn>
                                        <p:tgtEl>
                                          <p:spTgt spid="815"/>
                                        </p:tgtEl>
                                        <p:attrNameLst>
                                          <p:attrName>style.visibility</p:attrName>
                                        </p:attrNameLst>
                                      </p:cBhvr>
                                      <p:to>
                                        <p:strVal val="visible"/>
                                      </p:to>
                                    </p:set>
                                    <p:animEffect transition="in" filter="fade">
                                      <p:cBhvr>
                                        <p:cTn id="10" dur="1000"/>
                                        <p:tgtEl>
                                          <p:spTgt spid="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4B5B-65E3-42C8-964D-7C0566C8DDAB}"/>
              </a:ext>
            </a:extLst>
          </p:cNvPr>
          <p:cNvSpPr>
            <a:spLocks noGrp="1"/>
          </p:cNvSpPr>
          <p:nvPr>
            <p:ph type="title"/>
          </p:nvPr>
        </p:nvSpPr>
        <p:spPr/>
        <p:txBody>
          <a:bodyPr/>
          <a:lstStyle/>
          <a:p>
            <a:r>
              <a:rPr lang="en-US" dirty="0"/>
              <a:t>What to expect from this presentation</a:t>
            </a:r>
          </a:p>
        </p:txBody>
      </p:sp>
      <p:sp>
        <p:nvSpPr>
          <p:cNvPr id="3" name="Content Placeholder 2">
            <a:extLst>
              <a:ext uri="{FF2B5EF4-FFF2-40B4-BE49-F238E27FC236}">
                <a16:creationId xmlns:a16="http://schemas.microsoft.com/office/drawing/2014/main" id="{13EE2D97-6471-4A3F-B089-B86CFDBB4C83}"/>
              </a:ext>
            </a:extLst>
          </p:cNvPr>
          <p:cNvSpPr>
            <a:spLocks noGrp="1"/>
          </p:cNvSpPr>
          <p:nvPr>
            <p:ph idx="1"/>
          </p:nvPr>
        </p:nvSpPr>
        <p:spPr/>
        <p:txBody>
          <a:bodyPr/>
          <a:lstStyle/>
          <a:p>
            <a:r>
              <a:rPr lang="en-US" b="1" dirty="0"/>
              <a:t>Expect</a:t>
            </a:r>
          </a:p>
          <a:p>
            <a:pPr lvl="1"/>
            <a:r>
              <a:rPr lang="en-US" dirty="0"/>
              <a:t>More of an </a:t>
            </a:r>
            <a:r>
              <a:rPr lang="en-US" b="1" dirty="0"/>
              <a:t>overview</a:t>
            </a:r>
            <a:r>
              <a:rPr lang="en-US" dirty="0"/>
              <a:t> of capsules, so we know roughly what problem they are trying to solve</a:t>
            </a:r>
          </a:p>
          <a:p>
            <a:pPr lvl="1"/>
            <a:r>
              <a:rPr lang="en-US" b="1" dirty="0"/>
              <a:t>Discussion</a:t>
            </a:r>
            <a:r>
              <a:rPr lang="en-US" dirty="0"/>
              <a:t> about capsules from people who read the paper or have prior knowledge</a:t>
            </a:r>
          </a:p>
          <a:p>
            <a:r>
              <a:rPr lang="en-US" b="1" dirty="0"/>
              <a:t>Don’t expect</a:t>
            </a:r>
          </a:p>
          <a:p>
            <a:pPr lvl="1"/>
            <a:r>
              <a:rPr lang="en-US" dirty="0"/>
              <a:t>A </a:t>
            </a:r>
            <a:r>
              <a:rPr lang="en-US" b="1" dirty="0"/>
              <a:t>detailed description</a:t>
            </a:r>
            <a:r>
              <a:rPr lang="en-US" dirty="0"/>
              <a:t> of every equation, section of paper, and architectural module (I tried, but didn’t have time)</a:t>
            </a:r>
          </a:p>
        </p:txBody>
      </p:sp>
      <p:pic>
        <p:nvPicPr>
          <p:cNvPr id="5" name="Picture 4">
            <a:extLst>
              <a:ext uri="{FF2B5EF4-FFF2-40B4-BE49-F238E27FC236}">
                <a16:creationId xmlns:a16="http://schemas.microsoft.com/office/drawing/2014/main" id="{F8FBBFE1-0F35-4EB3-83FB-F4876D38380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15872" y="4699590"/>
            <a:ext cx="1685259" cy="2158409"/>
          </a:xfrm>
          <a:prstGeom prst="rect">
            <a:avLst/>
          </a:prstGeom>
        </p:spPr>
      </p:pic>
      <p:sp>
        <p:nvSpPr>
          <p:cNvPr id="6" name="TextBox 5">
            <a:extLst>
              <a:ext uri="{FF2B5EF4-FFF2-40B4-BE49-F238E27FC236}">
                <a16:creationId xmlns:a16="http://schemas.microsoft.com/office/drawing/2014/main" id="{6CC6040D-C901-43C0-91BB-4E1F74937FC0}"/>
              </a:ext>
            </a:extLst>
          </p:cNvPr>
          <p:cNvSpPr txBox="1"/>
          <p:nvPr/>
        </p:nvSpPr>
        <p:spPr>
          <a:xfrm>
            <a:off x="10180524" y="7016182"/>
            <a:ext cx="1520607" cy="507831"/>
          </a:xfrm>
          <a:prstGeom prst="rect">
            <a:avLst/>
          </a:prstGeom>
          <a:noFill/>
        </p:spPr>
        <p:txBody>
          <a:bodyPr wrap="square" rtlCol="0">
            <a:spAutoFit/>
          </a:bodyPr>
          <a:lstStyle/>
          <a:p>
            <a:r>
              <a:rPr lang="en-US" sz="900">
                <a:hlinkClick r:id="rId3" tooltip="https://commons.wikimedia.org/wiki/File:Thank_you_award_Logo_pos.svg"/>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629633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42"/>
          <p:cNvSpPr/>
          <p:nvPr/>
        </p:nvSpPr>
        <p:spPr>
          <a:xfrm>
            <a:off x="6446800" y="2648133"/>
            <a:ext cx="2428000" cy="3506000"/>
          </a:xfrm>
          <a:prstGeom prst="rect">
            <a:avLst/>
          </a:prstGeom>
          <a:solidFill>
            <a:srgbClr val="00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24" name="Google Shape;824;p42"/>
          <p:cNvSpPr txBox="1">
            <a:spLocks noGrp="1"/>
          </p:cNvSpPr>
          <p:nvPr>
            <p:ph type="title" idx="4294967295"/>
          </p:nvPr>
        </p:nvSpPr>
        <p:spPr>
          <a:xfrm>
            <a:off x="377933" y="190667"/>
            <a:ext cx="11360800" cy="763600"/>
          </a:xfrm>
          <a:prstGeom prst="rect">
            <a:avLst/>
          </a:prstGeom>
        </p:spPr>
        <p:txBody>
          <a:bodyPr spcFirstLastPara="1" vert="horz" wrap="square" lIns="121900" tIns="121900" rIns="121900" bIns="121900" rtlCol="0" anchor="t" anchorCtr="0">
            <a:noAutofit/>
          </a:bodyPr>
          <a:lstStyle/>
          <a:p>
            <a:pPr>
              <a:spcBef>
                <a:spcPts val="0"/>
              </a:spcBef>
            </a:pPr>
            <a:r>
              <a:rPr lang="en-GB"/>
              <a:t>Agreement and Assignment</a:t>
            </a:r>
            <a:endParaRPr/>
          </a:p>
        </p:txBody>
      </p:sp>
      <p:sp>
        <p:nvSpPr>
          <p:cNvPr id="825" name="Google Shape;825;p42"/>
          <p:cNvSpPr/>
          <p:nvPr/>
        </p:nvSpPr>
        <p:spPr>
          <a:xfrm>
            <a:off x="6556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26" name="Google Shape;826;p42"/>
          <p:cNvSpPr/>
          <p:nvPr/>
        </p:nvSpPr>
        <p:spPr>
          <a:xfrm>
            <a:off x="12652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27" name="Google Shape;827;p42"/>
          <p:cNvSpPr/>
          <p:nvPr/>
        </p:nvSpPr>
        <p:spPr>
          <a:xfrm>
            <a:off x="19764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28" name="Google Shape;828;p42"/>
          <p:cNvSpPr/>
          <p:nvPr/>
        </p:nvSpPr>
        <p:spPr>
          <a:xfrm>
            <a:off x="26876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29" name="Google Shape;829;p42"/>
          <p:cNvSpPr/>
          <p:nvPr/>
        </p:nvSpPr>
        <p:spPr>
          <a:xfrm>
            <a:off x="33988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30" name="Google Shape;830;p42"/>
          <p:cNvSpPr/>
          <p:nvPr/>
        </p:nvSpPr>
        <p:spPr>
          <a:xfrm>
            <a:off x="40084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31" name="Google Shape;831;p42"/>
          <p:cNvSpPr/>
          <p:nvPr/>
        </p:nvSpPr>
        <p:spPr>
          <a:xfrm>
            <a:off x="4618000" y="59764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832" name="Google Shape;832;p42"/>
          <p:cNvPicPr preferRelativeResize="0"/>
          <p:nvPr/>
        </p:nvPicPr>
        <p:blipFill rotWithShape="1">
          <a:blip r:embed="rId3">
            <a:alphaModFix/>
          </a:blip>
          <a:srcRect l="36091" t="-3329" r="56720" b="65835"/>
          <a:stretch/>
        </p:blipFill>
        <p:spPr>
          <a:xfrm>
            <a:off x="655596" y="6325629"/>
            <a:ext cx="437032" cy="466172"/>
          </a:xfrm>
          <a:prstGeom prst="rect">
            <a:avLst/>
          </a:prstGeom>
          <a:noFill/>
          <a:ln>
            <a:noFill/>
          </a:ln>
        </p:spPr>
      </p:pic>
      <p:pic>
        <p:nvPicPr>
          <p:cNvPr id="833" name="Google Shape;833;p42"/>
          <p:cNvPicPr preferRelativeResize="0"/>
          <p:nvPr/>
        </p:nvPicPr>
        <p:blipFill rotWithShape="1">
          <a:blip r:embed="rId3">
            <a:alphaModFix/>
          </a:blip>
          <a:srcRect l="43070" t="199" r="50262" b="69174"/>
          <a:stretch/>
        </p:blipFill>
        <p:spPr>
          <a:xfrm>
            <a:off x="4617999" y="6353421"/>
            <a:ext cx="437032" cy="410579"/>
          </a:xfrm>
          <a:prstGeom prst="rect">
            <a:avLst/>
          </a:prstGeom>
          <a:noFill/>
          <a:ln>
            <a:noFill/>
          </a:ln>
        </p:spPr>
      </p:pic>
      <p:pic>
        <p:nvPicPr>
          <p:cNvPr id="834" name="Google Shape;834;p42"/>
          <p:cNvPicPr preferRelativeResize="0"/>
          <p:nvPr/>
        </p:nvPicPr>
        <p:blipFill rotWithShape="1">
          <a:blip r:embed="rId3">
            <a:alphaModFix/>
          </a:blip>
          <a:srcRect l="42973" t="34687" r="50360" b="34686"/>
          <a:stretch/>
        </p:blipFill>
        <p:spPr>
          <a:xfrm>
            <a:off x="4008397" y="6353421"/>
            <a:ext cx="437032" cy="410579"/>
          </a:xfrm>
          <a:prstGeom prst="rect">
            <a:avLst/>
          </a:prstGeom>
          <a:noFill/>
          <a:ln>
            <a:noFill/>
          </a:ln>
        </p:spPr>
      </p:pic>
      <p:pic>
        <p:nvPicPr>
          <p:cNvPr id="835" name="Google Shape;835;p42"/>
          <p:cNvPicPr preferRelativeResize="0"/>
          <p:nvPr/>
        </p:nvPicPr>
        <p:blipFill rotWithShape="1">
          <a:blip r:embed="rId3">
            <a:alphaModFix/>
          </a:blip>
          <a:srcRect l="35880" t="69374" r="57452"/>
          <a:stretch/>
        </p:blipFill>
        <p:spPr>
          <a:xfrm>
            <a:off x="3398815" y="6353421"/>
            <a:ext cx="437032" cy="410579"/>
          </a:xfrm>
          <a:prstGeom prst="rect">
            <a:avLst/>
          </a:prstGeom>
          <a:noFill/>
          <a:ln>
            <a:noFill/>
          </a:ln>
        </p:spPr>
      </p:pic>
      <p:pic>
        <p:nvPicPr>
          <p:cNvPr id="836" name="Google Shape;836;p42"/>
          <p:cNvPicPr preferRelativeResize="0"/>
          <p:nvPr/>
        </p:nvPicPr>
        <p:blipFill rotWithShape="1">
          <a:blip r:embed="rId3">
            <a:alphaModFix/>
          </a:blip>
          <a:srcRect l="29274" t="34687" r="64058" b="34686"/>
          <a:stretch/>
        </p:blipFill>
        <p:spPr>
          <a:xfrm>
            <a:off x="2005665" y="6353421"/>
            <a:ext cx="437032" cy="410579"/>
          </a:xfrm>
          <a:prstGeom prst="rect">
            <a:avLst/>
          </a:prstGeom>
          <a:noFill/>
          <a:ln>
            <a:noFill/>
          </a:ln>
        </p:spPr>
      </p:pic>
      <p:pic>
        <p:nvPicPr>
          <p:cNvPr id="837" name="Google Shape;837;p42"/>
          <p:cNvPicPr preferRelativeResize="0"/>
          <p:nvPr/>
        </p:nvPicPr>
        <p:blipFill rotWithShape="1">
          <a:blip r:embed="rId3">
            <a:alphaModFix/>
          </a:blip>
          <a:srcRect l="49870" t="2376" r="43463" b="66997"/>
          <a:stretch/>
        </p:blipFill>
        <p:spPr>
          <a:xfrm>
            <a:off x="1330648" y="6353421"/>
            <a:ext cx="437032" cy="410579"/>
          </a:xfrm>
          <a:prstGeom prst="rect">
            <a:avLst/>
          </a:prstGeom>
          <a:noFill/>
          <a:ln>
            <a:noFill/>
          </a:ln>
        </p:spPr>
      </p:pic>
      <p:pic>
        <p:nvPicPr>
          <p:cNvPr id="838" name="Google Shape;838;p42"/>
          <p:cNvPicPr preferRelativeResize="0"/>
          <p:nvPr/>
        </p:nvPicPr>
        <p:blipFill rotWithShape="1">
          <a:blip r:embed="rId3">
            <a:alphaModFix/>
          </a:blip>
          <a:srcRect l="56670" r="36662" b="69374"/>
          <a:stretch/>
        </p:blipFill>
        <p:spPr>
          <a:xfrm>
            <a:off x="2738415" y="6353421"/>
            <a:ext cx="437032" cy="410579"/>
          </a:xfrm>
          <a:prstGeom prst="rect">
            <a:avLst/>
          </a:prstGeom>
          <a:noFill/>
          <a:ln>
            <a:noFill/>
          </a:ln>
        </p:spPr>
      </p:pic>
      <p:pic>
        <p:nvPicPr>
          <p:cNvPr id="839" name="Google Shape;839;p42"/>
          <p:cNvPicPr preferRelativeResize="0"/>
          <p:nvPr/>
        </p:nvPicPr>
        <p:blipFill rotWithShape="1">
          <a:blip r:embed="rId4">
            <a:alphaModFix/>
          </a:blip>
          <a:srcRect l="47862" t="23395" r="38697" b="41216"/>
          <a:stretch/>
        </p:blipFill>
        <p:spPr>
          <a:xfrm>
            <a:off x="6978765" y="2837668"/>
            <a:ext cx="1638499" cy="1670067"/>
          </a:xfrm>
          <a:prstGeom prst="rect">
            <a:avLst/>
          </a:prstGeom>
          <a:noFill/>
          <a:ln w="9525" cap="flat" cmpd="sng">
            <a:solidFill>
              <a:srgbClr val="EFEFEF"/>
            </a:solidFill>
            <a:prstDash val="solid"/>
            <a:round/>
            <a:headEnd type="none" w="sm" len="sm"/>
            <a:tailEnd type="none" w="sm" len="sm"/>
          </a:ln>
        </p:spPr>
      </p:pic>
      <p:pic>
        <p:nvPicPr>
          <p:cNvPr id="840" name="Google Shape;840;p42"/>
          <p:cNvPicPr preferRelativeResize="0"/>
          <p:nvPr/>
        </p:nvPicPr>
        <p:blipFill rotWithShape="1">
          <a:blip r:embed="rId4">
            <a:alphaModFix/>
          </a:blip>
          <a:srcRect l="5644" t="36274" r="79136" b="23651"/>
          <a:stretch/>
        </p:blipFill>
        <p:spPr>
          <a:xfrm>
            <a:off x="6587899" y="4336301"/>
            <a:ext cx="1638499" cy="1670067"/>
          </a:xfrm>
          <a:prstGeom prst="rect">
            <a:avLst/>
          </a:prstGeom>
          <a:noFill/>
          <a:ln w="9525" cap="flat" cmpd="sng">
            <a:solidFill>
              <a:srgbClr val="EFEFEF"/>
            </a:solidFill>
            <a:prstDash val="solid"/>
            <a:round/>
            <a:headEnd type="none" w="sm" len="sm"/>
            <a:tailEnd type="none" w="sm" len="sm"/>
          </a:ln>
        </p:spPr>
      </p:pic>
      <p:sp>
        <p:nvSpPr>
          <p:cNvPr id="841" name="Google Shape;841;p42"/>
          <p:cNvSpPr/>
          <p:nvPr/>
        </p:nvSpPr>
        <p:spPr>
          <a:xfrm>
            <a:off x="6587951" y="4336533"/>
            <a:ext cx="1638400" cy="16700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2" name="Google Shape;842;p42"/>
          <p:cNvSpPr/>
          <p:nvPr/>
        </p:nvSpPr>
        <p:spPr>
          <a:xfrm>
            <a:off x="655600" y="59681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3" name="Google Shape;843;p42"/>
          <p:cNvSpPr/>
          <p:nvPr/>
        </p:nvSpPr>
        <p:spPr>
          <a:xfrm>
            <a:off x="1265200" y="59681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4" name="Google Shape;844;p42"/>
          <p:cNvSpPr/>
          <p:nvPr/>
        </p:nvSpPr>
        <p:spPr>
          <a:xfrm>
            <a:off x="1976400" y="59681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5" name="Google Shape;845;p42"/>
          <p:cNvSpPr/>
          <p:nvPr/>
        </p:nvSpPr>
        <p:spPr>
          <a:xfrm>
            <a:off x="2687600" y="59681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6" name="Google Shape;846;p42"/>
          <p:cNvSpPr/>
          <p:nvPr/>
        </p:nvSpPr>
        <p:spPr>
          <a:xfrm>
            <a:off x="3398800" y="59681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7" name="Google Shape;847;p42"/>
          <p:cNvSpPr/>
          <p:nvPr/>
        </p:nvSpPr>
        <p:spPr>
          <a:xfrm>
            <a:off x="4008400" y="59681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8" name="Google Shape;848;p42"/>
          <p:cNvSpPr/>
          <p:nvPr/>
        </p:nvSpPr>
        <p:spPr>
          <a:xfrm>
            <a:off x="4618000" y="59681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49" name="Google Shape;849;p42"/>
          <p:cNvSpPr/>
          <p:nvPr/>
        </p:nvSpPr>
        <p:spPr>
          <a:xfrm>
            <a:off x="1265200" y="3631333"/>
            <a:ext cx="437040" cy="239400"/>
          </a:xfrm>
          <a:prstGeom prst="flowChartTerminator">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50" name="Google Shape;850;p42"/>
          <p:cNvSpPr/>
          <p:nvPr/>
        </p:nvSpPr>
        <p:spPr>
          <a:xfrm>
            <a:off x="2687600" y="3631333"/>
            <a:ext cx="437040" cy="239400"/>
          </a:xfrm>
          <a:prstGeom prst="flowChartTerminator">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51" name="Google Shape;851;p42"/>
          <p:cNvSpPr/>
          <p:nvPr/>
        </p:nvSpPr>
        <p:spPr>
          <a:xfrm>
            <a:off x="4008400" y="3631333"/>
            <a:ext cx="437040" cy="239400"/>
          </a:xfrm>
          <a:prstGeom prst="flowChartTerminator">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52" name="Google Shape;852;p42"/>
          <p:cNvSpPr/>
          <p:nvPr/>
        </p:nvSpPr>
        <p:spPr>
          <a:xfrm>
            <a:off x="1976400" y="3631333"/>
            <a:ext cx="437040" cy="239400"/>
          </a:xfrm>
          <a:prstGeom prst="flowChartTerminator">
            <a:avLst/>
          </a:prstGeom>
          <a:solidFill>
            <a:srgbClr val="66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53" name="Google Shape;853;p42"/>
          <p:cNvSpPr/>
          <p:nvPr/>
        </p:nvSpPr>
        <p:spPr>
          <a:xfrm>
            <a:off x="3398800" y="3631333"/>
            <a:ext cx="437040" cy="239400"/>
          </a:xfrm>
          <a:prstGeom prst="flowChartTerminator">
            <a:avLst/>
          </a:prstGeom>
          <a:solidFill>
            <a:srgbClr val="0000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54" name="Google Shape;854;p42"/>
          <p:cNvSpPr/>
          <p:nvPr/>
        </p:nvSpPr>
        <p:spPr>
          <a:xfrm>
            <a:off x="3297200" y="2107333"/>
            <a:ext cx="437040" cy="239400"/>
          </a:xfrm>
          <a:prstGeom prst="flowChartTerminator">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55" name="Google Shape;855;p42"/>
          <p:cNvSpPr/>
          <p:nvPr/>
        </p:nvSpPr>
        <p:spPr>
          <a:xfrm>
            <a:off x="2687600" y="2107333"/>
            <a:ext cx="437040" cy="239400"/>
          </a:xfrm>
          <a:prstGeom prst="flowChartTerminator">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56" name="Google Shape;856;p42"/>
          <p:cNvSpPr/>
          <p:nvPr/>
        </p:nvSpPr>
        <p:spPr>
          <a:xfrm>
            <a:off x="2078000" y="2107333"/>
            <a:ext cx="437040" cy="239400"/>
          </a:xfrm>
          <a:prstGeom prst="flowChartTerminator">
            <a:avLst/>
          </a:prstGeom>
          <a:solidFill>
            <a:srgbClr val="434343"/>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857" name="Google Shape;857;p42"/>
          <p:cNvCxnSpPr>
            <a:stCxn id="842" idx="0"/>
            <a:endCxn id="852" idx="2"/>
          </p:cNvCxnSpPr>
          <p:nvPr/>
        </p:nvCxnSpPr>
        <p:spPr>
          <a:xfrm rot="10800000" flipH="1">
            <a:off x="874120" y="3870933"/>
            <a:ext cx="1320800" cy="2097200"/>
          </a:xfrm>
          <a:prstGeom prst="straightConnector1">
            <a:avLst/>
          </a:prstGeom>
          <a:noFill/>
          <a:ln w="9525" cap="flat" cmpd="sng">
            <a:solidFill>
              <a:schemeClr val="dk2"/>
            </a:solidFill>
            <a:prstDash val="solid"/>
            <a:round/>
            <a:headEnd type="none" w="med" len="med"/>
            <a:tailEnd type="none" w="med" len="med"/>
          </a:ln>
        </p:spPr>
      </p:cxnSp>
      <p:cxnSp>
        <p:nvCxnSpPr>
          <p:cNvPr id="858" name="Google Shape;858;p42"/>
          <p:cNvCxnSpPr>
            <a:stCxn id="847" idx="0"/>
            <a:endCxn id="852" idx="2"/>
          </p:cNvCxnSpPr>
          <p:nvPr/>
        </p:nvCxnSpPr>
        <p:spPr>
          <a:xfrm rot="10800000">
            <a:off x="2194920" y="3870933"/>
            <a:ext cx="2032000" cy="2097200"/>
          </a:xfrm>
          <a:prstGeom prst="straightConnector1">
            <a:avLst/>
          </a:prstGeom>
          <a:noFill/>
          <a:ln w="9525" cap="flat" cmpd="sng">
            <a:solidFill>
              <a:schemeClr val="dk2"/>
            </a:solidFill>
            <a:prstDash val="solid"/>
            <a:round/>
            <a:headEnd type="none" w="med" len="med"/>
            <a:tailEnd type="none" w="med" len="med"/>
          </a:ln>
        </p:spPr>
      </p:cxnSp>
      <p:cxnSp>
        <p:nvCxnSpPr>
          <p:cNvPr id="859" name="Google Shape;859;p42"/>
          <p:cNvCxnSpPr>
            <a:endCxn id="852" idx="2"/>
          </p:cNvCxnSpPr>
          <p:nvPr/>
        </p:nvCxnSpPr>
        <p:spPr>
          <a:xfrm rot="10800000">
            <a:off x="2194920" y="38707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860" name="Google Shape;860;p42"/>
          <p:cNvCxnSpPr>
            <a:stCxn id="848" idx="0"/>
            <a:endCxn id="852" idx="2"/>
          </p:cNvCxnSpPr>
          <p:nvPr/>
        </p:nvCxnSpPr>
        <p:spPr>
          <a:xfrm rot="10800000">
            <a:off x="2194920" y="3870933"/>
            <a:ext cx="2641600" cy="2097200"/>
          </a:xfrm>
          <a:prstGeom prst="straightConnector1">
            <a:avLst/>
          </a:prstGeom>
          <a:noFill/>
          <a:ln w="9525" cap="flat" cmpd="sng">
            <a:solidFill>
              <a:schemeClr val="dk2"/>
            </a:solidFill>
            <a:prstDash val="solid"/>
            <a:round/>
            <a:headEnd type="none" w="med" len="med"/>
            <a:tailEnd type="none" w="med" len="med"/>
          </a:ln>
        </p:spPr>
      </p:cxnSp>
      <p:cxnSp>
        <p:nvCxnSpPr>
          <p:cNvPr id="861" name="Google Shape;861;p42"/>
          <p:cNvCxnSpPr>
            <a:stCxn id="845" idx="0"/>
            <a:endCxn id="853" idx="2"/>
          </p:cNvCxnSpPr>
          <p:nvPr/>
        </p:nvCxnSpPr>
        <p:spPr>
          <a:xfrm rot="10800000" flipH="1">
            <a:off x="2906120" y="3870933"/>
            <a:ext cx="711200" cy="209720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42"/>
          <p:cNvCxnSpPr>
            <a:stCxn id="846" idx="0"/>
            <a:endCxn id="853" idx="2"/>
          </p:cNvCxnSpPr>
          <p:nvPr/>
        </p:nvCxnSpPr>
        <p:spPr>
          <a:xfrm rot="10800000">
            <a:off x="3617320" y="3870933"/>
            <a:ext cx="0" cy="2097200"/>
          </a:xfrm>
          <a:prstGeom prst="straightConnector1">
            <a:avLst/>
          </a:prstGeom>
          <a:noFill/>
          <a:ln w="9525" cap="flat" cmpd="sng">
            <a:solidFill>
              <a:schemeClr val="dk2"/>
            </a:solidFill>
            <a:prstDash val="solid"/>
            <a:round/>
            <a:headEnd type="none" w="med" len="med"/>
            <a:tailEnd type="none" w="med" len="med"/>
          </a:ln>
        </p:spPr>
      </p:cxnSp>
      <p:cxnSp>
        <p:nvCxnSpPr>
          <p:cNvPr id="863" name="Google Shape;863;p42"/>
          <p:cNvCxnSpPr>
            <a:stCxn id="843" idx="0"/>
            <a:endCxn id="853" idx="2"/>
          </p:cNvCxnSpPr>
          <p:nvPr/>
        </p:nvCxnSpPr>
        <p:spPr>
          <a:xfrm rot="10800000" flipH="1">
            <a:off x="1483720" y="3870933"/>
            <a:ext cx="2133600" cy="2097200"/>
          </a:xfrm>
          <a:prstGeom prst="straightConnector1">
            <a:avLst/>
          </a:prstGeom>
          <a:noFill/>
          <a:ln w="9525" cap="flat" cmpd="sng">
            <a:solidFill>
              <a:schemeClr val="dk2"/>
            </a:solidFill>
            <a:prstDash val="solid"/>
            <a:round/>
            <a:headEnd type="none" w="med" len="med"/>
            <a:tailEnd type="none" w="med" len="med"/>
          </a:ln>
        </p:spPr>
      </p:cxnSp>
      <p:cxnSp>
        <p:nvCxnSpPr>
          <p:cNvPr id="864" name="Google Shape;864;p42"/>
          <p:cNvCxnSpPr>
            <a:stCxn id="852" idx="0"/>
            <a:endCxn id="856" idx="2"/>
          </p:cNvCxnSpPr>
          <p:nvPr/>
        </p:nvCxnSpPr>
        <p:spPr>
          <a:xfrm rot="10800000" flipH="1">
            <a:off x="2194920" y="2346933"/>
            <a:ext cx="101600" cy="1284400"/>
          </a:xfrm>
          <a:prstGeom prst="straightConnector1">
            <a:avLst/>
          </a:prstGeom>
          <a:noFill/>
          <a:ln w="9525" cap="flat" cmpd="sng">
            <a:solidFill>
              <a:schemeClr val="dk2"/>
            </a:solidFill>
            <a:prstDash val="solid"/>
            <a:round/>
            <a:headEnd type="none" w="med" len="med"/>
            <a:tailEnd type="none" w="med" len="med"/>
          </a:ln>
        </p:spPr>
      </p:cxnSp>
      <p:cxnSp>
        <p:nvCxnSpPr>
          <p:cNvPr id="865" name="Google Shape;865;p42"/>
          <p:cNvCxnSpPr>
            <a:stCxn id="853" idx="0"/>
            <a:endCxn id="856" idx="2"/>
          </p:cNvCxnSpPr>
          <p:nvPr/>
        </p:nvCxnSpPr>
        <p:spPr>
          <a:xfrm rot="10800000">
            <a:off x="2296520" y="2346933"/>
            <a:ext cx="1320800" cy="1284400"/>
          </a:xfrm>
          <a:prstGeom prst="straightConnector1">
            <a:avLst/>
          </a:prstGeom>
          <a:noFill/>
          <a:ln w="9525" cap="flat" cmpd="sng">
            <a:solidFill>
              <a:schemeClr val="dk2"/>
            </a:solidFill>
            <a:prstDash val="solid"/>
            <a:round/>
            <a:headEnd type="none" w="med" len="med"/>
            <a:tailEnd type="none" w="med" len="med"/>
          </a:ln>
        </p:spPr>
      </p:cxnSp>
      <p:sp>
        <p:nvSpPr>
          <p:cNvPr id="866" name="Google Shape;866;p42"/>
          <p:cNvSpPr/>
          <p:nvPr/>
        </p:nvSpPr>
        <p:spPr>
          <a:xfrm>
            <a:off x="6994351" y="2812533"/>
            <a:ext cx="1638400" cy="1670000"/>
          </a:xfrm>
          <a:prstGeom prst="rect">
            <a:avLst/>
          </a:prstGeom>
          <a:noFill/>
          <a:ln w="1905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7" name="Google Shape;867;p42"/>
          <p:cNvSpPr/>
          <p:nvPr/>
        </p:nvSpPr>
        <p:spPr>
          <a:xfrm rot="-2700000">
            <a:off x="6728631" y="2823053"/>
            <a:ext cx="920936" cy="1111572"/>
          </a:xfrm>
          <a:prstGeom prst="rect">
            <a:avLst/>
          </a:prstGeom>
          <a:noFill/>
          <a:ln w="19050"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8" name="Google Shape;868;p42"/>
          <p:cNvSpPr/>
          <p:nvPr/>
        </p:nvSpPr>
        <p:spPr>
          <a:xfrm>
            <a:off x="7409900" y="3792600"/>
            <a:ext cx="711200" cy="840800"/>
          </a:xfrm>
          <a:prstGeom prst="rect">
            <a:avLst/>
          </a:prstGeom>
          <a:noFill/>
          <a:ln w="19050"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69" name="Google Shape;869;p42"/>
          <p:cNvSpPr/>
          <p:nvPr/>
        </p:nvSpPr>
        <p:spPr>
          <a:xfrm>
            <a:off x="7105100" y="4402200"/>
            <a:ext cx="711200" cy="840800"/>
          </a:xfrm>
          <a:prstGeom prst="rect">
            <a:avLst/>
          </a:prstGeom>
          <a:noFill/>
          <a:ln w="19050"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0" name="Google Shape;870;p42"/>
          <p:cNvSpPr/>
          <p:nvPr/>
        </p:nvSpPr>
        <p:spPr>
          <a:xfrm>
            <a:off x="7714700" y="2979800"/>
            <a:ext cx="711200" cy="840800"/>
          </a:xfrm>
          <a:prstGeom prst="rect">
            <a:avLst/>
          </a:prstGeom>
          <a:noFill/>
          <a:ln w="19050"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1" name="Google Shape;871;p42"/>
          <p:cNvSpPr/>
          <p:nvPr/>
        </p:nvSpPr>
        <p:spPr>
          <a:xfrm>
            <a:off x="7816300" y="4605400"/>
            <a:ext cx="711200" cy="840800"/>
          </a:xfrm>
          <a:prstGeom prst="rect">
            <a:avLst/>
          </a:prstGeom>
          <a:noFill/>
          <a:ln w="19050"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2" name="Google Shape;872;p42"/>
          <p:cNvSpPr/>
          <p:nvPr/>
        </p:nvSpPr>
        <p:spPr>
          <a:xfrm rot="-1579814">
            <a:off x="6698591" y="5088076"/>
            <a:ext cx="1527695" cy="1069208"/>
          </a:xfrm>
          <a:prstGeom prst="rect">
            <a:avLst/>
          </a:prstGeom>
          <a:noFill/>
          <a:ln w="19050" cap="flat" cmpd="sng">
            <a:solidFill>
              <a:srgbClr val="F4CCCC"/>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73" name="Google Shape;873;p42"/>
          <p:cNvSpPr/>
          <p:nvPr/>
        </p:nvSpPr>
        <p:spPr>
          <a:xfrm rot="2520571">
            <a:off x="8702895" y="2744793"/>
            <a:ext cx="3361355" cy="1446451"/>
          </a:xfrm>
          <a:prstGeom prst="wedgeEllipseCallout">
            <a:avLst>
              <a:gd name="adj1" fmla="val -20833"/>
              <a:gd name="adj2" fmla="val 62500"/>
            </a:avLst>
          </a:prstGeom>
          <a:solidFill>
            <a:schemeClr val="lt2"/>
          </a:solidFill>
          <a:ln w="9525" cap="flat" cmpd="sng">
            <a:solidFill>
              <a:srgbClr val="980000"/>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980000"/>
                </a:solidFill>
                <a:latin typeface="Consolas"/>
                <a:ea typeface="Consolas"/>
                <a:cs typeface="Consolas"/>
                <a:sym typeface="Consolas"/>
              </a:rPr>
              <a:t>Layerwise Non-linearity</a:t>
            </a:r>
            <a:endParaRPr sz="2400">
              <a:solidFill>
                <a:srgbClr val="980000"/>
              </a:solidFill>
              <a:latin typeface="Consolas"/>
              <a:ea typeface="Consolas"/>
              <a:cs typeface="Consolas"/>
              <a:sym typeface="Consolas"/>
            </a:endParaRPr>
          </a:p>
        </p:txBody>
      </p:sp>
      <p:sp>
        <p:nvSpPr>
          <p:cNvPr id="874" name="Google Shape;874;p42"/>
          <p:cNvSpPr/>
          <p:nvPr/>
        </p:nvSpPr>
        <p:spPr>
          <a:xfrm rot="2520571">
            <a:off x="8778528" y="4809893"/>
            <a:ext cx="3361355" cy="1446451"/>
          </a:xfrm>
          <a:prstGeom prst="wedgeEllipseCallout">
            <a:avLst>
              <a:gd name="adj1" fmla="val -20833"/>
              <a:gd name="adj2" fmla="val 62500"/>
            </a:avLst>
          </a:prstGeom>
          <a:solidFill>
            <a:schemeClr val="lt2"/>
          </a:solidFill>
          <a:ln w="9525" cap="flat" cmpd="sng">
            <a:solidFill>
              <a:srgbClr val="980000"/>
            </a:solidFill>
            <a:prstDash val="solid"/>
            <a:round/>
            <a:headEnd type="none" w="sm" len="sm"/>
            <a:tailEnd type="none" w="sm" len="sm"/>
          </a:ln>
        </p:spPr>
        <p:txBody>
          <a:bodyPr spcFirstLastPara="1" wrap="square" lIns="121900" tIns="121900" rIns="121900" bIns="121900" anchor="ctr" anchorCtr="0">
            <a:noAutofit/>
          </a:bodyPr>
          <a:lstStyle/>
          <a:p>
            <a:r>
              <a:rPr lang="en-GB" sz="2400">
                <a:solidFill>
                  <a:srgbClr val="980000"/>
                </a:solidFill>
                <a:latin typeface="Consolas"/>
                <a:ea typeface="Consolas"/>
                <a:cs typeface="Consolas"/>
                <a:sym typeface="Consolas"/>
              </a:rPr>
              <a:t>Smart Sparsity</a:t>
            </a:r>
            <a:endParaRPr sz="2400">
              <a:solidFill>
                <a:srgbClr val="980000"/>
              </a:solidFill>
              <a:latin typeface="Consolas"/>
              <a:ea typeface="Consolas"/>
              <a:cs typeface="Consolas"/>
              <a:sym typeface="Consolas"/>
            </a:endParaRPr>
          </a:p>
        </p:txBody>
      </p:sp>
      <p:sp>
        <p:nvSpPr>
          <p:cNvPr id="875" name="Google Shape;875;p42"/>
          <p:cNvSpPr txBox="1">
            <a:spLocks noGrp="1"/>
          </p:cNvSpPr>
          <p:nvPr>
            <p:ph type="body" idx="4294967295"/>
          </p:nvPr>
        </p:nvSpPr>
        <p:spPr>
          <a:xfrm>
            <a:off x="415600" y="1135033"/>
            <a:ext cx="11360800" cy="670800"/>
          </a:xfrm>
          <a:prstGeom prst="rect">
            <a:avLst/>
          </a:prstGeom>
        </p:spPr>
        <p:txBody>
          <a:bodyPr spcFirstLastPara="1" vert="horz" wrap="square" lIns="121900" tIns="121900" rIns="121900" bIns="121900" rtlCol="0" anchor="t" anchorCtr="0">
            <a:noAutofit/>
          </a:bodyPr>
          <a:lstStyle/>
          <a:p>
            <a:pPr marL="0" indent="0">
              <a:lnSpc>
                <a:spcPct val="150000"/>
              </a:lnSpc>
              <a:spcBef>
                <a:spcPts val="0"/>
              </a:spcBef>
              <a:spcAft>
                <a:spcPts val="2133"/>
              </a:spcAft>
              <a:buNone/>
            </a:pPr>
            <a:r>
              <a:rPr lang="en-GB"/>
              <a:t>    Find agreement between predictions for capsule coordinate frames.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3"/>
                                        </p:tgtEl>
                                        <p:attrNameLst>
                                          <p:attrName>style.visibility</p:attrName>
                                        </p:attrNameLst>
                                      </p:cBhvr>
                                      <p:to>
                                        <p:strVal val="visible"/>
                                      </p:to>
                                    </p:set>
                                    <p:animEffect transition="in" filter="fade">
                                      <p:cBhvr>
                                        <p:cTn id="7" dur="1000"/>
                                        <p:tgtEl>
                                          <p:spTgt spid="873"/>
                                        </p:tgtEl>
                                      </p:cBhvr>
                                    </p:animEffect>
                                  </p:childTnLst>
                                </p:cTn>
                              </p:par>
                              <p:par>
                                <p:cTn id="8" presetID="10" presetClass="entr" presetSubtype="0" fill="hold" nodeType="withEffect">
                                  <p:stCondLst>
                                    <p:cond delay="0"/>
                                  </p:stCondLst>
                                  <p:childTnLst>
                                    <p:set>
                                      <p:cBhvr>
                                        <p:cTn id="9" dur="1" fill="hold">
                                          <p:stCondLst>
                                            <p:cond delay="0"/>
                                          </p:stCondLst>
                                        </p:cTn>
                                        <p:tgtEl>
                                          <p:spTgt spid="874"/>
                                        </p:tgtEl>
                                        <p:attrNameLst>
                                          <p:attrName>style.visibility</p:attrName>
                                        </p:attrNameLst>
                                      </p:cBhvr>
                                      <p:to>
                                        <p:strVal val="visible"/>
                                      </p:to>
                                    </p:set>
                                    <p:animEffect transition="in" filter="fade">
                                      <p:cBhvr>
                                        <p:cTn id="10" dur="1000"/>
                                        <p:tgtEl>
                                          <p:spTgt spid="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F5F0E-E32B-46CB-BB17-28C7C2925048}"/>
              </a:ext>
            </a:extLst>
          </p:cNvPr>
          <p:cNvSpPr>
            <a:spLocks noGrp="1"/>
          </p:cNvSpPr>
          <p:nvPr>
            <p:ph idx="1"/>
          </p:nvPr>
        </p:nvSpPr>
        <p:spPr>
          <a:xfrm>
            <a:off x="304800" y="1818537"/>
            <a:ext cx="5324723" cy="4351338"/>
          </a:xfrm>
        </p:spPr>
        <p:txBody>
          <a:bodyPr>
            <a:normAutofit lnSpcReduction="10000"/>
          </a:bodyPr>
          <a:lstStyle/>
          <a:p>
            <a:r>
              <a:rPr lang="en-US" dirty="0"/>
              <a:t>(a) part capsules segment the input into parts and their poses. The poses are then used to reconstruct the input by affine-transforming learned templates. </a:t>
            </a:r>
          </a:p>
          <a:p>
            <a:r>
              <a:rPr lang="en-US" dirty="0"/>
              <a:t>(b) object capsules try to arrange inferred poses into objects, thereby discovering underlying structure. SCAE is trained by maximizing image and part log-likelihoods subject to sparsity constraints. </a:t>
            </a:r>
          </a:p>
        </p:txBody>
      </p:sp>
      <p:pic>
        <p:nvPicPr>
          <p:cNvPr id="5" name="Picture 4">
            <a:extLst>
              <a:ext uri="{FF2B5EF4-FFF2-40B4-BE49-F238E27FC236}">
                <a16:creationId xmlns:a16="http://schemas.microsoft.com/office/drawing/2014/main" id="{BD70FEA5-27EB-40E1-B60E-B201D12F3F9A}"/>
              </a:ext>
            </a:extLst>
          </p:cNvPr>
          <p:cNvPicPr>
            <a:picLocks noChangeAspect="1"/>
          </p:cNvPicPr>
          <p:nvPr/>
        </p:nvPicPr>
        <p:blipFill>
          <a:blip r:embed="rId2"/>
          <a:stretch>
            <a:fillRect/>
          </a:stretch>
        </p:blipFill>
        <p:spPr>
          <a:xfrm>
            <a:off x="5629522" y="2051852"/>
            <a:ext cx="6478907" cy="3676650"/>
          </a:xfrm>
          <a:prstGeom prst="rect">
            <a:avLst/>
          </a:prstGeom>
        </p:spPr>
      </p:pic>
      <p:sp>
        <p:nvSpPr>
          <p:cNvPr id="6" name="Google Shape;1850;p67">
            <a:extLst>
              <a:ext uri="{FF2B5EF4-FFF2-40B4-BE49-F238E27FC236}">
                <a16:creationId xmlns:a16="http://schemas.microsoft.com/office/drawing/2014/main" id="{08F1EC2B-4320-4C22-855F-D5650FD6F637}"/>
              </a:ext>
            </a:extLst>
          </p:cNvPr>
          <p:cNvSpPr txBox="1">
            <a:spLocks noGrp="1"/>
          </p:cNvSpPr>
          <p:nvPr>
            <p:ph type="title"/>
          </p:nvPr>
        </p:nvSpPr>
        <p:spPr>
          <a:xfrm>
            <a:off x="838200" y="365125"/>
            <a:ext cx="10515600" cy="1325563"/>
          </a:xfrm>
          <a:prstGeom prst="rect">
            <a:avLst/>
          </a:prstGeom>
        </p:spPr>
        <p:txBody>
          <a:bodyPr spcFirstLastPara="1" vert="horz" wrap="square" lIns="121900" tIns="121900" rIns="121900" bIns="121900" rtlCol="0" anchor="t" anchorCtr="0">
            <a:noAutofit/>
          </a:bodyPr>
          <a:lstStyle/>
          <a:p>
            <a:r>
              <a:rPr lang="en-GB" dirty="0"/>
              <a:t>Stacked Capsule Autoencoder</a:t>
            </a:r>
            <a:endParaRPr dirty="0"/>
          </a:p>
        </p:txBody>
      </p:sp>
    </p:spTree>
    <p:extLst>
      <p:ext uri="{BB962C8B-B14F-4D97-AF65-F5344CB8AC3E}">
        <p14:creationId xmlns:p14="http://schemas.microsoft.com/office/powerpoint/2010/main" val="2672439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81AD-0F47-4EFF-BEB2-A0C8285511C7}"/>
              </a:ext>
            </a:extLst>
          </p:cNvPr>
          <p:cNvSpPr>
            <a:spLocks noGrp="1"/>
          </p:cNvSpPr>
          <p:nvPr>
            <p:ph type="title"/>
          </p:nvPr>
        </p:nvSpPr>
        <p:spPr/>
        <p:txBody>
          <a:bodyPr/>
          <a:lstStyle/>
          <a:p>
            <a:r>
              <a:rPr lang="en-US" dirty="0"/>
              <a:t>Unsupervised learning with SCAE</a:t>
            </a:r>
          </a:p>
        </p:txBody>
      </p:sp>
      <p:pic>
        <p:nvPicPr>
          <p:cNvPr id="5" name="Picture 4">
            <a:extLst>
              <a:ext uri="{FF2B5EF4-FFF2-40B4-BE49-F238E27FC236}">
                <a16:creationId xmlns:a16="http://schemas.microsoft.com/office/drawing/2014/main" id="{03EA8CB6-F933-40B1-99A0-CA4EE41A3B34}"/>
              </a:ext>
            </a:extLst>
          </p:cNvPr>
          <p:cNvPicPr>
            <a:picLocks noChangeAspect="1"/>
          </p:cNvPicPr>
          <p:nvPr/>
        </p:nvPicPr>
        <p:blipFill>
          <a:blip r:embed="rId2"/>
          <a:stretch>
            <a:fillRect/>
          </a:stretch>
        </p:blipFill>
        <p:spPr>
          <a:xfrm>
            <a:off x="6096000" y="2008865"/>
            <a:ext cx="5194852" cy="3926542"/>
          </a:xfrm>
          <a:prstGeom prst="rect">
            <a:avLst/>
          </a:prstGeom>
        </p:spPr>
      </p:pic>
      <p:sp>
        <p:nvSpPr>
          <p:cNvPr id="8" name="Content Placeholder 2">
            <a:extLst>
              <a:ext uri="{FF2B5EF4-FFF2-40B4-BE49-F238E27FC236}">
                <a16:creationId xmlns:a16="http://schemas.microsoft.com/office/drawing/2014/main" id="{781BE33B-2C1B-4091-ABF6-5A7C4A8DA470}"/>
              </a:ext>
            </a:extLst>
          </p:cNvPr>
          <p:cNvSpPr txBox="1">
            <a:spLocks/>
          </p:cNvSpPr>
          <p:nvPr/>
        </p:nvSpPr>
        <p:spPr>
          <a:xfrm>
            <a:off x="222636" y="2008865"/>
            <a:ext cx="5494351" cy="46543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SCAEs learn to explain different object classes with separate object capsules, thereby doing unsupervised classification.</a:t>
            </a:r>
          </a:p>
          <a:p>
            <a:r>
              <a:rPr lang="en-US" dirty="0"/>
              <a:t>TSNE embeddings of object capsule presence probabilities for 10000 </a:t>
            </a:r>
            <a:r>
              <a:rPr lang="en-US" b="1" dirty="0"/>
              <a:t>MNIST digits</a:t>
            </a:r>
            <a:r>
              <a:rPr lang="en-US" dirty="0"/>
              <a:t>. </a:t>
            </a:r>
          </a:p>
          <a:p>
            <a:r>
              <a:rPr lang="en-US" dirty="0"/>
              <a:t>Individual points are color-coded according to the corresponding digit class </a:t>
            </a:r>
            <a:br>
              <a:rPr lang="en-US" dirty="0"/>
            </a:br>
            <a:endParaRPr lang="en-US" dirty="0"/>
          </a:p>
        </p:txBody>
      </p:sp>
    </p:spTree>
    <p:extLst>
      <p:ext uri="{BB962C8B-B14F-4D97-AF65-F5344CB8AC3E}">
        <p14:creationId xmlns:p14="http://schemas.microsoft.com/office/powerpoint/2010/main" val="2939179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B368-A759-4EEC-A405-F96FD418149E}"/>
              </a:ext>
            </a:extLst>
          </p:cNvPr>
          <p:cNvSpPr>
            <a:spLocks noGrp="1"/>
          </p:cNvSpPr>
          <p:nvPr>
            <p:ph type="title"/>
          </p:nvPr>
        </p:nvSpPr>
        <p:spPr/>
        <p:txBody>
          <a:bodyPr/>
          <a:lstStyle/>
          <a:p>
            <a:r>
              <a:rPr lang="en-US" dirty="0"/>
              <a:t>Pause!</a:t>
            </a:r>
          </a:p>
        </p:txBody>
      </p:sp>
      <p:pic>
        <p:nvPicPr>
          <p:cNvPr id="5" name="Picture 4">
            <a:extLst>
              <a:ext uri="{FF2B5EF4-FFF2-40B4-BE49-F238E27FC236}">
                <a16:creationId xmlns:a16="http://schemas.microsoft.com/office/drawing/2014/main" id="{616F4054-E851-48C7-97E1-149087CDB59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15047" y="2333762"/>
            <a:ext cx="4761905" cy="2190476"/>
          </a:xfrm>
          <a:prstGeom prst="rect">
            <a:avLst/>
          </a:prstGeom>
        </p:spPr>
      </p:pic>
      <p:sp>
        <p:nvSpPr>
          <p:cNvPr id="6" name="TextBox 5">
            <a:extLst>
              <a:ext uri="{FF2B5EF4-FFF2-40B4-BE49-F238E27FC236}">
                <a16:creationId xmlns:a16="http://schemas.microsoft.com/office/drawing/2014/main" id="{F6967323-9CCF-42D2-AB06-ADCA4884B383}"/>
              </a:ext>
            </a:extLst>
          </p:cNvPr>
          <p:cNvSpPr txBox="1"/>
          <p:nvPr/>
        </p:nvSpPr>
        <p:spPr>
          <a:xfrm>
            <a:off x="3715047" y="4524238"/>
            <a:ext cx="4761905" cy="230832"/>
          </a:xfrm>
          <a:prstGeom prst="rect">
            <a:avLst/>
          </a:prstGeom>
          <a:noFill/>
        </p:spPr>
        <p:txBody>
          <a:bodyPr wrap="square" rtlCol="0">
            <a:spAutoFit/>
          </a:bodyPr>
          <a:lstStyle/>
          <a:p>
            <a:r>
              <a:rPr lang="en-US" sz="900">
                <a:hlinkClick r:id="rId3" tooltip="https://en.wikipedia.org/wiki/Switch_Player"/>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268260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8E7B-2EB9-49A3-9DE6-CA61077CE5C9}"/>
              </a:ext>
            </a:extLst>
          </p:cNvPr>
          <p:cNvSpPr>
            <a:spLocks noGrp="1"/>
          </p:cNvSpPr>
          <p:nvPr>
            <p:ph type="title"/>
          </p:nvPr>
        </p:nvSpPr>
        <p:spPr/>
        <p:txBody>
          <a:bodyPr/>
          <a:lstStyle/>
          <a:p>
            <a:r>
              <a:rPr lang="en-US" dirty="0"/>
              <a:t>Constellation Autoencoder (CCAE)</a:t>
            </a:r>
          </a:p>
        </p:txBody>
      </p:sp>
      <p:pic>
        <p:nvPicPr>
          <p:cNvPr id="5" name="Content Placeholder 4">
            <a:extLst>
              <a:ext uri="{FF2B5EF4-FFF2-40B4-BE49-F238E27FC236}">
                <a16:creationId xmlns:a16="http://schemas.microsoft.com/office/drawing/2014/main" id="{48309355-EBA5-4EAC-8B17-D2E960215CEA}"/>
              </a:ext>
            </a:extLst>
          </p:cNvPr>
          <p:cNvPicPr>
            <a:picLocks noGrp="1" noChangeAspect="1"/>
          </p:cNvPicPr>
          <p:nvPr>
            <p:ph idx="1"/>
          </p:nvPr>
        </p:nvPicPr>
        <p:blipFill>
          <a:blip r:embed="rId3"/>
          <a:stretch>
            <a:fillRect/>
          </a:stretch>
        </p:blipFill>
        <p:spPr>
          <a:xfrm>
            <a:off x="1461976" y="2053967"/>
            <a:ext cx="9556375" cy="2750065"/>
          </a:xfrm>
        </p:spPr>
      </p:pic>
    </p:spTree>
    <p:extLst>
      <p:ext uri="{BB962C8B-B14F-4D97-AF65-F5344CB8AC3E}">
        <p14:creationId xmlns:p14="http://schemas.microsoft.com/office/powerpoint/2010/main" val="621458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B797-ABE1-4C8D-9285-E3D67EA7A750}"/>
              </a:ext>
            </a:extLst>
          </p:cNvPr>
          <p:cNvSpPr>
            <a:spLocks noGrp="1"/>
          </p:cNvSpPr>
          <p:nvPr>
            <p:ph type="title"/>
          </p:nvPr>
        </p:nvSpPr>
        <p:spPr/>
        <p:txBody>
          <a:bodyPr/>
          <a:lstStyle/>
          <a:p>
            <a:r>
              <a:rPr lang="en-US" dirty="0"/>
              <a:t>Part Capsule Autoencoder (PCAE)</a:t>
            </a:r>
          </a:p>
        </p:txBody>
      </p:sp>
      <p:pic>
        <p:nvPicPr>
          <p:cNvPr id="5" name="Picture 4">
            <a:extLst>
              <a:ext uri="{FF2B5EF4-FFF2-40B4-BE49-F238E27FC236}">
                <a16:creationId xmlns:a16="http://schemas.microsoft.com/office/drawing/2014/main" id="{C1261A4B-5A12-4166-8122-20995AF3DA5F}"/>
              </a:ext>
            </a:extLst>
          </p:cNvPr>
          <p:cNvPicPr>
            <a:picLocks noChangeAspect="1"/>
          </p:cNvPicPr>
          <p:nvPr/>
        </p:nvPicPr>
        <p:blipFill>
          <a:blip r:embed="rId3"/>
          <a:stretch>
            <a:fillRect/>
          </a:stretch>
        </p:blipFill>
        <p:spPr>
          <a:xfrm>
            <a:off x="0" y="2036411"/>
            <a:ext cx="12192000" cy="2785177"/>
          </a:xfrm>
          <a:prstGeom prst="rect">
            <a:avLst/>
          </a:prstGeom>
        </p:spPr>
      </p:pic>
    </p:spTree>
    <p:extLst>
      <p:ext uri="{BB962C8B-B14F-4D97-AF65-F5344CB8AC3E}">
        <p14:creationId xmlns:p14="http://schemas.microsoft.com/office/powerpoint/2010/main" val="325612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904F-5B8B-49DF-BCA0-473A34F0FB28}"/>
              </a:ext>
            </a:extLst>
          </p:cNvPr>
          <p:cNvSpPr>
            <a:spLocks noGrp="1"/>
          </p:cNvSpPr>
          <p:nvPr>
            <p:ph type="title"/>
          </p:nvPr>
        </p:nvSpPr>
        <p:spPr/>
        <p:txBody>
          <a:bodyPr/>
          <a:lstStyle/>
          <a:p>
            <a:r>
              <a:rPr lang="en-US" dirty="0"/>
              <a:t>Object Capsule Autoencoder (OCAE)</a:t>
            </a:r>
          </a:p>
        </p:txBody>
      </p:sp>
      <p:pic>
        <p:nvPicPr>
          <p:cNvPr id="7" name="Picture 6">
            <a:extLst>
              <a:ext uri="{FF2B5EF4-FFF2-40B4-BE49-F238E27FC236}">
                <a16:creationId xmlns:a16="http://schemas.microsoft.com/office/drawing/2014/main" id="{32FE1BDF-1D8E-4599-89ED-DA4F361D41DA}"/>
              </a:ext>
            </a:extLst>
          </p:cNvPr>
          <p:cNvPicPr>
            <a:picLocks noChangeAspect="1"/>
          </p:cNvPicPr>
          <p:nvPr/>
        </p:nvPicPr>
        <p:blipFill>
          <a:blip r:embed="rId3"/>
          <a:stretch>
            <a:fillRect/>
          </a:stretch>
        </p:blipFill>
        <p:spPr>
          <a:xfrm>
            <a:off x="3203945" y="4601989"/>
            <a:ext cx="8024037" cy="900318"/>
          </a:xfrm>
          <a:prstGeom prst="rect">
            <a:avLst/>
          </a:prstGeom>
        </p:spPr>
      </p:pic>
      <p:pic>
        <p:nvPicPr>
          <p:cNvPr id="13" name="Picture 12">
            <a:extLst>
              <a:ext uri="{FF2B5EF4-FFF2-40B4-BE49-F238E27FC236}">
                <a16:creationId xmlns:a16="http://schemas.microsoft.com/office/drawing/2014/main" id="{EB98FC61-E08A-4562-A04D-BA4A5DC759A4}"/>
              </a:ext>
            </a:extLst>
          </p:cNvPr>
          <p:cNvPicPr>
            <a:picLocks noChangeAspect="1"/>
          </p:cNvPicPr>
          <p:nvPr/>
        </p:nvPicPr>
        <p:blipFill rotWithShape="1">
          <a:blip r:embed="rId4"/>
          <a:srcRect t="9706"/>
          <a:stretch/>
        </p:blipFill>
        <p:spPr>
          <a:xfrm>
            <a:off x="0" y="2837463"/>
            <a:ext cx="12192000" cy="1325563"/>
          </a:xfrm>
          <a:prstGeom prst="rect">
            <a:avLst/>
          </a:prstGeom>
        </p:spPr>
      </p:pic>
    </p:spTree>
    <p:extLst>
      <p:ext uri="{BB962C8B-B14F-4D97-AF65-F5344CB8AC3E}">
        <p14:creationId xmlns:p14="http://schemas.microsoft.com/office/powerpoint/2010/main" val="1469230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FD16-4EC4-4662-8972-005F00A13EED}"/>
              </a:ext>
            </a:extLst>
          </p:cNvPr>
          <p:cNvSpPr>
            <a:spLocks noGrp="1"/>
          </p:cNvSpPr>
          <p:nvPr>
            <p:ph type="title"/>
          </p:nvPr>
        </p:nvSpPr>
        <p:spPr/>
        <p:txBody>
          <a:bodyPr/>
          <a:lstStyle/>
          <a:p>
            <a:r>
              <a:rPr lang="en-US" dirty="0"/>
              <a:t>Achieving Sparse and Diverse Capsule Presences</a:t>
            </a:r>
          </a:p>
        </p:txBody>
      </p:sp>
      <p:sp>
        <p:nvSpPr>
          <p:cNvPr id="3" name="Content Placeholder 2">
            <a:extLst>
              <a:ext uri="{FF2B5EF4-FFF2-40B4-BE49-F238E27FC236}">
                <a16:creationId xmlns:a16="http://schemas.microsoft.com/office/drawing/2014/main" id="{82F04250-3A49-4672-BBC3-0661D22C1E4B}"/>
              </a:ext>
            </a:extLst>
          </p:cNvPr>
          <p:cNvSpPr>
            <a:spLocks noGrp="1"/>
          </p:cNvSpPr>
          <p:nvPr>
            <p:ph idx="1"/>
          </p:nvPr>
        </p:nvSpPr>
        <p:spPr/>
        <p:txBody>
          <a:bodyPr/>
          <a:lstStyle/>
          <a:p>
            <a:r>
              <a:rPr lang="en-US" dirty="0"/>
              <a:t>Stacked Capsule Autoencoders are trained to </a:t>
            </a:r>
            <a:r>
              <a:rPr lang="en-US" dirty="0" err="1"/>
              <a:t>maximise</a:t>
            </a:r>
            <a:r>
              <a:rPr lang="en-US" dirty="0"/>
              <a:t> pixel and part log-likelihoods</a:t>
            </a:r>
          </a:p>
          <a:p>
            <a:r>
              <a:rPr lang="en-US" dirty="0"/>
              <a:t>If not constrained, however, they tend to either use all of the part and object capsules to explain every data example or collapse onto always using the same subset of capsules, regardless of the input (they are unstable without sparsity constraints)</a:t>
            </a:r>
          </a:p>
          <a:p>
            <a:r>
              <a:rPr lang="en-US" dirty="0"/>
              <a:t>See paper for a detailed discussion of sparsity constraints used to stabilize capsule training. </a:t>
            </a:r>
          </a:p>
        </p:txBody>
      </p:sp>
    </p:spTree>
    <p:extLst>
      <p:ext uri="{BB962C8B-B14F-4D97-AF65-F5344CB8AC3E}">
        <p14:creationId xmlns:p14="http://schemas.microsoft.com/office/powerpoint/2010/main" val="2251857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A681-46DA-43D0-89C6-CBED1CDB8A53}"/>
              </a:ext>
            </a:extLst>
          </p:cNvPr>
          <p:cNvSpPr>
            <a:spLocks noGrp="1"/>
          </p:cNvSpPr>
          <p:nvPr>
            <p:ph type="title"/>
          </p:nvPr>
        </p:nvSpPr>
        <p:spPr/>
        <p:txBody>
          <a:bodyPr/>
          <a:lstStyle/>
          <a:p>
            <a:r>
              <a:rPr lang="en-US" dirty="0"/>
              <a:t>Full architecture</a:t>
            </a:r>
          </a:p>
        </p:txBody>
      </p:sp>
      <p:pic>
        <p:nvPicPr>
          <p:cNvPr id="8" name="Content Placeholder 4">
            <a:extLst>
              <a:ext uri="{FF2B5EF4-FFF2-40B4-BE49-F238E27FC236}">
                <a16:creationId xmlns:a16="http://schemas.microsoft.com/office/drawing/2014/main" id="{D6E5BE4D-4F9F-4BA5-8668-3AE5724B6BFF}"/>
              </a:ext>
            </a:extLst>
          </p:cNvPr>
          <p:cNvPicPr>
            <a:picLocks noChangeAspect="1"/>
          </p:cNvPicPr>
          <p:nvPr/>
        </p:nvPicPr>
        <p:blipFill>
          <a:blip r:embed="rId2"/>
          <a:stretch>
            <a:fillRect/>
          </a:stretch>
        </p:blipFill>
        <p:spPr>
          <a:xfrm>
            <a:off x="1463039" y="3299791"/>
            <a:ext cx="9016117" cy="2913927"/>
          </a:xfrm>
          <a:prstGeom prst="rect">
            <a:avLst/>
          </a:prstGeom>
        </p:spPr>
      </p:pic>
    </p:spTree>
    <p:extLst>
      <p:ext uri="{BB962C8B-B14F-4D97-AF65-F5344CB8AC3E}">
        <p14:creationId xmlns:p14="http://schemas.microsoft.com/office/powerpoint/2010/main" val="1040330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6F4F-FA90-43DF-A141-36A8CECC0537}"/>
              </a:ext>
            </a:extLst>
          </p:cNvPr>
          <p:cNvSpPr>
            <a:spLocks noGrp="1"/>
          </p:cNvSpPr>
          <p:nvPr>
            <p:ph type="title"/>
          </p:nvPr>
        </p:nvSpPr>
        <p:spPr/>
        <p:txBody>
          <a:bodyPr/>
          <a:lstStyle/>
          <a:p>
            <a:r>
              <a:rPr lang="en-US" dirty="0"/>
              <a:t>Unsupervised Classification Results</a:t>
            </a:r>
          </a:p>
        </p:txBody>
      </p:sp>
      <p:pic>
        <p:nvPicPr>
          <p:cNvPr id="5" name="Picture 4">
            <a:extLst>
              <a:ext uri="{FF2B5EF4-FFF2-40B4-BE49-F238E27FC236}">
                <a16:creationId xmlns:a16="http://schemas.microsoft.com/office/drawing/2014/main" id="{26ECB2BE-CCE2-4A97-9B7F-9BECF5CB7718}"/>
              </a:ext>
            </a:extLst>
          </p:cNvPr>
          <p:cNvPicPr>
            <a:picLocks noChangeAspect="1"/>
          </p:cNvPicPr>
          <p:nvPr/>
        </p:nvPicPr>
        <p:blipFill>
          <a:blip r:embed="rId2"/>
          <a:stretch>
            <a:fillRect/>
          </a:stretch>
        </p:blipFill>
        <p:spPr>
          <a:xfrm>
            <a:off x="0" y="1288247"/>
            <a:ext cx="12192000" cy="4281505"/>
          </a:xfrm>
          <a:prstGeom prst="rect">
            <a:avLst/>
          </a:prstGeom>
        </p:spPr>
      </p:pic>
    </p:spTree>
    <p:extLst>
      <p:ext uri="{BB962C8B-B14F-4D97-AF65-F5344CB8AC3E}">
        <p14:creationId xmlns:p14="http://schemas.microsoft.com/office/powerpoint/2010/main" val="370382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F8209-857B-46DA-8DDC-8D5608EFE6D9}"/>
              </a:ext>
            </a:extLst>
          </p:cNvPr>
          <p:cNvSpPr>
            <a:spLocks noGrp="1"/>
          </p:cNvSpPr>
          <p:nvPr>
            <p:ph type="title"/>
          </p:nvPr>
        </p:nvSpPr>
        <p:spPr/>
        <p:txBody>
          <a:bodyPr/>
          <a:lstStyle/>
          <a:p>
            <a:r>
              <a:rPr lang="en-US" dirty="0"/>
              <a:t>Stacked Capsule Auto-Encoders (introduction)</a:t>
            </a:r>
          </a:p>
        </p:txBody>
      </p:sp>
      <p:sp>
        <p:nvSpPr>
          <p:cNvPr id="3" name="Content Placeholder 2">
            <a:extLst>
              <a:ext uri="{FF2B5EF4-FFF2-40B4-BE49-F238E27FC236}">
                <a16:creationId xmlns:a16="http://schemas.microsoft.com/office/drawing/2014/main" id="{BCC2179B-6A7E-411F-A8A9-B0221DB332CA}"/>
              </a:ext>
            </a:extLst>
          </p:cNvPr>
          <p:cNvSpPr>
            <a:spLocks noGrp="1"/>
          </p:cNvSpPr>
          <p:nvPr>
            <p:ph idx="1"/>
          </p:nvPr>
        </p:nvSpPr>
        <p:spPr>
          <a:xfrm>
            <a:off x="1135911" y="1861067"/>
            <a:ext cx="7164574" cy="4351338"/>
          </a:xfrm>
        </p:spPr>
        <p:txBody>
          <a:bodyPr>
            <a:normAutofit fontScale="92500" lnSpcReduction="10000"/>
          </a:bodyPr>
          <a:lstStyle/>
          <a:p>
            <a:r>
              <a:rPr lang="en-US" dirty="0"/>
              <a:t>Capsules are an attempt to correct all of problems of CNNs. </a:t>
            </a:r>
          </a:p>
          <a:p>
            <a:r>
              <a:rPr lang="en-US" dirty="0"/>
              <a:t>Every year there’s a different version of capsules. </a:t>
            </a:r>
          </a:p>
          <a:p>
            <a:r>
              <a:rPr lang="en-US" dirty="0"/>
              <a:t>The </a:t>
            </a:r>
            <a:r>
              <a:rPr lang="en-US" dirty="0" err="1"/>
              <a:t>NeuralPS</a:t>
            </a:r>
            <a:r>
              <a:rPr lang="en-US" dirty="0"/>
              <a:t> 2019 differs in many ways from previous versions in ICLR 2018 and NIPS 2017</a:t>
            </a:r>
          </a:p>
          <a:p>
            <a:r>
              <a:rPr lang="en-US" dirty="0"/>
              <a:t>Previous versions used discriminative learning and used matrices to represent part-whole relationships. </a:t>
            </a:r>
          </a:p>
          <a:p>
            <a:r>
              <a:rPr lang="en-US" dirty="0"/>
              <a:t>The 2019 version uses unsupervised learning and uses matrices to represent whole-part relationships </a:t>
            </a:r>
          </a:p>
        </p:txBody>
      </p:sp>
    </p:spTree>
    <p:extLst>
      <p:ext uri="{BB962C8B-B14F-4D97-AF65-F5344CB8AC3E}">
        <p14:creationId xmlns:p14="http://schemas.microsoft.com/office/powerpoint/2010/main" val="3459905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1CB26-4037-4A21-8512-0010FB81B354}"/>
              </a:ext>
            </a:extLst>
          </p:cNvPr>
          <p:cNvSpPr>
            <a:spLocks noGrp="1"/>
          </p:cNvSpPr>
          <p:nvPr>
            <p:ph type="title"/>
          </p:nvPr>
        </p:nvSpPr>
        <p:spPr/>
        <p:txBody>
          <a:bodyPr/>
          <a:lstStyle/>
          <a:p>
            <a:r>
              <a:rPr lang="en-US" dirty="0"/>
              <a:t>Reconstructions</a:t>
            </a:r>
          </a:p>
        </p:txBody>
      </p:sp>
      <p:pic>
        <p:nvPicPr>
          <p:cNvPr id="11" name="Picture 10">
            <a:extLst>
              <a:ext uri="{FF2B5EF4-FFF2-40B4-BE49-F238E27FC236}">
                <a16:creationId xmlns:a16="http://schemas.microsoft.com/office/drawing/2014/main" id="{3C4FF5DB-1FB8-44D3-AC19-8632E3C46988}"/>
              </a:ext>
            </a:extLst>
          </p:cNvPr>
          <p:cNvPicPr>
            <a:picLocks noChangeAspect="1"/>
          </p:cNvPicPr>
          <p:nvPr/>
        </p:nvPicPr>
        <p:blipFill>
          <a:blip r:embed="rId2"/>
          <a:stretch>
            <a:fillRect/>
          </a:stretch>
        </p:blipFill>
        <p:spPr>
          <a:xfrm>
            <a:off x="470776" y="1439055"/>
            <a:ext cx="11250448" cy="5426439"/>
          </a:xfrm>
          <a:prstGeom prst="rect">
            <a:avLst/>
          </a:prstGeom>
        </p:spPr>
      </p:pic>
    </p:spTree>
    <p:extLst>
      <p:ext uri="{BB962C8B-B14F-4D97-AF65-F5344CB8AC3E}">
        <p14:creationId xmlns:p14="http://schemas.microsoft.com/office/powerpoint/2010/main" val="2774877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8E3FA-E824-4926-A4DB-7F8B8E35BF5E}"/>
              </a:ext>
            </a:extLst>
          </p:cNvPr>
          <p:cNvSpPr>
            <a:spLocks noGrp="1"/>
          </p:cNvSpPr>
          <p:nvPr>
            <p:ph type="title"/>
          </p:nvPr>
        </p:nvSpPr>
        <p:spPr/>
        <p:txBody>
          <a:bodyPr/>
          <a:lstStyle/>
          <a:p>
            <a:r>
              <a:rPr lang="en-US" dirty="0"/>
              <a:t>Discussion</a:t>
            </a:r>
          </a:p>
        </p:txBody>
      </p:sp>
      <p:pic>
        <p:nvPicPr>
          <p:cNvPr id="5" name="Picture 4">
            <a:extLst>
              <a:ext uri="{FF2B5EF4-FFF2-40B4-BE49-F238E27FC236}">
                <a16:creationId xmlns:a16="http://schemas.microsoft.com/office/drawing/2014/main" id="{E800767A-8E96-4C5D-B116-A9C0BCD3AF0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45174" y="1796946"/>
            <a:ext cx="4829331" cy="3621998"/>
          </a:xfrm>
          <a:prstGeom prst="rect">
            <a:avLst/>
          </a:prstGeom>
        </p:spPr>
      </p:pic>
      <p:sp>
        <p:nvSpPr>
          <p:cNvPr id="6" name="TextBox 5">
            <a:extLst>
              <a:ext uri="{FF2B5EF4-FFF2-40B4-BE49-F238E27FC236}">
                <a16:creationId xmlns:a16="http://schemas.microsoft.com/office/drawing/2014/main" id="{3CA37D71-5E49-482D-9CFF-EFDC32469350}"/>
              </a:ext>
            </a:extLst>
          </p:cNvPr>
          <p:cNvSpPr txBox="1"/>
          <p:nvPr/>
        </p:nvSpPr>
        <p:spPr>
          <a:xfrm>
            <a:off x="3545174" y="4944665"/>
            <a:ext cx="4829331" cy="230832"/>
          </a:xfrm>
          <a:prstGeom prst="rect">
            <a:avLst/>
          </a:prstGeom>
          <a:noFill/>
        </p:spPr>
        <p:txBody>
          <a:bodyPr wrap="square" rtlCol="0">
            <a:spAutoFit/>
          </a:bodyPr>
          <a:lstStyle/>
          <a:p>
            <a:r>
              <a:rPr lang="en-US" sz="900">
                <a:hlinkClick r:id="rId3" tooltip="https://www.blogs.hss.ed.ac.uk/pubs-and-publications/2019/04/22/discussion-advice/"/>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77828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0"/>
          <p:cNvPicPr preferRelativeResize="0"/>
          <p:nvPr/>
        </p:nvPicPr>
        <p:blipFill>
          <a:blip r:embed="rId3">
            <a:alphaModFix/>
          </a:blip>
          <a:stretch>
            <a:fillRect/>
          </a:stretch>
        </p:blipFill>
        <p:spPr>
          <a:xfrm>
            <a:off x="2743200" y="1268818"/>
            <a:ext cx="4961860" cy="4862623"/>
          </a:xfrm>
          <a:prstGeom prst="rect">
            <a:avLst/>
          </a:prstGeom>
          <a:noFill/>
          <a:ln>
            <a:noFill/>
          </a:ln>
        </p:spPr>
      </p:pic>
      <p:sp>
        <p:nvSpPr>
          <p:cNvPr id="106" name="Google Shape;106;p20"/>
          <p:cNvSpPr txBox="1"/>
          <p:nvPr/>
        </p:nvSpPr>
        <p:spPr>
          <a:xfrm>
            <a:off x="235242" y="2001221"/>
            <a:ext cx="3005600" cy="4247200"/>
          </a:xfrm>
          <a:prstGeom prst="rect">
            <a:avLst/>
          </a:prstGeom>
          <a:noFill/>
          <a:ln>
            <a:noFill/>
          </a:ln>
        </p:spPr>
        <p:txBody>
          <a:bodyPr spcFirstLastPara="1" wrap="square" lIns="121900" tIns="121900" rIns="121900" bIns="121900" anchor="t" anchorCtr="0">
            <a:noAutofit/>
          </a:bodyPr>
          <a:lstStyle/>
          <a:p>
            <a:pPr>
              <a:lnSpc>
                <a:spcPct val="150000"/>
              </a:lnSpc>
            </a:pPr>
            <a:r>
              <a:rPr lang="en-GB" sz="4000"/>
              <a:t>Draw</a:t>
            </a:r>
            <a:endParaRPr sz="4000"/>
          </a:p>
          <a:p>
            <a:pPr>
              <a:lnSpc>
                <a:spcPct val="150000"/>
              </a:lnSpc>
            </a:pPr>
            <a:r>
              <a:rPr lang="en-GB" sz="4000"/>
              <a:t>From</a:t>
            </a:r>
            <a:endParaRPr sz="4000"/>
          </a:p>
          <a:p>
            <a:pPr>
              <a:lnSpc>
                <a:spcPct val="150000"/>
              </a:lnSpc>
            </a:pPr>
            <a:r>
              <a:rPr lang="en-GB" sz="4000"/>
              <a:t>Memory</a:t>
            </a:r>
            <a:endParaRPr sz="4000"/>
          </a:p>
        </p:txBody>
      </p:sp>
      <p:sp>
        <p:nvSpPr>
          <p:cNvPr id="10" name="Content Placeholder 2">
            <a:extLst>
              <a:ext uri="{FF2B5EF4-FFF2-40B4-BE49-F238E27FC236}">
                <a16:creationId xmlns:a16="http://schemas.microsoft.com/office/drawing/2014/main" id="{49A15E3E-A047-4E3A-B56E-E954B0731B9F}"/>
              </a:ext>
            </a:extLst>
          </p:cNvPr>
          <p:cNvSpPr txBox="1">
            <a:spLocks/>
          </p:cNvSpPr>
          <p:nvPr/>
        </p:nvSpPr>
        <p:spPr>
          <a:xfrm>
            <a:off x="7685588" y="1825625"/>
            <a:ext cx="4137837"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An exercise is to attempt to remember these patterns</a:t>
            </a:r>
          </a:p>
          <a:p>
            <a:pPr marL="342900" indent="-342900" algn="l">
              <a:buFont typeface="Arial" panose="020B0604020202020204" pitchFamily="34" charset="0"/>
              <a:buChar char="•"/>
            </a:pPr>
            <a:r>
              <a:rPr lang="en-US" dirty="0"/>
              <a:t>Then attempt to draw from memory.</a:t>
            </a:r>
          </a:p>
          <a:p>
            <a:pPr marL="342900" indent="-342900" algn="l">
              <a:buFont typeface="Arial" panose="020B0604020202020204" pitchFamily="34" charset="0"/>
              <a:buChar char="•"/>
            </a:pPr>
            <a:endParaRPr lang="en-US" dirty="0"/>
          </a:p>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3">
            <a:alphaModFix/>
          </a:blip>
          <a:srcRect t="2112" r="32669" b="50950"/>
          <a:stretch/>
        </p:blipFill>
        <p:spPr>
          <a:xfrm>
            <a:off x="3770562" y="597834"/>
            <a:ext cx="3745333" cy="1514100"/>
          </a:xfrm>
          <a:prstGeom prst="rect">
            <a:avLst/>
          </a:prstGeom>
          <a:noFill/>
          <a:ln w="28575" cap="flat" cmpd="sng">
            <a:solidFill>
              <a:srgbClr val="666666"/>
            </a:solidFill>
            <a:prstDash val="solid"/>
            <a:round/>
            <a:headEnd type="none" w="sm" len="sm"/>
            <a:tailEnd type="none" w="sm" len="sm"/>
          </a:ln>
        </p:spPr>
      </p:pic>
      <p:pic>
        <p:nvPicPr>
          <p:cNvPr id="112" name="Google Shape;112;p21"/>
          <p:cNvPicPr preferRelativeResize="0"/>
          <p:nvPr/>
        </p:nvPicPr>
        <p:blipFill rotWithShape="1">
          <a:blip r:embed="rId3">
            <a:alphaModFix/>
          </a:blip>
          <a:srcRect t="50950" r="32669" b="2112"/>
          <a:stretch/>
        </p:blipFill>
        <p:spPr>
          <a:xfrm>
            <a:off x="3756381" y="4645136"/>
            <a:ext cx="3745333" cy="1514100"/>
          </a:xfrm>
          <a:prstGeom prst="rect">
            <a:avLst/>
          </a:prstGeom>
          <a:noFill/>
          <a:ln w="28575" cap="flat" cmpd="sng">
            <a:solidFill>
              <a:srgbClr val="666666"/>
            </a:solidFill>
            <a:prstDash val="solid"/>
            <a:round/>
            <a:headEnd type="none" w="sm" len="sm"/>
            <a:tailEnd type="none" w="sm" len="sm"/>
          </a:ln>
        </p:spPr>
      </p:pic>
      <p:pic>
        <p:nvPicPr>
          <p:cNvPr id="113" name="Google Shape;113;p21"/>
          <p:cNvPicPr preferRelativeResize="0"/>
          <p:nvPr/>
        </p:nvPicPr>
        <p:blipFill rotWithShape="1">
          <a:blip r:embed="rId4">
            <a:alphaModFix/>
          </a:blip>
          <a:srcRect t="50948" r="32669" b="3863"/>
          <a:stretch/>
        </p:blipFill>
        <p:spPr>
          <a:xfrm>
            <a:off x="3763471" y="2592201"/>
            <a:ext cx="3745333" cy="1457633"/>
          </a:xfrm>
          <a:prstGeom prst="rect">
            <a:avLst/>
          </a:prstGeom>
          <a:noFill/>
          <a:ln w="28575" cap="flat" cmpd="sng">
            <a:solidFill>
              <a:srgbClr val="666666"/>
            </a:solidFill>
            <a:prstDash val="solid"/>
            <a:round/>
            <a:headEnd type="none" w="sm" len="sm"/>
            <a:tailEnd type="none" w="sm" len="sm"/>
          </a:ln>
        </p:spPr>
      </p:pic>
      <p:sp>
        <p:nvSpPr>
          <p:cNvPr id="115" name="Google Shape;115;p21"/>
          <p:cNvSpPr txBox="1"/>
          <p:nvPr/>
        </p:nvSpPr>
        <p:spPr>
          <a:xfrm>
            <a:off x="754267" y="1996167"/>
            <a:ext cx="3005600" cy="4247200"/>
          </a:xfrm>
          <a:prstGeom prst="rect">
            <a:avLst/>
          </a:prstGeom>
          <a:noFill/>
          <a:ln>
            <a:noFill/>
          </a:ln>
        </p:spPr>
        <p:txBody>
          <a:bodyPr spcFirstLastPara="1" wrap="square" lIns="121900" tIns="121900" rIns="121900" bIns="121900" anchor="t" anchorCtr="0">
            <a:noAutofit/>
          </a:bodyPr>
          <a:lstStyle/>
          <a:p>
            <a:pPr>
              <a:lnSpc>
                <a:spcPct val="150000"/>
              </a:lnSpc>
            </a:pPr>
            <a:r>
              <a:rPr lang="en-GB" sz="4000"/>
              <a:t>Sparse</a:t>
            </a:r>
            <a:endParaRPr sz="4000"/>
          </a:p>
          <a:p>
            <a:pPr>
              <a:lnSpc>
                <a:spcPct val="150000"/>
              </a:lnSpc>
            </a:pPr>
            <a:r>
              <a:rPr lang="en-GB" sz="4000"/>
              <a:t>Pattern</a:t>
            </a:r>
            <a:endParaRPr sz="4000"/>
          </a:p>
          <a:p>
            <a:pPr>
              <a:lnSpc>
                <a:spcPct val="150000"/>
              </a:lnSpc>
            </a:pPr>
            <a:r>
              <a:rPr lang="en-GB" sz="4000"/>
              <a:t>Recognition</a:t>
            </a:r>
            <a:endParaRPr sz="4000"/>
          </a:p>
        </p:txBody>
      </p:sp>
      <p:sp>
        <p:nvSpPr>
          <p:cNvPr id="5" name="Content Placeholder 2">
            <a:extLst>
              <a:ext uri="{FF2B5EF4-FFF2-40B4-BE49-F238E27FC236}">
                <a16:creationId xmlns:a16="http://schemas.microsoft.com/office/drawing/2014/main" id="{C44D10C8-71FA-4E86-A9FE-9445B99BF321}"/>
              </a:ext>
            </a:extLst>
          </p:cNvPr>
          <p:cNvSpPr txBox="1">
            <a:spLocks/>
          </p:cNvSpPr>
          <p:nvPr/>
        </p:nvSpPr>
        <p:spPr>
          <a:xfrm>
            <a:off x="7685588" y="1825625"/>
            <a:ext cx="4137837"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dirty="0"/>
              <a:t>One will typically attempt to remember larger patterns when drawing from memory </a:t>
            </a:r>
          </a:p>
          <a:p>
            <a:pPr marL="342900" indent="-342900" algn="l">
              <a:buFont typeface="Arial" panose="020B0604020202020204" pitchFamily="34" charset="0"/>
              <a:buChar char="•"/>
            </a:pPr>
            <a:r>
              <a:rPr lang="en-US" dirty="0"/>
              <a:t>Groups of 3 or 4 pixels</a:t>
            </a:r>
          </a:p>
          <a:p>
            <a:pPr algn="l"/>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914400" y="2336801"/>
            <a:ext cx="976560" cy="3322233"/>
          </a:xfrm>
          <a:prstGeom prst="rect">
            <a:avLst/>
          </a:prstGeom>
          <a:noFill/>
          <a:ln>
            <a:noFill/>
          </a:ln>
        </p:spPr>
      </p:pic>
      <p:pic>
        <p:nvPicPr>
          <p:cNvPr id="121" name="Google Shape;121;p22"/>
          <p:cNvPicPr preferRelativeResize="0"/>
          <p:nvPr/>
        </p:nvPicPr>
        <p:blipFill>
          <a:blip r:embed="rId4">
            <a:alphaModFix/>
          </a:blip>
          <a:stretch>
            <a:fillRect/>
          </a:stretch>
        </p:blipFill>
        <p:spPr>
          <a:xfrm>
            <a:off x="2324988" y="2336801"/>
            <a:ext cx="976560" cy="3322233"/>
          </a:xfrm>
          <a:prstGeom prst="rect">
            <a:avLst/>
          </a:prstGeom>
          <a:noFill/>
          <a:ln>
            <a:noFill/>
          </a:ln>
        </p:spPr>
      </p:pic>
      <p:pic>
        <p:nvPicPr>
          <p:cNvPr id="122" name="Google Shape;122;p22"/>
          <p:cNvPicPr preferRelativeResize="0"/>
          <p:nvPr/>
        </p:nvPicPr>
        <p:blipFill>
          <a:blip r:embed="rId5">
            <a:alphaModFix/>
          </a:blip>
          <a:stretch>
            <a:fillRect/>
          </a:stretch>
        </p:blipFill>
        <p:spPr>
          <a:xfrm>
            <a:off x="3735575" y="2336801"/>
            <a:ext cx="976560" cy="3322233"/>
          </a:xfrm>
          <a:prstGeom prst="rect">
            <a:avLst/>
          </a:prstGeom>
          <a:noFill/>
          <a:ln>
            <a:noFill/>
          </a:ln>
        </p:spPr>
      </p:pic>
      <p:pic>
        <p:nvPicPr>
          <p:cNvPr id="123" name="Google Shape;123;p22"/>
          <p:cNvPicPr preferRelativeResize="0"/>
          <p:nvPr/>
        </p:nvPicPr>
        <p:blipFill>
          <a:blip r:embed="rId6">
            <a:alphaModFix/>
          </a:blip>
          <a:stretch>
            <a:fillRect/>
          </a:stretch>
        </p:blipFill>
        <p:spPr>
          <a:xfrm>
            <a:off x="5146163" y="2336801"/>
            <a:ext cx="976560" cy="3322233"/>
          </a:xfrm>
          <a:prstGeom prst="rect">
            <a:avLst/>
          </a:prstGeom>
          <a:noFill/>
          <a:ln>
            <a:noFill/>
          </a:ln>
        </p:spPr>
      </p:pic>
      <p:pic>
        <p:nvPicPr>
          <p:cNvPr id="124" name="Google Shape;124;p22"/>
          <p:cNvPicPr preferRelativeResize="0"/>
          <p:nvPr/>
        </p:nvPicPr>
        <p:blipFill>
          <a:blip r:embed="rId7">
            <a:alphaModFix/>
          </a:blip>
          <a:stretch>
            <a:fillRect/>
          </a:stretch>
        </p:blipFill>
        <p:spPr>
          <a:xfrm>
            <a:off x="7858831" y="2336801"/>
            <a:ext cx="976560" cy="3322233"/>
          </a:xfrm>
          <a:prstGeom prst="rect">
            <a:avLst/>
          </a:prstGeom>
          <a:noFill/>
          <a:ln>
            <a:noFill/>
          </a:ln>
        </p:spPr>
      </p:pic>
      <p:pic>
        <p:nvPicPr>
          <p:cNvPr id="125" name="Google Shape;125;p22"/>
          <p:cNvPicPr preferRelativeResize="0"/>
          <p:nvPr/>
        </p:nvPicPr>
        <p:blipFill>
          <a:blip r:embed="rId8">
            <a:alphaModFix/>
          </a:blip>
          <a:stretch>
            <a:fillRect/>
          </a:stretch>
        </p:blipFill>
        <p:spPr>
          <a:xfrm>
            <a:off x="9269419" y="2336801"/>
            <a:ext cx="976560" cy="3322233"/>
          </a:xfrm>
          <a:prstGeom prst="rect">
            <a:avLst/>
          </a:prstGeom>
          <a:noFill/>
          <a:ln>
            <a:noFill/>
          </a:ln>
        </p:spPr>
      </p:pic>
      <p:pic>
        <p:nvPicPr>
          <p:cNvPr id="126" name="Google Shape;126;p22"/>
          <p:cNvPicPr preferRelativeResize="0"/>
          <p:nvPr/>
        </p:nvPicPr>
        <p:blipFill>
          <a:blip r:embed="rId9">
            <a:alphaModFix/>
          </a:blip>
          <a:stretch>
            <a:fillRect/>
          </a:stretch>
        </p:blipFill>
        <p:spPr>
          <a:xfrm>
            <a:off x="6556751" y="2336801"/>
            <a:ext cx="976560" cy="3322233"/>
          </a:xfrm>
          <a:prstGeom prst="rect">
            <a:avLst/>
          </a:prstGeom>
          <a:noFill/>
          <a:ln>
            <a:noFill/>
          </a:ln>
        </p:spPr>
      </p:pic>
      <p:pic>
        <p:nvPicPr>
          <p:cNvPr id="127" name="Google Shape;127;p22"/>
          <p:cNvPicPr preferRelativeResize="0"/>
          <p:nvPr/>
        </p:nvPicPr>
        <p:blipFill>
          <a:blip r:embed="rId10">
            <a:alphaModFix/>
          </a:blip>
          <a:stretch>
            <a:fillRect/>
          </a:stretch>
        </p:blipFill>
        <p:spPr>
          <a:xfrm>
            <a:off x="10680007" y="2336801"/>
            <a:ext cx="976560" cy="3322233"/>
          </a:xfrm>
          <a:prstGeom prst="rect">
            <a:avLst/>
          </a:prstGeom>
          <a:noFill/>
          <a:ln>
            <a:noFill/>
          </a:ln>
        </p:spPr>
      </p:pic>
      <p:sp>
        <p:nvSpPr>
          <p:cNvPr id="128" name="Google Shape;128;p22"/>
          <p:cNvSpPr txBox="1"/>
          <p:nvPr/>
        </p:nvSpPr>
        <p:spPr>
          <a:xfrm>
            <a:off x="6502484" y="5663867"/>
            <a:ext cx="976400" cy="466000"/>
          </a:xfrm>
          <a:prstGeom prst="rect">
            <a:avLst/>
          </a:prstGeom>
          <a:noFill/>
          <a:ln>
            <a:noFill/>
          </a:ln>
        </p:spPr>
        <p:txBody>
          <a:bodyPr spcFirstLastPara="1" wrap="square" lIns="121900" tIns="121900" rIns="121900" bIns="121900" anchor="t" anchorCtr="0">
            <a:noAutofit/>
          </a:bodyPr>
          <a:lstStyle/>
          <a:p>
            <a:pPr algn="ctr"/>
            <a:r>
              <a:rPr lang="en-GB" sz="2400"/>
              <a:t>(6,0)</a:t>
            </a:r>
            <a:endParaRPr sz="2400"/>
          </a:p>
        </p:txBody>
      </p:sp>
      <p:sp>
        <p:nvSpPr>
          <p:cNvPr id="129" name="Google Shape;129;p22"/>
          <p:cNvSpPr txBox="1"/>
          <p:nvPr/>
        </p:nvSpPr>
        <p:spPr>
          <a:xfrm>
            <a:off x="7823284" y="5663867"/>
            <a:ext cx="976400" cy="466000"/>
          </a:xfrm>
          <a:prstGeom prst="rect">
            <a:avLst/>
          </a:prstGeom>
          <a:noFill/>
          <a:ln>
            <a:noFill/>
          </a:ln>
        </p:spPr>
        <p:txBody>
          <a:bodyPr spcFirstLastPara="1" wrap="square" lIns="121900" tIns="121900" rIns="121900" bIns="121900" anchor="t" anchorCtr="0">
            <a:noAutofit/>
          </a:bodyPr>
          <a:lstStyle/>
          <a:p>
            <a:pPr algn="ctr"/>
            <a:r>
              <a:rPr lang="en-GB" sz="2400"/>
              <a:t>(7,1)</a:t>
            </a:r>
            <a:endParaRPr sz="2400"/>
          </a:p>
        </p:txBody>
      </p:sp>
      <p:sp>
        <p:nvSpPr>
          <p:cNvPr id="130" name="Google Shape;130;p22"/>
          <p:cNvSpPr txBox="1"/>
          <p:nvPr/>
        </p:nvSpPr>
        <p:spPr>
          <a:xfrm>
            <a:off x="9245684" y="5663867"/>
            <a:ext cx="976400" cy="466000"/>
          </a:xfrm>
          <a:prstGeom prst="rect">
            <a:avLst/>
          </a:prstGeom>
          <a:noFill/>
          <a:ln>
            <a:noFill/>
          </a:ln>
        </p:spPr>
        <p:txBody>
          <a:bodyPr spcFirstLastPara="1" wrap="square" lIns="121900" tIns="121900" rIns="121900" bIns="121900" anchor="t" anchorCtr="0">
            <a:noAutofit/>
          </a:bodyPr>
          <a:lstStyle/>
          <a:p>
            <a:pPr algn="ctr"/>
            <a:r>
              <a:rPr lang="en-GB" sz="2400"/>
              <a:t>(8,6)</a:t>
            </a:r>
            <a:endParaRPr sz="2400"/>
          </a:p>
        </p:txBody>
      </p:sp>
      <p:sp>
        <p:nvSpPr>
          <p:cNvPr id="131" name="Google Shape;131;p22"/>
          <p:cNvSpPr txBox="1"/>
          <p:nvPr/>
        </p:nvSpPr>
        <p:spPr>
          <a:xfrm>
            <a:off x="10668084" y="5663867"/>
            <a:ext cx="976400" cy="466000"/>
          </a:xfrm>
          <a:prstGeom prst="rect">
            <a:avLst/>
          </a:prstGeom>
          <a:noFill/>
          <a:ln>
            <a:noFill/>
          </a:ln>
        </p:spPr>
        <p:txBody>
          <a:bodyPr spcFirstLastPara="1" wrap="square" lIns="121900" tIns="121900" rIns="121900" bIns="121900" anchor="t" anchorCtr="0">
            <a:noAutofit/>
          </a:bodyPr>
          <a:lstStyle/>
          <a:p>
            <a:pPr algn="ctr"/>
            <a:r>
              <a:rPr lang="en-GB" sz="2400"/>
              <a:t>(2,7)</a:t>
            </a:r>
            <a:endParaRPr sz="2400"/>
          </a:p>
        </p:txBody>
      </p:sp>
      <p:sp>
        <p:nvSpPr>
          <p:cNvPr id="132" name="Google Shape;132;p22"/>
          <p:cNvSpPr txBox="1">
            <a:spLocks noGrp="1"/>
          </p:cNvSpPr>
          <p:nvPr>
            <p:ph type="sldNum" idx="12"/>
          </p:nvPr>
        </p:nvSpPr>
        <p:spPr>
          <a:xfrm>
            <a:off x="11364721" y="6260831"/>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6</a:t>
            </a:fld>
            <a:endParaRPr/>
          </a:p>
        </p:txBody>
      </p:sp>
      <p:sp>
        <p:nvSpPr>
          <p:cNvPr id="133" name="Google Shape;133;p22"/>
          <p:cNvSpPr/>
          <p:nvPr/>
        </p:nvSpPr>
        <p:spPr>
          <a:xfrm>
            <a:off x="555067" y="4063867"/>
            <a:ext cx="11314400" cy="16000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34" name="Google Shape;134;p22"/>
          <p:cNvSpPr txBox="1"/>
          <p:nvPr/>
        </p:nvSpPr>
        <p:spPr>
          <a:xfrm>
            <a:off x="812884" y="4444667"/>
            <a:ext cx="976400" cy="466000"/>
          </a:xfrm>
          <a:prstGeom prst="rect">
            <a:avLst/>
          </a:prstGeom>
          <a:noFill/>
          <a:ln>
            <a:noFill/>
          </a:ln>
        </p:spPr>
        <p:txBody>
          <a:bodyPr spcFirstLastPara="1" wrap="square" lIns="121900" tIns="121900" rIns="121900" bIns="121900" anchor="t" anchorCtr="0">
            <a:noAutofit/>
          </a:bodyPr>
          <a:lstStyle/>
          <a:p>
            <a:pPr algn="ctr"/>
            <a:r>
              <a:rPr lang="en-GB" sz="2400"/>
              <a:t>(5,9)</a:t>
            </a:r>
            <a:endParaRPr sz="2400"/>
          </a:p>
        </p:txBody>
      </p:sp>
      <p:sp>
        <p:nvSpPr>
          <p:cNvPr id="135" name="Google Shape;135;p22"/>
          <p:cNvSpPr txBox="1"/>
          <p:nvPr/>
        </p:nvSpPr>
        <p:spPr>
          <a:xfrm>
            <a:off x="2235284" y="4444667"/>
            <a:ext cx="976400" cy="466000"/>
          </a:xfrm>
          <a:prstGeom prst="rect">
            <a:avLst/>
          </a:prstGeom>
          <a:noFill/>
          <a:ln>
            <a:noFill/>
          </a:ln>
        </p:spPr>
        <p:txBody>
          <a:bodyPr spcFirstLastPara="1" wrap="square" lIns="121900" tIns="121900" rIns="121900" bIns="121900" anchor="t" anchorCtr="0">
            <a:noAutofit/>
          </a:bodyPr>
          <a:lstStyle/>
          <a:p>
            <a:pPr algn="ctr"/>
            <a:r>
              <a:rPr lang="en-GB" sz="2400"/>
              <a:t>(4,9)</a:t>
            </a:r>
            <a:endParaRPr sz="2400"/>
          </a:p>
        </p:txBody>
      </p:sp>
      <p:sp>
        <p:nvSpPr>
          <p:cNvPr id="136" name="Google Shape;136;p22"/>
          <p:cNvSpPr txBox="1"/>
          <p:nvPr/>
        </p:nvSpPr>
        <p:spPr>
          <a:xfrm>
            <a:off x="3556084" y="4444667"/>
            <a:ext cx="976400" cy="466000"/>
          </a:xfrm>
          <a:prstGeom prst="rect">
            <a:avLst/>
          </a:prstGeom>
          <a:noFill/>
          <a:ln>
            <a:noFill/>
          </a:ln>
        </p:spPr>
        <p:txBody>
          <a:bodyPr spcFirstLastPara="1" wrap="square" lIns="121900" tIns="121900" rIns="121900" bIns="121900" anchor="t" anchorCtr="0">
            <a:noAutofit/>
          </a:bodyPr>
          <a:lstStyle/>
          <a:p>
            <a:pPr algn="ctr"/>
            <a:r>
              <a:rPr lang="en-GB" sz="2400"/>
              <a:t>(8,7)</a:t>
            </a:r>
            <a:endParaRPr sz="2400"/>
          </a:p>
        </p:txBody>
      </p:sp>
      <p:sp>
        <p:nvSpPr>
          <p:cNvPr id="137" name="Google Shape;137;p22"/>
          <p:cNvSpPr txBox="1"/>
          <p:nvPr/>
        </p:nvSpPr>
        <p:spPr>
          <a:xfrm>
            <a:off x="5080084" y="4444667"/>
            <a:ext cx="976400" cy="466000"/>
          </a:xfrm>
          <a:prstGeom prst="rect">
            <a:avLst/>
          </a:prstGeom>
          <a:noFill/>
          <a:ln>
            <a:noFill/>
          </a:ln>
        </p:spPr>
        <p:txBody>
          <a:bodyPr spcFirstLastPara="1" wrap="square" lIns="121900" tIns="121900" rIns="121900" bIns="121900" anchor="t" anchorCtr="0">
            <a:noAutofit/>
          </a:bodyPr>
          <a:lstStyle/>
          <a:p>
            <a:pPr algn="ctr"/>
            <a:r>
              <a:rPr lang="en-GB" sz="2400"/>
              <a:t>(8,4)</a:t>
            </a:r>
            <a:endParaRPr sz="2400"/>
          </a:p>
        </p:txBody>
      </p:sp>
      <p:sp>
        <p:nvSpPr>
          <p:cNvPr id="138" name="Google Shape;138;p22"/>
          <p:cNvSpPr txBox="1"/>
          <p:nvPr/>
        </p:nvSpPr>
        <p:spPr>
          <a:xfrm>
            <a:off x="6400884" y="4444667"/>
            <a:ext cx="976400" cy="466000"/>
          </a:xfrm>
          <a:prstGeom prst="rect">
            <a:avLst/>
          </a:prstGeom>
          <a:noFill/>
          <a:ln>
            <a:noFill/>
          </a:ln>
        </p:spPr>
        <p:txBody>
          <a:bodyPr spcFirstLastPara="1" wrap="square" lIns="121900" tIns="121900" rIns="121900" bIns="121900" anchor="t" anchorCtr="0">
            <a:noAutofit/>
          </a:bodyPr>
          <a:lstStyle/>
          <a:p>
            <a:pPr algn="ctr"/>
            <a:r>
              <a:rPr lang="en-GB" sz="2400"/>
              <a:t>(?,?)</a:t>
            </a:r>
            <a:endParaRPr sz="2400"/>
          </a:p>
        </p:txBody>
      </p:sp>
      <p:sp>
        <p:nvSpPr>
          <p:cNvPr id="139" name="Google Shape;139;p22"/>
          <p:cNvSpPr txBox="1"/>
          <p:nvPr/>
        </p:nvSpPr>
        <p:spPr>
          <a:xfrm>
            <a:off x="7823284" y="4444667"/>
            <a:ext cx="976400" cy="466000"/>
          </a:xfrm>
          <a:prstGeom prst="rect">
            <a:avLst/>
          </a:prstGeom>
          <a:noFill/>
          <a:ln>
            <a:noFill/>
          </a:ln>
        </p:spPr>
        <p:txBody>
          <a:bodyPr spcFirstLastPara="1" wrap="square" lIns="121900" tIns="121900" rIns="121900" bIns="121900" anchor="t" anchorCtr="0">
            <a:noAutofit/>
          </a:bodyPr>
          <a:lstStyle/>
          <a:p>
            <a:pPr algn="ctr"/>
            <a:r>
              <a:rPr lang="en-GB" sz="2400"/>
              <a:t>(?,?)</a:t>
            </a:r>
            <a:endParaRPr sz="2400"/>
          </a:p>
        </p:txBody>
      </p:sp>
      <p:sp>
        <p:nvSpPr>
          <p:cNvPr id="140" name="Google Shape;140;p22"/>
          <p:cNvSpPr txBox="1"/>
          <p:nvPr/>
        </p:nvSpPr>
        <p:spPr>
          <a:xfrm>
            <a:off x="9144084" y="4444667"/>
            <a:ext cx="976400" cy="466000"/>
          </a:xfrm>
          <a:prstGeom prst="rect">
            <a:avLst/>
          </a:prstGeom>
          <a:noFill/>
          <a:ln>
            <a:noFill/>
          </a:ln>
        </p:spPr>
        <p:txBody>
          <a:bodyPr spcFirstLastPara="1" wrap="square" lIns="121900" tIns="121900" rIns="121900" bIns="121900" anchor="t" anchorCtr="0">
            <a:noAutofit/>
          </a:bodyPr>
          <a:lstStyle/>
          <a:p>
            <a:pPr algn="ctr"/>
            <a:r>
              <a:rPr lang="en-GB" sz="2400"/>
              <a:t>(?,?)</a:t>
            </a:r>
            <a:endParaRPr sz="2400"/>
          </a:p>
        </p:txBody>
      </p:sp>
      <p:sp>
        <p:nvSpPr>
          <p:cNvPr id="141" name="Google Shape;141;p22"/>
          <p:cNvSpPr txBox="1"/>
          <p:nvPr/>
        </p:nvSpPr>
        <p:spPr>
          <a:xfrm>
            <a:off x="10668084" y="4444667"/>
            <a:ext cx="976400" cy="466000"/>
          </a:xfrm>
          <a:prstGeom prst="rect">
            <a:avLst/>
          </a:prstGeom>
          <a:noFill/>
          <a:ln>
            <a:noFill/>
          </a:ln>
        </p:spPr>
        <p:txBody>
          <a:bodyPr spcFirstLastPara="1" wrap="square" lIns="121900" tIns="121900" rIns="121900" bIns="121900" anchor="t" anchorCtr="0">
            <a:noAutofit/>
          </a:bodyPr>
          <a:lstStyle/>
          <a:p>
            <a:pPr algn="ctr"/>
            <a:r>
              <a:rPr lang="en-GB" sz="2400"/>
              <a:t>(?,?)</a:t>
            </a:r>
            <a:endParaRPr sz="2400"/>
          </a:p>
        </p:txBody>
      </p:sp>
      <p:sp>
        <p:nvSpPr>
          <p:cNvPr id="142" name="Google Shape;142;p22"/>
          <p:cNvSpPr/>
          <p:nvPr/>
        </p:nvSpPr>
        <p:spPr>
          <a:xfrm>
            <a:off x="651467" y="1809600"/>
            <a:ext cx="5615200" cy="3518000"/>
          </a:xfrm>
          <a:prstGeom prst="roundRect">
            <a:avLst>
              <a:gd name="adj" fmla="val 16667"/>
            </a:avLst>
          </a:prstGeom>
          <a:noFill/>
          <a:ln w="19050" cap="flat" cmpd="sng">
            <a:solidFill>
              <a:srgbClr val="38761D"/>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3" name="Google Shape;143;p22"/>
          <p:cNvSpPr/>
          <p:nvPr/>
        </p:nvSpPr>
        <p:spPr>
          <a:xfrm>
            <a:off x="6424467" y="1785900"/>
            <a:ext cx="5615200" cy="3518000"/>
          </a:xfrm>
          <a:prstGeom prst="roundRect">
            <a:avLst>
              <a:gd name="adj" fmla="val 16667"/>
            </a:avLst>
          </a:prstGeom>
          <a:noFill/>
          <a:ln w="19050" cap="flat" cmpd="sng">
            <a:solidFill>
              <a:srgbClr val="99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4" name="Google Shape;144;p22"/>
          <p:cNvSpPr txBox="1"/>
          <p:nvPr/>
        </p:nvSpPr>
        <p:spPr>
          <a:xfrm>
            <a:off x="2672867" y="1190067"/>
            <a:ext cx="1572400" cy="7796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GB" sz="3200">
                <a:solidFill>
                  <a:schemeClr val="dk1"/>
                </a:solidFill>
              </a:rPr>
              <a:t>Train</a:t>
            </a:r>
            <a:endParaRPr sz="3200">
              <a:solidFill>
                <a:schemeClr val="dk1"/>
              </a:solidFill>
            </a:endParaRPr>
          </a:p>
          <a:p>
            <a:endParaRPr sz="3200"/>
          </a:p>
        </p:txBody>
      </p:sp>
      <p:sp>
        <p:nvSpPr>
          <p:cNvPr id="145" name="Google Shape;145;p22"/>
          <p:cNvSpPr txBox="1"/>
          <p:nvPr/>
        </p:nvSpPr>
        <p:spPr>
          <a:xfrm>
            <a:off x="8260333" y="1190067"/>
            <a:ext cx="1572400" cy="779600"/>
          </a:xfrm>
          <a:prstGeom prst="rect">
            <a:avLst/>
          </a:prstGeom>
          <a:noFill/>
          <a:ln>
            <a:noFill/>
          </a:ln>
        </p:spPr>
        <p:txBody>
          <a:bodyPr spcFirstLastPara="1" wrap="square" lIns="121900" tIns="121900" rIns="121900" bIns="121900" anchor="t" anchorCtr="0">
            <a:noAutofit/>
          </a:bodyPr>
          <a:lstStyle/>
          <a:p>
            <a:r>
              <a:rPr lang="en-GB" sz="3200">
                <a:solidFill>
                  <a:schemeClr val="dk1"/>
                </a:solidFill>
              </a:rPr>
              <a:t>Test</a:t>
            </a:r>
            <a:endParaRPr sz="3200">
              <a:solidFill>
                <a:schemeClr val="dk1"/>
              </a:solidFill>
            </a:endParaRPr>
          </a:p>
          <a:p>
            <a:endParaRPr sz="3200"/>
          </a:p>
        </p:txBody>
      </p:sp>
      <p:sp>
        <p:nvSpPr>
          <p:cNvPr id="146" name="Google Shape;146;p22"/>
          <p:cNvSpPr txBox="1"/>
          <p:nvPr/>
        </p:nvSpPr>
        <p:spPr>
          <a:xfrm>
            <a:off x="609700" y="53867"/>
            <a:ext cx="3005600" cy="1072400"/>
          </a:xfrm>
          <a:prstGeom prst="rect">
            <a:avLst/>
          </a:prstGeom>
          <a:noFill/>
          <a:ln>
            <a:noFill/>
          </a:ln>
        </p:spPr>
        <p:txBody>
          <a:bodyPr spcFirstLastPara="1" wrap="square" lIns="121900" tIns="121900" rIns="121900" bIns="121900" anchor="t" anchorCtr="0">
            <a:noAutofit/>
          </a:bodyPr>
          <a:lstStyle/>
          <a:p>
            <a:pPr>
              <a:lnSpc>
                <a:spcPct val="150000"/>
              </a:lnSpc>
            </a:pPr>
            <a:r>
              <a:rPr lang="en-GB" sz="4000"/>
              <a:t>Clutter</a:t>
            </a:r>
            <a:endParaRPr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childTnLst>
                                </p:cTn>
                              </p:par>
                              <p:par>
                                <p:cTn id="8" presetID="10" presetClass="entr" presetSubtype="0" fill="hold" nodeType="withEffect">
                                  <p:stCondLst>
                                    <p:cond delay="0"/>
                                  </p:stCondLst>
                                  <p:childTnLst>
                                    <p:set>
                                      <p:cBhvr>
                                        <p:cTn id="9" dur="1" fill="hold">
                                          <p:stCondLst>
                                            <p:cond delay="0"/>
                                          </p:stCondLst>
                                        </p:cTn>
                                        <p:tgtEl>
                                          <p:spTgt spid="129"/>
                                        </p:tgtEl>
                                        <p:attrNameLst>
                                          <p:attrName>style.visibility</p:attrName>
                                        </p:attrNameLst>
                                      </p:cBhvr>
                                      <p:to>
                                        <p:strVal val="visible"/>
                                      </p:to>
                                    </p:set>
                                    <p:animEffect transition="in" filter="fade">
                                      <p:cBhvr>
                                        <p:cTn id="10" dur="1000"/>
                                        <p:tgtEl>
                                          <p:spTgt spid="129"/>
                                        </p:tgtEl>
                                      </p:cBhvr>
                                    </p:animEffect>
                                  </p:childTnLst>
                                </p:cTn>
                              </p:par>
                              <p:par>
                                <p:cTn id="11" presetID="10" presetClass="entr" presetSubtype="0" fill="hold" nodeType="withEffect">
                                  <p:stCondLst>
                                    <p:cond delay="0"/>
                                  </p:stCondLst>
                                  <p:childTnLst>
                                    <p:set>
                                      <p:cBhvr>
                                        <p:cTn id="12" dur="1" fill="hold">
                                          <p:stCondLst>
                                            <p:cond delay="0"/>
                                          </p:stCondLst>
                                        </p:cTn>
                                        <p:tgtEl>
                                          <p:spTgt spid="130"/>
                                        </p:tgtEl>
                                        <p:attrNameLst>
                                          <p:attrName>style.visibility</p:attrName>
                                        </p:attrNameLst>
                                      </p:cBhvr>
                                      <p:to>
                                        <p:strVal val="visible"/>
                                      </p:to>
                                    </p:set>
                                    <p:animEffect transition="in" filter="fade">
                                      <p:cBhvr>
                                        <p:cTn id="13" dur="1000"/>
                                        <p:tgtEl>
                                          <p:spTgt spid="130"/>
                                        </p:tgtEl>
                                      </p:cBhvr>
                                    </p:animEffect>
                                  </p:childTnLst>
                                </p:cTn>
                              </p:par>
                              <p:par>
                                <p:cTn id="14" presetID="10" presetClass="entr" presetSubtype="0" fill="hold" nodeType="withEffect">
                                  <p:stCondLst>
                                    <p:cond delay="0"/>
                                  </p:stCondLst>
                                  <p:childTnLst>
                                    <p:set>
                                      <p:cBhvr>
                                        <p:cTn id="15" dur="1" fill="hold">
                                          <p:stCondLst>
                                            <p:cond delay="0"/>
                                          </p:stCondLst>
                                        </p:cTn>
                                        <p:tgtEl>
                                          <p:spTgt spid="131"/>
                                        </p:tgtEl>
                                        <p:attrNameLst>
                                          <p:attrName>style.visibility</p:attrName>
                                        </p:attrNameLst>
                                      </p:cBhvr>
                                      <p:to>
                                        <p:strVal val="visible"/>
                                      </p:to>
                                    </p:set>
                                    <p:animEffect transition="in" filter="fade">
                                      <p:cBhvr>
                                        <p:cTn id="16" dur="1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5867400" y="1228433"/>
            <a:ext cx="1219200" cy="1219200"/>
          </a:xfrm>
          <a:prstGeom prst="rect">
            <a:avLst/>
          </a:prstGeom>
          <a:noFill/>
          <a:ln w="9525" cap="flat" cmpd="sng">
            <a:solidFill>
              <a:srgbClr val="000000"/>
            </a:solidFill>
            <a:prstDash val="solid"/>
            <a:round/>
            <a:headEnd type="none" w="sm" len="sm"/>
            <a:tailEnd type="none" w="sm" len="sm"/>
          </a:ln>
        </p:spPr>
      </p:pic>
      <p:pic>
        <p:nvPicPr>
          <p:cNvPr id="152" name="Google Shape;152;p23"/>
          <p:cNvPicPr preferRelativeResize="0"/>
          <p:nvPr/>
        </p:nvPicPr>
        <p:blipFill>
          <a:blip r:embed="rId4">
            <a:alphaModFix/>
          </a:blip>
          <a:stretch>
            <a:fillRect/>
          </a:stretch>
        </p:blipFill>
        <p:spPr>
          <a:xfrm>
            <a:off x="3429000" y="1228433"/>
            <a:ext cx="1219200" cy="1219200"/>
          </a:xfrm>
          <a:prstGeom prst="rect">
            <a:avLst/>
          </a:prstGeom>
          <a:noFill/>
          <a:ln w="9525" cap="flat" cmpd="sng">
            <a:solidFill>
              <a:srgbClr val="000000"/>
            </a:solidFill>
            <a:prstDash val="solid"/>
            <a:round/>
            <a:headEnd type="none" w="sm" len="sm"/>
            <a:tailEnd type="none" w="sm" len="sm"/>
          </a:ln>
        </p:spPr>
      </p:pic>
      <p:pic>
        <p:nvPicPr>
          <p:cNvPr id="153" name="Google Shape;153;p23"/>
          <p:cNvPicPr preferRelativeResize="0"/>
          <p:nvPr/>
        </p:nvPicPr>
        <p:blipFill>
          <a:blip r:embed="rId5">
            <a:alphaModFix/>
          </a:blip>
          <a:stretch>
            <a:fillRect/>
          </a:stretch>
        </p:blipFill>
        <p:spPr>
          <a:xfrm>
            <a:off x="7086600" y="1228433"/>
            <a:ext cx="1219200" cy="1219200"/>
          </a:xfrm>
          <a:prstGeom prst="rect">
            <a:avLst/>
          </a:prstGeom>
          <a:noFill/>
          <a:ln w="9525" cap="flat" cmpd="sng">
            <a:solidFill>
              <a:srgbClr val="000000"/>
            </a:solidFill>
            <a:prstDash val="solid"/>
            <a:round/>
            <a:headEnd type="none" w="sm" len="sm"/>
            <a:tailEnd type="none" w="sm" len="sm"/>
          </a:ln>
        </p:spPr>
      </p:pic>
      <p:pic>
        <p:nvPicPr>
          <p:cNvPr id="154" name="Google Shape;154;p23"/>
          <p:cNvPicPr preferRelativeResize="0"/>
          <p:nvPr/>
        </p:nvPicPr>
        <p:blipFill>
          <a:blip r:embed="rId6">
            <a:alphaModFix/>
          </a:blip>
          <a:stretch>
            <a:fillRect/>
          </a:stretch>
        </p:blipFill>
        <p:spPr>
          <a:xfrm>
            <a:off x="4648184" y="1228433"/>
            <a:ext cx="1219200" cy="1219200"/>
          </a:xfrm>
          <a:prstGeom prst="rect">
            <a:avLst/>
          </a:prstGeom>
          <a:noFill/>
          <a:ln w="9525" cap="flat" cmpd="sng">
            <a:solidFill>
              <a:srgbClr val="000000"/>
            </a:solidFill>
            <a:prstDash val="solid"/>
            <a:round/>
            <a:headEnd type="none" w="sm" len="sm"/>
            <a:tailEnd type="none" w="sm" len="sm"/>
          </a:ln>
        </p:spPr>
      </p:pic>
      <p:pic>
        <p:nvPicPr>
          <p:cNvPr id="155" name="Google Shape;155;p23"/>
          <p:cNvPicPr preferRelativeResize="0"/>
          <p:nvPr/>
        </p:nvPicPr>
        <p:blipFill>
          <a:blip r:embed="rId7">
            <a:alphaModFix/>
          </a:blip>
          <a:stretch>
            <a:fillRect/>
          </a:stretch>
        </p:blipFill>
        <p:spPr>
          <a:xfrm>
            <a:off x="8305800" y="1228433"/>
            <a:ext cx="1219200" cy="1219200"/>
          </a:xfrm>
          <a:prstGeom prst="rect">
            <a:avLst/>
          </a:prstGeom>
          <a:noFill/>
          <a:ln w="9525" cap="flat" cmpd="sng">
            <a:solidFill>
              <a:srgbClr val="000000"/>
            </a:solidFill>
            <a:prstDash val="solid"/>
            <a:round/>
            <a:headEnd type="none" w="sm" len="sm"/>
            <a:tailEnd type="none" w="sm" len="sm"/>
          </a:ln>
        </p:spPr>
      </p:pic>
      <p:pic>
        <p:nvPicPr>
          <p:cNvPr id="156" name="Google Shape;156;p23"/>
          <p:cNvPicPr preferRelativeResize="0"/>
          <p:nvPr/>
        </p:nvPicPr>
        <p:blipFill>
          <a:blip r:embed="rId8">
            <a:alphaModFix/>
          </a:blip>
          <a:stretch>
            <a:fillRect/>
          </a:stretch>
        </p:blipFill>
        <p:spPr>
          <a:xfrm>
            <a:off x="2406100" y="3777667"/>
            <a:ext cx="1219200" cy="1219200"/>
          </a:xfrm>
          <a:prstGeom prst="rect">
            <a:avLst/>
          </a:prstGeom>
          <a:noFill/>
          <a:ln w="9525" cap="flat" cmpd="sng">
            <a:solidFill>
              <a:srgbClr val="000000"/>
            </a:solidFill>
            <a:prstDash val="solid"/>
            <a:round/>
            <a:headEnd type="none" w="sm" len="sm"/>
            <a:tailEnd type="none" w="sm" len="sm"/>
          </a:ln>
        </p:spPr>
      </p:pic>
      <p:pic>
        <p:nvPicPr>
          <p:cNvPr id="157" name="Google Shape;157;p23"/>
          <p:cNvPicPr preferRelativeResize="0"/>
          <p:nvPr/>
        </p:nvPicPr>
        <p:blipFill>
          <a:blip r:embed="rId9">
            <a:alphaModFix/>
          </a:blip>
          <a:stretch>
            <a:fillRect/>
          </a:stretch>
        </p:blipFill>
        <p:spPr>
          <a:xfrm>
            <a:off x="4867567" y="3777667"/>
            <a:ext cx="1219200" cy="1219200"/>
          </a:xfrm>
          <a:prstGeom prst="rect">
            <a:avLst/>
          </a:prstGeom>
          <a:noFill/>
          <a:ln w="9525" cap="flat" cmpd="sng">
            <a:solidFill>
              <a:srgbClr val="000000"/>
            </a:solidFill>
            <a:prstDash val="solid"/>
            <a:round/>
            <a:headEnd type="none" w="sm" len="sm"/>
            <a:tailEnd type="none" w="sm" len="sm"/>
          </a:ln>
        </p:spPr>
      </p:pic>
      <p:pic>
        <p:nvPicPr>
          <p:cNvPr id="158" name="Google Shape;158;p23"/>
          <p:cNvPicPr preferRelativeResize="0"/>
          <p:nvPr/>
        </p:nvPicPr>
        <p:blipFill>
          <a:blip r:embed="rId10">
            <a:alphaModFix/>
          </a:blip>
          <a:stretch>
            <a:fillRect/>
          </a:stretch>
        </p:blipFill>
        <p:spPr>
          <a:xfrm>
            <a:off x="7266700" y="3777667"/>
            <a:ext cx="1219200" cy="1219200"/>
          </a:xfrm>
          <a:prstGeom prst="rect">
            <a:avLst/>
          </a:prstGeom>
          <a:noFill/>
          <a:ln w="9525" cap="flat" cmpd="sng">
            <a:solidFill>
              <a:srgbClr val="000000"/>
            </a:solidFill>
            <a:prstDash val="solid"/>
            <a:round/>
            <a:headEnd type="none" w="sm" len="sm"/>
            <a:tailEnd type="none" w="sm" len="sm"/>
          </a:ln>
        </p:spPr>
      </p:pic>
      <p:pic>
        <p:nvPicPr>
          <p:cNvPr id="159" name="Google Shape;159;p23"/>
          <p:cNvPicPr preferRelativeResize="0"/>
          <p:nvPr/>
        </p:nvPicPr>
        <p:blipFill>
          <a:blip r:embed="rId11">
            <a:alphaModFix/>
          </a:blip>
          <a:stretch>
            <a:fillRect/>
          </a:stretch>
        </p:blipFill>
        <p:spPr>
          <a:xfrm>
            <a:off x="6070600" y="3777667"/>
            <a:ext cx="1219200" cy="1219200"/>
          </a:xfrm>
          <a:prstGeom prst="rect">
            <a:avLst/>
          </a:prstGeom>
          <a:noFill/>
          <a:ln w="9525" cap="flat" cmpd="sng">
            <a:solidFill>
              <a:srgbClr val="000000"/>
            </a:solidFill>
            <a:prstDash val="solid"/>
            <a:round/>
            <a:headEnd type="none" w="sm" len="sm"/>
            <a:tailEnd type="none" w="sm" len="sm"/>
          </a:ln>
        </p:spPr>
      </p:pic>
      <p:pic>
        <p:nvPicPr>
          <p:cNvPr id="160" name="Google Shape;160;p23"/>
          <p:cNvPicPr preferRelativeResize="0"/>
          <p:nvPr/>
        </p:nvPicPr>
        <p:blipFill>
          <a:blip r:embed="rId12">
            <a:alphaModFix/>
          </a:blip>
          <a:stretch>
            <a:fillRect/>
          </a:stretch>
        </p:blipFill>
        <p:spPr>
          <a:xfrm>
            <a:off x="8513633" y="3777667"/>
            <a:ext cx="1219200" cy="1219200"/>
          </a:xfrm>
          <a:prstGeom prst="rect">
            <a:avLst/>
          </a:prstGeom>
          <a:noFill/>
          <a:ln w="9525" cap="flat" cmpd="sng">
            <a:solidFill>
              <a:srgbClr val="000000"/>
            </a:solidFill>
            <a:prstDash val="solid"/>
            <a:round/>
            <a:headEnd type="none" w="sm" len="sm"/>
            <a:tailEnd type="none" w="sm" len="sm"/>
          </a:ln>
        </p:spPr>
      </p:pic>
      <p:pic>
        <p:nvPicPr>
          <p:cNvPr id="161" name="Google Shape;161;p23"/>
          <p:cNvPicPr preferRelativeResize="0"/>
          <p:nvPr/>
        </p:nvPicPr>
        <p:blipFill>
          <a:blip r:embed="rId13">
            <a:alphaModFix/>
          </a:blip>
          <a:stretch>
            <a:fillRect/>
          </a:stretch>
        </p:blipFill>
        <p:spPr>
          <a:xfrm>
            <a:off x="3636833" y="3777667"/>
            <a:ext cx="1219200" cy="1219200"/>
          </a:xfrm>
          <a:prstGeom prst="rect">
            <a:avLst/>
          </a:prstGeom>
          <a:noFill/>
          <a:ln w="9525" cap="flat" cmpd="sng">
            <a:solidFill>
              <a:srgbClr val="000000"/>
            </a:solidFill>
            <a:prstDash val="solid"/>
            <a:round/>
            <a:headEnd type="none" w="sm" len="sm"/>
            <a:tailEnd type="none" w="sm" len="sm"/>
          </a:ln>
        </p:spPr>
      </p:pic>
      <p:pic>
        <p:nvPicPr>
          <p:cNvPr id="162" name="Google Shape;162;p23"/>
          <p:cNvPicPr preferRelativeResize="0"/>
          <p:nvPr/>
        </p:nvPicPr>
        <p:blipFill>
          <a:blip r:embed="rId14">
            <a:alphaModFix/>
          </a:blip>
          <a:stretch>
            <a:fillRect/>
          </a:stretch>
        </p:blipFill>
        <p:spPr>
          <a:xfrm>
            <a:off x="9732833" y="3777667"/>
            <a:ext cx="1219200" cy="1219200"/>
          </a:xfrm>
          <a:prstGeom prst="rect">
            <a:avLst/>
          </a:prstGeom>
          <a:noFill/>
          <a:ln w="9525" cap="flat" cmpd="sng">
            <a:solidFill>
              <a:srgbClr val="000000"/>
            </a:solidFill>
            <a:prstDash val="solid"/>
            <a:round/>
            <a:headEnd type="none" w="sm" len="sm"/>
            <a:tailEnd type="none" w="sm" len="sm"/>
          </a:ln>
        </p:spPr>
      </p:pic>
      <p:sp>
        <p:nvSpPr>
          <p:cNvPr id="163" name="Google Shape;163;p23"/>
          <p:cNvSpPr txBox="1"/>
          <p:nvPr/>
        </p:nvSpPr>
        <p:spPr>
          <a:xfrm>
            <a:off x="510300" y="1584033"/>
            <a:ext cx="1845200" cy="776000"/>
          </a:xfrm>
          <a:prstGeom prst="rect">
            <a:avLst/>
          </a:prstGeom>
          <a:noFill/>
          <a:ln>
            <a:noFill/>
          </a:ln>
        </p:spPr>
        <p:txBody>
          <a:bodyPr spcFirstLastPara="1" wrap="square" lIns="121900" tIns="121900" rIns="121900" bIns="121900" anchor="t" anchorCtr="0">
            <a:noAutofit/>
          </a:bodyPr>
          <a:lstStyle/>
          <a:p>
            <a:r>
              <a:rPr lang="en-GB" sz="3200"/>
              <a:t>Train</a:t>
            </a:r>
            <a:endParaRPr sz="3200"/>
          </a:p>
        </p:txBody>
      </p:sp>
      <p:sp>
        <p:nvSpPr>
          <p:cNvPr id="164" name="Google Shape;164;p23"/>
          <p:cNvSpPr txBox="1"/>
          <p:nvPr/>
        </p:nvSpPr>
        <p:spPr>
          <a:xfrm>
            <a:off x="570333" y="3999267"/>
            <a:ext cx="1307600" cy="776000"/>
          </a:xfrm>
          <a:prstGeom prst="rect">
            <a:avLst/>
          </a:prstGeom>
          <a:noFill/>
          <a:ln>
            <a:noFill/>
          </a:ln>
        </p:spPr>
        <p:txBody>
          <a:bodyPr spcFirstLastPara="1" wrap="square" lIns="121900" tIns="121900" rIns="121900" bIns="121900" anchor="t" anchorCtr="0">
            <a:noAutofit/>
          </a:bodyPr>
          <a:lstStyle/>
          <a:p>
            <a:r>
              <a:rPr lang="en-GB" sz="3200"/>
              <a:t>Test</a:t>
            </a:r>
            <a:endParaRPr sz="3200"/>
          </a:p>
        </p:txBody>
      </p:sp>
      <p:sp>
        <p:nvSpPr>
          <p:cNvPr id="166" name="Google Shape;166;p23"/>
          <p:cNvSpPr txBox="1"/>
          <p:nvPr/>
        </p:nvSpPr>
        <p:spPr>
          <a:xfrm>
            <a:off x="508100" y="53867"/>
            <a:ext cx="3005600" cy="1072400"/>
          </a:xfrm>
          <a:prstGeom prst="rect">
            <a:avLst/>
          </a:prstGeom>
          <a:noFill/>
          <a:ln>
            <a:noFill/>
          </a:ln>
        </p:spPr>
        <p:txBody>
          <a:bodyPr spcFirstLastPara="1" wrap="square" lIns="121900" tIns="121900" rIns="121900" bIns="121900" anchor="t" anchorCtr="0">
            <a:noAutofit/>
          </a:bodyPr>
          <a:lstStyle/>
          <a:p>
            <a:pPr>
              <a:lnSpc>
                <a:spcPct val="150000"/>
              </a:lnSpc>
            </a:pPr>
            <a:r>
              <a:rPr lang="en-GB" sz="4000"/>
              <a:t>Viewpoint</a:t>
            </a:r>
            <a:endParaRPr sz="4000"/>
          </a:p>
        </p:txBody>
      </p:sp>
      <p:pic>
        <p:nvPicPr>
          <p:cNvPr id="4" name="Picture 3">
            <a:extLst>
              <a:ext uri="{FF2B5EF4-FFF2-40B4-BE49-F238E27FC236}">
                <a16:creationId xmlns:a16="http://schemas.microsoft.com/office/drawing/2014/main" id="{2B1552F4-86AD-42BF-9A16-FCF6D45B57E0}"/>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9731897" y="330165"/>
            <a:ext cx="2433522" cy="2433522"/>
          </a:xfrm>
          <a:prstGeom prst="rect">
            <a:avLst/>
          </a:prstGeom>
        </p:spPr>
      </p:pic>
      <p:sp>
        <p:nvSpPr>
          <p:cNvPr id="5" name="TextBox 4">
            <a:extLst>
              <a:ext uri="{FF2B5EF4-FFF2-40B4-BE49-F238E27FC236}">
                <a16:creationId xmlns:a16="http://schemas.microsoft.com/office/drawing/2014/main" id="{1B500F07-3F57-45A7-9F5E-641ABEF7FF8E}"/>
              </a:ext>
            </a:extLst>
          </p:cNvPr>
          <p:cNvSpPr txBox="1"/>
          <p:nvPr/>
        </p:nvSpPr>
        <p:spPr>
          <a:xfrm>
            <a:off x="10164726" y="2934586"/>
            <a:ext cx="1442483" cy="507831"/>
          </a:xfrm>
          <a:prstGeom prst="rect">
            <a:avLst/>
          </a:prstGeom>
          <a:noFill/>
        </p:spPr>
        <p:txBody>
          <a:bodyPr wrap="square" rtlCol="0">
            <a:spAutoFit/>
          </a:bodyPr>
          <a:lstStyle/>
          <a:p>
            <a:r>
              <a:rPr lang="en-US" sz="900" dirty="0">
                <a:hlinkClick r:id="rId16" tooltip="http://en.m.wikipedia.org/wiki/File:Dive_hand_signal_Turn_Around.png"/>
              </a:rPr>
              <a:t>This Photo</a:t>
            </a:r>
            <a:r>
              <a:rPr lang="en-US" sz="900" dirty="0"/>
              <a:t> by Unknown Author is licensed under </a:t>
            </a:r>
            <a:r>
              <a:rPr lang="en-US" sz="900" dirty="0">
                <a:hlinkClick r:id="rId17" tooltip="https://creativecommons.org/licenses/by-sa/3.0/"/>
              </a:rPr>
              <a:t>CC BY-SA</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415600" y="390167"/>
            <a:ext cx="11360800" cy="763600"/>
          </a:xfrm>
          <a:prstGeom prst="rect">
            <a:avLst/>
          </a:prstGeom>
        </p:spPr>
        <p:txBody>
          <a:bodyPr spcFirstLastPara="1" vert="horz" wrap="square" lIns="121900" tIns="121900" rIns="121900" bIns="121900" rtlCol="0" anchor="t" anchorCtr="0">
            <a:noAutofit/>
          </a:bodyPr>
          <a:lstStyle/>
          <a:p>
            <a:r>
              <a:rPr lang="en-GB"/>
              <a:t>Viewpoint Equivariance</a:t>
            </a:r>
            <a:endParaRPr/>
          </a:p>
        </p:txBody>
      </p:sp>
      <p:sp>
        <p:nvSpPr>
          <p:cNvPr id="205" name="Google Shape;205;p26"/>
          <p:cNvSpPr txBox="1">
            <a:spLocks noGrp="1"/>
          </p:cNvSpPr>
          <p:nvPr>
            <p:ph type="body" idx="1"/>
          </p:nvPr>
        </p:nvSpPr>
        <p:spPr>
          <a:xfrm>
            <a:off x="415600" y="2220900"/>
            <a:ext cx="7735600" cy="670800"/>
          </a:xfrm>
          <a:prstGeom prst="rect">
            <a:avLst/>
          </a:prstGeom>
        </p:spPr>
        <p:txBody>
          <a:bodyPr spcFirstLastPara="1" vert="horz" wrap="square" lIns="121900" tIns="121900" rIns="121900" bIns="121900" rtlCol="0" anchor="t" anchorCtr="0">
            <a:noAutofit/>
          </a:bodyPr>
          <a:lstStyle/>
          <a:p>
            <a:pPr>
              <a:lnSpc>
                <a:spcPct val="150000"/>
              </a:lnSpc>
            </a:pPr>
            <a:r>
              <a:rPr lang="en-GB" dirty="0"/>
              <a:t>Convolutional Neural Networks are translation equivariant by gridding.</a:t>
            </a:r>
            <a:endParaRPr dirty="0"/>
          </a:p>
          <a:p>
            <a:pPr indent="0">
              <a:lnSpc>
                <a:spcPct val="150000"/>
              </a:lnSpc>
              <a:spcBef>
                <a:spcPts val="2133"/>
              </a:spcBef>
              <a:spcAft>
                <a:spcPts val="2133"/>
              </a:spcAft>
              <a:buNone/>
            </a:pPr>
            <a:endParaRPr dirty="0"/>
          </a:p>
        </p:txBody>
      </p:sp>
      <p:sp>
        <p:nvSpPr>
          <p:cNvPr id="206" name="Google Shape;206;p2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GB"/>
              <a:pPr/>
              <a:t>8</a:t>
            </a:fld>
            <a:endParaRPr/>
          </a:p>
        </p:txBody>
      </p:sp>
      <p:pic>
        <p:nvPicPr>
          <p:cNvPr id="207" name="Google Shape;207;p26"/>
          <p:cNvPicPr preferRelativeResize="0"/>
          <p:nvPr/>
        </p:nvPicPr>
        <p:blipFill>
          <a:blip r:embed="rId3">
            <a:alphaModFix/>
          </a:blip>
          <a:stretch>
            <a:fillRect/>
          </a:stretch>
        </p:blipFill>
        <p:spPr>
          <a:xfrm>
            <a:off x="8274299" y="1304567"/>
            <a:ext cx="3502099" cy="2541267"/>
          </a:xfrm>
          <a:prstGeom prst="rect">
            <a:avLst/>
          </a:prstGeom>
          <a:noFill/>
          <a:ln>
            <a:noFill/>
          </a:ln>
        </p:spPr>
      </p:pic>
      <p:pic>
        <p:nvPicPr>
          <p:cNvPr id="208" name="Google Shape;208;p26"/>
          <p:cNvPicPr preferRelativeResize="0"/>
          <p:nvPr/>
        </p:nvPicPr>
        <p:blipFill>
          <a:blip r:embed="rId4">
            <a:alphaModFix/>
          </a:blip>
          <a:stretch>
            <a:fillRect/>
          </a:stretch>
        </p:blipFill>
        <p:spPr>
          <a:xfrm>
            <a:off x="9087600" y="3642633"/>
            <a:ext cx="2438400" cy="2438400"/>
          </a:xfrm>
          <a:prstGeom prst="rect">
            <a:avLst/>
          </a:prstGeom>
          <a:noFill/>
          <a:ln>
            <a:noFill/>
          </a:ln>
        </p:spPr>
      </p:pic>
      <p:sp>
        <p:nvSpPr>
          <p:cNvPr id="209" name="Google Shape;209;p26"/>
          <p:cNvSpPr txBox="1">
            <a:spLocks noGrp="1"/>
          </p:cNvSpPr>
          <p:nvPr>
            <p:ph type="body" idx="1"/>
          </p:nvPr>
        </p:nvSpPr>
        <p:spPr>
          <a:xfrm>
            <a:off x="415600" y="4253867"/>
            <a:ext cx="11360800" cy="670800"/>
          </a:xfrm>
          <a:prstGeom prst="rect">
            <a:avLst/>
          </a:prstGeom>
        </p:spPr>
        <p:txBody>
          <a:bodyPr spcFirstLastPara="1" vert="horz" wrap="square" lIns="121900" tIns="121900" rIns="121900" bIns="121900" rtlCol="0" anchor="t" anchorCtr="0">
            <a:noAutofit/>
          </a:bodyPr>
          <a:lstStyle/>
          <a:p>
            <a:pPr>
              <a:lnSpc>
                <a:spcPct val="150000"/>
              </a:lnSpc>
            </a:pPr>
            <a:r>
              <a:rPr lang="en-GB" dirty="0"/>
              <a:t>Should we grid the rotation, scale, and other dimensions</a:t>
            </a:r>
            <a:br>
              <a:rPr lang="en-GB" dirty="0"/>
            </a:br>
            <a:r>
              <a:rPr lang="en-GB" dirty="0"/>
              <a:t>As well?</a:t>
            </a:r>
            <a:endParaRPr dirty="0"/>
          </a:p>
        </p:txBody>
      </p:sp>
      <p:sp>
        <p:nvSpPr>
          <p:cNvPr id="210" name="Google Shape;210;p26"/>
          <p:cNvSpPr txBox="1"/>
          <p:nvPr/>
        </p:nvSpPr>
        <p:spPr>
          <a:xfrm>
            <a:off x="0" y="0"/>
            <a:ext cx="12192000" cy="524800"/>
          </a:xfrm>
          <a:prstGeom prst="rect">
            <a:avLst/>
          </a:prstGeom>
          <a:noFill/>
          <a:ln>
            <a:noFill/>
          </a:ln>
        </p:spPr>
        <p:txBody>
          <a:bodyPr spcFirstLastPara="1" wrap="square" lIns="121900" tIns="121900" rIns="121900" bIns="121900" anchor="t" anchorCtr="0">
            <a:noAutofit/>
          </a:bodyPr>
          <a:lstStyle/>
          <a:p>
            <a:pPr algn="r"/>
            <a:r>
              <a:rPr lang="en-GB" sz="1600">
                <a:solidFill>
                  <a:srgbClr val="999999"/>
                </a:solidFill>
                <a:highlight>
                  <a:srgbClr val="FFFFFF"/>
                </a:highlight>
              </a:rPr>
              <a:t>Cohen and Welling. "Group equivariant convolutional networks." </a:t>
            </a:r>
            <a:r>
              <a:rPr lang="en-GB" sz="1600" i="1">
                <a:solidFill>
                  <a:srgbClr val="999999"/>
                </a:solidFill>
                <a:highlight>
                  <a:srgbClr val="FFFFFF"/>
                </a:highlight>
              </a:rPr>
              <a:t>ICML</a:t>
            </a:r>
            <a:r>
              <a:rPr lang="en-GB" sz="1600">
                <a:solidFill>
                  <a:srgbClr val="999999"/>
                </a:solidFill>
                <a:highlight>
                  <a:srgbClr val="FFFFFF"/>
                </a:highlight>
              </a:rPr>
              <a:t>. 2016.</a:t>
            </a:r>
            <a:endParaRPr sz="1600">
              <a:solidFill>
                <a:srgbClr val="999999"/>
              </a:solidFill>
            </a:endParaRPr>
          </a:p>
        </p:txBody>
      </p:sp>
      <p:pic>
        <p:nvPicPr>
          <p:cNvPr id="3" name="Picture 2">
            <a:extLst>
              <a:ext uri="{FF2B5EF4-FFF2-40B4-BE49-F238E27FC236}">
                <a16:creationId xmlns:a16="http://schemas.microsoft.com/office/drawing/2014/main" id="{6B67C0CB-52A0-44F2-860C-556E12494BB8}"/>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840818" y="488030"/>
            <a:ext cx="2541181" cy="1334120"/>
          </a:xfrm>
          <a:prstGeom prst="rect">
            <a:avLst/>
          </a:prstGeom>
        </p:spPr>
      </p:pic>
      <p:sp>
        <p:nvSpPr>
          <p:cNvPr id="4" name="TextBox 3">
            <a:extLst>
              <a:ext uri="{FF2B5EF4-FFF2-40B4-BE49-F238E27FC236}">
                <a16:creationId xmlns:a16="http://schemas.microsoft.com/office/drawing/2014/main" id="{B639B7B3-FC36-4005-A69A-6FA278E9FA75}"/>
              </a:ext>
            </a:extLst>
          </p:cNvPr>
          <p:cNvSpPr txBox="1"/>
          <p:nvPr/>
        </p:nvSpPr>
        <p:spPr>
          <a:xfrm>
            <a:off x="5840818" y="1945234"/>
            <a:ext cx="2541181" cy="369332"/>
          </a:xfrm>
          <a:prstGeom prst="rect">
            <a:avLst/>
          </a:prstGeom>
          <a:noFill/>
        </p:spPr>
        <p:txBody>
          <a:bodyPr wrap="square" rtlCol="0">
            <a:spAutoFit/>
          </a:bodyPr>
          <a:lstStyle/>
          <a:p>
            <a:r>
              <a:rPr lang="en-US" sz="900">
                <a:hlinkClick r:id="rId6" tooltip="https://www.youthvoices.live/2017/06/01/differences-between-stereotypes-and-biases/"/>
              </a:rPr>
              <a:t>This Photo</a:t>
            </a:r>
            <a:r>
              <a:rPr lang="en-US" sz="900"/>
              <a:t> by Unknown Author is licensed under </a:t>
            </a:r>
            <a:r>
              <a:rPr lang="en-US" sz="900">
                <a:hlinkClick r:id="rId7" tooltip="https://creativecommons.org/licenses/by-sa/3.0/"/>
              </a:rPr>
              <a:t>CC BY-SA</a:t>
            </a:r>
            <a:endParaRPr lang="en-US"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1000"/>
                                        <p:tgtEl>
                                          <p:spTgt spid="205"/>
                                        </p:tgtEl>
                                      </p:cBhvr>
                                    </p:animEffect>
                                  </p:childTnLst>
                                </p:cTn>
                              </p:par>
                              <p:par>
                                <p:cTn id="8" presetID="10" presetClass="entr" presetSubtype="0" fill="hold" nodeType="withEffect">
                                  <p:stCondLst>
                                    <p:cond delay="0"/>
                                  </p:stCondLst>
                                  <p:childTnLst>
                                    <p:set>
                                      <p:cBhvr>
                                        <p:cTn id="9" dur="1" fill="hold">
                                          <p:stCondLst>
                                            <p:cond delay="0"/>
                                          </p:stCondLst>
                                        </p:cTn>
                                        <p:tgtEl>
                                          <p:spTgt spid="207"/>
                                        </p:tgtEl>
                                        <p:attrNameLst>
                                          <p:attrName>style.visibility</p:attrName>
                                        </p:attrNameLst>
                                      </p:cBhvr>
                                      <p:to>
                                        <p:strVal val="visible"/>
                                      </p:to>
                                    </p:set>
                                    <p:animEffect transition="in" filter="fade">
                                      <p:cBhvr>
                                        <p:cTn id="10" dur="1000"/>
                                        <p:tgtEl>
                                          <p:spTgt spid="20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8"/>
                                        </p:tgtEl>
                                        <p:attrNameLst>
                                          <p:attrName>style.visibility</p:attrName>
                                        </p:attrNameLst>
                                      </p:cBhvr>
                                      <p:to>
                                        <p:strVal val="visible"/>
                                      </p:to>
                                    </p:set>
                                    <p:animEffect transition="in" filter="fade">
                                      <p:cBhvr>
                                        <p:cTn id="15" dur="1000"/>
                                        <p:tgtEl>
                                          <p:spTgt spid="208"/>
                                        </p:tgtEl>
                                      </p:cBhvr>
                                    </p:animEffect>
                                  </p:childTnLst>
                                </p:cTn>
                              </p:par>
                              <p:par>
                                <p:cTn id="16" presetID="10" presetClass="entr" presetSubtype="0" fill="hold" nodeType="withEffect">
                                  <p:stCondLst>
                                    <p:cond delay="0"/>
                                  </p:stCondLst>
                                  <p:childTnLst>
                                    <p:set>
                                      <p:cBhvr>
                                        <p:cTn id="17" dur="1" fill="hold">
                                          <p:stCondLst>
                                            <p:cond delay="0"/>
                                          </p:stCondLst>
                                        </p:cTn>
                                        <p:tgtEl>
                                          <p:spTgt spid="210"/>
                                        </p:tgtEl>
                                        <p:attrNameLst>
                                          <p:attrName>style.visibility</p:attrName>
                                        </p:attrNameLst>
                                      </p:cBhvr>
                                      <p:to>
                                        <p:strVal val="visible"/>
                                      </p:to>
                                    </p:set>
                                    <p:animEffect transition="in" filter="fade">
                                      <p:cBhvr>
                                        <p:cTn id="18" dur="1000"/>
                                        <p:tgtEl>
                                          <p:spTgt spid="210"/>
                                        </p:tgtEl>
                                      </p:cBhvr>
                                    </p:animEffect>
                                  </p:childTnLst>
                                </p:cTn>
                              </p:par>
                              <p:par>
                                <p:cTn id="19" presetID="10" presetClass="entr" presetSubtype="0" fill="hold" nodeType="withEffect">
                                  <p:stCondLst>
                                    <p:cond delay="0"/>
                                  </p:stCondLst>
                                  <p:childTnLst>
                                    <p:set>
                                      <p:cBhvr>
                                        <p:cTn id="20" dur="1" fill="hold">
                                          <p:stCondLst>
                                            <p:cond delay="0"/>
                                          </p:stCondLst>
                                        </p:cTn>
                                        <p:tgtEl>
                                          <p:spTgt spid="209"/>
                                        </p:tgtEl>
                                        <p:attrNameLst>
                                          <p:attrName>style.visibility</p:attrName>
                                        </p:attrNameLst>
                                      </p:cBhvr>
                                      <p:to>
                                        <p:strVal val="visible"/>
                                      </p:to>
                                    </p:set>
                                    <p:animEffect transition="in" filter="fade">
                                      <p:cBhvr>
                                        <p:cTn id="21" dur="10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8"/>
          <p:cNvSpPr/>
          <p:nvPr/>
        </p:nvSpPr>
        <p:spPr>
          <a:xfrm>
            <a:off x="1601133" y="2220133"/>
            <a:ext cx="2615200" cy="24364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223" name="Google Shape;223;p28"/>
          <p:cNvPicPr preferRelativeResize="0"/>
          <p:nvPr/>
        </p:nvPicPr>
        <p:blipFill>
          <a:blip r:embed="rId3">
            <a:alphaModFix/>
          </a:blip>
          <a:stretch>
            <a:fillRect/>
          </a:stretch>
        </p:blipFill>
        <p:spPr>
          <a:xfrm>
            <a:off x="1953408" y="2521163"/>
            <a:ext cx="2150033" cy="1940267"/>
          </a:xfrm>
          <a:prstGeom prst="rect">
            <a:avLst/>
          </a:prstGeom>
          <a:noFill/>
          <a:ln>
            <a:noFill/>
          </a:ln>
        </p:spPr>
      </p:pic>
      <p:sp>
        <p:nvSpPr>
          <p:cNvPr id="224" name="Google Shape;224;p28"/>
          <p:cNvSpPr/>
          <p:nvPr/>
        </p:nvSpPr>
        <p:spPr>
          <a:xfrm>
            <a:off x="4767667" y="2220133"/>
            <a:ext cx="2615200" cy="24364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225" name="Google Shape;225;p28"/>
          <p:cNvPicPr preferRelativeResize="0"/>
          <p:nvPr/>
        </p:nvPicPr>
        <p:blipFill>
          <a:blip r:embed="rId3">
            <a:alphaModFix/>
          </a:blip>
          <a:stretch>
            <a:fillRect/>
          </a:stretch>
        </p:blipFill>
        <p:spPr>
          <a:xfrm rot="-1179554">
            <a:off x="6280904" y="3621833"/>
            <a:ext cx="989067" cy="892567"/>
          </a:xfrm>
          <a:prstGeom prst="rect">
            <a:avLst/>
          </a:prstGeom>
          <a:noFill/>
          <a:ln>
            <a:noFill/>
          </a:ln>
        </p:spPr>
      </p:pic>
      <p:sp>
        <p:nvSpPr>
          <p:cNvPr id="226" name="Google Shape;226;p28"/>
          <p:cNvSpPr/>
          <p:nvPr/>
        </p:nvSpPr>
        <p:spPr>
          <a:xfrm>
            <a:off x="8286467" y="2220133"/>
            <a:ext cx="2615200" cy="24364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pic>
        <p:nvPicPr>
          <p:cNvPr id="227" name="Google Shape;227;p28"/>
          <p:cNvPicPr preferRelativeResize="0"/>
          <p:nvPr/>
        </p:nvPicPr>
        <p:blipFill>
          <a:blip r:embed="rId3">
            <a:alphaModFix/>
          </a:blip>
          <a:stretch>
            <a:fillRect/>
          </a:stretch>
        </p:blipFill>
        <p:spPr>
          <a:xfrm rot="1529210">
            <a:off x="8570938" y="2312967"/>
            <a:ext cx="1113663" cy="1390732"/>
          </a:xfrm>
          <a:prstGeom prst="rect">
            <a:avLst/>
          </a:prstGeom>
          <a:noFill/>
          <a:ln>
            <a:noFill/>
          </a:ln>
        </p:spPr>
      </p:pic>
      <p:sp>
        <p:nvSpPr>
          <p:cNvPr id="228" name="Google Shape;228;p28"/>
          <p:cNvSpPr txBox="1">
            <a:spLocks noGrp="1"/>
          </p:cNvSpPr>
          <p:nvPr>
            <p:ph type="title" idx="4294967295"/>
          </p:nvPr>
        </p:nvSpPr>
        <p:spPr>
          <a:xfrm>
            <a:off x="377933" y="190667"/>
            <a:ext cx="11360800" cy="763600"/>
          </a:xfrm>
          <a:prstGeom prst="rect">
            <a:avLst/>
          </a:prstGeom>
        </p:spPr>
        <p:txBody>
          <a:bodyPr spcFirstLastPara="1" vert="horz" wrap="square" lIns="121900" tIns="121900" rIns="121900" bIns="121900" rtlCol="0" anchor="t" anchorCtr="0">
            <a:noAutofit/>
          </a:bodyPr>
          <a:lstStyle/>
          <a:p>
            <a:pPr>
              <a:spcBef>
                <a:spcPts val="0"/>
              </a:spcBef>
            </a:pPr>
            <a:r>
              <a:rPr lang="en-GB"/>
              <a:t>What stays constant?</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10934</TotalTime>
  <Words>2435</Words>
  <Application>Microsoft Office PowerPoint</Application>
  <PresentationFormat>Widescreen</PresentationFormat>
  <Paragraphs>158</Paragraphs>
  <Slides>31</Slides>
  <Notes>20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31</vt:i4>
      </vt:variant>
    </vt:vector>
  </HeadingPairs>
  <TitlesOfParts>
    <vt:vector size="48" baseType="lpstr">
      <vt:lpstr>Arial</vt:lpstr>
      <vt:lpstr>Calibri</vt:lpstr>
      <vt:lpstr>Calibri Light</vt:lpstr>
      <vt:lpstr>CMBX10</vt:lpstr>
      <vt:lpstr>CMMI10</vt:lpstr>
      <vt:lpstr>CMMI5</vt:lpstr>
      <vt:lpstr>CMMI7</vt:lpstr>
      <vt:lpstr>CMR10</vt:lpstr>
      <vt:lpstr>CMR7</vt:lpstr>
      <vt:lpstr>CMSY10</vt:lpstr>
      <vt:lpstr>CMSY7</vt:lpstr>
      <vt:lpstr>Consolas</vt:lpstr>
      <vt:lpstr>MSBM10</vt:lpstr>
      <vt:lpstr>NimbusRomNo9L-Medi</vt:lpstr>
      <vt:lpstr>NimbusRomNo9L-Regu</vt:lpstr>
      <vt:lpstr>SFTT1000</vt:lpstr>
      <vt:lpstr>Office Theme</vt:lpstr>
      <vt:lpstr>An introduction to stacked capsule autoencoders</vt:lpstr>
      <vt:lpstr>What to expect from this presentation</vt:lpstr>
      <vt:lpstr>Stacked Capsule Auto-Encoders (introduction)</vt:lpstr>
      <vt:lpstr>PowerPoint Presentation</vt:lpstr>
      <vt:lpstr>PowerPoint Presentation</vt:lpstr>
      <vt:lpstr>PowerPoint Presentation</vt:lpstr>
      <vt:lpstr>PowerPoint Presentation</vt:lpstr>
      <vt:lpstr>Viewpoint Equivariance</vt:lpstr>
      <vt:lpstr>What stays constant?</vt:lpstr>
      <vt:lpstr>What stays constant?</vt:lpstr>
      <vt:lpstr>Coordinate frame</vt:lpstr>
      <vt:lpstr> Capsule</vt:lpstr>
      <vt:lpstr>How to detect objects?</vt:lpstr>
      <vt:lpstr>Agreement</vt:lpstr>
      <vt:lpstr>Agreement</vt:lpstr>
      <vt:lpstr>Agreement</vt:lpstr>
      <vt:lpstr>Agreement</vt:lpstr>
      <vt:lpstr>Agreement</vt:lpstr>
      <vt:lpstr>Agreement</vt:lpstr>
      <vt:lpstr>Agreement and Assignment</vt:lpstr>
      <vt:lpstr>Stacked Capsule Autoencoder</vt:lpstr>
      <vt:lpstr>Unsupervised learning with SCAE</vt:lpstr>
      <vt:lpstr>Pause!</vt:lpstr>
      <vt:lpstr>Constellation Autoencoder (CCAE)</vt:lpstr>
      <vt:lpstr>Part Capsule Autoencoder (PCAE)</vt:lpstr>
      <vt:lpstr>Object Capsule Autoencoder (OCAE)</vt:lpstr>
      <vt:lpstr>Achieving Sparse and Diverse Capsule Presences</vt:lpstr>
      <vt:lpstr>Full architecture</vt:lpstr>
      <vt:lpstr>Unsupervised Classification Results</vt:lpstr>
      <vt:lpstr>Reconstructions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Ashbee</dc:creator>
  <cp:lastModifiedBy>William Ashbee</cp:lastModifiedBy>
  <cp:revision>14</cp:revision>
  <dcterms:created xsi:type="dcterms:W3CDTF">2020-11-13T02:43:01Z</dcterms:created>
  <dcterms:modified xsi:type="dcterms:W3CDTF">2020-11-20T18:21:37Z</dcterms:modified>
</cp:coreProperties>
</file>