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 id="2147483665" r:id="rId2"/>
  </p:sldMasterIdLst>
  <p:notesMasterIdLst>
    <p:notesMasterId r:id="rId21"/>
  </p:notesMasterIdLst>
  <p:sldIdLst>
    <p:sldId id="256" r:id="rId3"/>
    <p:sldId id="371" r:id="rId4"/>
    <p:sldId id="260" r:id="rId5"/>
    <p:sldId id="259" r:id="rId6"/>
    <p:sldId id="263" r:id="rId7"/>
    <p:sldId id="261" r:id="rId8"/>
    <p:sldId id="272" r:id="rId9"/>
    <p:sldId id="265" r:id="rId10"/>
    <p:sldId id="266" r:id="rId11"/>
    <p:sldId id="273" r:id="rId12"/>
    <p:sldId id="267" r:id="rId13"/>
    <p:sldId id="372" r:id="rId14"/>
    <p:sldId id="373" r:id="rId15"/>
    <p:sldId id="374" r:id="rId16"/>
    <p:sldId id="375" r:id="rId17"/>
    <p:sldId id="376" r:id="rId18"/>
    <p:sldId id="377" r:id="rId19"/>
    <p:sldId id="274"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rgey Plis"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56"/>
    <p:restoredTop sz="94512"/>
  </p:normalViewPr>
  <p:slideViewPr>
    <p:cSldViewPr snapToGrid="0">
      <p:cViewPr varScale="1">
        <p:scale>
          <a:sx n="141" d="100"/>
          <a:sy n="141" d="100"/>
        </p:scale>
        <p:origin x="696"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70fe7545bb_2_37:notes"/>
          <p:cNvSpPr txBox="1">
            <a:spLocks noGrp="1"/>
          </p:cNvSpPr>
          <p:nvPr>
            <p:ph type="body" idx="1"/>
          </p:nvPr>
        </p:nvSpPr>
        <p:spPr>
          <a:xfrm>
            <a:off x="685797" y="4343391"/>
            <a:ext cx="5486392" cy="4114781"/>
          </a:xfrm>
          <a:prstGeom prst="rect">
            <a:avLst/>
          </a:prstGeom>
        </p:spPr>
        <p:txBody>
          <a:bodyPr spcFirstLastPara="1" wrap="square" lIns="60700" tIns="60700" rIns="60700" bIns="60700" anchor="t" anchorCtr="0">
            <a:noAutofit/>
          </a:bodyPr>
          <a:lstStyle/>
          <a:p>
            <a:pPr marL="0" lvl="0" indent="0" algn="l" rtl="0">
              <a:spcBef>
                <a:spcPts val="0"/>
              </a:spcBef>
              <a:spcAft>
                <a:spcPts val="0"/>
              </a:spcAft>
              <a:buNone/>
            </a:pPr>
            <a:endParaRPr dirty="0"/>
          </a:p>
        </p:txBody>
      </p:sp>
      <p:sp>
        <p:nvSpPr>
          <p:cNvPr id="89" name="Google Shape;89;g70fe7545bb_2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better ImageNet models are correlated with better transfer performance, the dominant factor is architecture.</a:t>
            </a:r>
          </a:p>
        </p:txBody>
      </p:sp>
    </p:spTree>
    <p:extLst>
      <p:ext uri="{BB962C8B-B14F-4D97-AF65-F5344CB8AC3E}">
        <p14:creationId xmlns:p14="http://schemas.microsoft.com/office/powerpoint/2010/main" val="2918693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1. Construct a dataset with positive and negative pairs. </a:t>
            </a:r>
          </a:p>
          <a:p>
            <a:r>
              <a:rPr lang="en-US" dirty="0"/>
              <a:t>2. Optimize the model in such a way that puts the positive pairs close, and negative pairs apart. </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22BF1269-BBA7-5F4E-9AA9-E6399F4E46AC}" type="slidenum">
              <a:rPr lang="en-US" smtClean="0"/>
              <a:t>2</a:t>
            </a:fld>
            <a:endParaRPr lang="en-US"/>
          </a:p>
        </p:txBody>
      </p:sp>
    </p:spTree>
    <p:extLst>
      <p:ext uri="{BB962C8B-B14F-4D97-AF65-F5344CB8AC3E}">
        <p14:creationId xmlns:p14="http://schemas.microsoft.com/office/powerpoint/2010/main" val="3116619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70fe7545bb_2_53:notes"/>
          <p:cNvSpPr txBox="1">
            <a:spLocks noGrp="1"/>
          </p:cNvSpPr>
          <p:nvPr>
            <p:ph type="body" idx="1"/>
          </p:nvPr>
        </p:nvSpPr>
        <p:spPr>
          <a:xfrm>
            <a:off x="685797" y="4343391"/>
            <a:ext cx="5486392" cy="4114781"/>
          </a:xfrm>
          <a:prstGeom prst="rect">
            <a:avLst/>
          </a:prstGeom>
        </p:spPr>
        <p:txBody>
          <a:bodyPr spcFirstLastPara="1" wrap="square" lIns="60700" tIns="60700" rIns="60700" bIns="60700" anchor="t" anchorCtr="0">
            <a:noAutofit/>
          </a:bodyPr>
          <a:lstStyle/>
          <a:p>
            <a:pPr marL="0" lvl="0" indent="0" algn="l" rtl="0">
              <a:spcBef>
                <a:spcPts val="0"/>
              </a:spcBef>
              <a:spcAft>
                <a:spcPts val="0"/>
              </a:spcAft>
              <a:buNone/>
            </a:pPr>
            <a:endParaRPr dirty="0"/>
          </a:p>
        </p:txBody>
      </p:sp>
      <p:sp>
        <p:nvSpPr>
          <p:cNvPr id="114" name="Google Shape;114;g70fe7545bb_2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70fe7545bb_2_48:notes"/>
          <p:cNvSpPr txBox="1">
            <a:spLocks noGrp="1"/>
          </p:cNvSpPr>
          <p:nvPr>
            <p:ph type="body" idx="1"/>
          </p:nvPr>
        </p:nvSpPr>
        <p:spPr>
          <a:xfrm>
            <a:off x="685797" y="4343391"/>
            <a:ext cx="5486392" cy="4114781"/>
          </a:xfrm>
          <a:prstGeom prst="rect">
            <a:avLst/>
          </a:prstGeom>
        </p:spPr>
        <p:txBody>
          <a:bodyPr spcFirstLastPara="1" wrap="square" lIns="60700" tIns="60700" rIns="60700" bIns="60700" anchor="t" anchorCtr="0">
            <a:noAutofit/>
          </a:bodyPr>
          <a:lstStyle/>
          <a:p>
            <a:pPr marL="0" lvl="0" indent="0" algn="l" rtl="0">
              <a:spcBef>
                <a:spcPts val="0"/>
              </a:spcBef>
              <a:spcAft>
                <a:spcPts val="0"/>
              </a:spcAft>
              <a:buNone/>
            </a:pPr>
            <a:endParaRPr/>
          </a:p>
        </p:txBody>
      </p:sp>
      <p:sp>
        <p:nvSpPr>
          <p:cNvPr id="108" name="Google Shape;108;g70fe7545bb_2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70fe7545bb_2_71:notes"/>
          <p:cNvSpPr txBox="1">
            <a:spLocks noGrp="1"/>
          </p:cNvSpPr>
          <p:nvPr>
            <p:ph type="body" idx="1"/>
          </p:nvPr>
        </p:nvSpPr>
        <p:spPr>
          <a:xfrm>
            <a:off x="685797" y="4343391"/>
            <a:ext cx="5486392" cy="4114781"/>
          </a:xfrm>
          <a:prstGeom prst="rect">
            <a:avLst/>
          </a:prstGeom>
        </p:spPr>
        <p:txBody>
          <a:bodyPr spcFirstLastPara="1" wrap="square" lIns="60700" tIns="60700" rIns="60700" bIns="60700" anchor="t" anchorCtr="0">
            <a:noAutofit/>
          </a:bodyPr>
          <a:lstStyle/>
          <a:p>
            <a:pPr marL="0" lvl="0" indent="0" algn="l" rtl="0">
              <a:spcBef>
                <a:spcPts val="0"/>
              </a:spcBef>
              <a:spcAft>
                <a:spcPts val="0"/>
              </a:spcAft>
              <a:buNone/>
            </a:pPr>
            <a:endParaRPr/>
          </a:p>
        </p:txBody>
      </p:sp>
      <p:sp>
        <p:nvSpPr>
          <p:cNvPr id="135" name="Google Shape;135;g70fe7545bb_2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70fe7545bb_2_58:notes"/>
          <p:cNvSpPr txBox="1">
            <a:spLocks noGrp="1"/>
          </p:cNvSpPr>
          <p:nvPr>
            <p:ph type="body" idx="1"/>
          </p:nvPr>
        </p:nvSpPr>
        <p:spPr>
          <a:xfrm>
            <a:off x="685797" y="4343391"/>
            <a:ext cx="5486392" cy="4114781"/>
          </a:xfrm>
          <a:prstGeom prst="rect">
            <a:avLst/>
          </a:prstGeom>
        </p:spPr>
        <p:txBody>
          <a:bodyPr spcFirstLastPara="1" wrap="square" lIns="60700" tIns="60700" rIns="60700" bIns="60700" anchor="t" anchorCtr="0">
            <a:noAutofit/>
          </a:bodyPr>
          <a:lstStyle/>
          <a:p>
            <a:pPr marL="0" lvl="0" indent="0" algn="l" rtl="0">
              <a:spcBef>
                <a:spcPts val="0"/>
              </a:spcBef>
              <a:spcAft>
                <a:spcPts val="0"/>
              </a:spcAft>
              <a:buNone/>
            </a:pPr>
            <a:endParaRPr/>
          </a:p>
        </p:txBody>
      </p:sp>
      <p:sp>
        <p:nvSpPr>
          <p:cNvPr id="120" name="Google Shape;120;g70fe7545bb_2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70fe7545bb_2_81:notes"/>
          <p:cNvSpPr txBox="1">
            <a:spLocks noGrp="1"/>
          </p:cNvSpPr>
          <p:nvPr>
            <p:ph type="body" idx="1"/>
          </p:nvPr>
        </p:nvSpPr>
        <p:spPr>
          <a:xfrm>
            <a:off x="685797" y="4343391"/>
            <a:ext cx="5486392" cy="4114781"/>
          </a:xfrm>
          <a:prstGeom prst="rect">
            <a:avLst/>
          </a:prstGeom>
        </p:spPr>
        <p:txBody>
          <a:bodyPr spcFirstLastPara="1" wrap="square" lIns="60700" tIns="60700" rIns="60700" bIns="60700" anchor="t" anchorCtr="0">
            <a:noAutofit/>
          </a:bodyPr>
          <a:lstStyle/>
          <a:p>
            <a:pPr marL="0" lvl="0" indent="0" algn="l" rtl="0">
              <a:spcBef>
                <a:spcPts val="0"/>
              </a:spcBef>
              <a:spcAft>
                <a:spcPts val="0"/>
              </a:spcAft>
              <a:buNone/>
            </a:pPr>
            <a:endParaRPr dirty="0"/>
          </a:p>
        </p:txBody>
      </p:sp>
      <p:sp>
        <p:nvSpPr>
          <p:cNvPr id="147" name="Google Shape;147;g70fe7545bb_2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70fe7545bb_2_85:notes"/>
          <p:cNvSpPr txBox="1">
            <a:spLocks noGrp="1"/>
          </p:cNvSpPr>
          <p:nvPr>
            <p:ph type="body" idx="1"/>
          </p:nvPr>
        </p:nvSpPr>
        <p:spPr>
          <a:xfrm>
            <a:off x="685797" y="4343391"/>
            <a:ext cx="5486392" cy="4114781"/>
          </a:xfrm>
          <a:prstGeom prst="rect">
            <a:avLst/>
          </a:prstGeom>
        </p:spPr>
        <p:txBody>
          <a:bodyPr spcFirstLastPara="1" wrap="square" lIns="60700" tIns="60700" rIns="60700" bIns="60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Our loss can be seen as a generalization of both the triplet and N-pair losses; the former uses only one positive and one negative sample per anchor, and the latter uses one positive and many negatives.</a:t>
            </a:r>
          </a:p>
          <a:p>
            <a:pPr marL="0" lvl="0" indent="0" algn="l" rtl="0">
              <a:spcBef>
                <a:spcPts val="0"/>
              </a:spcBef>
              <a:spcAft>
                <a:spcPts val="0"/>
              </a:spcAft>
              <a:buNone/>
            </a:pPr>
            <a:r>
              <a:rPr lang="en-US" dirty="0"/>
              <a:t>Tau basically determines the magnitude of the gradient of L, upon which the efficacy of training depends. </a:t>
            </a:r>
          </a:p>
          <a:p>
            <a:pPr marL="0" lvl="0" indent="0" algn="l" rtl="0">
              <a:spcBef>
                <a:spcPts val="0"/>
              </a:spcBef>
              <a:spcAft>
                <a:spcPts val="0"/>
              </a:spcAft>
              <a:buNone/>
            </a:pPr>
            <a:r>
              <a:rPr lang="en-US" dirty="0"/>
              <a:t>Paper says: Smaller temperature beneﬁts training more than higher ones, but extremely low temperatures are harder to train due to numerical instability.</a:t>
            </a:r>
            <a:endParaRPr dirty="0"/>
          </a:p>
        </p:txBody>
      </p:sp>
      <p:sp>
        <p:nvSpPr>
          <p:cNvPr id="152" name="Google Shape;152;g70fe7545bb_2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70fe7545bb_2_89:notes"/>
          <p:cNvSpPr txBox="1">
            <a:spLocks noGrp="1"/>
          </p:cNvSpPr>
          <p:nvPr>
            <p:ph type="body" idx="1"/>
          </p:nvPr>
        </p:nvSpPr>
        <p:spPr>
          <a:xfrm>
            <a:off x="685797" y="4343391"/>
            <a:ext cx="5486392" cy="4114781"/>
          </a:xfrm>
          <a:prstGeom prst="rect">
            <a:avLst/>
          </a:prstGeom>
        </p:spPr>
        <p:txBody>
          <a:bodyPr spcFirstLastPara="1" wrap="square" lIns="60700" tIns="60700" rIns="60700" bIns="60700" anchor="t" anchorCtr="0">
            <a:noAutofit/>
          </a:bodyPr>
          <a:lstStyle/>
          <a:p>
            <a:pPr marL="0" lvl="0" indent="0" algn="l" rtl="0">
              <a:spcBef>
                <a:spcPts val="0"/>
              </a:spcBef>
              <a:spcAft>
                <a:spcPts val="0"/>
              </a:spcAft>
              <a:buNone/>
            </a:pPr>
            <a:endParaRPr/>
          </a:p>
        </p:txBody>
      </p:sp>
      <p:sp>
        <p:nvSpPr>
          <p:cNvPr id="157" name="Google Shape;157;g70fe7545bb_2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3009305" y="649635"/>
            <a:ext cx="1870769" cy="792956"/>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900"/>
              <a:buNone/>
              <a:defRPr sz="2100" b="0" i="0">
                <a:solidFill>
                  <a:schemeClr val="dk1"/>
                </a:solidFill>
                <a:latin typeface="Arial"/>
                <a:ea typeface="Arial"/>
                <a:cs typeface="Arial"/>
                <a:sym typeface="Arial"/>
              </a:defRPr>
            </a:lvl1pPr>
            <a:lvl2pPr lvl="1">
              <a:spcBef>
                <a:spcPts val="0"/>
              </a:spcBef>
              <a:spcAft>
                <a:spcPts val="0"/>
              </a:spcAft>
              <a:buSzPts val="900"/>
              <a:buNone/>
              <a:defRPr/>
            </a:lvl2pPr>
            <a:lvl3pPr lvl="2">
              <a:spcBef>
                <a:spcPts val="0"/>
              </a:spcBef>
              <a:spcAft>
                <a:spcPts val="0"/>
              </a:spcAft>
              <a:buSzPts val="900"/>
              <a:buNone/>
              <a:defRPr/>
            </a:lvl3pPr>
            <a:lvl4pPr lvl="3">
              <a:spcBef>
                <a:spcPts val="0"/>
              </a:spcBef>
              <a:spcAft>
                <a:spcPts val="0"/>
              </a:spcAft>
              <a:buSzPts val="900"/>
              <a:buNone/>
              <a:defRPr/>
            </a:lvl4pPr>
            <a:lvl5pPr lvl="4">
              <a:spcBef>
                <a:spcPts val="0"/>
              </a:spcBef>
              <a:spcAft>
                <a:spcPts val="0"/>
              </a:spcAft>
              <a:buSzPts val="900"/>
              <a:buNone/>
              <a:defRPr/>
            </a:lvl5pPr>
            <a:lvl6pPr lvl="5">
              <a:spcBef>
                <a:spcPts val="0"/>
              </a:spcBef>
              <a:spcAft>
                <a:spcPts val="0"/>
              </a:spcAft>
              <a:buSzPts val="900"/>
              <a:buNone/>
              <a:defRPr/>
            </a:lvl6pPr>
            <a:lvl7pPr lvl="6">
              <a:spcBef>
                <a:spcPts val="0"/>
              </a:spcBef>
              <a:spcAft>
                <a:spcPts val="0"/>
              </a:spcAft>
              <a:buSzPts val="900"/>
              <a:buNone/>
              <a:defRPr/>
            </a:lvl7pPr>
            <a:lvl8pPr lvl="7">
              <a:spcBef>
                <a:spcPts val="0"/>
              </a:spcBef>
              <a:spcAft>
                <a:spcPts val="0"/>
              </a:spcAft>
              <a:buSzPts val="900"/>
              <a:buNone/>
              <a:defRPr/>
            </a:lvl8pPr>
            <a:lvl9pPr lvl="8">
              <a:spcBef>
                <a:spcPts val="0"/>
              </a:spcBef>
              <a:spcAft>
                <a:spcPts val="0"/>
              </a:spcAft>
              <a:buSzPts val="900"/>
              <a:buNone/>
              <a:defRPr/>
            </a:lvl9pPr>
          </a:lstStyle>
          <a:p>
            <a:endParaRPr/>
          </a:p>
        </p:txBody>
      </p:sp>
      <p:sp>
        <p:nvSpPr>
          <p:cNvPr id="58" name="Google Shape;58;p14"/>
          <p:cNvSpPr txBox="1">
            <a:spLocks noGrp="1"/>
          </p:cNvSpPr>
          <p:nvPr>
            <p:ph type="subTitle" idx="1"/>
          </p:nvPr>
        </p:nvSpPr>
        <p:spPr>
          <a:xfrm>
            <a:off x="1371600" y="2880360"/>
            <a:ext cx="6400800" cy="1285875"/>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900"/>
              <a:buNone/>
              <a:defRPr/>
            </a:lvl1pPr>
            <a:lvl2pPr lvl="1" algn="l">
              <a:spcBef>
                <a:spcPts val="0"/>
              </a:spcBef>
              <a:spcAft>
                <a:spcPts val="0"/>
              </a:spcAft>
              <a:buSzPts val="900"/>
              <a:buNone/>
              <a:defRPr/>
            </a:lvl2pPr>
            <a:lvl3pPr lvl="2" algn="l">
              <a:spcBef>
                <a:spcPts val="0"/>
              </a:spcBef>
              <a:spcAft>
                <a:spcPts val="0"/>
              </a:spcAft>
              <a:buSzPts val="900"/>
              <a:buNone/>
              <a:defRPr/>
            </a:lvl3pPr>
            <a:lvl4pPr lvl="3" algn="l">
              <a:spcBef>
                <a:spcPts val="0"/>
              </a:spcBef>
              <a:spcAft>
                <a:spcPts val="0"/>
              </a:spcAft>
              <a:buSzPts val="900"/>
              <a:buNone/>
              <a:defRPr/>
            </a:lvl4pPr>
            <a:lvl5pPr lvl="4" algn="l">
              <a:spcBef>
                <a:spcPts val="0"/>
              </a:spcBef>
              <a:spcAft>
                <a:spcPts val="0"/>
              </a:spcAft>
              <a:buSzPts val="900"/>
              <a:buNone/>
              <a:defRPr/>
            </a:lvl5pPr>
            <a:lvl6pPr lvl="5" algn="l">
              <a:spcBef>
                <a:spcPts val="0"/>
              </a:spcBef>
              <a:spcAft>
                <a:spcPts val="0"/>
              </a:spcAft>
              <a:buSzPts val="900"/>
              <a:buNone/>
              <a:defRPr/>
            </a:lvl6pPr>
            <a:lvl7pPr lvl="6" algn="l">
              <a:spcBef>
                <a:spcPts val="0"/>
              </a:spcBef>
              <a:spcAft>
                <a:spcPts val="0"/>
              </a:spcAft>
              <a:buSzPts val="900"/>
              <a:buNone/>
              <a:defRPr/>
            </a:lvl7pPr>
            <a:lvl8pPr lvl="7" algn="l">
              <a:spcBef>
                <a:spcPts val="0"/>
              </a:spcBef>
              <a:spcAft>
                <a:spcPts val="0"/>
              </a:spcAft>
              <a:buSzPts val="900"/>
              <a:buNone/>
              <a:defRPr/>
            </a:lvl8pPr>
            <a:lvl9pPr lvl="8" algn="l">
              <a:spcBef>
                <a:spcPts val="0"/>
              </a:spcBef>
              <a:spcAft>
                <a:spcPts val="0"/>
              </a:spcAft>
              <a:buSzPts val="900"/>
              <a:buNone/>
              <a:defRPr/>
            </a:lvl9pPr>
          </a:lstStyle>
          <a:p>
            <a:endParaRPr/>
          </a:p>
        </p:txBody>
      </p:sp>
      <p:sp>
        <p:nvSpPr>
          <p:cNvPr id="59" name="Google Shape;59;p14"/>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900"/>
              <a:buNone/>
              <a:defRPr>
                <a:solidFill>
                  <a:srgbClr val="888888"/>
                </a:solidFill>
              </a:defRPr>
            </a:lvl1pPr>
            <a:lvl2pPr lvl="1" algn="l">
              <a:spcBef>
                <a:spcPts val="0"/>
              </a:spcBef>
              <a:spcAft>
                <a:spcPts val="0"/>
              </a:spcAft>
              <a:buSzPts val="900"/>
              <a:buNone/>
              <a:defRPr/>
            </a:lvl2pPr>
            <a:lvl3pPr lvl="2" algn="l">
              <a:spcBef>
                <a:spcPts val="0"/>
              </a:spcBef>
              <a:spcAft>
                <a:spcPts val="0"/>
              </a:spcAft>
              <a:buSzPts val="900"/>
              <a:buNone/>
              <a:defRPr/>
            </a:lvl3pPr>
            <a:lvl4pPr lvl="3" algn="l">
              <a:spcBef>
                <a:spcPts val="0"/>
              </a:spcBef>
              <a:spcAft>
                <a:spcPts val="0"/>
              </a:spcAft>
              <a:buSzPts val="900"/>
              <a:buNone/>
              <a:defRPr/>
            </a:lvl4pPr>
            <a:lvl5pPr lvl="4" algn="l">
              <a:spcBef>
                <a:spcPts val="0"/>
              </a:spcBef>
              <a:spcAft>
                <a:spcPts val="0"/>
              </a:spcAft>
              <a:buSzPts val="900"/>
              <a:buNone/>
              <a:defRPr/>
            </a:lvl5pPr>
            <a:lvl6pPr lvl="5" algn="l">
              <a:spcBef>
                <a:spcPts val="0"/>
              </a:spcBef>
              <a:spcAft>
                <a:spcPts val="0"/>
              </a:spcAft>
              <a:buSzPts val="900"/>
              <a:buNone/>
              <a:defRPr/>
            </a:lvl6pPr>
            <a:lvl7pPr lvl="6" algn="l">
              <a:spcBef>
                <a:spcPts val="0"/>
              </a:spcBef>
              <a:spcAft>
                <a:spcPts val="0"/>
              </a:spcAft>
              <a:buSzPts val="900"/>
              <a:buNone/>
              <a:defRPr/>
            </a:lvl7pPr>
            <a:lvl8pPr lvl="7" algn="l">
              <a:spcBef>
                <a:spcPts val="0"/>
              </a:spcBef>
              <a:spcAft>
                <a:spcPts val="0"/>
              </a:spcAft>
              <a:buSzPts val="900"/>
              <a:buNone/>
              <a:defRPr/>
            </a:lvl8pPr>
            <a:lvl9pPr lvl="8" algn="l">
              <a:spcBef>
                <a:spcPts val="0"/>
              </a:spcBef>
              <a:spcAft>
                <a:spcPts val="0"/>
              </a:spcAft>
              <a:buSzPts val="900"/>
              <a:buNone/>
              <a:defRPr/>
            </a:lvl9pPr>
          </a:lstStyle>
          <a:p>
            <a:endParaRPr/>
          </a:p>
        </p:txBody>
      </p:sp>
      <p:sp>
        <p:nvSpPr>
          <p:cNvPr id="60" name="Google Shape;60;p14"/>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900"/>
              <a:buNone/>
              <a:defRPr>
                <a:solidFill>
                  <a:srgbClr val="888888"/>
                </a:solidFill>
              </a:defRPr>
            </a:lvl1pPr>
            <a:lvl2pPr lvl="1" algn="l">
              <a:spcBef>
                <a:spcPts val="0"/>
              </a:spcBef>
              <a:spcAft>
                <a:spcPts val="0"/>
              </a:spcAft>
              <a:buSzPts val="900"/>
              <a:buNone/>
              <a:defRPr/>
            </a:lvl2pPr>
            <a:lvl3pPr lvl="2" algn="l">
              <a:spcBef>
                <a:spcPts val="0"/>
              </a:spcBef>
              <a:spcAft>
                <a:spcPts val="0"/>
              </a:spcAft>
              <a:buSzPts val="900"/>
              <a:buNone/>
              <a:defRPr/>
            </a:lvl3pPr>
            <a:lvl4pPr lvl="3" algn="l">
              <a:spcBef>
                <a:spcPts val="0"/>
              </a:spcBef>
              <a:spcAft>
                <a:spcPts val="0"/>
              </a:spcAft>
              <a:buSzPts val="900"/>
              <a:buNone/>
              <a:defRPr/>
            </a:lvl4pPr>
            <a:lvl5pPr lvl="4" algn="l">
              <a:spcBef>
                <a:spcPts val="0"/>
              </a:spcBef>
              <a:spcAft>
                <a:spcPts val="0"/>
              </a:spcAft>
              <a:buSzPts val="900"/>
              <a:buNone/>
              <a:defRPr/>
            </a:lvl5pPr>
            <a:lvl6pPr lvl="5" algn="l">
              <a:spcBef>
                <a:spcPts val="0"/>
              </a:spcBef>
              <a:spcAft>
                <a:spcPts val="0"/>
              </a:spcAft>
              <a:buSzPts val="900"/>
              <a:buNone/>
              <a:defRPr/>
            </a:lvl6pPr>
            <a:lvl7pPr lvl="6" algn="l">
              <a:spcBef>
                <a:spcPts val="0"/>
              </a:spcBef>
              <a:spcAft>
                <a:spcPts val="0"/>
              </a:spcAft>
              <a:buSzPts val="900"/>
              <a:buNone/>
              <a:defRPr/>
            </a:lvl7pPr>
            <a:lvl8pPr lvl="7" algn="l">
              <a:spcBef>
                <a:spcPts val="0"/>
              </a:spcBef>
              <a:spcAft>
                <a:spcPts val="0"/>
              </a:spcAft>
              <a:buSzPts val="900"/>
              <a:buNone/>
              <a:defRPr/>
            </a:lvl8pPr>
            <a:lvl9pPr lvl="8" algn="l">
              <a:spcBef>
                <a:spcPts val="0"/>
              </a:spcBef>
              <a:spcAft>
                <a:spcPts val="0"/>
              </a:spcAft>
              <a:buSzPts val="900"/>
              <a:buNone/>
              <a:defRPr/>
            </a:lvl9pPr>
          </a:lstStyle>
          <a:p>
            <a:endParaRPr/>
          </a:p>
        </p:txBody>
      </p:sp>
      <p:sp>
        <p:nvSpPr>
          <p:cNvPr id="61" name="Google Shape;61;p14"/>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sz="1200" b="0" i="0" u="none" strike="noStrike" cap="none">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68"/>
        <p:cNvGrpSpPr/>
        <p:nvPr/>
      </p:nvGrpSpPr>
      <p:grpSpPr>
        <a:xfrm>
          <a:off x="0" y="0"/>
          <a:ext cx="0" cy="0"/>
          <a:chOff x="0" y="0"/>
          <a:chExt cx="0" cy="0"/>
        </a:xfrm>
      </p:grpSpPr>
      <p:sp>
        <p:nvSpPr>
          <p:cNvPr id="69" name="Google Shape;69;p16"/>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900"/>
              <a:buNone/>
              <a:defRPr>
                <a:solidFill>
                  <a:srgbClr val="888888"/>
                </a:solidFill>
              </a:defRPr>
            </a:lvl1pPr>
            <a:lvl2pPr lvl="1" algn="l">
              <a:spcBef>
                <a:spcPts val="0"/>
              </a:spcBef>
              <a:spcAft>
                <a:spcPts val="0"/>
              </a:spcAft>
              <a:buSzPts val="900"/>
              <a:buNone/>
              <a:defRPr/>
            </a:lvl2pPr>
            <a:lvl3pPr lvl="2" algn="l">
              <a:spcBef>
                <a:spcPts val="0"/>
              </a:spcBef>
              <a:spcAft>
                <a:spcPts val="0"/>
              </a:spcAft>
              <a:buSzPts val="900"/>
              <a:buNone/>
              <a:defRPr/>
            </a:lvl3pPr>
            <a:lvl4pPr lvl="3" algn="l">
              <a:spcBef>
                <a:spcPts val="0"/>
              </a:spcBef>
              <a:spcAft>
                <a:spcPts val="0"/>
              </a:spcAft>
              <a:buSzPts val="900"/>
              <a:buNone/>
              <a:defRPr/>
            </a:lvl4pPr>
            <a:lvl5pPr lvl="4" algn="l">
              <a:spcBef>
                <a:spcPts val="0"/>
              </a:spcBef>
              <a:spcAft>
                <a:spcPts val="0"/>
              </a:spcAft>
              <a:buSzPts val="900"/>
              <a:buNone/>
              <a:defRPr/>
            </a:lvl5pPr>
            <a:lvl6pPr lvl="5" algn="l">
              <a:spcBef>
                <a:spcPts val="0"/>
              </a:spcBef>
              <a:spcAft>
                <a:spcPts val="0"/>
              </a:spcAft>
              <a:buSzPts val="900"/>
              <a:buNone/>
              <a:defRPr/>
            </a:lvl6pPr>
            <a:lvl7pPr lvl="6" algn="l">
              <a:spcBef>
                <a:spcPts val="0"/>
              </a:spcBef>
              <a:spcAft>
                <a:spcPts val="0"/>
              </a:spcAft>
              <a:buSzPts val="900"/>
              <a:buNone/>
              <a:defRPr/>
            </a:lvl7pPr>
            <a:lvl8pPr lvl="7" algn="l">
              <a:spcBef>
                <a:spcPts val="0"/>
              </a:spcBef>
              <a:spcAft>
                <a:spcPts val="0"/>
              </a:spcAft>
              <a:buSzPts val="900"/>
              <a:buNone/>
              <a:defRPr/>
            </a:lvl8pPr>
            <a:lvl9pPr lvl="8" algn="l">
              <a:spcBef>
                <a:spcPts val="0"/>
              </a:spcBef>
              <a:spcAft>
                <a:spcPts val="0"/>
              </a:spcAft>
              <a:buSzPts val="900"/>
              <a:buNone/>
              <a:defRPr/>
            </a:lvl9pPr>
          </a:lstStyle>
          <a:p>
            <a:endParaRPr/>
          </a:p>
        </p:txBody>
      </p:sp>
      <p:sp>
        <p:nvSpPr>
          <p:cNvPr id="70" name="Google Shape;70;p16"/>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900"/>
              <a:buNone/>
              <a:defRPr>
                <a:solidFill>
                  <a:srgbClr val="888888"/>
                </a:solidFill>
              </a:defRPr>
            </a:lvl1pPr>
            <a:lvl2pPr lvl="1" algn="l">
              <a:spcBef>
                <a:spcPts val="0"/>
              </a:spcBef>
              <a:spcAft>
                <a:spcPts val="0"/>
              </a:spcAft>
              <a:buSzPts val="900"/>
              <a:buNone/>
              <a:defRPr/>
            </a:lvl2pPr>
            <a:lvl3pPr lvl="2" algn="l">
              <a:spcBef>
                <a:spcPts val="0"/>
              </a:spcBef>
              <a:spcAft>
                <a:spcPts val="0"/>
              </a:spcAft>
              <a:buSzPts val="900"/>
              <a:buNone/>
              <a:defRPr/>
            </a:lvl3pPr>
            <a:lvl4pPr lvl="3" algn="l">
              <a:spcBef>
                <a:spcPts val="0"/>
              </a:spcBef>
              <a:spcAft>
                <a:spcPts val="0"/>
              </a:spcAft>
              <a:buSzPts val="900"/>
              <a:buNone/>
              <a:defRPr/>
            </a:lvl4pPr>
            <a:lvl5pPr lvl="4" algn="l">
              <a:spcBef>
                <a:spcPts val="0"/>
              </a:spcBef>
              <a:spcAft>
                <a:spcPts val="0"/>
              </a:spcAft>
              <a:buSzPts val="900"/>
              <a:buNone/>
              <a:defRPr/>
            </a:lvl5pPr>
            <a:lvl6pPr lvl="5" algn="l">
              <a:spcBef>
                <a:spcPts val="0"/>
              </a:spcBef>
              <a:spcAft>
                <a:spcPts val="0"/>
              </a:spcAft>
              <a:buSzPts val="900"/>
              <a:buNone/>
              <a:defRPr/>
            </a:lvl6pPr>
            <a:lvl7pPr lvl="6" algn="l">
              <a:spcBef>
                <a:spcPts val="0"/>
              </a:spcBef>
              <a:spcAft>
                <a:spcPts val="0"/>
              </a:spcAft>
              <a:buSzPts val="900"/>
              <a:buNone/>
              <a:defRPr/>
            </a:lvl7pPr>
            <a:lvl8pPr lvl="7" algn="l">
              <a:spcBef>
                <a:spcPts val="0"/>
              </a:spcBef>
              <a:spcAft>
                <a:spcPts val="0"/>
              </a:spcAft>
              <a:buSzPts val="900"/>
              <a:buNone/>
              <a:defRPr/>
            </a:lvl8pPr>
            <a:lvl9pPr lvl="8" algn="l">
              <a:spcBef>
                <a:spcPts val="0"/>
              </a:spcBef>
              <a:spcAft>
                <a:spcPts val="0"/>
              </a:spcAft>
              <a:buSzPts val="900"/>
              <a:buNone/>
              <a:defRPr/>
            </a:lvl9pPr>
          </a:lstStyle>
          <a:p>
            <a:endParaRPr/>
          </a:p>
        </p:txBody>
      </p:sp>
      <p:sp>
        <p:nvSpPr>
          <p:cNvPr id="71" name="Google Shape;71;p16"/>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sz="1200" b="0" i="0" u="none" strike="noStrike" cap="none">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80"/>
        <p:cNvGrpSpPr/>
        <p:nvPr/>
      </p:nvGrpSpPr>
      <p:grpSpPr>
        <a:xfrm>
          <a:off x="0" y="0"/>
          <a:ext cx="0" cy="0"/>
          <a:chOff x="0" y="0"/>
          <a:chExt cx="0" cy="0"/>
        </a:xfrm>
      </p:grpSpPr>
      <p:sp>
        <p:nvSpPr>
          <p:cNvPr id="81" name="Google Shape;81;p18"/>
          <p:cNvSpPr txBox="1">
            <a:spLocks noGrp="1"/>
          </p:cNvSpPr>
          <p:nvPr>
            <p:ph type="title"/>
          </p:nvPr>
        </p:nvSpPr>
        <p:spPr>
          <a:xfrm>
            <a:off x="3009305" y="649635"/>
            <a:ext cx="1870769" cy="792956"/>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900"/>
              <a:buNone/>
              <a:defRPr sz="2100" b="0" i="0">
                <a:solidFill>
                  <a:schemeClr val="dk1"/>
                </a:solidFill>
                <a:latin typeface="Arial"/>
                <a:ea typeface="Arial"/>
                <a:cs typeface="Arial"/>
                <a:sym typeface="Arial"/>
              </a:defRPr>
            </a:lvl1pPr>
            <a:lvl2pPr lvl="1">
              <a:spcBef>
                <a:spcPts val="0"/>
              </a:spcBef>
              <a:spcAft>
                <a:spcPts val="0"/>
              </a:spcAft>
              <a:buSzPts val="900"/>
              <a:buNone/>
              <a:defRPr/>
            </a:lvl2pPr>
            <a:lvl3pPr lvl="2">
              <a:spcBef>
                <a:spcPts val="0"/>
              </a:spcBef>
              <a:spcAft>
                <a:spcPts val="0"/>
              </a:spcAft>
              <a:buSzPts val="900"/>
              <a:buNone/>
              <a:defRPr/>
            </a:lvl3pPr>
            <a:lvl4pPr lvl="3">
              <a:spcBef>
                <a:spcPts val="0"/>
              </a:spcBef>
              <a:spcAft>
                <a:spcPts val="0"/>
              </a:spcAft>
              <a:buSzPts val="900"/>
              <a:buNone/>
              <a:defRPr/>
            </a:lvl4pPr>
            <a:lvl5pPr lvl="4">
              <a:spcBef>
                <a:spcPts val="0"/>
              </a:spcBef>
              <a:spcAft>
                <a:spcPts val="0"/>
              </a:spcAft>
              <a:buSzPts val="900"/>
              <a:buNone/>
              <a:defRPr/>
            </a:lvl5pPr>
            <a:lvl6pPr lvl="5">
              <a:spcBef>
                <a:spcPts val="0"/>
              </a:spcBef>
              <a:spcAft>
                <a:spcPts val="0"/>
              </a:spcAft>
              <a:buSzPts val="900"/>
              <a:buNone/>
              <a:defRPr/>
            </a:lvl6pPr>
            <a:lvl7pPr lvl="6">
              <a:spcBef>
                <a:spcPts val="0"/>
              </a:spcBef>
              <a:spcAft>
                <a:spcPts val="0"/>
              </a:spcAft>
              <a:buSzPts val="900"/>
              <a:buNone/>
              <a:defRPr/>
            </a:lvl7pPr>
            <a:lvl8pPr lvl="7">
              <a:spcBef>
                <a:spcPts val="0"/>
              </a:spcBef>
              <a:spcAft>
                <a:spcPts val="0"/>
              </a:spcAft>
              <a:buSzPts val="900"/>
              <a:buNone/>
              <a:defRPr/>
            </a:lvl8pPr>
            <a:lvl9pPr lvl="8">
              <a:spcBef>
                <a:spcPts val="0"/>
              </a:spcBef>
              <a:spcAft>
                <a:spcPts val="0"/>
              </a:spcAft>
              <a:buSzPts val="900"/>
              <a:buNone/>
              <a:defRPr/>
            </a:lvl9pPr>
          </a:lstStyle>
          <a:p>
            <a:endParaRPr/>
          </a:p>
        </p:txBody>
      </p:sp>
      <p:sp>
        <p:nvSpPr>
          <p:cNvPr id="82" name="Google Shape;82;p18"/>
          <p:cNvSpPr txBox="1">
            <a:spLocks noGrp="1"/>
          </p:cNvSpPr>
          <p:nvPr>
            <p:ph type="body" idx="1"/>
          </p:nvPr>
        </p:nvSpPr>
        <p:spPr>
          <a:xfrm>
            <a:off x="457200" y="1183005"/>
            <a:ext cx="3977640" cy="339471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900"/>
              <a:buNone/>
              <a:defRPr/>
            </a:lvl1pPr>
            <a:lvl2pPr marL="914400" lvl="1" indent="-228600" algn="l">
              <a:spcBef>
                <a:spcPts val="0"/>
              </a:spcBef>
              <a:spcAft>
                <a:spcPts val="0"/>
              </a:spcAft>
              <a:buSzPts val="900"/>
              <a:buNone/>
              <a:defRPr/>
            </a:lvl2pPr>
            <a:lvl3pPr marL="1371600" lvl="2" indent="-228600" algn="l">
              <a:spcBef>
                <a:spcPts val="0"/>
              </a:spcBef>
              <a:spcAft>
                <a:spcPts val="0"/>
              </a:spcAft>
              <a:buSzPts val="900"/>
              <a:buNone/>
              <a:defRPr/>
            </a:lvl3pPr>
            <a:lvl4pPr marL="1828800" lvl="3" indent="-228600" algn="l">
              <a:spcBef>
                <a:spcPts val="0"/>
              </a:spcBef>
              <a:spcAft>
                <a:spcPts val="0"/>
              </a:spcAft>
              <a:buSzPts val="900"/>
              <a:buNone/>
              <a:defRPr/>
            </a:lvl4pPr>
            <a:lvl5pPr marL="2286000" lvl="4" indent="-228600" algn="l">
              <a:spcBef>
                <a:spcPts val="0"/>
              </a:spcBef>
              <a:spcAft>
                <a:spcPts val="0"/>
              </a:spcAft>
              <a:buSzPts val="900"/>
              <a:buNone/>
              <a:defRPr/>
            </a:lvl5pPr>
            <a:lvl6pPr marL="2743200" lvl="5" indent="-228600" algn="l">
              <a:spcBef>
                <a:spcPts val="0"/>
              </a:spcBef>
              <a:spcAft>
                <a:spcPts val="0"/>
              </a:spcAft>
              <a:buSzPts val="900"/>
              <a:buNone/>
              <a:defRPr/>
            </a:lvl6pPr>
            <a:lvl7pPr marL="3200400" lvl="6" indent="-228600" algn="l">
              <a:spcBef>
                <a:spcPts val="0"/>
              </a:spcBef>
              <a:spcAft>
                <a:spcPts val="0"/>
              </a:spcAft>
              <a:buSzPts val="900"/>
              <a:buNone/>
              <a:defRPr/>
            </a:lvl7pPr>
            <a:lvl8pPr marL="3657600" lvl="7" indent="-228600" algn="l">
              <a:spcBef>
                <a:spcPts val="0"/>
              </a:spcBef>
              <a:spcAft>
                <a:spcPts val="0"/>
              </a:spcAft>
              <a:buSzPts val="900"/>
              <a:buNone/>
              <a:defRPr/>
            </a:lvl8pPr>
            <a:lvl9pPr marL="4114800" lvl="8" indent="-228600" algn="l">
              <a:spcBef>
                <a:spcPts val="0"/>
              </a:spcBef>
              <a:spcAft>
                <a:spcPts val="0"/>
              </a:spcAft>
              <a:buSzPts val="900"/>
              <a:buNone/>
              <a:defRPr/>
            </a:lvl9pPr>
          </a:lstStyle>
          <a:p>
            <a:endParaRPr/>
          </a:p>
        </p:txBody>
      </p:sp>
      <p:sp>
        <p:nvSpPr>
          <p:cNvPr id="83" name="Google Shape;83;p18"/>
          <p:cNvSpPr txBox="1">
            <a:spLocks noGrp="1"/>
          </p:cNvSpPr>
          <p:nvPr>
            <p:ph type="body" idx="2"/>
          </p:nvPr>
        </p:nvSpPr>
        <p:spPr>
          <a:xfrm>
            <a:off x="4709160" y="1183005"/>
            <a:ext cx="3977640" cy="339471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900"/>
              <a:buNone/>
              <a:defRPr/>
            </a:lvl1pPr>
            <a:lvl2pPr marL="914400" lvl="1" indent="-228600" algn="l">
              <a:spcBef>
                <a:spcPts val="0"/>
              </a:spcBef>
              <a:spcAft>
                <a:spcPts val="0"/>
              </a:spcAft>
              <a:buSzPts val="900"/>
              <a:buNone/>
              <a:defRPr/>
            </a:lvl2pPr>
            <a:lvl3pPr marL="1371600" lvl="2" indent="-228600" algn="l">
              <a:spcBef>
                <a:spcPts val="0"/>
              </a:spcBef>
              <a:spcAft>
                <a:spcPts val="0"/>
              </a:spcAft>
              <a:buSzPts val="900"/>
              <a:buNone/>
              <a:defRPr/>
            </a:lvl3pPr>
            <a:lvl4pPr marL="1828800" lvl="3" indent="-228600" algn="l">
              <a:spcBef>
                <a:spcPts val="0"/>
              </a:spcBef>
              <a:spcAft>
                <a:spcPts val="0"/>
              </a:spcAft>
              <a:buSzPts val="900"/>
              <a:buNone/>
              <a:defRPr/>
            </a:lvl4pPr>
            <a:lvl5pPr marL="2286000" lvl="4" indent="-228600" algn="l">
              <a:spcBef>
                <a:spcPts val="0"/>
              </a:spcBef>
              <a:spcAft>
                <a:spcPts val="0"/>
              </a:spcAft>
              <a:buSzPts val="900"/>
              <a:buNone/>
              <a:defRPr/>
            </a:lvl5pPr>
            <a:lvl6pPr marL="2743200" lvl="5" indent="-228600" algn="l">
              <a:spcBef>
                <a:spcPts val="0"/>
              </a:spcBef>
              <a:spcAft>
                <a:spcPts val="0"/>
              </a:spcAft>
              <a:buSzPts val="900"/>
              <a:buNone/>
              <a:defRPr/>
            </a:lvl6pPr>
            <a:lvl7pPr marL="3200400" lvl="6" indent="-228600" algn="l">
              <a:spcBef>
                <a:spcPts val="0"/>
              </a:spcBef>
              <a:spcAft>
                <a:spcPts val="0"/>
              </a:spcAft>
              <a:buSzPts val="900"/>
              <a:buNone/>
              <a:defRPr/>
            </a:lvl7pPr>
            <a:lvl8pPr marL="3657600" lvl="7" indent="-228600" algn="l">
              <a:spcBef>
                <a:spcPts val="0"/>
              </a:spcBef>
              <a:spcAft>
                <a:spcPts val="0"/>
              </a:spcAft>
              <a:buSzPts val="900"/>
              <a:buNone/>
              <a:defRPr/>
            </a:lvl8pPr>
            <a:lvl9pPr marL="4114800" lvl="8" indent="-228600" algn="l">
              <a:spcBef>
                <a:spcPts val="0"/>
              </a:spcBef>
              <a:spcAft>
                <a:spcPts val="0"/>
              </a:spcAft>
              <a:buSzPts val="900"/>
              <a:buNone/>
              <a:defRPr/>
            </a:lvl9pPr>
          </a:lstStyle>
          <a:p>
            <a:endParaRPr/>
          </a:p>
        </p:txBody>
      </p:sp>
      <p:sp>
        <p:nvSpPr>
          <p:cNvPr id="84" name="Google Shape;84;p18"/>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900"/>
              <a:buNone/>
              <a:defRPr>
                <a:solidFill>
                  <a:srgbClr val="888888"/>
                </a:solidFill>
              </a:defRPr>
            </a:lvl1pPr>
            <a:lvl2pPr lvl="1" algn="l">
              <a:spcBef>
                <a:spcPts val="0"/>
              </a:spcBef>
              <a:spcAft>
                <a:spcPts val="0"/>
              </a:spcAft>
              <a:buSzPts val="900"/>
              <a:buNone/>
              <a:defRPr/>
            </a:lvl2pPr>
            <a:lvl3pPr lvl="2" algn="l">
              <a:spcBef>
                <a:spcPts val="0"/>
              </a:spcBef>
              <a:spcAft>
                <a:spcPts val="0"/>
              </a:spcAft>
              <a:buSzPts val="900"/>
              <a:buNone/>
              <a:defRPr/>
            </a:lvl3pPr>
            <a:lvl4pPr lvl="3" algn="l">
              <a:spcBef>
                <a:spcPts val="0"/>
              </a:spcBef>
              <a:spcAft>
                <a:spcPts val="0"/>
              </a:spcAft>
              <a:buSzPts val="900"/>
              <a:buNone/>
              <a:defRPr/>
            </a:lvl4pPr>
            <a:lvl5pPr lvl="4" algn="l">
              <a:spcBef>
                <a:spcPts val="0"/>
              </a:spcBef>
              <a:spcAft>
                <a:spcPts val="0"/>
              </a:spcAft>
              <a:buSzPts val="900"/>
              <a:buNone/>
              <a:defRPr/>
            </a:lvl5pPr>
            <a:lvl6pPr lvl="5" algn="l">
              <a:spcBef>
                <a:spcPts val="0"/>
              </a:spcBef>
              <a:spcAft>
                <a:spcPts val="0"/>
              </a:spcAft>
              <a:buSzPts val="900"/>
              <a:buNone/>
              <a:defRPr/>
            </a:lvl6pPr>
            <a:lvl7pPr lvl="6" algn="l">
              <a:spcBef>
                <a:spcPts val="0"/>
              </a:spcBef>
              <a:spcAft>
                <a:spcPts val="0"/>
              </a:spcAft>
              <a:buSzPts val="900"/>
              <a:buNone/>
              <a:defRPr/>
            </a:lvl7pPr>
            <a:lvl8pPr lvl="7" algn="l">
              <a:spcBef>
                <a:spcPts val="0"/>
              </a:spcBef>
              <a:spcAft>
                <a:spcPts val="0"/>
              </a:spcAft>
              <a:buSzPts val="900"/>
              <a:buNone/>
              <a:defRPr/>
            </a:lvl8pPr>
            <a:lvl9pPr lvl="8" algn="l">
              <a:spcBef>
                <a:spcPts val="0"/>
              </a:spcBef>
              <a:spcAft>
                <a:spcPts val="0"/>
              </a:spcAft>
              <a:buSzPts val="900"/>
              <a:buNone/>
              <a:defRPr/>
            </a:lvl9pPr>
          </a:lstStyle>
          <a:p>
            <a:endParaRPr/>
          </a:p>
        </p:txBody>
      </p:sp>
      <p:sp>
        <p:nvSpPr>
          <p:cNvPr id="85" name="Google Shape;85;p18"/>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900"/>
              <a:buNone/>
              <a:defRPr>
                <a:solidFill>
                  <a:srgbClr val="888888"/>
                </a:solidFill>
              </a:defRPr>
            </a:lvl1pPr>
            <a:lvl2pPr lvl="1" algn="l">
              <a:spcBef>
                <a:spcPts val="0"/>
              </a:spcBef>
              <a:spcAft>
                <a:spcPts val="0"/>
              </a:spcAft>
              <a:buSzPts val="900"/>
              <a:buNone/>
              <a:defRPr/>
            </a:lvl2pPr>
            <a:lvl3pPr lvl="2" algn="l">
              <a:spcBef>
                <a:spcPts val="0"/>
              </a:spcBef>
              <a:spcAft>
                <a:spcPts val="0"/>
              </a:spcAft>
              <a:buSzPts val="900"/>
              <a:buNone/>
              <a:defRPr/>
            </a:lvl3pPr>
            <a:lvl4pPr lvl="3" algn="l">
              <a:spcBef>
                <a:spcPts val="0"/>
              </a:spcBef>
              <a:spcAft>
                <a:spcPts val="0"/>
              </a:spcAft>
              <a:buSzPts val="900"/>
              <a:buNone/>
              <a:defRPr/>
            </a:lvl4pPr>
            <a:lvl5pPr lvl="4" algn="l">
              <a:spcBef>
                <a:spcPts val="0"/>
              </a:spcBef>
              <a:spcAft>
                <a:spcPts val="0"/>
              </a:spcAft>
              <a:buSzPts val="900"/>
              <a:buNone/>
              <a:defRPr/>
            </a:lvl5pPr>
            <a:lvl6pPr lvl="5" algn="l">
              <a:spcBef>
                <a:spcPts val="0"/>
              </a:spcBef>
              <a:spcAft>
                <a:spcPts val="0"/>
              </a:spcAft>
              <a:buSzPts val="900"/>
              <a:buNone/>
              <a:defRPr/>
            </a:lvl6pPr>
            <a:lvl7pPr lvl="6" algn="l">
              <a:spcBef>
                <a:spcPts val="0"/>
              </a:spcBef>
              <a:spcAft>
                <a:spcPts val="0"/>
              </a:spcAft>
              <a:buSzPts val="900"/>
              <a:buNone/>
              <a:defRPr/>
            </a:lvl7pPr>
            <a:lvl8pPr lvl="7" algn="l">
              <a:spcBef>
                <a:spcPts val="0"/>
              </a:spcBef>
              <a:spcAft>
                <a:spcPts val="0"/>
              </a:spcAft>
              <a:buSzPts val="900"/>
              <a:buNone/>
              <a:defRPr/>
            </a:lvl8pPr>
            <a:lvl9pPr lvl="8" algn="l">
              <a:spcBef>
                <a:spcPts val="0"/>
              </a:spcBef>
              <a:spcAft>
                <a:spcPts val="0"/>
              </a:spcAft>
              <a:buSzPts val="900"/>
              <a:buNone/>
              <a:defRPr/>
            </a:lvl9pPr>
          </a:lstStyle>
          <a:p>
            <a:endParaRPr/>
          </a:p>
        </p:txBody>
      </p:sp>
      <p:sp>
        <p:nvSpPr>
          <p:cNvPr id="86" name="Google Shape;86;p18"/>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sz="1200">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78739" y="-22859"/>
            <a:ext cx="8986520" cy="334707"/>
          </a:xfrm>
        </p:spPr>
        <p:txBody>
          <a:bodyPr lIns="0" tIns="0" rIns="0" bIns="0"/>
          <a:lstStyle>
            <a:lvl1pPr>
              <a:defRPr sz="2175" b="0" i="0">
                <a:solidFill>
                  <a:schemeClr val="tx1"/>
                </a:solidFill>
                <a:latin typeface="Arial"/>
                <a:cs typeface="Arial"/>
              </a:defRPr>
            </a:lvl1pPr>
          </a:lstStyle>
          <a:p>
            <a:endParaRPr/>
          </a:p>
        </p:txBody>
      </p:sp>
      <p:sp>
        <p:nvSpPr>
          <p:cNvPr id="3" name="Holder 3"/>
          <p:cNvSpPr>
            <a:spLocks noGrp="1"/>
          </p:cNvSpPr>
          <p:nvPr>
            <p:ph sz="half" idx="2"/>
          </p:nvPr>
        </p:nvSpPr>
        <p:spPr>
          <a:xfrm>
            <a:off x="457200" y="1183012"/>
            <a:ext cx="3977640" cy="18466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12"/>
            <a:ext cx="3977640" cy="184666"/>
          </a:xfrm>
          <a:prstGeom prst="rect">
            <a:avLst/>
          </a:prstGeom>
        </p:spPr>
        <p:txBody>
          <a:bodyPr wrap="square" lIns="0" tIns="0" rIns="0" bIns="0">
            <a:spAutoFit/>
          </a:bodyPr>
          <a:lstStyle>
            <a:lvl1pPr>
              <a:defRPr/>
            </a:lvl1pPr>
          </a:lstStyle>
          <a:p>
            <a:endParaRPr/>
          </a:p>
        </p:txBody>
      </p:sp>
      <p:sp>
        <p:nvSpPr>
          <p:cNvPr id="5" name="Date Placeholder 4">
            <a:extLst>
              <a:ext uri="{FF2B5EF4-FFF2-40B4-BE49-F238E27FC236}">
                <a16:creationId xmlns:a16="http://schemas.microsoft.com/office/drawing/2014/main" id="{C293ACCF-7EAB-EA47-804A-E4754CD19F84}"/>
              </a:ext>
            </a:extLst>
          </p:cNvPr>
          <p:cNvSpPr>
            <a:spLocks noGrp="1"/>
          </p:cNvSpPr>
          <p:nvPr>
            <p:ph type="dt" sz="half" idx="10"/>
          </p:nvPr>
        </p:nvSpPr>
        <p:spPr/>
        <p:txBody>
          <a:bodyPr/>
          <a:lstStyle/>
          <a:p>
            <a:fld id="{4EB58CD0-1265-8E4F-9441-D113A7481841}" type="datetime1">
              <a:rPr lang="en-US" smtClean="0"/>
              <a:t>3/11/22</a:t>
            </a:fld>
            <a:endParaRPr lang="en-US"/>
          </a:p>
        </p:txBody>
      </p:sp>
      <p:sp>
        <p:nvSpPr>
          <p:cNvPr id="6" name="Footer Placeholder 5">
            <a:extLst>
              <a:ext uri="{FF2B5EF4-FFF2-40B4-BE49-F238E27FC236}">
                <a16:creationId xmlns:a16="http://schemas.microsoft.com/office/drawing/2014/main" id="{BCB039A1-41CE-6047-9A1C-7C2D74D659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1E025D-F29A-584D-94BA-A655E9807B4B}"/>
              </a:ext>
            </a:extLst>
          </p:cNvPr>
          <p:cNvSpPr>
            <a:spLocks noGrp="1"/>
          </p:cNvSpPr>
          <p:nvPr>
            <p:ph type="sldNum" sz="quarter" idx="12"/>
          </p:nvPr>
        </p:nvSpPr>
        <p:spPr/>
        <p:txBody>
          <a:bodyPr/>
          <a:lstStyle/>
          <a:p>
            <a:fld id="{E7CE7BE8-E849-0848-BA12-09DFF1A75794}" type="slidenum">
              <a:rPr lang="en-US" smtClean="0"/>
              <a:t>‹#›</a:t>
            </a:fld>
            <a:endParaRPr lang="en-US"/>
          </a:p>
        </p:txBody>
      </p:sp>
    </p:spTree>
    <p:extLst>
      <p:ext uri="{BB962C8B-B14F-4D97-AF65-F5344CB8AC3E}">
        <p14:creationId xmlns:p14="http://schemas.microsoft.com/office/powerpoint/2010/main" val="1241626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009305" y="649635"/>
            <a:ext cx="1870769" cy="792956"/>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900"/>
              <a:buNone/>
              <a:defRPr sz="2100" b="0" i="0" u="none" strike="noStrike" cap="none">
                <a:solidFill>
                  <a:schemeClr val="dk1"/>
                </a:solidFill>
                <a:latin typeface="Arial"/>
                <a:ea typeface="Arial"/>
                <a:cs typeface="Arial"/>
                <a:sym typeface="Arial"/>
              </a:defRPr>
            </a:lvl1pPr>
            <a:lvl2pPr lvl="1">
              <a:spcBef>
                <a:spcPts val="0"/>
              </a:spcBef>
              <a:spcAft>
                <a:spcPts val="0"/>
              </a:spcAft>
              <a:buSzPts val="900"/>
              <a:buNone/>
              <a:defRPr sz="1200"/>
            </a:lvl2pPr>
            <a:lvl3pPr lvl="2">
              <a:spcBef>
                <a:spcPts val="0"/>
              </a:spcBef>
              <a:spcAft>
                <a:spcPts val="0"/>
              </a:spcAft>
              <a:buSzPts val="900"/>
              <a:buNone/>
              <a:defRPr sz="1200"/>
            </a:lvl3pPr>
            <a:lvl4pPr lvl="3">
              <a:spcBef>
                <a:spcPts val="0"/>
              </a:spcBef>
              <a:spcAft>
                <a:spcPts val="0"/>
              </a:spcAft>
              <a:buSzPts val="900"/>
              <a:buNone/>
              <a:defRPr sz="1200"/>
            </a:lvl4pPr>
            <a:lvl5pPr lvl="4">
              <a:spcBef>
                <a:spcPts val="0"/>
              </a:spcBef>
              <a:spcAft>
                <a:spcPts val="0"/>
              </a:spcAft>
              <a:buSzPts val="900"/>
              <a:buNone/>
              <a:defRPr sz="1200"/>
            </a:lvl5pPr>
            <a:lvl6pPr lvl="5">
              <a:spcBef>
                <a:spcPts val="0"/>
              </a:spcBef>
              <a:spcAft>
                <a:spcPts val="0"/>
              </a:spcAft>
              <a:buSzPts val="900"/>
              <a:buNone/>
              <a:defRPr sz="1200"/>
            </a:lvl6pPr>
            <a:lvl7pPr lvl="6">
              <a:spcBef>
                <a:spcPts val="0"/>
              </a:spcBef>
              <a:spcAft>
                <a:spcPts val="0"/>
              </a:spcAft>
              <a:buSzPts val="900"/>
              <a:buNone/>
              <a:defRPr sz="1200"/>
            </a:lvl7pPr>
            <a:lvl8pPr lvl="7">
              <a:spcBef>
                <a:spcPts val="0"/>
              </a:spcBef>
              <a:spcAft>
                <a:spcPts val="0"/>
              </a:spcAft>
              <a:buSzPts val="900"/>
              <a:buNone/>
              <a:defRPr sz="1200"/>
            </a:lvl8pPr>
            <a:lvl9pPr lvl="8">
              <a:spcBef>
                <a:spcPts val="0"/>
              </a:spcBef>
              <a:spcAft>
                <a:spcPts val="0"/>
              </a:spcAft>
              <a:buSzPts val="900"/>
              <a:buNone/>
              <a:defRPr sz="1200"/>
            </a:lvl9pPr>
          </a:lstStyle>
          <a:p>
            <a:endParaRPr/>
          </a:p>
        </p:txBody>
      </p:sp>
      <p:sp>
        <p:nvSpPr>
          <p:cNvPr id="52" name="Google Shape;52;p13"/>
          <p:cNvSpPr txBox="1">
            <a:spLocks noGrp="1"/>
          </p:cNvSpPr>
          <p:nvPr>
            <p:ph type="body" idx="1"/>
          </p:nvPr>
        </p:nvSpPr>
        <p:spPr>
          <a:xfrm>
            <a:off x="696516" y="1414739"/>
            <a:ext cx="7750969" cy="3094471"/>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9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900"/>
              <a:buNone/>
              <a:defRPr sz="1200" b="0" i="0" u="none" strike="noStrike" cap="none">
                <a:latin typeface="Calibri"/>
                <a:ea typeface="Calibri"/>
                <a:cs typeface="Calibri"/>
                <a:sym typeface="Calibri"/>
              </a:defRPr>
            </a:lvl2pPr>
            <a:lvl3pPr marL="1371600" marR="0" lvl="2" indent="-228600" algn="l" rtl="0">
              <a:spcBef>
                <a:spcPts val="0"/>
              </a:spcBef>
              <a:spcAft>
                <a:spcPts val="0"/>
              </a:spcAft>
              <a:buSzPts val="900"/>
              <a:buNone/>
              <a:defRPr sz="1200" b="0" i="0" u="none" strike="noStrike" cap="none">
                <a:latin typeface="Calibri"/>
                <a:ea typeface="Calibri"/>
                <a:cs typeface="Calibri"/>
                <a:sym typeface="Calibri"/>
              </a:defRPr>
            </a:lvl3pPr>
            <a:lvl4pPr marL="1828800" marR="0" lvl="3" indent="-228600" algn="l" rtl="0">
              <a:spcBef>
                <a:spcPts val="0"/>
              </a:spcBef>
              <a:spcAft>
                <a:spcPts val="0"/>
              </a:spcAft>
              <a:buSzPts val="900"/>
              <a:buNone/>
              <a:defRPr sz="1200" b="0" i="0" u="none" strike="noStrike" cap="none">
                <a:latin typeface="Calibri"/>
                <a:ea typeface="Calibri"/>
                <a:cs typeface="Calibri"/>
                <a:sym typeface="Calibri"/>
              </a:defRPr>
            </a:lvl4pPr>
            <a:lvl5pPr marL="2286000" marR="0" lvl="4" indent="-228600" algn="l" rtl="0">
              <a:spcBef>
                <a:spcPts val="0"/>
              </a:spcBef>
              <a:spcAft>
                <a:spcPts val="0"/>
              </a:spcAft>
              <a:buSzPts val="900"/>
              <a:buNone/>
              <a:defRPr sz="1200" b="0" i="0" u="none" strike="noStrike" cap="none">
                <a:latin typeface="Calibri"/>
                <a:ea typeface="Calibri"/>
                <a:cs typeface="Calibri"/>
                <a:sym typeface="Calibri"/>
              </a:defRPr>
            </a:lvl5pPr>
            <a:lvl6pPr marL="2743200" marR="0" lvl="5" indent="-228600" algn="l" rtl="0">
              <a:spcBef>
                <a:spcPts val="0"/>
              </a:spcBef>
              <a:spcAft>
                <a:spcPts val="0"/>
              </a:spcAft>
              <a:buSzPts val="900"/>
              <a:buNone/>
              <a:defRPr sz="1200" b="0" i="0" u="none" strike="noStrike" cap="none">
                <a:latin typeface="Calibri"/>
                <a:ea typeface="Calibri"/>
                <a:cs typeface="Calibri"/>
                <a:sym typeface="Calibri"/>
              </a:defRPr>
            </a:lvl6pPr>
            <a:lvl7pPr marL="3200400" marR="0" lvl="6" indent="-228600" algn="l" rtl="0">
              <a:spcBef>
                <a:spcPts val="0"/>
              </a:spcBef>
              <a:spcAft>
                <a:spcPts val="0"/>
              </a:spcAft>
              <a:buSzPts val="900"/>
              <a:buNone/>
              <a:defRPr sz="1200" b="0" i="0" u="none" strike="noStrike" cap="none">
                <a:latin typeface="Calibri"/>
                <a:ea typeface="Calibri"/>
                <a:cs typeface="Calibri"/>
                <a:sym typeface="Calibri"/>
              </a:defRPr>
            </a:lvl7pPr>
            <a:lvl8pPr marL="3657600" marR="0" lvl="7" indent="-228600" algn="l" rtl="0">
              <a:spcBef>
                <a:spcPts val="0"/>
              </a:spcBef>
              <a:spcAft>
                <a:spcPts val="0"/>
              </a:spcAft>
              <a:buSzPts val="900"/>
              <a:buNone/>
              <a:defRPr sz="1200" b="0" i="0" u="none" strike="noStrike" cap="none">
                <a:latin typeface="Calibri"/>
                <a:ea typeface="Calibri"/>
                <a:cs typeface="Calibri"/>
                <a:sym typeface="Calibri"/>
              </a:defRPr>
            </a:lvl8pPr>
            <a:lvl9pPr marL="4114800" marR="0" lvl="8" indent="-228600" algn="l" rtl="0">
              <a:spcBef>
                <a:spcPts val="0"/>
              </a:spcBef>
              <a:spcAft>
                <a:spcPts val="0"/>
              </a:spcAft>
              <a:buSzPts val="900"/>
              <a:buNone/>
              <a:defRPr sz="1200" b="0" i="0" u="none" strike="noStrike" cap="none">
                <a:latin typeface="Calibri"/>
                <a:ea typeface="Calibri"/>
                <a:cs typeface="Calibri"/>
                <a:sym typeface="Calibri"/>
              </a:defRPr>
            </a:lvl9pPr>
          </a:lstStyle>
          <a:p>
            <a:endParaRPr/>
          </a:p>
        </p:txBody>
      </p:sp>
      <p:sp>
        <p:nvSpPr>
          <p:cNvPr id="53" name="Google Shape;53;p13"/>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noAutofit/>
          </a:bodyPr>
          <a:lstStyle>
            <a:lvl1pPr marR="0" lvl="0" algn="ctr" rtl="0">
              <a:spcBef>
                <a:spcPts val="0"/>
              </a:spcBef>
              <a:spcAft>
                <a:spcPts val="0"/>
              </a:spcAft>
              <a:buSzPts val="9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900"/>
              <a:buNone/>
              <a:defRPr sz="12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900"/>
              <a:buNone/>
              <a:defRPr sz="12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900"/>
              <a:buNone/>
              <a:defRPr sz="12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900"/>
              <a:buNone/>
              <a:defRPr sz="12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900"/>
              <a:buNone/>
              <a:defRPr sz="12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900"/>
              <a:buNone/>
              <a:defRPr sz="12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900"/>
              <a:buNone/>
              <a:defRPr sz="12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900"/>
              <a:buNone/>
              <a:defRPr sz="12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9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900"/>
              <a:buNone/>
              <a:defRPr sz="12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900"/>
              <a:buNone/>
              <a:defRPr sz="12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900"/>
              <a:buNone/>
              <a:defRPr sz="12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900"/>
              <a:buNone/>
              <a:defRPr sz="12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900"/>
              <a:buNone/>
              <a:defRPr sz="12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900"/>
              <a:buNone/>
              <a:defRPr sz="12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900"/>
              <a:buNone/>
              <a:defRPr sz="12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900"/>
              <a:buNone/>
              <a:defRPr sz="12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1" r:id="rId2"/>
    <p:sldLayoutId id="2147483663" r:id="rId3"/>
    <p:sldLayoutId id="2147483666"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roceedings.neurips.cc/paper/2020/file/d89a66c7c80a29b1bdbab0f2a1a94af8-Paper.pdf"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arxiv.org/pdf/2004.11362.pdf"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17.emf"/><Relationship Id="rId5" Type="http://schemas.openxmlformats.org/officeDocument/2006/relationships/image" Target="../media/image16.emf"/><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image" Target="../media/image6.png"/><Relationship Id="rId7" Type="http://schemas.openxmlformats.org/officeDocument/2006/relationships/image" Target="../media/image10.emf"/><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90"/>
        <p:cNvGrpSpPr/>
        <p:nvPr/>
      </p:nvGrpSpPr>
      <p:grpSpPr>
        <a:xfrm>
          <a:off x="0" y="0"/>
          <a:ext cx="0" cy="0"/>
          <a:chOff x="0" y="0"/>
          <a:chExt cx="0" cy="0"/>
        </a:xfrm>
      </p:grpSpPr>
      <p:sp>
        <p:nvSpPr>
          <p:cNvPr id="91" name="Google Shape;91;p19">
            <a:hlinkClick r:id="rId3"/>
          </p:cNvPr>
          <p:cNvSpPr txBox="1"/>
          <p:nvPr/>
        </p:nvSpPr>
        <p:spPr>
          <a:xfrm>
            <a:off x="-26535" y="544286"/>
            <a:ext cx="9170532" cy="568898"/>
          </a:xfrm>
          <a:prstGeom prst="rect">
            <a:avLst/>
          </a:prstGeom>
          <a:noFill/>
          <a:ln>
            <a:noFill/>
          </a:ln>
        </p:spPr>
        <p:txBody>
          <a:bodyPr spcFirstLastPara="1" wrap="square" lIns="0" tIns="13075" rIns="0" bIns="0" anchor="t" anchorCtr="0">
            <a:noAutofit/>
          </a:bodyPr>
          <a:lstStyle/>
          <a:p>
            <a:pPr marL="723900" marR="0" lvl="0" indent="-711200" algn="ctr" rtl="0">
              <a:lnSpc>
                <a:spcPct val="100200"/>
              </a:lnSpc>
              <a:spcBef>
                <a:spcPts val="0"/>
              </a:spcBef>
              <a:spcAft>
                <a:spcPts val="0"/>
              </a:spcAft>
              <a:buNone/>
            </a:pPr>
            <a:r>
              <a:rPr lang="en-US" sz="3600" dirty="0">
                <a:solidFill>
                  <a:schemeClr val="dk1"/>
                </a:solidFill>
              </a:rPr>
              <a:t>Supervised Contrastive Learning </a:t>
            </a:r>
            <a:r>
              <a:rPr lang="en-US" sz="1200" dirty="0">
                <a:solidFill>
                  <a:schemeClr val="dk1"/>
                </a:solidFill>
              </a:rPr>
              <a:t>[</a:t>
            </a:r>
            <a:r>
              <a:rPr lang="en-US" sz="1200" dirty="0">
                <a:solidFill>
                  <a:srgbClr val="0070C0"/>
                </a:solidFill>
                <a:hlinkClick r:id="rId4" tooltip="paper">
                  <a:extLst>
                    <a:ext uri="{A12FA001-AC4F-418D-AE19-62706E023703}">
                      <ahyp:hlinkClr xmlns:ahyp="http://schemas.microsoft.com/office/drawing/2018/hyperlinkcolor" val="tx"/>
                    </a:ext>
                  </a:extLst>
                </a:hlinkClick>
              </a:rPr>
              <a:t>paper</a:t>
            </a:r>
            <a:r>
              <a:rPr lang="en-US" sz="1200" dirty="0">
                <a:solidFill>
                  <a:schemeClr val="dk1"/>
                </a:solidFill>
              </a:rPr>
              <a:t>]</a:t>
            </a:r>
            <a:endParaRPr lang="en-US" sz="1200" dirty="0"/>
          </a:p>
        </p:txBody>
      </p:sp>
      <p:sp>
        <p:nvSpPr>
          <p:cNvPr id="92" name="Google Shape;92;p19"/>
          <p:cNvSpPr txBox="1"/>
          <p:nvPr/>
        </p:nvSpPr>
        <p:spPr>
          <a:xfrm>
            <a:off x="1651991" y="3631830"/>
            <a:ext cx="5840100" cy="334116"/>
          </a:xfrm>
          <a:prstGeom prst="rect">
            <a:avLst/>
          </a:prstGeom>
          <a:noFill/>
          <a:ln>
            <a:noFill/>
          </a:ln>
        </p:spPr>
        <p:txBody>
          <a:bodyPr spcFirstLastPara="1" wrap="square" lIns="0" tIns="3275" rIns="0" bIns="0" anchor="t" anchorCtr="0">
            <a:noAutofit/>
          </a:bodyPr>
          <a:lstStyle/>
          <a:p>
            <a:pPr marL="12700" marR="0" lvl="0" indent="0" algn="ctr" rtl="0">
              <a:lnSpc>
                <a:spcPct val="102299"/>
              </a:lnSpc>
              <a:spcBef>
                <a:spcPts val="0"/>
              </a:spcBef>
              <a:spcAft>
                <a:spcPts val="0"/>
              </a:spcAft>
              <a:buNone/>
            </a:pPr>
            <a:r>
              <a:rPr lang="en" sz="1200" b="0" i="1" u="none" strike="noStrike" cap="none" dirty="0">
                <a:solidFill>
                  <a:schemeClr val="tx1"/>
                </a:solidFill>
                <a:latin typeface="Calibri" panose="020F0502020204030204" pitchFamily="34" charset="0"/>
                <a:cs typeface="Calibri" panose="020F0502020204030204" pitchFamily="34" charset="0"/>
                <a:sym typeface="Arial"/>
              </a:rPr>
              <a:t>Presented By: Md Mahfuzur Rahman </a:t>
            </a:r>
            <a:endParaRPr sz="1200" i="1" dirty="0">
              <a:solidFill>
                <a:schemeClr val="tx1"/>
              </a:solidFill>
              <a:latin typeface="Calibri" panose="020F0502020204030204" pitchFamily="34" charset="0"/>
              <a:cs typeface="Calibri" panose="020F0502020204030204" pitchFamily="34" charset="0"/>
            </a:endParaRPr>
          </a:p>
        </p:txBody>
      </p:sp>
      <p:pic>
        <p:nvPicPr>
          <p:cNvPr id="93" name="Google Shape;93;p19"/>
          <p:cNvPicPr preferRelativeResize="0"/>
          <p:nvPr/>
        </p:nvPicPr>
        <p:blipFill>
          <a:blip r:embed="rId5">
            <a:alphaModFix/>
          </a:blip>
          <a:stretch>
            <a:fillRect/>
          </a:stretch>
        </p:blipFill>
        <p:spPr>
          <a:xfrm>
            <a:off x="2637887" y="4127105"/>
            <a:ext cx="3688487" cy="791089"/>
          </a:xfrm>
          <a:prstGeom prst="rect">
            <a:avLst/>
          </a:prstGeom>
          <a:noFill/>
          <a:ln>
            <a:noFill/>
          </a:ln>
        </p:spPr>
      </p:pic>
      <p:pic>
        <p:nvPicPr>
          <p:cNvPr id="3" name="Picture 2" descr="Text, letter&#10;&#10;Description automatically generated">
            <a:extLst>
              <a:ext uri="{FF2B5EF4-FFF2-40B4-BE49-F238E27FC236}">
                <a16:creationId xmlns:a16="http://schemas.microsoft.com/office/drawing/2014/main" id="{D1480DA1-ECC8-7843-9264-E4174C4F55C6}"/>
              </a:ext>
            </a:extLst>
          </p:cNvPr>
          <p:cNvPicPr>
            <a:picLocks noChangeAspect="1"/>
          </p:cNvPicPr>
          <p:nvPr/>
        </p:nvPicPr>
        <p:blipFill>
          <a:blip r:embed="rId6"/>
          <a:stretch>
            <a:fillRect/>
          </a:stretch>
        </p:blipFill>
        <p:spPr>
          <a:xfrm>
            <a:off x="1199238" y="1301673"/>
            <a:ext cx="6453909" cy="138545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 text, schematic&#10;&#10;Description automatically generated">
            <a:extLst>
              <a:ext uri="{FF2B5EF4-FFF2-40B4-BE49-F238E27FC236}">
                <a16:creationId xmlns:a16="http://schemas.microsoft.com/office/drawing/2014/main" id="{A15A89DA-D4C4-4F47-AEBD-79CE7063F64B}"/>
              </a:ext>
            </a:extLst>
          </p:cNvPr>
          <p:cNvPicPr>
            <a:picLocks noChangeAspect="1"/>
          </p:cNvPicPr>
          <p:nvPr/>
        </p:nvPicPr>
        <p:blipFill>
          <a:blip r:embed="rId2"/>
          <a:stretch>
            <a:fillRect/>
          </a:stretch>
        </p:blipFill>
        <p:spPr>
          <a:xfrm>
            <a:off x="1606550" y="1689100"/>
            <a:ext cx="5930900" cy="1765300"/>
          </a:xfrm>
          <a:prstGeom prst="rect">
            <a:avLst/>
          </a:prstGeom>
        </p:spPr>
      </p:pic>
      <p:pic>
        <p:nvPicPr>
          <p:cNvPr id="6" name="Picture 5" descr="A picture containing graphical user interface&#10;&#10;Description automatically generated">
            <a:extLst>
              <a:ext uri="{FF2B5EF4-FFF2-40B4-BE49-F238E27FC236}">
                <a16:creationId xmlns:a16="http://schemas.microsoft.com/office/drawing/2014/main" id="{D8285525-DC57-2A4E-BAB1-02705C24FF16}"/>
              </a:ext>
            </a:extLst>
          </p:cNvPr>
          <p:cNvPicPr>
            <a:picLocks noChangeAspect="1"/>
          </p:cNvPicPr>
          <p:nvPr/>
        </p:nvPicPr>
        <p:blipFill>
          <a:blip r:embed="rId3"/>
          <a:stretch>
            <a:fillRect/>
          </a:stretch>
        </p:blipFill>
        <p:spPr>
          <a:xfrm>
            <a:off x="3263900" y="3814427"/>
            <a:ext cx="2616200" cy="342900"/>
          </a:xfrm>
          <a:prstGeom prst="rect">
            <a:avLst/>
          </a:prstGeom>
        </p:spPr>
      </p:pic>
      <p:sp>
        <p:nvSpPr>
          <p:cNvPr id="5" name="TextBox 4">
            <a:extLst>
              <a:ext uri="{FF2B5EF4-FFF2-40B4-BE49-F238E27FC236}">
                <a16:creationId xmlns:a16="http://schemas.microsoft.com/office/drawing/2014/main" id="{40379AE9-E44A-EF4D-88D6-53F41F81C7F3}"/>
              </a:ext>
            </a:extLst>
          </p:cNvPr>
          <p:cNvSpPr txBox="1"/>
          <p:nvPr/>
        </p:nvSpPr>
        <p:spPr>
          <a:xfrm>
            <a:off x="747423" y="128832"/>
            <a:ext cx="6697667" cy="584775"/>
          </a:xfrm>
          <a:prstGeom prst="rect">
            <a:avLst/>
          </a:prstGeom>
          <a:noFill/>
        </p:spPr>
        <p:txBody>
          <a:bodyPr wrap="none" rtlCol="0">
            <a:spAutoFit/>
          </a:bodyPr>
          <a:lstStyle/>
          <a:p>
            <a:r>
              <a:rPr lang="en-US" sz="3200" dirty="0"/>
              <a:t>Supervised Contrastive Formulation</a:t>
            </a:r>
          </a:p>
        </p:txBody>
      </p:sp>
      <p:cxnSp>
        <p:nvCxnSpPr>
          <p:cNvPr id="7" name="Straight Connector 6">
            <a:extLst>
              <a:ext uri="{FF2B5EF4-FFF2-40B4-BE49-F238E27FC236}">
                <a16:creationId xmlns:a16="http://schemas.microsoft.com/office/drawing/2014/main" id="{9DD74AC9-E1A6-F942-BEEF-8C385FD14102}"/>
              </a:ext>
            </a:extLst>
          </p:cNvPr>
          <p:cNvCxnSpPr>
            <a:cxnSpLocks/>
          </p:cNvCxnSpPr>
          <p:nvPr/>
        </p:nvCxnSpPr>
        <p:spPr>
          <a:xfrm flipV="1">
            <a:off x="747423" y="713607"/>
            <a:ext cx="7759579" cy="10275"/>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9670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3" name="Picture 2">
            <a:extLst>
              <a:ext uri="{FF2B5EF4-FFF2-40B4-BE49-F238E27FC236}">
                <a16:creationId xmlns:a16="http://schemas.microsoft.com/office/drawing/2014/main" id="{C37B3AEC-873B-9B48-BC13-BDE61A2BFCAA}"/>
              </a:ext>
            </a:extLst>
          </p:cNvPr>
          <p:cNvPicPr>
            <a:picLocks noChangeAspect="1"/>
          </p:cNvPicPr>
          <p:nvPr/>
        </p:nvPicPr>
        <p:blipFill>
          <a:blip r:embed="rId3"/>
          <a:stretch>
            <a:fillRect/>
          </a:stretch>
        </p:blipFill>
        <p:spPr>
          <a:xfrm>
            <a:off x="784125" y="896035"/>
            <a:ext cx="1206500" cy="266700"/>
          </a:xfrm>
          <a:prstGeom prst="rect">
            <a:avLst/>
          </a:prstGeom>
        </p:spPr>
      </p:pic>
      <p:pic>
        <p:nvPicPr>
          <p:cNvPr id="5" name="Picture 4" descr="Text&#10;&#10;Description automatically generated">
            <a:extLst>
              <a:ext uri="{FF2B5EF4-FFF2-40B4-BE49-F238E27FC236}">
                <a16:creationId xmlns:a16="http://schemas.microsoft.com/office/drawing/2014/main" id="{2BBA392E-46F7-B149-B9A7-D27D380954A3}"/>
              </a:ext>
            </a:extLst>
          </p:cNvPr>
          <p:cNvPicPr>
            <a:picLocks noChangeAspect="1"/>
          </p:cNvPicPr>
          <p:nvPr/>
        </p:nvPicPr>
        <p:blipFill>
          <a:blip r:embed="rId4"/>
          <a:stretch>
            <a:fillRect/>
          </a:stretch>
        </p:blipFill>
        <p:spPr>
          <a:xfrm>
            <a:off x="1184458" y="1555750"/>
            <a:ext cx="3035300" cy="2032000"/>
          </a:xfrm>
          <a:prstGeom prst="rect">
            <a:avLst/>
          </a:prstGeom>
        </p:spPr>
      </p:pic>
      <p:pic>
        <p:nvPicPr>
          <p:cNvPr id="7" name="Picture 6">
            <a:extLst>
              <a:ext uri="{FF2B5EF4-FFF2-40B4-BE49-F238E27FC236}">
                <a16:creationId xmlns:a16="http://schemas.microsoft.com/office/drawing/2014/main" id="{F891CE39-0FCE-E943-A1BE-2D7984451302}"/>
              </a:ext>
            </a:extLst>
          </p:cNvPr>
          <p:cNvPicPr>
            <a:picLocks noChangeAspect="1"/>
          </p:cNvPicPr>
          <p:nvPr/>
        </p:nvPicPr>
        <p:blipFill>
          <a:blip r:embed="rId5"/>
          <a:stretch>
            <a:fillRect/>
          </a:stretch>
        </p:blipFill>
        <p:spPr>
          <a:xfrm>
            <a:off x="4906167" y="1623282"/>
            <a:ext cx="433091" cy="251067"/>
          </a:xfrm>
          <a:prstGeom prst="rect">
            <a:avLst/>
          </a:prstGeom>
        </p:spPr>
      </p:pic>
      <p:sp>
        <p:nvSpPr>
          <p:cNvPr id="8" name="Rectangle 7">
            <a:extLst>
              <a:ext uri="{FF2B5EF4-FFF2-40B4-BE49-F238E27FC236}">
                <a16:creationId xmlns:a16="http://schemas.microsoft.com/office/drawing/2014/main" id="{34DD9D36-DA45-7545-A85B-011A29C8BF66}"/>
              </a:ext>
            </a:extLst>
          </p:cNvPr>
          <p:cNvSpPr/>
          <p:nvPr/>
        </p:nvSpPr>
        <p:spPr>
          <a:xfrm>
            <a:off x="4546312" y="1878624"/>
            <a:ext cx="4572000" cy="738664"/>
          </a:xfrm>
          <a:prstGeom prst="rect">
            <a:avLst/>
          </a:prstGeom>
        </p:spPr>
        <p:txBody>
          <a:bodyPr>
            <a:spAutoFit/>
          </a:bodyPr>
          <a:lstStyle/>
          <a:p>
            <a:pPr marL="285750" indent="-285750">
              <a:buFont typeface="Arial" panose="020B0604020202020204" pitchFamily="34" charset="0"/>
              <a:buChar char="•"/>
            </a:pPr>
            <a:r>
              <a:rPr lang="en-US" dirty="0"/>
              <a:t>contributes only an additive constant to the overall loss</a:t>
            </a:r>
          </a:p>
          <a:p>
            <a:pPr marL="285750" indent="-285750">
              <a:buFont typeface="Arial" panose="020B0604020202020204" pitchFamily="34" charset="0"/>
              <a:buChar char="•"/>
            </a:pPr>
            <a:r>
              <a:rPr lang="en-US" dirty="0"/>
              <a:t>are more susceptible to bias in the positives.</a:t>
            </a:r>
          </a:p>
        </p:txBody>
      </p:sp>
      <p:cxnSp>
        <p:nvCxnSpPr>
          <p:cNvPr id="10" name="Straight Connector 9">
            <a:extLst>
              <a:ext uri="{FF2B5EF4-FFF2-40B4-BE49-F238E27FC236}">
                <a16:creationId xmlns:a16="http://schemas.microsoft.com/office/drawing/2014/main" id="{379440EE-67B0-8C45-932E-991A88CA822C}"/>
              </a:ext>
            </a:extLst>
          </p:cNvPr>
          <p:cNvCxnSpPr>
            <a:cxnSpLocks/>
          </p:cNvCxnSpPr>
          <p:nvPr/>
        </p:nvCxnSpPr>
        <p:spPr>
          <a:xfrm flipV="1">
            <a:off x="747423" y="713607"/>
            <a:ext cx="7759579" cy="10275"/>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CE6B786E-8BB3-DF44-B505-41627198BB51}"/>
              </a:ext>
            </a:extLst>
          </p:cNvPr>
          <p:cNvPicPr>
            <a:picLocks noChangeAspect="1"/>
          </p:cNvPicPr>
          <p:nvPr/>
        </p:nvPicPr>
        <p:blipFill>
          <a:blip r:embed="rId6"/>
          <a:stretch>
            <a:fillRect/>
          </a:stretch>
        </p:blipFill>
        <p:spPr>
          <a:xfrm>
            <a:off x="787407" y="148465"/>
            <a:ext cx="2692400" cy="4953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DD53CF2-8CB3-B745-B275-949D2C4A6A98}"/>
              </a:ext>
            </a:extLst>
          </p:cNvPr>
          <p:cNvSpPr/>
          <p:nvPr/>
        </p:nvSpPr>
        <p:spPr>
          <a:xfrm>
            <a:off x="2114750" y="3947163"/>
            <a:ext cx="4044697" cy="307777"/>
          </a:xfrm>
          <a:prstGeom prst="rect">
            <a:avLst/>
          </a:prstGeom>
        </p:spPr>
        <p:txBody>
          <a:bodyPr wrap="none">
            <a:spAutoFit/>
          </a:bodyPr>
          <a:lstStyle/>
          <a:p>
            <a:r>
              <a:rPr lang="en-US" i="1" dirty="0"/>
              <a:t>Enc(·) </a:t>
            </a:r>
            <a:r>
              <a:rPr lang="en-US" dirty="0"/>
              <a:t>ResNet-50, ResNet-101, and ResNet-200</a:t>
            </a:r>
          </a:p>
        </p:txBody>
      </p:sp>
      <p:sp>
        <p:nvSpPr>
          <p:cNvPr id="3" name="Rectangle 2">
            <a:extLst>
              <a:ext uri="{FF2B5EF4-FFF2-40B4-BE49-F238E27FC236}">
                <a16:creationId xmlns:a16="http://schemas.microsoft.com/office/drawing/2014/main" id="{2C2E2B70-7FEE-1740-A930-53B81EFDF26C}"/>
              </a:ext>
            </a:extLst>
          </p:cNvPr>
          <p:cNvSpPr/>
          <p:nvPr/>
        </p:nvSpPr>
        <p:spPr>
          <a:xfrm>
            <a:off x="2115671" y="4235523"/>
            <a:ext cx="4572000" cy="738664"/>
          </a:xfrm>
          <a:prstGeom prst="rect">
            <a:avLst/>
          </a:prstGeom>
        </p:spPr>
        <p:txBody>
          <a:bodyPr>
            <a:spAutoFit/>
          </a:bodyPr>
          <a:lstStyle/>
          <a:p>
            <a:r>
              <a:rPr lang="en-US" i="1" dirty="0"/>
              <a:t>Aug(·) </a:t>
            </a:r>
            <a:r>
              <a:rPr lang="en-US" dirty="0"/>
              <a:t>data augmentation module: AutoAugment [5]; RandAugment [6]; SimAugment [3], and Stacked RandAugment [49]</a:t>
            </a:r>
          </a:p>
        </p:txBody>
      </p:sp>
      <p:pic>
        <p:nvPicPr>
          <p:cNvPr id="5" name="Picture 4" descr="Table&#10;&#10;Description automatically generated">
            <a:extLst>
              <a:ext uri="{FF2B5EF4-FFF2-40B4-BE49-F238E27FC236}">
                <a16:creationId xmlns:a16="http://schemas.microsoft.com/office/drawing/2014/main" id="{6BBD4DB9-CFC1-544F-953C-06C573ED6228}"/>
              </a:ext>
            </a:extLst>
          </p:cNvPr>
          <p:cNvPicPr>
            <a:picLocks noChangeAspect="1"/>
          </p:cNvPicPr>
          <p:nvPr/>
        </p:nvPicPr>
        <p:blipFill>
          <a:blip r:embed="rId2"/>
          <a:stretch>
            <a:fillRect/>
          </a:stretch>
        </p:blipFill>
        <p:spPr>
          <a:xfrm>
            <a:off x="349250" y="1301750"/>
            <a:ext cx="8445500" cy="2540000"/>
          </a:xfrm>
          <a:prstGeom prst="rect">
            <a:avLst/>
          </a:prstGeom>
        </p:spPr>
      </p:pic>
      <p:sp>
        <p:nvSpPr>
          <p:cNvPr id="6" name="TextBox 5">
            <a:extLst>
              <a:ext uri="{FF2B5EF4-FFF2-40B4-BE49-F238E27FC236}">
                <a16:creationId xmlns:a16="http://schemas.microsoft.com/office/drawing/2014/main" id="{5C743613-A3D8-EC43-BAF4-06F1F80A0E35}"/>
              </a:ext>
            </a:extLst>
          </p:cNvPr>
          <p:cNvSpPr txBox="1"/>
          <p:nvPr/>
        </p:nvSpPr>
        <p:spPr>
          <a:xfrm>
            <a:off x="747423" y="128832"/>
            <a:ext cx="4057521" cy="584775"/>
          </a:xfrm>
          <a:prstGeom prst="rect">
            <a:avLst/>
          </a:prstGeom>
          <a:noFill/>
        </p:spPr>
        <p:txBody>
          <a:bodyPr wrap="none" rtlCol="0">
            <a:spAutoFit/>
          </a:bodyPr>
          <a:lstStyle/>
          <a:p>
            <a:r>
              <a:rPr lang="en-US" sz="3200" dirty="0"/>
              <a:t>Experimental Results</a:t>
            </a:r>
          </a:p>
        </p:txBody>
      </p:sp>
      <p:cxnSp>
        <p:nvCxnSpPr>
          <p:cNvPr id="7" name="Straight Connector 6">
            <a:extLst>
              <a:ext uri="{FF2B5EF4-FFF2-40B4-BE49-F238E27FC236}">
                <a16:creationId xmlns:a16="http://schemas.microsoft.com/office/drawing/2014/main" id="{79FCE228-6FBF-7C42-8EDB-FFE405B955C1}"/>
              </a:ext>
            </a:extLst>
          </p:cNvPr>
          <p:cNvCxnSpPr>
            <a:cxnSpLocks/>
          </p:cNvCxnSpPr>
          <p:nvPr/>
        </p:nvCxnSpPr>
        <p:spPr>
          <a:xfrm flipV="1">
            <a:off x="747423" y="713607"/>
            <a:ext cx="7759579" cy="10275"/>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9316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able&#10;&#10;Description automatically generated">
            <a:extLst>
              <a:ext uri="{FF2B5EF4-FFF2-40B4-BE49-F238E27FC236}">
                <a16:creationId xmlns:a16="http://schemas.microsoft.com/office/drawing/2014/main" id="{4D3A0A89-3F6A-3E4C-A2BC-E78781875D00}"/>
              </a:ext>
            </a:extLst>
          </p:cNvPr>
          <p:cNvPicPr>
            <a:picLocks noChangeAspect="1"/>
          </p:cNvPicPr>
          <p:nvPr/>
        </p:nvPicPr>
        <p:blipFill>
          <a:blip r:embed="rId2"/>
          <a:stretch>
            <a:fillRect/>
          </a:stretch>
        </p:blipFill>
        <p:spPr>
          <a:xfrm>
            <a:off x="342900" y="1072778"/>
            <a:ext cx="8458200" cy="3517900"/>
          </a:xfrm>
          <a:prstGeom prst="rect">
            <a:avLst/>
          </a:prstGeom>
        </p:spPr>
      </p:pic>
      <p:sp>
        <p:nvSpPr>
          <p:cNvPr id="4" name="TextBox 3">
            <a:extLst>
              <a:ext uri="{FF2B5EF4-FFF2-40B4-BE49-F238E27FC236}">
                <a16:creationId xmlns:a16="http://schemas.microsoft.com/office/drawing/2014/main" id="{5E831716-8233-A640-82E0-D8284EF97806}"/>
              </a:ext>
            </a:extLst>
          </p:cNvPr>
          <p:cNvSpPr txBox="1"/>
          <p:nvPr/>
        </p:nvSpPr>
        <p:spPr>
          <a:xfrm>
            <a:off x="747423" y="128832"/>
            <a:ext cx="5559535" cy="584775"/>
          </a:xfrm>
          <a:prstGeom prst="rect">
            <a:avLst/>
          </a:prstGeom>
          <a:noFill/>
        </p:spPr>
        <p:txBody>
          <a:bodyPr wrap="none" rtlCol="0">
            <a:spAutoFit/>
          </a:bodyPr>
          <a:lstStyle/>
          <a:p>
            <a:r>
              <a:rPr lang="en-US" sz="3200" dirty="0"/>
              <a:t>Experimental Results (contd.)</a:t>
            </a:r>
          </a:p>
        </p:txBody>
      </p:sp>
      <p:cxnSp>
        <p:nvCxnSpPr>
          <p:cNvPr id="5" name="Straight Connector 4">
            <a:extLst>
              <a:ext uri="{FF2B5EF4-FFF2-40B4-BE49-F238E27FC236}">
                <a16:creationId xmlns:a16="http://schemas.microsoft.com/office/drawing/2014/main" id="{06F620EB-740B-004C-8581-3E6D82FC9C73}"/>
              </a:ext>
            </a:extLst>
          </p:cNvPr>
          <p:cNvCxnSpPr>
            <a:cxnSpLocks/>
          </p:cNvCxnSpPr>
          <p:nvPr/>
        </p:nvCxnSpPr>
        <p:spPr>
          <a:xfrm flipV="1">
            <a:off x="747423" y="713607"/>
            <a:ext cx="7759579" cy="10275"/>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6127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able&#10;&#10;Description automatically generated">
            <a:extLst>
              <a:ext uri="{FF2B5EF4-FFF2-40B4-BE49-F238E27FC236}">
                <a16:creationId xmlns:a16="http://schemas.microsoft.com/office/drawing/2014/main" id="{49766096-C47A-154C-90D1-49214C666E8F}"/>
              </a:ext>
            </a:extLst>
          </p:cNvPr>
          <p:cNvPicPr>
            <a:picLocks noChangeAspect="1"/>
          </p:cNvPicPr>
          <p:nvPr/>
        </p:nvPicPr>
        <p:blipFill>
          <a:blip r:embed="rId2"/>
          <a:stretch>
            <a:fillRect/>
          </a:stretch>
        </p:blipFill>
        <p:spPr>
          <a:xfrm>
            <a:off x="0" y="983841"/>
            <a:ext cx="9144000" cy="3731632"/>
          </a:xfrm>
          <a:prstGeom prst="rect">
            <a:avLst/>
          </a:prstGeom>
        </p:spPr>
      </p:pic>
      <p:sp>
        <p:nvSpPr>
          <p:cNvPr id="4" name="TextBox 3">
            <a:extLst>
              <a:ext uri="{FF2B5EF4-FFF2-40B4-BE49-F238E27FC236}">
                <a16:creationId xmlns:a16="http://schemas.microsoft.com/office/drawing/2014/main" id="{7217A753-006E-2241-A7A0-65DFDF9A5516}"/>
              </a:ext>
            </a:extLst>
          </p:cNvPr>
          <p:cNvSpPr txBox="1"/>
          <p:nvPr/>
        </p:nvSpPr>
        <p:spPr>
          <a:xfrm>
            <a:off x="747423" y="128832"/>
            <a:ext cx="4740400" cy="584775"/>
          </a:xfrm>
          <a:prstGeom prst="rect">
            <a:avLst/>
          </a:prstGeom>
          <a:noFill/>
        </p:spPr>
        <p:txBody>
          <a:bodyPr wrap="none" rtlCol="0">
            <a:spAutoFit/>
          </a:bodyPr>
          <a:lstStyle/>
          <a:p>
            <a:r>
              <a:rPr lang="en-US" sz="3200" dirty="0"/>
              <a:t>Robustness Experiments</a:t>
            </a:r>
          </a:p>
        </p:txBody>
      </p:sp>
      <p:cxnSp>
        <p:nvCxnSpPr>
          <p:cNvPr id="5" name="Straight Connector 4">
            <a:extLst>
              <a:ext uri="{FF2B5EF4-FFF2-40B4-BE49-F238E27FC236}">
                <a16:creationId xmlns:a16="http://schemas.microsoft.com/office/drawing/2014/main" id="{F8D9D2DE-31FD-4B43-9CD4-398BB6936D96}"/>
              </a:ext>
            </a:extLst>
          </p:cNvPr>
          <p:cNvCxnSpPr>
            <a:cxnSpLocks/>
          </p:cNvCxnSpPr>
          <p:nvPr/>
        </p:nvCxnSpPr>
        <p:spPr>
          <a:xfrm flipV="1">
            <a:off x="747423" y="713607"/>
            <a:ext cx="7759579" cy="10275"/>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3388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line chart&#10;&#10;Description automatically generated with medium confidence">
            <a:extLst>
              <a:ext uri="{FF2B5EF4-FFF2-40B4-BE49-F238E27FC236}">
                <a16:creationId xmlns:a16="http://schemas.microsoft.com/office/drawing/2014/main" id="{68F1355F-0A03-DD40-BC1C-52BA4BFB68EE}"/>
              </a:ext>
            </a:extLst>
          </p:cNvPr>
          <p:cNvPicPr>
            <a:picLocks noChangeAspect="1"/>
          </p:cNvPicPr>
          <p:nvPr/>
        </p:nvPicPr>
        <p:blipFill>
          <a:blip r:embed="rId2"/>
          <a:stretch>
            <a:fillRect/>
          </a:stretch>
        </p:blipFill>
        <p:spPr>
          <a:xfrm>
            <a:off x="0" y="1275885"/>
            <a:ext cx="9144000" cy="3057896"/>
          </a:xfrm>
          <a:prstGeom prst="rect">
            <a:avLst/>
          </a:prstGeom>
        </p:spPr>
      </p:pic>
      <p:sp>
        <p:nvSpPr>
          <p:cNvPr id="5" name="TextBox 4">
            <a:extLst>
              <a:ext uri="{FF2B5EF4-FFF2-40B4-BE49-F238E27FC236}">
                <a16:creationId xmlns:a16="http://schemas.microsoft.com/office/drawing/2014/main" id="{BFCB687A-F4F4-1543-A428-45B3F413D21B}"/>
              </a:ext>
            </a:extLst>
          </p:cNvPr>
          <p:cNvSpPr txBox="1"/>
          <p:nvPr/>
        </p:nvSpPr>
        <p:spPr>
          <a:xfrm>
            <a:off x="747423" y="128832"/>
            <a:ext cx="5171609" cy="584775"/>
          </a:xfrm>
          <a:prstGeom prst="rect">
            <a:avLst/>
          </a:prstGeom>
          <a:noFill/>
        </p:spPr>
        <p:txBody>
          <a:bodyPr wrap="none" rtlCol="0">
            <a:spAutoFit/>
          </a:bodyPr>
          <a:lstStyle/>
          <a:p>
            <a:r>
              <a:rPr lang="en-US" sz="3200" dirty="0"/>
              <a:t>Effects of Hyperparameters</a:t>
            </a:r>
          </a:p>
        </p:txBody>
      </p:sp>
      <p:cxnSp>
        <p:nvCxnSpPr>
          <p:cNvPr id="6" name="Straight Connector 5">
            <a:extLst>
              <a:ext uri="{FF2B5EF4-FFF2-40B4-BE49-F238E27FC236}">
                <a16:creationId xmlns:a16="http://schemas.microsoft.com/office/drawing/2014/main" id="{AFC565C0-998E-3C4A-B6CB-ADF34055764A}"/>
              </a:ext>
            </a:extLst>
          </p:cNvPr>
          <p:cNvCxnSpPr>
            <a:cxnSpLocks/>
          </p:cNvCxnSpPr>
          <p:nvPr/>
        </p:nvCxnSpPr>
        <p:spPr>
          <a:xfrm flipV="1">
            <a:off x="747423" y="713607"/>
            <a:ext cx="7759579" cy="10275"/>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6796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able&#10;&#10;Description automatically generated">
            <a:extLst>
              <a:ext uri="{FF2B5EF4-FFF2-40B4-BE49-F238E27FC236}">
                <a16:creationId xmlns:a16="http://schemas.microsoft.com/office/drawing/2014/main" id="{097CA015-2676-8E42-8A76-4AC5F2D32A3C}"/>
              </a:ext>
            </a:extLst>
          </p:cNvPr>
          <p:cNvPicPr>
            <a:picLocks noChangeAspect="1"/>
          </p:cNvPicPr>
          <p:nvPr/>
        </p:nvPicPr>
        <p:blipFill>
          <a:blip r:embed="rId3"/>
          <a:stretch>
            <a:fillRect/>
          </a:stretch>
        </p:blipFill>
        <p:spPr>
          <a:xfrm>
            <a:off x="0" y="1444814"/>
            <a:ext cx="9144000" cy="2253872"/>
          </a:xfrm>
          <a:prstGeom prst="rect">
            <a:avLst/>
          </a:prstGeom>
        </p:spPr>
      </p:pic>
      <p:sp>
        <p:nvSpPr>
          <p:cNvPr id="5" name="TextBox 4">
            <a:extLst>
              <a:ext uri="{FF2B5EF4-FFF2-40B4-BE49-F238E27FC236}">
                <a16:creationId xmlns:a16="http://schemas.microsoft.com/office/drawing/2014/main" id="{4DEB2C82-3B64-B447-8219-B754B2CC32DF}"/>
              </a:ext>
            </a:extLst>
          </p:cNvPr>
          <p:cNvSpPr txBox="1"/>
          <p:nvPr/>
        </p:nvSpPr>
        <p:spPr>
          <a:xfrm>
            <a:off x="747423" y="128832"/>
            <a:ext cx="5875326" cy="584775"/>
          </a:xfrm>
          <a:prstGeom prst="rect">
            <a:avLst/>
          </a:prstGeom>
          <a:noFill/>
        </p:spPr>
        <p:txBody>
          <a:bodyPr wrap="none" rtlCol="0">
            <a:spAutoFit/>
          </a:bodyPr>
          <a:lstStyle/>
          <a:p>
            <a:r>
              <a:rPr lang="en-US" sz="3200" dirty="0"/>
              <a:t>Transfer Learning Performance</a:t>
            </a:r>
          </a:p>
        </p:txBody>
      </p:sp>
      <p:cxnSp>
        <p:nvCxnSpPr>
          <p:cNvPr id="6" name="Straight Connector 5">
            <a:extLst>
              <a:ext uri="{FF2B5EF4-FFF2-40B4-BE49-F238E27FC236}">
                <a16:creationId xmlns:a16="http://schemas.microsoft.com/office/drawing/2014/main" id="{F63C8091-1E98-B740-9C2E-2CF68C98F6FC}"/>
              </a:ext>
            </a:extLst>
          </p:cNvPr>
          <p:cNvCxnSpPr>
            <a:cxnSpLocks/>
          </p:cNvCxnSpPr>
          <p:nvPr/>
        </p:nvCxnSpPr>
        <p:spPr>
          <a:xfrm flipV="1">
            <a:off x="747423" y="713607"/>
            <a:ext cx="7759579" cy="10275"/>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8654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3D4E33-3D90-744E-8702-623CC8B4D42C}"/>
              </a:ext>
            </a:extLst>
          </p:cNvPr>
          <p:cNvSpPr txBox="1"/>
          <p:nvPr/>
        </p:nvSpPr>
        <p:spPr>
          <a:xfrm>
            <a:off x="747423" y="128832"/>
            <a:ext cx="2417650" cy="584775"/>
          </a:xfrm>
          <a:prstGeom prst="rect">
            <a:avLst/>
          </a:prstGeom>
          <a:noFill/>
        </p:spPr>
        <p:txBody>
          <a:bodyPr wrap="none" rtlCol="0">
            <a:spAutoFit/>
          </a:bodyPr>
          <a:lstStyle/>
          <a:p>
            <a:r>
              <a:rPr lang="en-US" sz="3200" dirty="0"/>
              <a:t>Conclusions</a:t>
            </a:r>
          </a:p>
        </p:txBody>
      </p:sp>
      <p:cxnSp>
        <p:nvCxnSpPr>
          <p:cNvPr id="3" name="Straight Connector 2">
            <a:extLst>
              <a:ext uri="{FF2B5EF4-FFF2-40B4-BE49-F238E27FC236}">
                <a16:creationId xmlns:a16="http://schemas.microsoft.com/office/drawing/2014/main" id="{04CAE919-C9AC-5B45-83E2-6E656A1C74B5}"/>
              </a:ext>
            </a:extLst>
          </p:cNvPr>
          <p:cNvCxnSpPr>
            <a:cxnSpLocks/>
          </p:cNvCxnSpPr>
          <p:nvPr/>
        </p:nvCxnSpPr>
        <p:spPr>
          <a:xfrm flipV="1">
            <a:off x="747423" y="713607"/>
            <a:ext cx="7759579" cy="10275"/>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40E771EC-1E79-3149-904B-846A9CE62664}"/>
              </a:ext>
            </a:extLst>
          </p:cNvPr>
          <p:cNvSpPr/>
          <p:nvPr/>
        </p:nvSpPr>
        <p:spPr>
          <a:xfrm>
            <a:off x="2286000" y="2202418"/>
            <a:ext cx="4572000" cy="954107"/>
          </a:xfrm>
          <a:prstGeom prst="rect">
            <a:avLst/>
          </a:prstGeom>
        </p:spPr>
        <p:txBody>
          <a:bodyPr>
            <a:spAutoFit/>
          </a:bodyPr>
          <a:lstStyle/>
          <a:p>
            <a:pPr marL="285750" lvl="0" indent="-285750">
              <a:buFont typeface="Arial" panose="020B0604020202020204" pitchFamily="34" charset="0"/>
              <a:buChar char="•"/>
            </a:pPr>
            <a:r>
              <a:rPr lang="en-US" dirty="0">
                <a:latin typeface="Calibri" panose="020F0502020204030204" pitchFamily="34" charset="0"/>
                <a:cs typeface="Calibri" panose="020F0502020204030204" pitchFamily="34" charset="0"/>
              </a:rPr>
              <a:t>supervised contrastive learning is a technical advancement in the ﬁeld of supervised classiﬁcation; </a:t>
            </a:r>
          </a:p>
          <a:p>
            <a:pPr marL="285750" lvl="0" indent="-285750">
              <a:buFont typeface="Arial" panose="020B0604020202020204" pitchFamily="34" charset="0"/>
              <a:buChar char="•"/>
            </a:pPr>
            <a:r>
              <a:rPr lang="en-US" dirty="0">
                <a:latin typeface="Calibri" panose="020F0502020204030204" pitchFamily="34" charset="0"/>
                <a:cs typeface="Calibri" panose="020F0502020204030204" pitchFamily="34" charset="0"/>
              </a:rPr>
              <a:t>supervised contrastive learning can improve both the accuracy and robustness of classiﬁers</a:t>
            </a:r>
          </a:p>
        </p:txBody>
      </p:sp>
    </p:spTree>
    <p:extLst>
      <p:ext uri="{BB962C8B-B14F-4D97-AF65-F5344CB8AC3E}">
        <p14:creationId xmlns:p14="http://schemas.microsoft.com/office/powerpoint/2010/main" val="27353433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7EE755-DD6B-5A4E-837F-1C5F55248F2F}"/>
              </a:ext>
            </a:extLst>
          </p:cNvPr>
          <p:cNvSpPr txBox="1"/>
          <p:nvPr/>
        </p:nvSpPr>
        <p:spPr>
          <a:xfrm>
            <a:off x="3205113" y="2224727"/>
            <a:ext cx="2743200" cy="646331"/>
          </a:xfrm>
          <a:prstGeom prst="rect">
            <a:avLst/>
          </a:prstGeom>
          <a:noFill/>
        </p:spPr>
        <p:txBody>
          <a:bodyPr wrap="square" rtlCol="0">
            <a:spAutoFit/>
          </a:bodyPr>
          <a:lstStyle/>
          <a:p>
            <a:r>
              <a:rPr lang="en-US" sz="3600" dirty="0"/>
              <a:t>Questions?</a:t>
            </a:r>
          </a:p>
        </p:txBody>
      </p:sp>
    </p:spTree>
    <p:extLst>
      <p:ext uri="{BB962C8B-B14F-4D97-AF65-F5344CB8AC3E}">
        <p14:creationId xmlns:p14="http://schemas.microsoft.com/office/powerpoint/2010/main" val="2487521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0F1A776-2C14-7141-BB81-45578835089F}"/>
              </a:ext>
            </a:extLst>
          </p:cNvPr>
          <p:cNvSpPr>
            <a:spLocks noGrp="1"/>
          </p:cNvSpPr>
          <p:nvPr>
            <p:ph type="sldNum" sz="quarter" idx="12"/>
          </p:nvPr>
        </p:nvSpPr>
        <p:spPr>
          <a:xfrm>
            <a:off x="7615237" y="4812507"/>
            <a:ext cx="328613" cy="273844"/>
          </a:xfrm>
        </p:spPr>
        <p:txBody>
          <a:bodyPr/>
          <a:lstStyle/>
          <a:p>
            <a:fld id="{E7CE7BE8-E849-0848-BA12-09DFF1A75794}" type="slidenum">
              <a:rPr lang="en-US" smtClean="0"/>
              <a:t>2</a:t>
            </a:fld>
            <a:endParaRPr lang="en-US"/>
          </a:p>
        </p:txBody>
      </p:sp>
      <p:sp>
        <p:nvSpPr>
          <p:cNvPr id="39" name="object 4">
            <a:extLst>
              <a:ext uri="{FF2B5EF4-FFF2-40B4-BE49-F238E27FC236}">
                <a16:creationId xmlns:a16="http://schemas.microsoft.com/office/drawing/2014/main" id="{7CA3D803-70C1-0846-86D0-C1452691734E}"/>
              </a:ext>
            </a:extLst>
          </p:cNvPr>
          <p:cNvSpPr/>
          <p:nvPr/>
        </p:nvSpPr>
        <p:spPr>
          <a:xfrm>
            <a:off x="3558438" y="2286000"/>
            <a:ext cx="1470762" cy="470059"/>
          </a:xfrm>
          <a:custGeom>
            <a:avLst/>
            <a:gdLst/>
            <a:ahLst/>
            <a:cxnLst/>
            <a:rect l="l" t="t" r="r" b="b"/>
            <a:pathLst>
              <a:path w="1482089" h="626745">
                <a:moveTo>
                  <a:pt x="1168522" y="626398"/>
                </a:moveTo>
                <a:lnTo>
                  <a:pt x="1168522" y="490949"/>
                </a:lnTo>
                <a:lnTo>
                  <a:pt x="0" y="490949"/>
                </a:lnTo>
                <a:lnTo>
                  <a:pt x="0" y="135449"/>
                </a:lnTo>
                <a:lnTo>
                  <a:pt x="1168522" y="135449"/>
                </a:lnTo>
                <a:lnTo>
                  <a:pt x="1168522" y="0"/>
                </a:lnTo>
                <a:lnTo>
                  <a:pt x="1481697" y="313199"/>
                </a:lnTo>
                <a:lnTo>
                  <a:pt x="1168522" y="626398"/>
                </a:lnTo>
                <a:close/>
              </a:path>
            </a:pathLst>
          </a:custGeom>
          <a:solidFill>
            <a:schemeClr val="accent6">
              <a:lumMod val="50000"/>
            </a:schemeClr>
          </a:solidFill>
        </p:spPr>
        <p:txBody>
          <a:bodyPr wrap="square" lIns="0" tIns="0" rIns="0" bIns="0" rtlCol="0"/>
          <a:lstStyle/>
          <a:p>
            <a:endParaRPr sz="1050">
              <a:solidFill>
                <a:schemeClr val="accent1"/>
              </a:solidFill>
            </a:endParaRPr>
          </a:p>
        </p:txBody>
      </p:sp>
      <p:grpSp>
        <p:nvGrpSpPr>
          <p:cNvPr id="40" name="object 5">
            <a:extLst>
              <a:ext uri="{FF2B5EF4-FFF2-40B4-BE49-F238E27FC236}">
                <a16:creationId xmlns:a16="http://schemas.microsoft.com/office/drawing/2014/main" id="{17FFA85D-8A5F-E748-B7F2-A6E334A63E6F}"/>
              </a:ext>
            </a:extLst>
          </p:cNvPr>
          <p:cNvGrpSpPr/>
          <p:nvPr/>
        </p:nvGrpSpPr>
        <p:grpSpPr>
          <a:xfrm>
            <a:off x="2298777" y="2065927"/>
            <a:ext cx="1018223" cy="866775"/>
            <a:chOff x="1541036" y="2754569"/>
            <a:chExt cx="1357630" cy="1155700"/>
          </a:xfrm>
        </p:grpSpPr>
        <p:sp>
          <p:nvSpPr>
            <p:cNvPr id="41" name="object 6">
              <a:extLst>
                <a:ext uri="{FF2B5EF4-FFF2-40B4-BE49-F238E27FC236}">
                  <a16:creationId xmlns:a16="http://schemas.microsoft.com/office/drawing/2014/main" id="{ECF26D4B-5B99-2D4A-BCEC-7DEB05A1191A}"/>
                </a:ext>
              </a:extLst>
            </p:cNvPr>
            <p:cNvSpPr/>
            <p:nvPr/>
          </p:nvSpPr>
          <p:spPr>
            <a:xfrm>
              <a:off x="2282457" y="3512693"/>
              <a:ext cx="303530" cy="302260"/>
            </a:xfrm>
            <a:custGeom>
              <a:avLst/>
              <a:gdLst/>
              <a:ahLst/>
              <a:cxnLst/>
              <a:rect l="l" t="t" r="r" b="b"/>
              <a:pathLst>
                <a:path w="303530" h="302260">
                  <a:moveTo>
                    <a:pt x="151649" y="301799"/>
                  </a:moveTo>
                  <a:lnTo>
                    <a:pt x="103716" y="294107"/>
                  </a:lnTo>
                  <a:lnTo>
                    <a:pt x="62086" y="272687"/>
                  </a:lnTo>
                  <a:lnTo>
                    <a:pt x="29259" y="240023"/>
                  </a:lnTo>
                  <a:lnTo>
                    <a:pt x="7731" y="198599"/>
                  </a:lnTo>
                  <a:lnTo>
                    <a:pt x="0" y="150899"/>
                  </a:lnTo>
                  <a:lnTo>
                    <a:pt x="7731" y="103199"/>
                  </a:lnTo>
                  <a:lnTo>
                    <a:pt x="29259" y="61775"/>
                  </a:lnTo>
                  <a:lnTo>
                    <a:pt x="62086" y="29111"/>
                  </a:lnTo>
                  <a:lnTo>
                    <a:pt x="103716" y="7691"/>
                  </a:lnTo>
                  <a:lnTo>
                    <a:pt x="151649" y="0"/>
                  </a:lnTo>
                  <a:lnTo>
                    <a:pt x="181372" y="2926"/>
                  </a:lnTo>
                  <a:lnTo>
                    <a:pt x="235784" y="25354"/>
                  </a:lnTo>
                  <a:lnTo>
                    <a:pt x="277820" y="67182"/>
                  </a:lnTo>
                  <a:lnTo>
                    <a:pt x="300367" y="121322"/>
                  </a:lnTo>
                  <a:lnTo>
                    <a:pt x="303311" y="150899"/>
                  </a:lnTo>
                  <a:lnTo>
                    <a:pt x="295580" y="198599"/>
                  </a:lnTo>
                  <a:lnTo>
                    <a:pt x="274050" y="240023"/>
                  </a:lnTo>
                  <a:lnTo>
                    <a:pt x="241220" y="272687"/>
                  </a:lnTo>
                  <a:lnTo>
                    <a:pt x="199587" y="294107"/>
                  </a:lnTo>
                  <a:lnTo>
                    <a:pt x="151649" y="301799"/>
                  </a:lnTo>
                  <a:close/>
                </a:path>
              </a:pathLst>
            </a:custGeom>
            <a:solidFill>
              <a:srgbClr val="A3C1F4"/>
            </a:solidFill>
          </p:spPr>
          <p:txBody>
            <a:bodyPr wrap="square" lIns="0" tIns="0" rIns="0" bIns="0" rtlCol="0"/>
            <a:lstStyle/>
            <a:p>
              <a:endParaRPr sz="1050"/>
            </a:p>
          </p:txBody>
        </p:sp>
        <p:sp>
          <p:nvSpPr>
            <p:cNvPr id="42" name="object 7">
              <a:extLst>
                <a:ext uri="{FF2B5EF4-FFF2-40B4-BE49-F238E27FC236}">
                  <a16:creationId xmlns:a16="http://schemas.microsoft.com/office/drawing/2014/main" id="{898D6491-9076-8749-B7CC-98ACF4DA9394}"/>
                </a:ext>
              </a:extLst>
            </p:cNvPr>
            <p:cNvSpPr/>
            <p:nvPr/>
          </p:nvSpPr>
          <p:spPr>
            <a:xfrm>
              <a:off x="2282457" y="3512692"/>
              <a:ext cx="303530" cy="302260"/>
            </a:xfrm>
            <a:custGeom>
              <a:avLst/>
              <a:gdLst/>
              <a:ahLst/>
              <a:cxnLst/>
              <a:rect l="l" t="t" r="r" b="b"/>
              <a:pathLst>
                <a:path w="303530" h="302260">
                  <a:moveTo>
                    <a:pt x="0" y="150899"/>
                  </a:moveTo>
                  <a:lnTo>
                    <a:pt x="7731" y="103199"/>
                  </a:lnTo>
                  <a:lnTo>
                    <a:pt x="29259" y="61775"/>
                  </a:lnTo>
                  <a:lnTo>
                    <a:pt x="62086" y="29111"/>
                  </a:lnTo>
                  <a:lnTo>
                    <a:pt x="103716" y="7691"/>
                  </a:lnTo>
                  <a:lnTo>
                    <a:pt x="151649" y="0"/>
                  </a:lnTo>
                  <a:lnTo>
                    <a:pt x="209682" y="11487"/>
                  </a:lnTo>
                  <a:lnTo>
                    <a:pt x="258886" y="44199"/>
                  </a:lnTo>
                  <a:lnTo>
                    <a:pt x="291758" y="93152"/>
                  </a:lnTo>
                  <a:lnTo>
                    <a:pt x="303311" y="150899"/>
                  </a:lnTo>
                  <a:lnTo>
                    <a:pt x="295580" y="198599"/>
                  </a:lnTo>
                  <a:lnTo>
                    <a:pt x="274050" y="240023"/>
                  </a:lnTo>
                  <a:lnTo>
                    <a:pt x="241220" y="272687"/>
                  </a:lnTo>
                  <a:lnTo>
                    <a:pt x="199587" y="294107"/>
                  </a:lnTo>
                  <a:lnTo>
                    <a:pt x="151649" y="301799"/>
                  </a:lnTo>
                  <a:lnTo>
                    <a:pt x="103716" y="294107"/>
                  </a:lnTo>
                  <a:lnTo>
                    <a:pt x="62086" y="272687"/>
                  </a:lnTo>
                  <a:lnTo>
                    <a:pt x="29259" y="240023"/>
                  </a:lnTo>
                  <a:lnTo>
                    <a:pt x="7731" y="198599"/>
                  </a:lnTo>
                  <a:lnTo>
                    <a:pt x="0" y="150899"/>
                  </a:lnTo>
                  <a:close/>
                </a:path>
              </a:pathLst>
            </a:custGeom>
            <a:ln w="19049">
              <a:solidFill>
                <a:srgbClr val="595959"/>
              </a:solidFill>
            </a:ln>
          </p:spPr>
          <p:txBody>
            <a:bodyPr wrap="square" lIns="0" tIns="0" rIns="0" bIns="0" rtlCol="0"/>
            <a:lstStyle/>
            <a:p>
              <a:endParaRPr sz="1050"/>
            </a:p>
          </p:txBody>
        </p:sp>
        <p:sp>
          <p:nvSpPr>
            <p:cNvPr id="43" name="object 8">
              <a:extLst>
                <a:ext uri="{FF2B5EF4-FFF2-40B4-BE49-F238E27FC236}">
                  <a16:creationId xmlns:a16="http://schemas.microsoft.com/office/drawing/2014/main" id="{DE7150DC-06AC-0147-9EB5-9E6F9A8EE24D}"/>
                </a:ext>
              </a:extLst>
            </p:cNvPr>
            <p:cNvSpPr/>
            <p:nvPr/>
          </p:nvSpPr>
          <p:spPr>
            <a:xfrm>
              <a:off x="2140480" y="2764094"/>
              <a:ext cx="303530" cy="302260"/>
            </a:xfrm>
            <a:custGeom>
              <a:avLst/>
              <a:gdLst/>
              <a:ahLst/>
              <a:cxnLst/>
              <a:rect l="l" t="t" r="r" b="b"/>
              <a:pathLst>
                <a:path w="303530" h="302260">
                  <a:moveTo>
                    <a:pt x="151649" y="301799"/>
                  </a:moveTo>
                  <a:lnTo>
                    <a:pt x="103716" y="294107"/>
                  </a:lnTo>
                  <a:lnTo>
                    <a:pt x="62086" y="272687"/>
                  </a:lnTo>
                  <a:lnTo>
                    <a:pt x="29259" y="240023"/>
                  </a:lnTo>
                  <a:lnTo>
                    <a:pt x="7731" y="198599"/>
                  </a:lnTo>
                  <a:lnTo>
                    <a:pt x="0" y="150899"/>
                  </a:lnTo>
                  <a:lnTo>
                    <a:pt x="7731" y="103199"/>
                  </a:lnTo>
                  <a:lnTo>
                    <a:pt x="29259" y="61775"/>
                  </a:lnTo>
                  <a:lnTo>
                    <a:pt x="62086" y="29111"/>
                  </a:lnTo>
                  <a:lnTo>
                    <a:pt x="103716" y="7691"/>
                  </a:lnTo>
                  <a:lnTo>
                    <a:pt x="151649" y="0"/>
                  </a:lnTo>
                  <a:lnTo>
                    <a:pt x="181373" y="2926"/>
                  </a:lnTo>
                  <a:lnTo>
                    <a:pt x="235784" y="25354"/>
                  </a:lnTo>
                  <a:lnTo>
                    <a:pt x="277820" y="67182"/>
                  </a:lnTo>
                  <a:lnTo>
                    <a:pt x="300358" y="121322"/>
                  </a:lnTo>
                  <a:lnTo>
                    <a:pt x="303299" y="150899"/>
                  </a:lnTo>
                  <a:lnTo>
                    <a:pt x="295568" y="198599"/>
                  </a:lnTo>
                  <a:lnTo>
                    <a:pt x="274040" y="240023"/>
                  </a:lnTo>
                  <a:lnTo>
                    <a:pt x="241212" y="272687"/>
                  </a:lnTo>
                  <a:lnTo>
                    <a:pt x="199583" y="294107"/>
                  </a:lnTo>
                  <a:lnTo>
                    <a:pt x="151649" y="301799"/>
                  </a:lnTo>
                  <a:close/>
                </a:path>
              </a:pathLst>
            </a:custGeom>
            <a:solidFill>
              <a:srgbClr val="6D9EEB"/>
            </a:solidFill>
          </p:spPr>
          <p:txBody>
            <a:bodyPr wrap="square" lIns="0" tIns="0" rIns="0" bIns="0" rtlCol="0"/>
            <a:lstStyle/>
            <a:p>
              <a:endParaRPr sz="1050"/>
            </a:p>
          </p:txBody>
        </p:sp>
        <p:sp>
          <p:nvSpPr>
            <p:cNvPr id="44" name="object 9">
              <a:extLst>
                <a:ext uri="{FF2B5EF4-FFF2-40B4-BE49-F238E27FC236}">
                  <a16:creationId xmlns:a16="http://schemas.microsoft.com/office/drawing/2014/main" id="{91EEE451-F2E8-1243-8268-F5D606776BFC}"/>
                </a:ext>
              </a:extLst>
            </p:cNvPr>
            <p:cNvSpPr/>
            <p:nvPr/>
          </p:nvSpPr>
          <p:spPr>
            <a:xfrm>
              <a:off x="2140480" y="2764094"/>
              <a:ext cx="303530" cy="302260"/>
            </a:xfrm>
            <a:custGeom>
              <a:avLst/>
              <a:gdLst/>
              <a:ahLst/>
              <a:cxnLst/>
              <a:rect l="l" t="t" r="r" b="b"/>
              <a:pathLst>
                <a:path w="303530" h="302260">
                  <a:moveTo>
                    <a:pt x="0" y="150899"/>
                  </a:moveTo>
                  <a:lnTo>
                    <a:pt x="7731" y="103199"/>
                  </a:lnTo>
                  <a:lnTo>
                    <a:pt x="29259" y="61775"/>
                  </a:lnTo>
                  <a:lnTo>
                    <a:pt x="62086" y="29111"/>
                  </a:lnTo>
                  <a:lnTo>
                    <a:pt x="103716" y="7691"/>
                  </a:lnTo>
                  <a:lnTo>
                    <a:pt x="151649" y="0"/>
                  </a:lnTo>
                  <a:lnTo>
                    <a:pt x="209683" y="11487"/>
                  </a:lnTo>
                  <a:lnTo>
                    <a:pt x="258881" y="44199"/>
                  </a:lnTo>
                  <a:lnTo>
                    <a:pt x="291755" y="93152"/>
                  </a:lnTo>
                  <a:lnTo>
                    <a:pt x="303299" y="150899"/>
                  </a:lnTo>
                  <a:lnTo>
                    <a:pt x="295568" y="198599"/>
                  </a:lnTo>
                  <a:lnTo>
                    <a:pt x="274040" y="240023"/>
                  </a:lnTo>
                  <a:lnTo>
                    <a:pt x="241212" y="272687"/>
                  </a:lnTo>
                  <a:lnTo>
                    <a:pt x="199583" y="294107"/>
                  </a:lnTo>
                  <a:lnTo>
                    <a:pt x="151649" y="301799"/>
                  </a:lnTo>
                  <a:lnTo>
                    <a:pt x="103716" y="294107"/>
                  </a:lnTo>
                  <a:lnTo>
                    <a:pt x="62086" y="272687"/>
                  </a:lnTo>
                  <a:lnTo>
                    <a:pt x="29259" y="240023"/>
                  </a:lnTo>
                  <a:lnTo>
                    <a:pt x="7731" y="198599"/>
                  </a:lnTo>
                  <a:lnTo>
                    <a:pt x="0" y="150899"/>
                  </a:lnTo>
                  <a:close/>
                </a:path>
              </a:pathLst>
            </a:custGeom>
            <a:ln w="19049">
              <a:solidFill>
                <a:srgbClr val="595959"/>
              </a:solidFill>
            </a:ln>
          </p:spPr>
          <p:txBody>
            <a:bodyPr wrap="square" lIns="0" tIns="0" rIns="0" bIns="0" rtlCol="0"/>
            <a:lstStyle/>
            <a:p>
              <a:endParaRPr sz="1050"/>
            </a:p>
          </p:txBody>
        </p:sp>
        <p:sp>
          <p:nvSpPr>
            <p:cNvPr id="45" name="object 10">
              <a:extLst>
                <a:ext uri="{FF2B5EF4-FFF2-40B4-BE49-F238E27FC236}">
                  <a16:creationId xmlns:a16="http://schemas.microsoft.com/office/drawing/2014/main" id="{A9E54904-7FA4-514D-9377-B1172803CEFA}"/>
                </a:ext>
              </a:extLst>
            </p:cNvPr>
            <p:cNvSpPr/>
            <p:nvPr/>
          </p:nvSpPr>
          <p:spPr>
            <a:xfrm>
              <a:off x="2585744" y="2764094"/>
              <a:ext cx="303530" cy="302260"/>
            </a:xfrm>
            <a:custGeom>
              <a:avLst/>
              <a:gdLst/>
              <a:ahLst/>
              <a:cxnLst/>
              <a:rect l="l" t="t" r="r" b="b"/>
              <a:pathLst>
                <a:path w="303530" h="302260">
                  <a:moveTo>
                    <a:pt x="151649" y="301799"/>
                  </a:moveTo>
                  <a:lnTo>
                    <a:pt x="103718" y="294107"/>
                  </a:lnTo>
                  <a:lnTo>
                    <a:pt x="62089" y="272687"/>
                  </a:lnTo>
                  <a:lnTo>
                    <a:pt x="29260" y="240023"/>
                  </a:lnTo>
                  <a:lnTo>
                    <a:pt x="7731" y="198599"/>
                  </a:lnTo>
                  <a:lnTo>
                    <a:pt x="0" y="150899"/>
                  </a:lnTo>
                  <a:lnTo>
                    <a:pt x="7731" y="103199"/>
                  </a:lnTo>
                  <a:lnTo>
                    <a:pt x="29260" y="61775"/>
                  </a:lnTo>
                  <a:lnTo>
                    <a:pt x="62089" y="29111"/>
                  </a:lnTo>
                  <a:lnTo>
                    <a:pt x="103718" y="7691"/>
                  </a:lnTo>
                  <a:lnTo>
                    <a:pt x="151649" y="0"/>
                  </a:lnTo>
                  <a:lnTo>
                    <a:pt x="181376" y="2926"/>
                  </a:lnTo>
                  <a:lnTo>
                    <a:pt x="235785" y="25354"/>
                  </a:lnTo>
                  <a:lnTo>
                    <a:pt x="277818" y="67182"/>
                  </a:lnTo>
                  <a:lnTo>
                    <a:pt x="300358" y="121322"/>
                  </a:lnTo>
                  <a:lnTo>
                    <a:pt x="303299" y="150899"/>
                  </a:lnTo>
                  <a:lnTo>
                    <a:pt x="295567" y="198599"/>
                  </a:lnTo>
                  <a:lnTo>
                    <a:pt x="274038" y="240023"/>
                  </a:lnTo>
                  <a:lnTo>
                    <a:pt x="241210" y="272687"/>
                  </a:lnTo>
                  <a:lnTo>
                    <a:pt x="199581" y="294107"/>
                  </a:lnTo>
                  <a:lnTo>
                    <a:pt x="151649" y="301799"/>
                  </a:lnTo>
                  <a:close/>
                </a:path>
              </a:pathLst>
            </a:custGeom>
            <a:solidFill>
              <a:srgbClr val="DD7E6B"/>
            </a:solidFill>
          </p:spPr>
          <p:txBody>
            <a:bodyPr wrap="square" lIns="0" tIns="0" rIns="0" bIns="0" rtlCol="0"/>
            <a:lstStyle/>
            <a:p>
              <a:endParaRPr sz="1050"/>
            </a:p>
          </p:txBody>
        </p:sp>
        <p:sp>
          <p:nvSpPr>
            <p:cNvPr id="46" name="object 11">
              <a:extLst>
                <a:ext uri="{FF2B5EF4-FFF2-40B4-BE49-F238E27FC236}">
                  <a16:creationId xmlns:a16="http://schemas.microsoft.com/office/drawing/2014/main" id="{DBDF84B2-BEFC-574A-A3CA-4885B886F962}"/>
                </a:ext>
              </a:extLst>
            </p:cNvPr>
            <p:cNvSpPr/>
            <p:nvPr/>
          </p:nvSpPr>
          <p:spPr>
            <a:xfrm>
              <a:off x="2585744" y="2764094"/>
              <a:ext cx="303530" cy="302260"/>
            </a:xfrm>
            <a:custGeom>
              <a:avLst/>
              <a:gdLst/>
              <a:ahLst/>
              <a:cxnLst/>
              <a:rect l="l" t="t" r="r" b="b"/>
              <a:pathLst>
                <a:path w="303530" h="302260">
                  <a:moveTo>
                    <a:pt x="0" y="150899"/>
                  </a:moveTo>
                  <a:lnTo>
                    <a:pt x="7731" y="103199"/>
                  </a:lnTo>
                  <a:lnTo>
                    <a:pt x="29260" y="61775"/>
                  </a:lnTo>
                  <a:lnTo>
                    <a:pt x="62089" y="29111"/>
                  </a:lnTo>
                  <a:lnTo>
                    <a:pt x="103718" y="7691"/>
                  </a:lnTo>
                  <a:lnTo>
                    <a:pt x="151649" y="0"/>
                  </a:lnTo>
                  <a:lnTo>
                    <a:pt x="209687" y="11487"/>
                  </a:lnTo>
                  <a:lnTo>
                    <a:pt x="258874" y="44199"/>
                  </a:lnTo>
                  <a:lnTo>
                    <a:pt x="291755" y="93152"/>
                  </a:lnTo>
                  <a:lnTo>
                    <a:pt x="303299" y="150899"/>
                  </a:lnTo>
                  <a:lnTo>
                    <a:pt x="295567" y="198599"/>
                  </a:lnTo>
                  <a:lnTo>
                    <a:pt x="274038" y="240023"/>
                  </a:lnTo>
                  <a:lnTo>
                    <a:pt x="241210" y="272687"/>
                  </a:lnTo>
                  <a:lnTo>
                    <a:pt x="199581" y="294107"/>
                  </a:lnTo>
                  <a:lnTo>
                    <a:pt x="151649" y="301799"/>
                  </a:lnTo>
                  <a:lnTo>
                    <a:pt x="103718" y="294107"/>
                  </a:lnTo>
                  <a:lnTo>
                    <a:pt x="62089" y="272687"/>
                  </a:lnTo>
                  <a:lnTo>
                    <a:pt x="29260" y="240023"/>
                  </a:lnTo>
                  <a:lnTo>
                    <a:pt x="7731" y="198599"/>
                  </a:lnTo>
                  <a:lnTo>
                    <a:pt x="0" y="150899"/>
                  </a:lnTo>
                  <a:close/>
                </a:path>
              </a:pathLst>
            </a:custGeom>
            <a:ln w="19049">
              <a:solidFill>
                <a:srgbClr val="595959"/>
              </a:solidFill>
            </a:ln>
          </p:spPr>
          <p:txBody>
            <a:bodyPr wrap="square" lIns="0" tIns="0" rIns="0" bIns="0" rtlCol="0"/>
            <a:lstStyle/>
            <a:p>
              <a:endParaRPr sz="1050"/>
            </a:p>
          </p:txBody>
        </p:sp>
        <p:sp>
          <p:nvSpPr>
            <p:cNvPr id="47" name="object 12">
              <a:extLst>
                <a:ext uri="{FF2B5EF4-FFF2-40B4-BE49-F238E27FC236}">
                  <a16:creationId xmlns:a16="http://schemas.microsoft.com/office/drawing/2014/main" id="{7C56A005-5E89-2C4D-9CDD-DF9C32E1CF4A}"/>
                </a:ext>
              </a:extLst>
            </p:cNvPr>
            <p:cNvSpPr/>
            <p:nvPr/>
          </p:nvSpPr>
          <p:spPr>
            <a:xfrm>
              <a:off x="1550561" y="3598342"/>
              <a:ext cx="303530" cy="302260"/>
            </a:xfrm>
            <a:custGeom>
              <a:avLst/>
              <a:gdLst/>
              <a:ahLst/>
              <a:cxnLst/>
              <a:rect l="l" t="t" r="r" b="b"/>
              <a:pathLst>
                <a:path w="303530" h="302260">
                  <a:moveTo>
                    <a:pt x="151649" y="301799"/>
                  </a:moveTo>
                  <a:lnTo>
                    <a:pt x="103716" y="294107"/>
                  </a:lnTo>
                  <a:lnTo>
                    <a:pt x="62086" y="272687"/>
                  </a:lnTo>
                  <a:lnTo>
                    <a:pt x="29259" y="240023"/>
                  </a:lnTo>
                  <a:lnTo>
                    <a:pt x="7731" y="198599"/>
                  </a:lnTo>
                  <a:lnTo>
                    <a:pt x="0" y="150899"/>
                  </a:lnTo>
                  <a:lnTo>
                    <a:pt x="7731" y="103199"/>
                  </a:lnTo>
                  <a:lnTo>
                    <a:pt x="29259" y="61775"/>
                  </a:lnTo>
                  <a:lnTo>
                    <a:pt x="62086" y="29111"/>
                  </a:lnTo>
                  <a:lnTo>
                    <a:pt x="103716" y="7691"/>
                  </a:lnTo>
                  <a:lnTo>
                    <a:pt x="151649" y="0"/>
                  </a:lnTo>
                  <a:lnTo>
                    <a:pt x="181373" y="2926"/>
                  </a:lnTo>
                  <a:lnTo>
                    <a:pt x="235784" y="25354"/>
                  </a:lnTo>
                  <a:lnTo>
                    <a:pt x="277820" y="67182"/>
                  </a:lnTo>
                  <a:lnTo>
                    <a:pt x="300358" y="121322"/>
                  </a:lnTo>
                  <a:lnTo>
                    <a:pt x="303299" y="150899"/>
                  </a:lnTo>
                  <a:lnTo>
                    <a:pt x="295568" y="198599"/>
                  </a:lnTo>
                  <a:lnTo>
                    <a:pt x="274040" y="240023"/>
                  </a:lnTo>
                  <a:lnTo>
                    <a:pt x="241212" y="272687"/>
                  </a:lnTo>
                  <a:lnTo>
                    <a:pt x="199583" y="294107"/>
                  </a:lnTo>
                  <a:lnTo>
                    <a:pt x="151649" y="301799"/>
                  </a:lnTo>
                  <a:close/>
                </a:path>
              </a:pathLst>
            </a:custGeom>
            <a:solidFill>
              <a:srgbClr val="E99999"/>
            </a:solidFill>
          </p:spPr>
          <p:txBody>
            <a:bodyPr wrap="square" lIns="0" tIns="0" rIns="0" bIns="0" rtlCol="0"/>
            <a:lstStyle/>
            <a:p>
              <a:endParaRPr sz="1050"/>
            </a:p>
          </p:txBody>
        </p:sp>
        <p:sp>
          <p:nvSpPr>
            <p:cNvPr id="48" name="object 13">
              <a:extLst>
                <a:ext uri="{FF2B5EF4-FFF2-40B4-BE49-F238E27FC236}">
                  <a16:creationId xmlns:a16="http://schemas.microsoft.com/office/drawing/2014/main" id="{0E64E1D7-B3E0-9C48-8302-F63A312DF3BC}"/>
                </a:ext>
              </a:extLst>
            </p:cNvPr>
            <p:cNvSpPr/>
            <p:nvPr/>
          </p:nvSpPr>
          <p:spPr>
            <a:xfrm>
              <a:off x="1550561" y="3598342"/>
              <a:ext cx="303530" cy="302260"/>
            </a:xfrm>
            <a:custGeom>
              <a:avLst/>
              <a:gdLst/>
              <a:ahLst/>
              <a:cxnLst/>
              <a:rect l="l" t="t" r="r" b="b"/>
              <a:pathLst>
                <a:path w="303530" h="302260">
                  <a:moveTo>
                    <a:pt x="0" y="150899"/>
                  </a:moveTo>
                  <a:lnTo>
                    <a:pt x="7731" y="103199"/>
                  </a:lnTo>
                  <a:lnTo>
                    <a:pt x="29259" y="61775"/>
                  </a:lnTo>
                  <a:lnTo>
                    <a:pt x="62086" y="29111"/>
                  </a:lnTo>
                  <a:lnTo>
                    <a:pt x="103716" y="7691"/>
                  </a:lnTo>
                  <a:lnTo>
                    <a:pt x="151649" y="0"/>
                  </a:lnTo>
                  <a:lnTo>
                    <a:pt x="209683" y="11487"/>
                  </a:lnTo>
                  <a:lnTo>
                    <a:pt x="258881" y="44199"/>
                  </a:lnTo>
                  <a:lnTo>
                    <a:pt x="291755" y="93152"/>
                  </a:lnTo>
                  <a:lnTo>
                    <a:pt x="303299" y="150899"/>
                  </a:lnTo>
                  <a:lnTo>
                    <a:pt x="295568" y="198599"/>
                  </a:lnTo>
                  <a:lnTo>
                    <a:pt x="274040" y="240023"/>
                  </a:lnTo>
                  <a:lnTo>
                    <a:pt x="241212" y="272687"/>
                  </a:lnTo>
                  <a:lnTo>
                    <a:pt x="199583" y="294107"/>
                  </a:lnTo>
                  <a:lnTo>
                    <a:pt x="151649" y="301799"/>
                  </a:lnTo>
                  <a:lnTo>
                    <a:pt x="103716" y="294107"/>
                  </a:lnTo>
                  <a:lnTo>
                    <a:pt x="62086" y="272687"/>
                  </a:lnTo>
                  <a:lnTo>
                    <a:pt x="29259" y="240023"/>
                  </a:lnTo>
                  <a:lnTo>
                    <a:pt x="7731" y="198599"/>
                  </a:lnTo>
                  <a:lnTo>
                    <a:pt x="0" y="150899"/>
                  </a:lnTo>
                  <a:close/>
                </a:path>
              </a:pathLst>
            </a:custGeom>
            <a:ln w="19049">
              <a:solidFill>
                <a:srgbClr val="595959"/>
              </a:solidFill>
            </a:ln>
          </p:spPr>
          <p:txBody>
            <a:bodyPr wrap="square" lIns="0" tIns="0" rIns="0" bIns="0" rtlCol="0"/>
            <a:lstStyle/>
            <a:p>
              <a:endParaRPr sz="1050"/>
            </a:p>
          </p:txBody>
        </p:sp>
        <p:sp>
          <p:nvSpPr>
            <p:cNvPr id="49" name="object 14">
              <a:extLst>
                <a:ext uri="{FF2B5EF4-FFF2-40B4-BE49-F238E27FC236}">
                  <a16:creationId xmlns:a16="http://schemas.microsoft.com/office/drawing/2014/main" id="{49AFEA0F-646F-054B-9639-327BC66312CC}"/>
                </a:ext>
              </a:extLst>
            </p:cNvPr>
            <p:cNvSpPr/>
            <p:nvPr/>
          </p:nvSpPr>
          <p:spPr>
            <a:xfrm>
              <a:off x="1855028" y="3056318"/>
              <a:ext cx="730250" cy="551815"/>
            </a:xfrm>
            <a:custGeom>
              <a:avLst/>
              <a:gdLst/>
              <a:ahLst/>
              <a:cxnLst/>
              <a:rect l="l" t="t" r="r" b="b"/>
              <a:pathLst>
                <a:path w="730250" h="551814">
                  <a:moveTo>
                    <a:pt x="0" y="551748"/>
                  </a:moveTo>
                  <a:lnTo>
                    <a:pt x="729641" y="0"/>
                  </a:lnTo>
                </a:path>
              </a:pathLst>
            </a:custGeom>
            <a:ln w="9524">
              <a:solidFill>
                <a:srgbClr val="DF491F"/>
              </a:solidFill>
            </a:ln>
          </p:spPr>
          <p:txBody>
            <a:bodyPr wrap="square" lIns="0" tIns="0" rIns="0" bIns="0" rtlCol="0"/>
            <a:lstStyle/>
            <a:p>
              <a:endParaRPr sz="1050"/>
            </a:p>
          </p:txBody>
        </p:sp>
        <p:sp>
          <p:nvSpPr>
            <p:cNvPr id="50" name="object 15">
              <a:extLst>
                <a:ext uri="{FF2B5EF4-FFF2-40B4-BE49-F238E27FC236}">
                  <a16:creationId xmlns:a16="http://schemas.microsoft.com/office/drawing/2014/main" id="{2D832A4A-6E57-C142-A8CD-51EA3088842A}"/>
                </a:ext>
              </a:extLst>
            </p:cNvPr>
            <p:cNvSpPr/>
            <p:nvPr/>
          </p:nvSpPr>
          <p:spPr>
            <a:xfrm>
              <a:off x="1820551" y="3595517"/>
              <a:ext cx="44450" cy="38735"/>
            </a:xfrm>
            <a:custGeom>
              <a:avLst/>
              <a:gdLst/>
              <a:ahLst/>
              <a:cxnLst/>
              <a:rect l="l" t="t" r="r" b="b"/>
              <a:pathLst>
                <a:path w="44450" h="38735">
                  <a:moveTo>
                    <a:pt x="0" y="38624"/>
                  </a:moveTo>
                  <a:lnTo>
                    <a:pt x="24987" y="0"/>
                  </a:lnTo>
                  <a:lnTo>
                    <a:pt x="43964" y="25099"/>
                  </a:lnTo>
                  <a:lnTo>
                    <a:pt x="0" y="38624"/>
                  </a:lnTo>
                  <a:close/>
                </a:path>
              </a:pathLst>
            </a:custGeom>
            <a:solidFill>
              <a:srgbClr val="DF491F"/>
            </a:solidFill>
          </p:spPr>
          <p:txBody>
            <a:bodyPr wrap="square" lIns="0" tIns="0" rIns="0" bIns="0" rtlCol="0"/>
            <a:lstStyle/>
            <a:p>
              <a:endParaRPr sz="1050"/>
            </a:p>
          </p:txBody>
        </p:sp>
        <p:sp>
          <p:nvSpPr>
            <p:cNvPr id="51" name="object 16">
              <a:extLst>
                <a:ext uri="{FF2B5EF4-FFF2-40B4-BE49-F238E27FC236}">
                  <a16:creationId xmlns:a16="http://schemas.microsoft.com/office/drawing/2014/main" id="{900C3446-F9B3-D748-B435-CA82EDF88E94}"/>
                </a:ext>
              </a:extLst>
            </p:cNvPr>
            <p:cNvSpPr/>
            <p:nvPr/>
          </p:nvSpPr>
          <p:spPr>
            <a:xfrm>
              <a:off x="1820551" y="3595517"/>
              <a:ext cx="44450" cy="38735"/>
            </a:xfrm>
            <a:custGeom>
              <a:avLst/>
              <a:gdLst/>
              <a:ahLst/>
              <a:cxnLst/>
              <a:rect l="l" t="t" r="r" b="b"/>
              <a:pathLst>
                <a:path w="44450" h="38735">
                  <a:moveTo>
                    <a:pt x="24987" y="0"/>
                  </a:moveTo>
                  <a:lnTo>
                    <a:pt x="0" y="38624"/>
                  </a:lnTo>
                  <a:lnTo>
                    <a:pt x="43964" y="25099"/>
                  </a:lnTo>
                  <a:lnTo>
                    <a:pt x="24987" y="0"/>
                  </a:lnTo>
                  <a:close/>
                </a:path>
              </a:pathLst>
            </a:custGeom>
            <a:ln w="9524">
              <a:solidFill>
                <a:srgbClr val="DF491F"/>
              </a:solidFill>
            </a:ln>
          </p:spPr>
          <p:txBody>
            <a:bodyPr wrap="square" lIns="0" tIns="0" rIns="0" bIns="0" rtlCol="0"/>
            <a:lstStyle/>
            <a:p>
              <a:endParaRPr sz="1050"/>
            </a:p>
          </p:txBody>
        </p:sp>
        <p:sp>
          <p:nvSpPr>
            <p:cNvPr id="52" name="object 17">
              <a:extLst>
                <a:ext uri="{FF2B5EF4-FFF2-40B4-BE49-F238E27FC236}">
                  <a16:creationId xmlns:a16="http://schemas.microsoft.com/office/drawing/2014/main" id="{4B009A1E-DB5B-954B-A787-223584C8C097}"/>
                </a:ext>
              </a:extLst>
            </p:cNvPr>
            <p:cNvSpPr/>
            <p:nvPr/>
          </p:nvSpPr>
          <p:spPr>
            <a:xfrm>
              <a:off x="2575169" y="3030243"/>
              <a:ext cx="44450" cy="38735"/>
            </a:xfrm>
            <a:custGeom>
              <a:avLst/>
              <a:gdLst/>
              <a:ahLst/>
              <a:cxnLst/>
              <a:rect l="l" t="t" r="r" b="b"/>
              <a:pathLst>
                <a:path w="44450" h="38735">
                  <a:moveTo>
                    <a:pt x="18974" y="38624"/>
                  </a:moveTo>
                  <a:lnTo>
                    <a:pt x="0" y="13524"/>
                  </a:lnTo>
                  <a:lnTo>
                    <a:pt x="43974" y="0"/>
                  </a:lnTo>
                  <a:lnTo>
                    <a:pt x="18974" y="38624"/>
                  </a:lnTo>
                  <a:close/>
                </a:path>
              </a:pathLst>
            </a:custGeom>
            <a:solidFill>
              <a:srgbClr val="DF491F"/>
            </a:solidFill>
          </p:spPr>
          <p:txBody>
            <a:bodyPr wrap="square" lIns="0" tIns="0" rIns="0" bIns="0" rtlCol="0"/>
            <a:lstStyle/>
            <a:p>
              <a:endParaRPr sz="1050"/>
            </a:p>
          </p:txBody>
        </p:sp>
        <p:sp>
          <p:nvSpPr>
            <p:cNvPr id="53" name="object 18">
              <a:extLst>
                <a:ext uri="{FF2B5EF4-FFF2-40B4-BE49-F238E27FC236}">
                  <a16:creationId xmlns:a16="http://schemas.microsoft.com/office/drawing/2014/main" id="{35B4E2E5-6F4E-5340-AAD9-B9A4252F10D7}"/>
                </a:ext>
              </a:extLst>
            </p:cNvPr>
            <p:cNvSpPr/>
            <p:nvPr/>
          </p:nvSpPr>
          <p:spPr>
            <a:xfrm>
              <a:off x="2575169" y="3030243"/>
              <a:ext cx="44450" cy="38735"/>
            </a:xfrm>
            <a:custGeom>
              <a:avLst/>
              <a:gdLst/>
              <a:ahLst/>
              <a:cxnLst/>
              <a:rect l="l" t="t" r="r" b="b"/>
              <a:pathLst>
                <a:path w="44450" h="38735">
                  <a:moveTo>
                    <a:pt x="18974" y="38624"/>
                  </a:moveTo>
                  <a:lnTo>
                    <a:pt x="43974" y="0"/>
                  </a:lnTo>
                  <a:lnTo>
                    <a:pt x="0" y="13524"/>
                  </a:lnTo>
                  <a:lnTo>
                    <a:pt x="18974" y="38624"/>
                  </a:lnTo>
                  <a:close/>
                </a:path>
              </a:pathLst>
            </a:custGeom>
            <a:ln w="9524">
              <a:solidFill>
                <a:srgbClr val="DF491F"/>
              </a:solidFill>
            </a:ln>
          </p:spPr>
          <p:txBody>
            <a:bodyPr wrap="square" lIns="0" tIns="0" rIns="0" bIns="0" rtlCol="0"/>
            <a:lstStyle/>
            <a:p>
              <a:endParaRPr sz="1050"/>
            </a:p>
          </p:txBody>
        </p:sp>
      </p:grpSp>
      <p:grpSp>
        <p:nvGrpSpPr>
          <p:cNvPr id="54" name="object 19">
            <a:extLst>
              <a:ext uri="{FF2B5EF4-FFF2-40B4-BE49-F238E27FC236}">
                <a16:creationId xmlns:a16="http://schemas.microsoft.com/office/drawing/2014/main" id="{EC27C51B-2FD6-6F4E-B252-2E1D259696B2}"/>
              </a:ext>
            </a:extLst>
          </p:cNvPr>
          <p:cNvGrpSpPr/>
          <p:nvPr/>
        </p:nvGrpSpPr>
        <p:grpSpPr>
          <a:xfrm>
            <a:off x="5211301" y="1888730"/>
            <a:ext cx="1956911" cy="1447800"/>
            <a:chOff x="5424401" y="2518307"/>
            <a:chExt cx="2609215" cy="1930400"/>
          </a:xfrm>
        </p:grpSpPr>
        <p:sp>
          <p:nvSpPr>
            <p:cNvPr id="55" name="object 20">
              <a:extLst>
                <a:ext uri="{FF2B5EF4-FFF2-40B4-BE49-F238E27FC236}">
                  <a16:creationId xmlns:a16="http://schemas.microsoft.com/office/drawing/2014/main" id="{01388FF1-5F40-3B46-8A22-D2D4DDA63C63}"/>
                </a:ext>
              </a:extLst>
            </p:cNvPr>
            <p:cNvSpPr/>
            <p:nvPr/>
          </p:nvSpPr>
          <p:spPr>
            <a:xfrm>
              <a:off x="5903288" y="3300693"/>
              <a:ext cx="303530" cy="302260"/>
            </a:xfrm>
            <a:custGeom>
              <a:avLst/>
              <a:gdLst/>
              <a:ahLst/>
              <a:cxnLst/>
              <a:rect l="l" t="t" r="r" b="b"/>
              <a:pathLst>
                <a:path w="303529" h="302260">
                  <a:moveTo>
                    <a:pt x="151649" y="301799"/>
                  </a:moveTo>
                  <a:lnTo>
                    <a:pt x="103718" y="294107"/>
                  </a:lnTo>
                  <a:lnTo>
                    <a:pt x="62089" y="272687"/>
                  </a:lnTo>
                  <a:lnTo>
                    <a:pt x="29260" y="240023"/>
                  </a:lnTo>
                  <a:lnTo>
                    <a:pt x="7731" y="198599"/>
                  </a:lnTo>
                  <a:lnTo>
                    <a:pt x="0" y="150899"/>
                  </a:lnTo>
                  <a:lnTo>
                    <a:pt x="7731" y="103209"/>
                  </a:lnTo>
                  <a:lnTo>
                    <a:pt x="29260" y="61786"/>
                  </a:lnTo>
                  <a:lnTo>
                    <a:pt x="62089" y="29119"/>
                  </a:lnTo>
                  <a:lnTo>
                    <a:pt x="103718" y="7694"/>
                  </a:lnTo>
                  <a:lnTo>
                    <a:pt x="151649" y="0"/>
                  </a:lnTo>
                  <a:lnTo>
                    <a:pt x="181376" y="2926"/>
                  </a:lnTo>
                  <a:lnTo>
                    <a:pt x="235796" y="25354"/>
                  </a:lnTo>
                  <a:lnTo>
                    <a:pt x="277832" y="67185"/>
                  </a:lnTo>
                  <a:lnTo>
                    <a:pt x="300380" y="121332"/>
                  </a:lnTo>
                  <a:lnTo>
                    <a:pt x="303324" y="150899"/>
                  </a:lnTo>
                  <a:lnTo>
                    <a:pt x="295592" y="198599"/>
                  </a:lnTo>
                  <a:lnTo>
                    <a:pt x="274062" y="240023"/>
                  </a:lnTo>
                  <a:lnTo>
                    <a:pt x="241229" y="272687"/>
                  </a:lnTo>
                  <a:lnTo>
                    <a:pt x="199593" y="294107"/>
                  </a:lnTo>
                  <a:lnTo>
                    <a:pt x="151649" y="301799"/>
                  </a:lnTo>
                  <a:close/>
                </a:path>
              </a:pathLst>
            </a:custGeom>
            <a:solidFill>
              <a:srgbClr val="A3C1F4"/>
            </a:solidFill>
          </p:spPr>
          <p:txBody>
            <a:bodyPr wrap="square" lIns="0" tIns="0" rIns="0" bIns="0" rtlCol="0"/>
            <a:lstStyle/>
            <a:p>
              <a:endParaRPr sz="1050"/>
            </a:p>
          </p:txBody>
        </p:sp>
        <p:sp>
          <p:nvSpPr>
            <p:cNvPr id="56" name="object 21">
              <a:extLst>
                <a:ext uri="{FF2B5EF4-FFF2-40B4-BE49-F238E27FC236}">
                  <a16:creationId xmlns:a16="http://schemas.microsoft.com/office/drawing/2014/main" id="{A78A4732-C5EC-7342-9A5A-6104C8920086}"/>
                </a:ext>
              </a:extLst>
            </p:cNvPr>
            <p:cNvSpPr/>
            <p:nvPr/>
          </p:nvSpPr>
          <p:spPr>
            <a:xfrm>
              <a:off x="5903287" y="3300693"/>
              <a:ext cx="303530" cy="302260"/>
            </a:xfrm>
            <a:custGeom>
              <a:avLst/>
              <a:gdLst/>
              <a:ahLst/>
              <a:cxnLst/>
              <a:rect l="l" t="t" r="r" b="b"/>
              <a:pathLst>
                <a:path w="303529" h="302260">
                  <a:moveTo>
                    <a:pt x="0" y="150899"/>
                  </a:moveTo>
                  <a:lnTo>
                    <a:pt x="7731" y="103209"/>
                  </a:lnTo>
                  <a:lnTo>
                    <a:pt x="29260" y="61786"/>
                  </a:lnTo>
                  <a:lnTo>
                    <a:pt x="62089" y="29119"/>
                  </a:lnTo>
                  <a:lnTo>
                    <a:pt x="103718" y="7694"/>
                  </a:lnTo>
                  <a:lnTo>
                    <a:pt x="151649" y="0"/>
                  </a:lnTo>
                  <a:lnTo>
                    <a:pt x="209690" y="11487"/>
                  </a:lnTo>
                  <a:lnTo>
                    <a:pt x="258899" y="44199"/>
                  </a:lnTo>
                  <a:lnTo>
                    <a:pt x="291771" y="93162"/>
                  </a:lnTo>
                  <a:lnTo>
                    <a:pt x="303324" y="150899"/>
                  </a:lnTo>
                  <a:lnTo>
                    <a:pt x="295592" y="198599"/>
                  </a:lnTo>
                  <a:lnTo>
                    <a:pt x="274062" y="240023"/>
                  </a:lnTo>
                  <a:lnTo>
                    <a:pt x="241229" y="272687"/>
                  </a:lnTo>
                  <a:lnTo>
                    <a:pt x="199593" y="294107"/>
                  </a:lnTo>
                  <a:lnTo>
                    <a:pt x="151649" y="301799"/>
                  </a:lnTo>
                  <a:lnTo>
                    <a:pt x="103718" y="294107"/>
                  </a:lnTo>
                  <a:lnTo>
                    <a:pt x="62089" y="272687"/>
                  </a:lnTo>
                  <a:lnTo>
                    <a:pt x="29260" y="240023"/>
                  </a:lnTo>
                  <a:lnTo>
                    <a:pt x="7731" y="198599"/>
                  </a:lnTo>
                  <a:lnTo>
                    <a:pt x="0" y="150899"/>
                  </a:lnTo>
                  <a:close/>
                </a:path>
              </a:pathLst>
            </a:custGeom>
            <a:ln w="19049">
              <a:solidFill>
                <a:srgbClr val="595959"/>
              </a:solidFill>
            </a:ln>
          </p:spPr>
          <p:txBody>
            <a:bodyPr wrap="square" lIns="0" tIns="0" rIns="0" bIns="0" rtlCol="0"/>
            <a:lstStyle/>
            <a:p>
              <a:endParaRPr sz="1050"/>
            </a:p>
          </p:txBody>
        </p:sp>
        <p:sp>
          <p:nvSpPr>
            <p:cNvPr id="57" name="object 22">
              <a:extLst>
                <a:ext uri="{FF2B5EF4-FFF2-40B4-BE49-F238E27FC236}">
                  <a16:creationId xmlns:a16="http://schemas.microsoft.com/office/drawing/2014/main" id="{38292B2E-23FB-9945-8636-D638DBB0FEAB}"/>
                </a:ext>
              </a:extLst>
            </p:cNvPr>
            <p:cNvSpPr/>
            <p:nvPr/>
          </p:nvSpPr>
          <p:spPr>
            <a:xfrm>
              <a:off x="6265237" y="2908294"/>
              <a:ext cx="303530" cy="302260"/>
            </a:xfrm>
            <a:custGeom>
              <a:avLst/>
              <a:gdLst/>
              <a:ahLst/>
              <a:cxnLst/>
              <a:rect l="l" t="t" r="r" b="b"/>
              <a:pathLst>
                <a:path w="303529" h="302260">
                  <a:moveTo>
                    <a:pt x="151649" y="301799"/>
                  </a:moveTo>
                  <a:lnTo>
                    <a:pt x="103718" y="294105"/>
                  </a:lnTo>
                  <a:lnTo>
                    <a:pt x="62089" y="272680"/>
                  </a:lnTo>
                  <a:lnTo>
                    <a:pt x="29260" y="240012"/>
                  </a:lnTo>
                  <a:lnTo>
                    <a:pt x="7731" y="198590"/>
                  </a:lnTo>
                  <a:lnTo>
                    <a:pt x="0" y="150899"/>
                  </a:lnTo>
                  <a:lnTo>
                    <a:pt x="7731" y="103199"/>
                  </a:lnTo>
                  <a:lnTo>
                    <a:pt x="29260" y="61775"/>
                  </a:lnTo>
                  <a:lnTo>
                    <a:pt x="62089" y="29111"/>
                  </a:lnTo>
                  <a:lnTo>
                    <a:pt x="103718" y="7691"/>
                  </a:lnTo>
                  <a:lnTo>
                    <a:pt x="151649" y="0"/>
                  </a:lnTo>
                  <a:lnTo>
                    <a:pt x="181376" y="2922"/>
                  </a:lnTo>
                  <a:lnTo>
                    <a:pt x="235796" y="25333"/>
                  </a:lnTo>
                  <a:lnTo>
                    <a:pt x="277828" y="67161"/>
                  </a:lnTo>
                  <a:lnTo>
                    <a:pt x="300359" y="121318"/>
                  </a:lnTo>
                  <a:lnTo>
                    <a:pt x="303299" y="150899"/>
                  </a:lnTo>
                  <a:lnTo>
                    <a:pt x="295570" y="198590"/>
                  </a:lnTo>
                  <a:lnTo>
                    <a:pt x="274045" y="240012"/>
                  </a:lnTo>
                  <a:lnTo>
                    <a:pt x="241221" y="272680"/>
                  </a:lnTo>
                  <a:lnTo>
                    <a:pt x="199590" y="294105"/>
                  </a:lnTo>
                  <a:lnTo>
                    <a:pt x="151649" y="301799"/>
                  </a:lnTo>
                  <a:close/>
                </a:path>
              </a:pathLst>
            </a:custGeom>
            <a:solidFill>
              <a:srgbClr val="6D9EEB"/>
            </a:solidFill>
          </p:spPr>
          <p:txBody>
            <a:bodyPr wrap="square" lIns="0" tIns="0" rIns="0" bIns="0" rtlCol="0"/>
            <a:lstStyle/>
            <a:p>
              <a:endParaRPr sz="1050"/>
            </a:p>
          </p:txBody>
        </p:sp>
        <p:sp>
          <p:nvSpPr>
            <p:cNvPr id="58" name="object 23">
              <a:extLst>
                <a:ext uri="{FF2B5EF4-FFF2-40B4-BE49-F238E27FC236}">
                  <a16:creationId xmlns:a16="http://schemas.microsoft.com/office/drawing/2014/main" id="{D96BC154-B8CF-7641-9D01-29122212C172}"/>
                </a:ext>
              </a:extLst>
            </p:cNvPr>
            <p:cNvSpPr/>
            <p:nvPr/>
          </p:nvSpPr>
          <p:spPr>
            <a:xfrm>
              <a:off x="6265237" y="2908294"/>
              <a:ext cx="303530" cy="302260"/>
            </a:xfrm>
            <a:custGeom>
              <a:avLst/>
              <a:gdLst/>
              <a:ahLst/>
              <a:cxnLst/>
              <a:rect l="l" t="t" r="r" b="b"/>
              <a:pathLst>
                <a:path w="303529" h="302260">
                  <a:moveTo>
                    <a:pt x="0" y="150899"/>
                  </a:moveTo>
                  <a:lnTo>
                    <a:pt x="7731" y="103199"/>
                  </a:lnTo>
                  <a:lnTo>
                    <a:pt x="29260" y="61775"/>
                  </a:lnTo>
                  <a:lnTo>
                    <a:pt x="62089" y="29111"/>
                  </a:lnTo>
                  <a:lnTo>
                    <a:pt x="103718" y="7691"/>
                  </a:lnTo>
                  <a:lnTo>
                    <a:pt x="151649" y="0"/>
                  </a:lnTo>
                  <a:lnTo>
                    <a:pt x="209690" y="11474"/>
                  </a:lnTo>
                  <a:lnTo>
                    <a:pt x="258899" y="44174"/>
                  </a:lnTo>
                  <a:lnTo>
                    <a:pt x="291758" y="93140"/>
                  </a:lnTo>
                  <a:lnTo>
                    <a:pt x="303299" y="150899"/>
                  </a:lnTo>
                  <a:lnTo>
                    <a:pt x="295570" y="198589"/>
                  </a:lnTo>
                  <a:lnTo>
                    <a:pt x="274045" y="240012"/>
                  </a:lnTo>
                  <a:lnTo>
                    <a:pt x="241221" y="272680"/>
                  </a:lnTo>
                  <a:lnTo>
                    <a:pt x="199590" y="294105"/>
                  </a:lnTo>
                  <a:lnTo>
                    <a:pt x="151649" y="301799"/>
                  </a:lnTo>
                  <a:lnTo>
                    <a:pt x="103718" y="294105"/>
                  </a:lnTo>
                  <a:lnTo>
                    <a:pt x="62089" y="272680"/>
                  </a:lnTo>
                  <a:lnTo>
                    <a:pt x="29260" y="240012"/>
                  </a:lnTo>
                  <a:lnTo>
                    <a:pt x="7731" y="198589"/>
                  </a:lnTo>
                  <a:lnTo>
                    <a:pt x="0" y="150899"/>
                  </a:lnTo>
                  <a:close/>
                </a:path>
              </a:pathLst>
            </a:custGeom>
            <a:ln w="19049">
              <a:solidFill>
                <a:srgbClr val="595959"/>
              </a:solidFill>
            </a:ln>
          </p:spPr>
          <p:txBody>
            <a:bodyPr wrap="square" lIns="0" tIns="0" rIns="0" bIns="0" rtlCol="0"/>
            <a:lstStyle/>
            <a:p>
              <a:endParaRPr sz="1050"/>
            </a:p>
          </p:txBody>
        </p:sp>
        <p:sp>
          <p:nvSpPr>
            <p:cNvPr id="59" name="object 24">
              <a:extLst>
                <a:ext uri="{FF2B5EF4-FFF2-40B4-BE49-F238E27FC236}">
                  <a16:creationId xmlns:a16="http://schemas.microsoft.com/office/drawing/2014/main" id="{B1E2869D-2CF6-9C42-9CFD-E5BC1E5EA055}"/>
                </a:ext>
              </a:extLst>
            </p:cNvPr>
            <p:cNvSpPr/>
            <p:nvPr/>
          </p:nvSpPr>
          <p:spPr>
            <a:xfrm>
              <a:off x="5808013" y="2810919"/>
              <a:ext cx="303530" cy="302260"/>
            </a:xfrm>
            <a:custGeom>
              <a:avLst/>
              <a:gdLst/>
              <a:ahLst/>
              <a:cxnLst/>
              <a:rect l="l" t="t" r="r" b="b"/>
              <a:pathLst>
                <a:path w="303529" h="302260">
                  <a:moveTo>
                    <a:pt x="151649" y="301799"/>
                  </a:moveTo>
                  <a:lnTo>
                    <a:pt x="103718" y="294107"/>
                  </a:lnTo>
                  <a:lnTo>
                    <a:pt x="62089" y="272687"/>
                  </a:lnTo>
                  <a:lnTo>
                    <a:pt x="29260" y="240023"/>
                  </a:lnTo>
                  <a:lnTo>
                    <a:pt x="7731" y="198599"/>
                  </a:lnTo>
                  <a:lnTo>
                    <a:pt x="0" y="150899"/>
                  </a:lnTo>
                  <a:lnTo>
                    <a:pt x="7731" y="103199"/>
                  </a:lnTo>
                  <a:lnTo>
                    <a:pt x="29260" y="61775"/>
                  </a:lnTo>
                  <a:lnTo>
                    <a:pt x="62089" y="29111"/>
                  </a:lnTo>
                  <a:lnTo>
                    <a:pt x="103718" y="7691"/>
                  </a:lnTo>
                  <a:lnTo>
                    <a:pt x="151649" y="0"/>
                  </a:lnTo>
                  <a:lnTo>
                    <a:pt x="181376" y="2926"/>
                  </a:lnTo>
                  <a:lnTo>
                    <a:pt x="235796" y="25354"/>
                  </a:lnTo>
                  <a:lnTo>
                    <a:pt x="277828" y="67182"/>
                  </a:lnTo>
                  <a:lnTo>
                    <a:pt x="300359" y="121322"/>
                  </a:lnTo>
                  <a:lnTo>
                    <a:pt x="303299" y="150899"/>
                  </a:lnTo>
                  <a:lnTo>
                    <a:pt x="295570" y="198599"/>
                  </a:lnTo>
                  <a:lnTo>
                    <a:pt x="274045" y="240023"/>
                  </a:lnTo>
                  <a:lnTo>
                    <a:pt x="241221" y="272687"/>
                  </a:lnTo>
                  <a:lnTo>
                    <a:pt x="199590" y="294107"/>
                  </a:lnTo>
                  <a:lnTo>
                    <a:pt x="151649" y="301799"/>
                  </a:lnTo>
                  <a:close/>
                </a:path>
              </a:pathLst>
            </a:custGeom>
            <a:solidFill>
              <a:srgbClr val="6D9EEB"/>
            </a:solidFill>
          </p:spPr>
          <p:txBody>
            <a:bodyPr wrap="square" lIns="0" tIns="0" rIns="0" bIns="0" rtlCol="0"/>
            <a:lstStyle/>
            <a:p>
              <a:endParaRPr sz="1050"/>
            </a:p>
          </p:txBody>
        </p:sp>
        <p:sp>
          <p:nvSpPr>
            <p:cNvPr id="60" name="object 25">
              <a:extLst>
                <a:ext uri="{FF2B5EF4-FFF2-40B4-BE49-F238E27FC236}">
                  <a16:creationId xmlns:a16="http://schemas.microsoft.com/office/drawing/2014/main" id="{74F14978-2819-B341-A2DF-B647BF6D3784}"/>
                </a:ext>
              </a:extLst>
            </p:cNvPr>
            <p:cNvSpPr/>
            <p:nvPr/>
          </p:nvSpPr>
          <p:spPr>
            <a:xfrm>
              <a:off x="5808013" y="2810919"/>
              <a:ext cx="303530" cy="302260"/>
            </a:xfrm>
            <a:custGeom>
              <a:avLst/>
              <a:gdLst/>
              <a:ahLst/>
              <a:cxnLst/>
              <a:rect l="l" t="t" r="r" b="b"/>
              <a:pathLst>
                <a:path w="303529" h="302260">
                  <a:moveTo>
                    <a:pt x="0" y="150899"/>
                  </a:moveTo>
                  <a:lnTo>
                    <a:pt x="7731" y="103199"/>
                  </a:lnTo>
                  <a:lnTo>
                    <a:pt x="29260" y="61775"/>
                  </a:lnTo>
                  <a:lnTo>
                    <a:pt x="62089" y="29111"/>
                  </a:lnTo>
                  <a:lnTo>
                    <a:pt x="103718" y="7691"/>
                  </a:lnTo>
                  <a:lnTo>
                    <a:pt x="151649" y="0"/>
                  </a:lnTo>
                  <a:lnTo>
                    <a:pt x="209690" y="11487"/>
                  </a:lnTo>
                  <a:lnTo>
                    <a:pt x="258899" y="44199"/>
                  </a:lnTo>
                  <a:lnTo>
                    <a:pt x="291758" y="93152"/>
                  </a:lnTo>
                  <a:lnTo>
                    <a:pt x="303299" y="150899"/>
                  </a:lnTo>
                  <a:lnTo>
                    <a:pt x="295570" y="198599"/>
                  </a:lnTo>
                  <a:lnTo>
                    <a:pt x="274045" y="240023"/>
                  </a:lnTo>
                  <a:lnTo>
                    <a:pt x="241221" y="272687"/>
                  </a:lnTo>
                  <a:lnTo>
                    <a:pt x="199590" y="294107"/>
                  </a:lnTo>
                  <a:lnTo>
                    <a:pt x="151649" y="301799"/>
                  </a:lnTo>
                  <a:lnTo>
                    <a:pt x="103718" y="294107"/>
                  </a:lnTo>
                  <a:lnTo>
                    <a:pt x="62089" y="272687"/>
                  </a:lnTo>
                  <a:lnTo>
                    <a:pt x="29260" y="240023"/>
                  </a:lnTo>
                  <a:lnTo>
                    <a:pt x="7731" y="198599"/>
                  </a:lnTo>
                  <a:lnTo>
                    <a:pt x="0" y="150899"/>
                  </a:lnTo>
                  <a:close/>
                </a:path>
              </a:pathLst>
            </a:custGeom>
            <a:ln w="19049">
              <a:solidFill>
                <a:srgbClr val="595959"/>
              </a:solidFill>
            </a:ln>
          </p:spPr>
          <p:txBody>
            <a:bodyPr wrap="square" lIns="0" tIns="0" rIns="0" bIns="0" rtlCol="0"/>
            <a:lstStyle/>
            <a:p>
              <a:endParaRPr sz="1050"/>
            </a:p>
          </p:txBody>
        </p:sp>
        <p:sp>
          <p:nvSpPr>
            <p:cNvPr id="61" name="object 26">
              <a:extLst>
                <a:ext uri="{FF2B5EF4-FFF2-40B4-BE49-F238E27FC236}">
                  <a16:creationId xmlns:a16="http://schemas.microsoft.com/office/drawing/2014/main" id="{A3CCD4A4-8B78-684C-8C66-9A8AA14B16C2}"/>
                </a:ext>
              </a:extLst>
            </p:cNvPr>
            <p:cNvSpPr/>
            <p:nvPr/>
          </p:nvSpPr>
          <p:spPr>
            <a:xfrm>
              <a:off x="5429163" y="2523069"/>
              <a:ext cx="1431290" cy="1388745"/>
            </a:xfrm>
            <a:custGeom>
              <a:avLst/>
              <a:gdLst/>
              <a:ahLst/>
              <a:cxnLst/>
              <a:rect l="l" t="t" r="r" b="b"/>
              <a:pathLst>
                <a:path w="1431290" h="1388745">
                  <a:moveTo>
                    <a:pt x="0" y="694198"/>
                  </a:moveTo>
                  <a:lnTo>
                    <a:pt x="1650" y="646669"/>
                  </a:lnTo>
                  <a:lnTo>
                    <a:pt x="6531" y="599999"/>
                  </a:lnTo>
                  <a:lnTo>
                    <a:pt x="14536" y="554292"/>
                  </a:lnTo>
                  <a:lnTo>
                    <a:pt x="25558" y="509651"/>
                  </a:lnTo>
                  <a:lnTo>
                    <a:pt x="39491" y="466181"/>
                  </a:lnTo>
                  <a:lnTo>
                    <a:pt x="56228" y="423983"/>
                  </a:lnTo>
                  <a:lnTo>
                    <a:pt x="75663" y="383162"/>
                  </a:lnTo>
                  <a:lnTo>
                    <a:pt x="97688" y="343821"/>
                  </a:lnTo>
                  <a:lnTo>
                    <a:pt x="122198" y="306063"/>
                  </a:lnTo>
                  <a:lnTo>
                    <a:pt x="149086" y="269992"/>
                  </a:lnTo>
                  <a:lnTo>
                    <a:pt x="178244" y="235711"/>
                  </a:lnTo>
                  <a:lnTo>
                    <a:pt x="209568" y="203324"/>
                  </a:lnTo>
                  <a:lnTo>
                    <a:pt x="242949" y="172934"/>
                  </a:lnTo>
                  <a:lnTo>
                    <a:pt x="278282" y="144643"/>
                  </a:lnTo>
                  <a:lnTo>
                    <a:pt x="315460" y="118557"/>
                  </a:lnTo>
                  <a:lnTo>
                    <a:pt x="354377" y="94777"/>
                  </a:lnTo>
                  <a:lnTo>
                    <a:pt x="394925" y="73408"/>
                  </a:lnTo>
                  <a:lnTo>
                    <a:pt x="436998" y="54553"/>
                  </a:lnTo>
                  <a:lnTo>
                    <a:pt x="480490" y="38314"/>
                  </a:lnTo>
                  <a:lnTo>
                    <a:pt x="525294" y="24797"/>
                  </a:lnTo>
                  <a:lnTo>
                    <a:pt x="571303" y="14103"/>
                  </a:lnTo>
                  <a:lnTo>
                    <a:pt x="618411" y="6337"/>
                  </a:lnTo>
                  <a:lnTo>
                    <a:pt x="666512" y="1601"/>
                  </a:lnTo>
                  <a:lnTo>
                    <a:pt x="715498" y="0"/>
                  </a:lnTo>
                  <a:lnTo>
                    <a:pt x="767032" y="1801"/>
                  </a:lnTo>
                  <a:lnTo>
                    <a:pt x="818000" y="7157"/>
                  </a:lnTo>
                  <a:lnTo>
                    <a:pt x="868221" y="15995"/>
                  </a:lnTo>
                  <a:lnTo>
                    <a:pt x="917515" y="28242"/>
                  </a:lnTo>
                  <a:lnTo>
                    <a:pt x="965701" y="43826"/>
                  </a:lnTo>
                  <a:lnTo>
                    <a:pt x="1012599" y="62673"/>
                  </a:lnTo>
                  <a:lnTo>
                    <a:pt x="1058029" y="84712"/>
                  </a:lnTo>
                  <a:lnTo>
                    <a:pt x="1101808" y="109869"/>
                  </a:lnTo>
                  <a:lnTo>
                    <a:pt x="1143759" y="138072"/>
                  </a:lnTo>
                  <a:lnTo>
                    <a:pt x="1183698" y="169248"/>
                  </a:lnTo>
                  <a:lnTo>
                    <a:pt x="1221447" y="203324"/>
                  </a:lnTo>
                  <a:lnTo>
                    <a:pt x="1256570" y="239953"/>
                  </a:lnTo>
                  <a:lnTo>
                    <a:pt x="1288702" y="278706"/>
                  </a:lnTo>
                  <a:lnTo>
                    <a:pt x="1317769" y="319407"/>
                  </a:lnTo>
                  <a:lnTo>
                    <a:pt x="1343697" y="361882"/>
                  </a:lnTo>
                  <a:lnTo>
                    <a:pt x="1366410" y="405957"/>
                  </a:lnTo>
                  <a:lnTo>
                    <a:pt x="1385833" y="451456"/>
                  </a:lnTo>
                  <a:lnTo>
                    <a:pt x="1401893" y="498204"/>
                  </a:lnTo>
                  <a:lnTo>
                    <a:pt x="1414514" y="546028"/>
                  </a:lnTo>
                  <a:lnTo>
                    <a:pt x="1423621" y="594751"/>
                  </a:lnTo>
                  <a:lnTo>
                    <a:pt x="1429140" y="644199"/>
                  </a:lnTo>
                  <a:lnTo>
                    <a:pt x="1430997" y="694198"/>
                  </a:lnTo>
                  <a:lnTo>
                    <a:pt x="1429346" y="741728"/>
                  </a:lnTo>
                  <a:lnTo>
                    <a:pt x="1424465" y="788398"/>
                  </a:lnTo>
                  <a:lnTo>
                    <a:pt x="1416461" y="834104"/>
                  </a:lnTo>
                  <a:lnTo>
                    <a:pt x="1405439" y="878745"/>
                  </a:lnTo>
                  <a:lnTo>
                    <a:pt x="1391507" y="922216"/>
                  </a:lnTo>
                  <a:lnTo>
                    <a:pt x="1374771" y="964413"/>
                  </a:lnTo>
                  <a:lnTo>
                    <a:pt x="1355338" y="1005234"/>
                  </a:lnTo>
                  <a:lnTo>
                    <a:pt x="1333313" y="1044575"/>
                  </a:lnTo>
                  <a:lnTo>
                    <a:pt x="1308805" y="1082333"/>
                  </a:lnTo>
                  <a:lnTo>
                    <a:pt x="1281918" y="1118404"/>
                  </a:lnTo>
                  <a:lnTo>
                    <a:pt x="1252760" y="1152685"/>
                  </a:lnTo>
                  <a:lnTo>
                    <a:pt x="1221438" y="1185072"/>
                  </a:lnTo>
                  <a:lnTo>
                    <a:pt x="1188057" y="1215463"/>
                  </a:lnTo>
                  <a:lnTo>
                    <a:pt x="1152724" y="1243753"/>
                  </a:lnTo>
                  <a:lnTo>
                    <a:pt x="1115547" y="1269840"/>
                  </a:lnTo>
                  <a:lnTo>
                    <a:pt x="1076631" y="1293619"/>
                  </a:lnTo>
                  <a:lnTo>
                    <a:pt x="1036082" y="1314988"/>
                  </a:lnTo>
                  <a:lnTo>
                    <a:pt x="994009" y="1333844"/>
                  </a:lnTo>
                  <a:lnTo>
                    <a:pt x="950516" y="1350082"/>
                  </a:lnTo>
                  <a:lnTo>
                    <a:pt x="905711" y="1363600"/>
                  </a:lnTo>
                  <a:lnTo>
                    <a:pt x="859700" y="1374293"/>
                  </a:lnTo>
                  <a:lnTo>
                    <a:pt x="812590" y="1382060"/>
                  </a:lnTo>
                  <a:lnTo>
                    <a:pt x="764487" y="1386795"/>
                  </a:lnTo>
                  <a:lnTo>
                    <a:pt x="715498" y="1388397"/>
                  </a:lnTo>
                  <a:lnTo>
                    <a:pt x="666512" y="1386795"/>
                  </a:lnTo>
                  <a:lnTo>
                    <a:pt x="618411" y="1382060"/>
                  </a:lnTo>
                  <a:lnTo>
                    <a:pt x="571303" y="1374293"/>
                  </a:lnTo>
                  <a:lnTo>
                    <a:pt x="525294" y="1363600"/>
                  </a:lnTo>
                  <a:lnTo>
                    <a:pt x="480490" y="1350082"/>
                  </a:lnTo>
                  <a:lnTo>
                    <a:pt x="436998" y="1333844"/>
                  </a:lnTo>
                  <a:lnTo>
                    <a:pt x="394925" y="1314988"/>
                  </a:lnTo>
                  <a:lnTo>
                    <a:pt x="354377" y="1293619"/>
                  </a:lnTo>
                  <a:lnTo>
                    <a:pt x="315460" y="1269840"/>
                  </a:lnTo>
                  <a:lnTo>
                    <a:pt x="278282" y="1243753"/>
                  </a:lnTo>
                  <a:lnTo>
                    <a:pt x="242949" y="1215463"/>
                  </a:lnTo>
                  <a:lnTo>
                    <a:pt x="209568" y="1185072"/>
                  </a:lnTo>
                  <a:lnTo>
                    <a:pt x="178244" y="1152685"/>
                  </a:lnTo>
                  <a:lnTo>
                    <a:pt x="149086" y="1118404"/>
                  </a:lnTo>
                  <a:lnTo>
                    <a:pt x="122198" y="1082333"/>
                  </a:lnTo>
                  <a:lnTo>
                    <a:pt x="97688" y="1044575"/>
                  </a:lnTo>
                  <a:lnTo>
                    <a:pt x="75663" y="1005234"/>
                  </a:lnTo>
                  <a:lnTo>
                    <a:pt x="56228" y="964413"/>
                  </a:lnTo>
                  <a:lnTo>
                    <a:pt x="39491" y="922216"/>
                  </a:lnTo>
                  <a:lnTo>
                    <a:pt x="25558" y="878745"/>
                  </a:lnTo>
                  <a:lnTo>
                    <a:pt x="14536" y="834104"/>
                  </a:lnTo>
                  <a:lnTo>
                    <a:pt x="6531" y="788398"/>
                  </a:lnTo>
                  <a:lnTo>
                    <a:pt x="1650" y="741728"/>
                  </a:lnTo>
                  <a:lnTo>
                    <a:pt x="0" y="694198"/>
                  </a:lnTo>
                  <a:close/>
                </a:path>
              </a:pathLst>
            </a:custGeom>
            <a:ln w="9524">
              <a:solidFill>
                <a:srgbClr val="999999"/>
              </a:solidFill>
            </a:ln>
          </p:spPr>
          <p:txBody>
            <a:bodyPr wrap="square" lIns="0" tIns="0" rIns="0" bIns="0" rtlCol="0"/>
            <a:lstStyle/>
            <a:p>
              <a:endParaRPr sz="1050"/>
            </a:p>
          </p:txBody>
        </p:sp>
        <p:sp>
          <p:nvSpPr>
            <p:cNvPr id="62" name="object 27">
              <a:extLst>
                <a:ext uri="{FF2B5EF4-FFF2-40B4-BE49-F238E27FC236}">
                  <a16:creationId xmlns:a16="http://schemas.microsoft.com/office/drawing/2014/main" id="{EF60300F-C103-184F-8334-4D085A62046F}"/>
                </a:ext>
              </a:extLst>
            </p:cNvPr>
            <p:cNvSpPr/>
            <p:nvPr/>
          </p:nvSpPr>
          <p:spPr>
            <a:xfrm>
              <a:off x="7047685" y="3749492"/>
              <a:ext cx="303530" cy="302260"/>
            </a:xfrm>
            <a:custGeom>
              <a:avLst/>
              <a:gdLst/>
              <a:ahLst/>
              <a:cxnLst/>
              <a:rect l="l" t="t" r="r" b="b"/>
              <a:pathLst>
                <a:path w="303529" h="302260">
                  <a:moveTo>
                    <a:pt x="151649" y="301799"/>
                  </a:moveTo>
                  <a:lnTo>
                    <a:pt x="103718" y="294107"/>
                  </a:lnTo>
                  <a:lnTo>
                    <a:pt x="62089" y="272687"/>
                  </a:lnTo>
                  <a:lnTo>
                    <a:pt x="29260" y="240023"/>
                  </a:lnTo>
                  <a:lnTo>
                    <a:pt x="7731" y="198599"/>
                  </a:lnTo>
                  <a:lnTo>
                    <a:pt x="0" y="150899"/>
                  </a:lnTo>
                  <a:lnTo>
                    <a:pt x="7731" y="103209"/>
                  </a:lnTo>
                  <a:lnTo>
                    <a:pt x="29260" y="61786"/>
                  </a:lnTo>
                  <a:lnTo>
                    <a:pt x="62089" y="29119"/>
                  </a:lnTo>
                  <a:lnTo>
                    <a:pt x="103718" y="7694"/>
                  </a:lnTo>
                  <a:lnTo>
                    <a:pt x="151649" y="0"/>
                  </a:lnTo>
                  <a:lnTo>
                    <a:pt x="181376" y="2926"/>
                  </a:lnTo>
                  <a:lnTo>
                    <a:pt x="235785" y="25354"/>
                  </a:lnTo>
                  <a:lnTo>
                    <a:pt x="277818" y="67185"/>
                  </a:lnTo>
                  <a:lnTo>
                    <a:pt x="300358" y="121332"/>
                  </a:lnTo>
                  <a:lnTo>
                    <a:pt x="303299" y="150899"/>
                  </a:lnTo>
                  <a:lnTo>
                    <a:pt x="295567" y="198599"/>
                  </a:lnTo>
                  <a:lnTo>
                    <a:pt x="274038" y="240023"/>
                  </a:lnTo>
                  <a:lnTo>
                    <a:pt x="241210" y="272687"/>
                  </a:lnTo>
                  <a:lnTo>
                    <a:pt x="199581" y="294107"/>
                  </a:lnTo>
                  <a:lnTo>
                    <a:pt x="151649" y="301799"/>
                  </a:lnTo>
                  <a:close/>
                </a:path>
              </a:pathLst>
            </a:custGeom>
            <a:solidFill>
              <a:srgbClr val="DD7E6B"/>
            </a:solidFill>
          </p:spPr>
          <p:txBody>
            <a:bodyPr wrap="square" lIns="0" tIns="0" rIns="0" bIns="0" rtlCol="0"/>
            <a:lstStyle/>
            <a:p>
              <a:endParaRPr sz="1050"/>
            </a:p>
          </p:txBody>
        </p:sp>
        <p:sp>
          <p:nvSpPr>
            <p:cNvPr id="63" name="object 28">
              <a:extLst>
                <a:ext uri="{FF2B5EF4-FFF2-40B4-BE49-F238E27FC236}">
                  <a16:creationId xmlns:a16="http://schemas.microsoft.com/office/drawing/2014/main" id="{B300366F-A0FC-3D47-AEB7-42ABF594BED3}"/>
                </a:ext>
              </a:extLst>
            </p:cNvPr>
            <p:cNvSpPr/>
            <p:nvPr/>
          </p:nvSpPr>
          <p:spPr>
            <a:xfrm>
              <a:off x="7047685" y="3749492"/>
              <a:ext cx="303530" cy="302260"/>
            </a:xfrm>
            <a:custGeom>
              <a:avLst/>
              <a:gdLst/>
              <a:ahLst/>
              <a:cxnLst/>
              <a:rect l="l" t="t" r="r" b="b"/>
              <a:pathLst>
                <a:path w="303529" h="302260">
                  <a:moveTo>
                    <a:pt x="0" y="150899"/>
                  </a:moveTo>
                  <a:lnTo>
                    <a:pt x="7731" y="103209"/>
                  </a:lnTo>
                  <a:lnTo>
                    <a:pt x="29260" y="61786"/>
                  </a:lnTo>
                  <a:lnTo>
                    <a:pt x="62089" y="29119"/>
                  </a:lnTo>
                  <a:lnTo>
                    <a:pt x="103718" y="7694"/>
                  </a:lnTo>
                  <a:lnTo>
                    <a:pt x="151649" y="0"/>
                  </a:lnTo>
                  <a:lnTo>
                    <a:pt x="209687" y="11487"/>
                  </a:lnTo>
                  <a:lnTo>
                    <a:pt x="258874" y="44199"/>
                  </a:lnTo>
                  <a:lnTo>
                    <a:pt x="291755" y="93162"/>
                  </a:lnTo>
                  <a:lnTo>
                    <a:pt x="303299" y="150899"/>
                  </a:lnTo>
                  <a:lnTo>
                    <a:pt x="295567" y="198599"/>
                  </a:lnTo>
                  <a:lnTo>
                    <a:pt x="274038" y="240023"/>
                  </a:lnTo>
                  <a:lnTo>
                    <a:pt x="241210" y="272687"/>
                  </a:lnTo>
                  <a:lnTo>
                    <a:pt x="199581" y="294107"/>
                  </a:lnTo>
                  <a:lnTo>
                    <a:pt x="151649" y="301799"/>
                  </a:lnTo>
                  <a:lnTo>
                    <a:pt x="103718" y="294107"/>
                  </a:lnTo>
                  <a:lnTo>
                    <a:pt x="62089" y="272687"/>
                  </a:lnTo>
                  <a:lnTo>
                    <a:pt x="29260" y="240023"/>
                  </a:lnTo>
                  <a:lnTo>
                    <a:pt x="7731" y="198599"/>
                  </a:lnTo>
                  <a:lnTo>
                    <a:pt x="0" y="150899"/>
                  </a:lnTo>
                  <a:close/>
                </a:path>
              </a:pathLst>
            </a:custGeom>
            <a:ln w="19049">
              <a:solidFill>
                <a:srgbClr val="595959"/>
              </a:solidFill>
            </a:ln>
          </p:spPr>
          <p:txBody>
            <a:bodyPr wrap="square" lIns="0" tIns="0" rIns="0" bIns="0" rtlCol="0"/>
            <a:lstStyle/>
            <a:p>
              <a:endParaRPr sz="1050"/>
            </a:p>
          </p:txBody>
        </p:sp>
        <p:sp>
          <p:nvSpPr>
            <p:cNvPr id="64" name="object 29">
              <a:extLst>
                <a:ext uri="{FF2B5EF4-FFF2-40B4-BE49-F238E27FC236}">
                  <a16:creationId xmlns:a16="http://schemas.microsoft.com/office/drawing/2014/main" id="{1EC6CF2E-8FDC-C745-8CE6-1836F5E331D5}"/>
                </a:ext>
              </a:extLst>
            </p:cNvPr>
            <p:cNvSpPr/>
            <p:nvPr/>
          </p:nvSpPr>
          <p:spPr>
            <a:xfrm>
              <a:off x="7487910" y="3598342"/>
              <a:ext cx="303530" cy="302260"/>
            </a:xfrm>
            <a:custGeom>
              <a:avLst/>
              <a:gdLst/>
              <a:ahLst/>
              <a:cxnLst/>
              <a:rect l="l" t="t" r="r" b="b"/>
              <a:pathLst>
                <a:path w="303529" h="302260">
                  <a:moveTo>
                    <a:pt x="151649" y="301799"/>
                  </a:moveTo>
                  <a:lnTo>
                    <a:pt x="103718" y="294107"/>
                  </a:lnTo>
                  <a:lnTo>
                    <a:pt x="62089" y="272687"/>
                  </a:lnTo>
                  <a:lnTo>
                    <a:pt x="29260" y="240023"/>
                  </a:lnTo>
                  <a:lnTo>
                    <a:pt x="7731" y="198599"/>
                  </a:lnTo>
                  <a:lnTo>
                    <a:pt x="0" y="150899"/>
                  </a:lnTo>
                  <a:lnTo>
                    <a:pt x="7731" y="103199"/>
                  </a:lnTo>
                  <a:lnTo>
                    <a:pt x="29260" y="61775"/>
                  </a:lnTo>
                  <a:lnTo>
                    <a:pt x="62089" y="29111"/>
                  </a:lnTo>
                  <a:lnTo>
                    <a:pt x="103718" y="7691"/>
                  </a:lnTo>
                  <a:lnTo>
                    <a:pt x="151649" y="0"/>
                  </a:lnTo>
                  <a:lnTo>
                    <a:pt x="181376" y="2926"/>
                  </a:lnTo>
                  <a:lnTo>
                    <a:pt x="235785" y="25354"/>
                  </a:lnTo>
                  <a:lnTo>
                    <a:pt x="277818" y="67182"/>
                  </a:lnTo>
                  <a:lnTo>
                    <a:pt x="300358" y="121322"/>
                  </a:lnTo>
                  <a:lnTo>
                    <a:pt x="303299" y="150899"/>
                  </a:lnTo>
                  <a:lnTo>
                    <a:pt x="295567" y="198599"/>
                  </a:lnTo>
                  <a:lnTo>
                    <a:pt x="274038" y="240023"/>
                  </a:lnTo>
                  <a:lnTo>
                    <a:pt x="241210" y="272687"/>
                  </a:lnTo>
                  <a:lnTo>
                    <a:pt x="199581" y="294107"/>
                  </a:lnTo>
                  <a:lnTo>
                    <a:pt x="151649" y="301799"/>
                  </a:lnTo>
                  <a:close/>
                </a:path>
              </a:pathLst>
            </a:custGeom>
            <a:solidFill>
              <a:srgbClr val="E99999"/>
            </a:solidFill>
          </p:spPr>
          <p:txBody>
            <a:bodyPr wrap="square" lIns="0" tIns="0" rIns="0" bIns="0" rtlCol="0"/>
            <a:lstStyle/>
            <a:p>
              <a:endParaRPr sz="1050"/>
            </a:p>
          </p:txBody>
        </p:sp>
        <p:sp>
          <p:nvSpPr>
            <p:cNvPr id="65" name="object 30">
              <a:extLst>
                <a:ext uri="{FF2B5EF4-FFF2-40B4-BE49-F238E27FC236}">
                  <a16:creationId xmlns:a16="http://schemas.microsoft.com/office/drawing/2014/main" id="{B79AACD4-284D-F54F-A671-1141E520EB4F}"/>
                </a:ext>
              </a:extLst>
            </p:cNvPr>
            <p:cNvSpPr/>
            <p:nvPr/>
          </p:nvSpPr>
          <p:spPr>
            <a:xfrm>
              <a:off x="7487909" y="3598342"/>
              <a:ext cx="303530" cy="302260"/>
            </a:xfrm>
            <a:custGeom>
              <a:avLst/>
              <a:gdLst/>
              <a:ahLst/>
              <a:cxnLst/>
              <a:rect l="l" t="t" r="r" b="b"/>
              <a:pathLst>
                <a:path w="303529" h="302260">
                  <a:moveTo>
                    <a:pt x="0" y="150899"/>
                  </a:moveTo>
                  <a:lnTo>
                    <a:pt x="7731" y="103199"/>
                  </a:lnTo>
                  <a:lnTo>
                    <a:pt x="29260" y="61775"/>
                  </a:lnTo>
                  <a:lnTo>
                    <a:pt x="62089" y="29111"/>
                  </a:lnTo>
                  <a:lnTo>
                    <a:pt x="103718" y="7691"/>
                  </a:lnTo>
                  <a:lnTo>
                    <a:pt x="151649" y="0"/>
                  </a:lnTo>
                  <a:lnTo>
                    <a:pt x="209687" y="11487"/>
                  </a:lnTo>
                  <a:lnTo>
                    <a:pt x="258874" y="44199"/>
                  </a:lnTo>
                  <a:lnTo>
                    <a:pt x="291755" y="93152"/>
                  </a:lnTo>
                  <a:lnTo>
                    <a:pt x="303299" y="150899"/>
                  </a:lnTo>
                  <a:lnTo>
                    <a:pt x="295567" y="198599"/>
                  </a:lnTo>
                  <a:lnTo>
                    <a:pt x="274038" y="240023"/>
                  </a:lnTo>
                  <a:lnTo>
                    <a:pt x="241210" y="272687"/>
                  </a:lnTo>
                  <a:lnTo>
                    <a:pt x="199581" y="294107"/>
                  </a:lnTo>
                  <a:lnTo>
                    <a:pt x="151649" y="301799"/>
                  </a:lnTo>
                  <a:lnTo>
                    <a:pt x="103718" y="294107"/>
                  </a:lnTo>
                  <a:lnTo>
                    <a:pt x="62089" y="272687"/>
                  </a:lnTo>
                  <a:lnTo>
                    <a:pt x="29260" y="240023"/>
                  </a:lnTo>
                  <a:lnTo>
                    <a:pt x="7731" y="198599"/>
                  </a:lnTo>
                  <a:lnTo>
                    <a:pt x="0" y="150899"/>
                  </a:lnTo>
                  <a:close/>
                </a:path>
              </a:pathLst>
            </a:custGeom>
            <a:ln w="19049">
              <a:solidFill>
                <a:srgbClr val="595959"/>
              </a:solidFill>
            </a:ln>
          </p:spPr>
          <p:txBody>
            <a:bodyPr wrap="square" lIns="0" tIns="0" rIns="0" bIns="0" rtlCol="0"/>
            <a:lstStyle/>
            <a:p>
              <a:endParaRPr sz="1050"/>
            </a:p>
          </p:txBody>
        </p:sp>
        <p:sp>
          <p:nvSpPr>
            <p:cNvPr id="66" name="object 31">
              <a:extLst>
                <a:ext uri="{FF2B5EF4-FFF2-40B4-BE49-F238E27FC236}">
                  <a16:creationId xmlns:a16="http://schemas.microsoft.com/office/drawing/2014/main" id="{A78E5A69-61B3-BB4B-9854-FDDCBC874F06}"/>
                </a:ext>
              </a:extLst>
            </p:cNvPr>
            <p:cNvSpPr/>
            <p:nvPr/>
          </p:nvSpPr>
          <p:spPr>
            <a:xfrm>
              <a:off x="6597561" y="3055043"/>
              <a:ext cx="1431290" cy="1388745"/>
            </a:xfrm>
            <a:custGeom>
              <a:avLst/>
              <a:gdLst/>
              <a:ahLst/>
              <a:cxnLst/>
              <a:rect l="l" t="t" r="r" b="b"/>
              <a:pathLst>
                <a:path w="1431290" h="1388745">
                  <a:moveTo>
                    <a:pt x="0" y="694198"/>
                  </a:moveTo>
                  <a:lnTo>
                    <a:pt x="1650" y="646669"/>
                  </a:lnTo>
                  <a:lnTo>
                    <a:pt x="6531" y="599999"/>
                  </a:lnTo>
                  <a:lnTo>
                    <a:pt x="14536" y="554292"/>
                  </a:lnTo>
                  <a:lnTo>
                    <a:pt x="25558" y="509651"/>
                  </a:lnTo>
                  <a:lnTo>
                    <a:pt x="39491" y="466181"/>
                  </a:lnTo>
                  <a:lnTo>
                    <a:pt x="56228" y="423983"/>
                  </a:lnTo>
                  <a:lnTo>
                    <a:pt x="75663" y="383162"/>
                  </a:lnTo>
                  <a:lnTo>
                    <a:pt x="97688" y="343821"/>
                  </a:lnTo>
                  <a:lnTo>
                    <a:pt x="122198" y="306063"/>
                  </a:lnTo>
                  <a:lnTo>
                    <a:pt x="149086" y="269992"/>
                  </a:lnTo>
                  <a:lnTo>
                    <a:pt x="178244" y="235711"/>
                  </a:lnTo>
                  <a:lnTo>
                    <a:pt x="209568" y="203324"/>
                  </a:lnTo>
                  <a:lnTo>
                    <a:pt x="242949" y="172934"/>
                  </a:lnTo>
                  <a:lnTo>
                    <a:pt x="278282" y="144643"/>
                  </a:lnTo>
                  <a:lnTo>
                    <a:pt x="315460" y="118557"/>
                  </a:lnTo>
                  <a:lnTo>
                    <a:pt x="354377" y="94777"/>
                  </a:lnTo>
                  <a:lnTo>
                    <a:pt x="394925" y="73408"/>
                  </a:lnTo>
                  <a:lnTo>
                    <a:pt x="436998" y="54553"/>
                  </a:lnTo>
                  <a:lnTo>
                    <a:pt x="480490" y="38314"/>
                  </a:lnTo>
                  <a:lnTo>
                    <a:pt x="525294" y="24797"/>
                  </a:lnTo>
                  <a:lnTo>
                    <a:pt x="571303" y="14103"/>
                  </a:lnTo>
                  <a:lnTo>
                    <a:pt x="618411" y="6337"/>
                  </a:lnTo>
                  <a:lnTo>
                    <a:pt x="666512" y="1601"/>
                  </a:lnTo>
                  <a:lnTo>
                    <a:pt x="715498" y="0"/>
                  </a:lnTo>
                  <a:lnTo>
                    <a:pt x="767032" y="1801"/>
                  </a:lnTo>
                  <a:lnTo>
                    <a:pt x="818000" y="7157"/>
                  </a:lnTo>
                  <a:lnTo>
                    <a:pt x="868221" y="15995"/>
                  </a:lnTo>
                  <a:lnTo>
                    <a:pt x="917515" y="28242"/>
                  </a:lnTo>
                  <a:lnTo>
                    <a:pt x="965701" y="43826"/>
                  </a:lnTo>
                  <a:lnTo>
                    <a:pt x="1012599" y="62673"/>
                  </a:lnTo>
                  <a:lnTo>
                    <a:pt x="1058029" y="84712"/>
                  </a:lnTo>
                  <a:lnTo>
                    <a:pt x="1101808" y="109869"/>
                  </a:lnTo>
                  <a:lnTo>
                    <a:pt x="1143759" y="138072"/>
                  </a:lnTo>
                  <a:lnTo>
                    <a:pt x="1183698" y="169248"/>
                  </a:lnTo>
                  <a:lnTo>
                    <a:pt x="1221447" y="203324"/>
                  </a:lnTo>
                  <a:lnTo>
                    <a:pt x="1256570" y="239953"/>
                  </a:lnTo>
                  <a:lnTo>
                    <a:pt x="1288702" y="278706"/>
                  </a:lnTo>
                  <a:lnTo>
                    <a:pt x="1317769" y="319407"/>
                  </a:lnTo>
                  <a:lnTo>
                    <a:pt x="1343697" y="361882"/>
                  </a:lnTo>
                  <a:lnTo>
                    <a:pt x="1366410" y="405957"/>
                  </a:lnTo>
                  <a:lnTo>
                    <a:pt x="1385833" y="451456"/>
                  </a:lnTo>
                  <a:lnTo>
                    <a:pt x="1401893" y="498204"/>
                  </a:lnTo>
                  <a:lnTo>
                    <a:pt x="1414514" y="546028"/>
                  </a:lnTo>
                  <a:lnTo>
                    <a:pt x="1423621" y="594751"/>
                  </a:lnTo>
                  <a:lnTo>
                    <a:pt x="1429140" y="644199"/>
                  </a:lnTo>
                  <a:lnTo>
                    <a:pt x="1430997" y="694198"/>
                  </a:lnTo>
                  <a:lnTo>
                    <a:pt x="1429346" y="741728"/>
                  </a:lnTo>
                  <a:lnTo>
                    <a:pt x="1424465" y="788398"/>
                  </a:lnTo>
                  <a:lnTo>
                    <a:pt x="1416461" y="834104"/>
                  </a:lnTo>
                  <a:lnTo>
                    <a:pt x="1405439" y="878745"/>
                  </a:lnTo>
                  <a:lnTo>
                    <a:pt x="1391507" y="922216"/>
                  </a:lnTo>
                  <a:lnTo>
                    <a:pt x="1374771" y="964413"/>
                  </a:lnTo>
                  <a:lnTo>
                    <a:pt x="1355338" y="1005234"/>
                  </a:lnTo>
                  <a:lnTo>
                    <a:pt x="1333313" y="1044575"/>
                  </a:lnTo>
                  <a:lnTo>
                    <a:pt x="1308805" y="1082333"/>
                  </a:lnTo>
                  <a:lnTo>
                    <a:pt x="1281918" y="1118404"/>
                  </a:lnTo>
                  <a:lnTo>
                    <a:pt x="1252760" y="1152685"/>
                  </a:lnTo>
                  <a:lnTo>
                    <a:pt x="1221438" y="1185072"/>
                  </a:lnTo>
                  <a:lnTo>
                    <a:pt x="1188057" y="1215463"/>
                  </a:lnTo>
                  <a:lnTo>
                    <a:pt x="1152724" y="1243753"/>
                  </a:lnTo>
                  <a:lnTo>
                    <a:pt x="1115547" y="1269840"/>
                  </a:lnTo>
                  <a:lnTo>
                    <a:pt x="1076631" y="1293619"/>
                  </a:lnTo>
                  <a:lnTo>
                    <a:pt x="1036082" y="1314988"/>
                  </a:lnTo>
                  <a:lnTo>
                    <a:pt x="994009" y="1333844"/>
                  </a:lnTo>
                  <a:lnTo>
                    <a:pt x="950516" y="1350082"/>
                  </a:lnTo>
                  <a:lnTo>
                    <a:pt x="905711" y="1363600"/>
                  </a:lnTo>
                  <a:lnTo>
                    <a:pt x="859700" y="1374293"/>
                  </a:lnTo>
                  <a:lnTo>
                    <a:pt x="812590" y="1382060"/>
                  </a:lnTo>
                  <a:lnTo>
                    <a:pt x="764487" y="1386795"/>
                  </a:lnTo>
                  <a:lnTo>
                    <a:pt x="715498" y="1388397"/>
                  </a:lnTo>
                  <a:lnTo>
                    <a:pt x="666512" y="1386795"/>
                  </a:lnTo>
                  <a:lnTo>
                    <a:pt x="618411" y="1382060"/>
                  </a:lnTo>
                  <a:lnTo>
                    <a:pt x="571303" y="1374293"/>
                  </a:lnTo>
                  <a:lnTo>
                    <a:pt x="525294" y="1363600"/>
                  </a:lnTo>
                  <a:lnTo>
                    <a:pt x="480490" y="1350082"/>
                  </a:lnTo>
                  <a:lnTo>
                    <a:pt x="436998" y="1333844"/>
                  </a:lnTo>
                  <a:lnTo>
                    <a:pt x="394925" y="1314988"/>
                  </a:lnTo>
                  <a:lnTo>
                    <a:pt x="354377" y="1293619"/>
                  </a:lnTo>
                  <a:lnTo>
                    <a:pt x="315460" y="1269840"/>
                  </a:lnTo>
                  <a:lnTo>
                    <a:pt x="278282" y="1243753"/>
                  </a:lnTo>
                  <a:lnTo>
                    <a:pt x="242949" y="1215463"/>
                  </a:lnTo>
                  <a:lnTo>
                    <a:pt x="209568" y="1185072"/>
                  </a:lnTo>
                  <a:lnTo>
                    <a:pt x="178244" y="1152685"/>
                  </a:lnTo>
                  <a:lnTo>
                    <a:pt x="149086" y="1118404"/>
                  </a:lnTo>
                  <a:lnTo>
                    <a:pt x="122198" y="1082333"/>
                  </a:lnTo>
                  <a:lnTo>
                    <a:pt x="97688" y="1044575"/>
                  </a:lnTo>
                  <a:lnTo>
                    <a:pt x="75663" y="1005234"/>
                  </a:lnTo>
                  <a:lnTo>
                    <a:pt x="56228" y="964413"/>
                  </a:lnTo>
                  <a:lnTo>
                    <a:pt x="39491" y="922216"/>
                  </a:lnTo>
                  <a:lnTo>
                    <a:pt x="25558" y="878745"/>
                  </a:lnTo>
                  <a:lnTo>
                    <a:pt x="14536" y="834104"/>
                  </a:lnTo>
                  <a:lnTo>
                    <a:pt x="6531" y="788398"/>
                  </a:lnTo>
                  <a:lnTo>
                    <a:pt x="1650" y="741728"/>
                  </a:lnTo>
                  <a:lnTo>
                    <a:pt x="0" y="694198"/>
                  </a:lnTo>
                  <a:close/>
                </a:path>
              </a:pathLst>
            </a:custGeom>
            <a:ln w="9524">
              <a:solidFill>
                <a:srgbClr val="999999"/>
              </a:solidFill>
            </a:ln>
          </p:spPr>
          <p:txBody>
            <a:bodyPr wrap="square" lIns="0" tIns="0" rIns="0" bIns="0" rtlCol="0"/>
            <a:lstStyle/>
            <a:p>
              <a:endParaRPr sz="1050"/>
            </a:p>
          </p:txBody>
        </p:sp>
      </p:grpSp>
      <p:grpSp>
        <p:nvGrpSpPr>
          <p:cNvPr id="67" name="object 32">
            <a:extLst>
              <a:ext uri="{FF2B5EF4-FFF2-40B4-BE49-F238E27FC236}">
                <a16:creationId xmlns:a16="http://schemas.microsoft.com/office/drawing/2014/main" id="{AFC5929F-2ADB-3F49-9131-0FF811764F62}"/>
              </a:ext>
            </a:extLst>
          </p:cNvPr>
          <p:cNvGrpSpPr/>
          <p:nvPr/>
        </p:nvGrpSpPr>
        <p:grpSpPr>
          <a:xfrm>
            <a:off x="1972412" y="2174077"/>
            <a:ext cx="241935" cy="240983"/>
            <a:chOff x="1105882" y="2898769"/>
            <a:chExt cx="322580" cy="321310"/>
          </a:xfrm>
        </p:grpSpPr>
        <p:sp>
          <p:nvSpPr>
            <p:cNvPr id="68" name="object 33">
              <a:extLst>
                <a:ext uri="{FF2B5EF4-FFF2-40B4-BE49-F238E27FC236}">
                  <a16:creationId xmlns:a16="http://schemas.microsoft.com/office/drawing/2014/main" id="{F8D3EF27-7E83-6346-8B39-EF2AF42EB86F}"/>
                </a:ext>
              </a:extLst>
            </p:cNvPr>
            <p:cNvSpPr/>
            <p:nvPr/>
          </p:nvSpPr>
          <p:spPr>
            <a:xfrm>
              <a:off x="1115407" y="2908294"/>
              <a:ext cx="303530" cy="302260"/>
            </a:xfrm>
            <a:custGeom>
              <a:avLst/>
              <a:gdLst/>
              <a:ahLst/>
              <a:cxnLst/>
              <a:rect l="l" t="t" r="r" b="b"/>
              <a:pathLst>
                <a:path w="303530" h="302260">
                  <a:moveTo>
                    <a:pt x="151649" y="301799"/>
                  </a:moveTo>
                  <a:lnTo>
                    <a:pt x="103716" y="294107"/>
                  </a:lnTo>
                  <a:lnTo>
                    <a:pt x="62086" y="272687"/>
                  </a:lnTo>
                  <a:lnTo>
                    <a:pt x="29259" y="240023"/>
                  </a:lnTo>
                  <a:lnTo>
                    <a:pt x="7731" y="198599"/>
                  </a:lnTo>
                  <a:lnTo>
                    <a:pt x="0" y="150899"/>
                  </a:lnTo>
                  <a:lnTo>
                    <a:pt x="7731" y="103199"/>
                  </a:lnTo>
                  <a:lnTo>
                    <a:pt x="29259" y="61775"/>
                  </a:lnTo>
                  <a:lnTo>
                    <a:pt x="62086" y="29111"/>
                  </a:lnTo>
                  <a:lnTo>
                    <a:pt x="103716" y="7691"/>
                  </a:lnTo>
                  <a:lnTo>
                    <a:pt x="151649" y="0"/>
                  </a:lnTo>
                  <a:lnTo>
                    <a:pt x="181373" y="2926"/>
                  </a:lnTo>
                  <a:lnTo>
                    <a:pt x="235784" y="25354"/>
                  </a:lnTo>
                  <a:lnTo>
                    <a:pt x="277820" y="67182"/>
                  </a:lnTo>
                  <a:lnTo>
                    <a:pt x="300358" y="121322"/>
                  </a:lnTo>
                  <a:lnTo>
                    <a:pt x="303299" y="150899"/>
                  </a:lnTo>
                  <a:lnTo>
                    <a:pt x="295568" y="198599"/>
                  </a:lnTo>
                  <a:lnTo>
                    <a:pt x="274040" y="240023"/>
                  </a:lnTo>
                  <a:lnTo>
                    <a:pt x="241212" y="272687"/>
                  </a:lnTo>
                  <a:lnTo>
                    <a:pt x="199583" y="294107"/>
                  </a:lnTo>
                  <a:lnTo>
                    <a:pt x="151649" y="301799"/>
                  </a:lnTo>
                  <a:close/>
                </a:path>
              </a:pathLst>
            </a:custGeom>
            <a:solidFill>
              <a:srgbClr val="6D9EEB"/>
            </a:solidFill>
          </p:spPr>
          <p:txBody>
            <a:bodyPr wrap="square" lIns="0" tIns="0" rIns="0" bIns="0" rtlCol="0"/>
            <a:lstStyle/>
            <a:p>
              <a:endParaRPr sz="1050"/>
            </a:p>
          </p:txBody>
        </p:sp>
        <p:sp>
          <p:nvSpPr>
            <p:cNvPr id="69" name="object 34">
              <a:extLst>
                <a:ext uri="{FF2B5EF4-FFF2-40B4-BE49-F238E27FC236}">
                  <a16:creationId xmlns:a16="http://schemas.microsoft.com/office/drawing/2014/main" id="{2FC02446-A6DE-FD4F-9E29-3E3EDCCF7EB0}"/>
                </a:ext>
              </a:extLst>
            </p:cNvPr>
            <p:cNvSpPr/>
            <p:nvPr/>
          </p:nvSpPr>
          <p:spPr>
            <a:xfrm>
              <a:off x="1115407" y="2908294"/>
              <a:ext cx="303530" cy="302260"/>
            </a:xfrm>
            <a:custGeom>
              <a:avLst/>
              <a:gdLst/>
              <a:ahLst/>
              <a:cxnLst/>
              <a:rect l="l" t="t" r="r" b="b"/>
              <a:pathLst>
                <a:path w="303530" h="302260">
                  <a:moveTo>
                    <a:pt x="0" y="150899"/>
                  </a:moveTo>
                  <a:lnTo>
                    <a:pt x="7731" y="103199"/>
                  </a:lnTo>
                  <a:lnTo>
                    <a:pt x="29259" y="61775"/>
                  </a:lnTo>
                  <a:lnTo>
                    <a:pt x="62086" y="29111"/>
                  </a:lnTo>
                  <a:lnTo>
                    <a:pt x="103716" y="7691"/>
                  </a:lnTo>
                  <a:lnTo>
                    <a:pt x="151649" y="0"/>
                  </a:lnTo>
                  <a:lnTo>
                    <a:pt x="209683" y="11487"/>
                  </a:lnTo>
                  <a:lnTo>
                    <a:pt x="258881" y="44199"/>
                  </a:lnTo>
                  <a:lnTo>
                    <a:pt x="291755" y="93152"/>
                  </a:lnTo>
                  <a:lnTo>
                    <a:pt x="303299" y="150899"/>
                  </a:lnTo>
                  <a:lnTo>
                    <a:pt x="295568" y="198599"/>
                  </a:lnTo>
                  <a:lnTo>
                    <a:pt x="274040" y="240023"/>
                  </a:lnTo>
                  <a:lnTo>
                    <a:pt x="241212" y="272687"/>
                  </a:lnTo>
                  <a:lnTo>
                    <a:pt x="199583" y="294107"/>
                  </a:lnTo>
                  <a:lnTo>
                    <a:pt x="151649" y="301799"/>
                  </a:lnTo>
                  <a:lnTo>
                    <a:pt x="103716" y="294107"/>
                  </a:lnTo>
                  <a:lnTo>
                    <a:pt x="62086" y="272687"/>
                  </a:lnTo>
                  <a:lnTo>
                    <a:pt x="29259" y="240023"/>
                  </a:lnTo>
                  <a:lnTo>
                    <a:pt x="7731" y="198599"/>
                  </a:lnTo>
                  <a:lnTo>
                    <a:pt x="0" y="150899"/>
                  </a:lnTo>
                  <a:close/>
                </a:path>
              </a:pathLst>
            </a:custGeom>
            <a:ln w="19049">
              <a:solidFill>
                <a:srgbClr val="595959"/>
              </a:solidFill>
            </a:ln>
          </p:spPr>
          <p:txBody>
            <a:bodyPr wrap="square" lIns="0" tIns="0" rIns="0" bIns="0" rtlCol="0"/>
            <a:lstStyle/>
            <a:p>
              <a:endParaRPr sz="1050"/>
            </a:p>
          </p:txBody>
        </p:sp>
      </p:grpSp>
      <p:sp>
        <p:nvSpPr>
          <p:cNvPr id="70" name="object 35">
            <a:extLst>
              <a:ext uri="{FF2B5EF4-FFF2-40B4-BE49-F238E27FC236}">
                <a16:creationId xmlns:a16="http://schemas.microsoft.com/office/drawing/2014/main" id="{8BF606BC-041D-594D-B92F-990D342731A4}"/>
              </a:ext>
            </a:extLst>
          </p:cNvPr>
          <p:cNvSpPr txBox="1"/>
          <p:nvPr/>
        </p:nvSpPr>
        <p:spPr>
          <a:xfrm>
            <a:off x="3677183" y="2413159"/>
            <a:ext cx="1222892" cy="182742"/>
          </a:xfrm>
          <a:prstGeom prst="rect">
            <a:avLst/>
          </a:prstGeom>
        </p:spPr>
        <p:txBody>
          <a:bodyPr vert="horz" wrap="square" lIns="0" tIns="9525" rIns="0" bIns="0" rtlCol="0">
            <a:spAutoFit/>
          </a:bodyPr>
          <a:lstStyle/>
          <a:p>
            <a:pPr marL="9525">
              <a:spcBef>
                <a:spcPts val="75"/>
              </a:spcBef>
            </a:pPr>
            <a:r>
              <a:rPr lang="en-US" sz="1125" spc="-4" dirty="0">
                <a:solidFill>
                  <a:srgbClr val="FFFFFF"/>
                </a:solidFill>
                <a:latin typeface="RobotoRegular"/>
                <a:cs typeface="RobotoRegular"/>
              </a:rPr>
              <a:t>intends to achieve</a:t>
            </a:r>
            <a:endParaRPr sz="1125" dirty="0">
              <a:latin typeface="RobotoRegular"/>
              <a:cs typeface="RobotoRegular"/>
            </a:endParaRPr>
          </a:p>
        </p:txBody>
      </p:sp>
      <p:sp>
        <p:nvSpPr>
          <p:cNvPr id="72" name="Rectangle 71">
            <a:extLst>
              <a:ext uri="{FF2B5EF4-FFF2-40B4-BE49-F238E27FC236}">
                <a16:creationId xmlns:a16="http://schemas.microsoft.com/office/drawing/2014/main" id="{0E2A91FC-2CFB-0A45-8A3B-B62C3CDEA8EB}"/>
              </a:ext>
            </a:extLst>
          </p:cNvPr>
          <p:cNvSpPr/>
          <p:nvPr/>
        </p:nvSpPr>
        <p:spPr>
          <a:xfrm>
            <a:off x="1485900" y="911621"/>
            <a:ext cx="6229350" cy="738664"/>
          </a:xfrm>
          <a:prstGeom prst="rect">
            <a:avLst/>
          </a:prstGeom>
        </p:spPr>
        <p:txBody>
          <a:bodyPr wrap="square">
            <a:spAutoFit/>
          </a:bodyPr>
          <a:lstStyle/>
          <a:p>
            <a:r>
              <a:rPr lang="en-US" dirty="0">
                <a:latin typeface="Calibri" panose="020F0502020204030204" pitchFamily="34" charset="0"/>
                <a:cs typeface="Calibri" panose="020F0502020204030204" pitchFamily="34" charset="0"/>
              </a:rPr>
              <a:t>Contrastive learning </a:t>
            </a:r>
            <a:r>
              <a:rPr lang="en-US" dirty="0">
                <a:solidFill>
                  <a:schemeClr val="tx1">
                    <a:lumMod val="65000"/>
                    <a:lumOff val="35000"/>
                  </a:schemeClr>
                </a:solidFill>
                <a:latin typeface="Calibri" panose="020F0502020204030204" pitchFamily="34" charset="0"/>
                <a:cs typeface="Calibri" panose="020F0502020204030204" pitchFamily="34" charset="0"/>
              </a:rPr>
              <a:t>is to learn a representation space in which similar data samples stay close to each other while dissimilar ones are far apart, by constructing similar and dissimilar pairs from the dataset.</a:t>
            </a:r>
          </a:p>
        </p:txBody>
      </p:sp>
      <p:sp>
        <p:nvSpPr>
          <p:cNvPr id="4" name="Rectangle 3">
            <a:extLst>
              <a:ext uri="{FF2B5EF4-FFF2-40B4-BE49-F238E27FC236}">
                <a16:creationId xmlns:a16="http://schemas.microsoft.com/office/drawing/2014/main" id="{CFDBEAC2-A073-FD4E-A775-0F23AB34BCEF}"/>
              </a:ext>
            </a:extLst>
          </p:cNvPr>
          <p:cNvSpPr/>
          <p:nvPr/>
        </p:nvSpPr>
        <p:spPr>
          <a:xfrm>
            <a:off x="2309853" y="3590300"/>
            <a:ext cx="4572000" cy="523220"/>
          </a:xfrm>
          <a:prstGeom prst="rect">
            <a:avLst/>
          </a:prstGeom>
        </p:spPr>
        <p:txBody>
          <a:bodyPr>
            <a:spAutoFit/>
          </a:bodyPr>
          <a:lstStyle/>
          <a:p>
            <a:r>
              <a:rPr lang="en-US" dirty="0">
                <a:latin typeface="Calibri" panose="020F0502020204030204" pitchFamily="34" charset="0"/>
                <a:cs typeface="Calibri" panose="020F0502020204030204" pitchFamily="34" charset="0"/>
              </a:rPr>
              <a:t>maximization of mutual information between different views of the data.</a:t>
            </a:r>
          </a:p>
        </p:txBody>
      </p:sp>
      <p:sp>
        <p:nvSpPr>
          <p:cNvPr id="37" name="TextBox 36">
            <a:extLst>
              <a:ext uri="{FF2B5EF4-FFF2-40B4-BE49-F238E27FC236}">
                <a16:creationId xmlns:a16="http://schemas.microsoft.com/office/drawing/2014/main" id="{50711AC8-81A7-2244-8E0F-EF13319FEB1D}"/>
              </a:ext>
            </a:extLst>
          </p:cNvPr>
          <p:cNvSpPr txBox="1"/>
          <p:nvPr/>
        </p:nvSpPr>
        <p:spPr>
          <a:xfrm>
            <a:off x="747423" y="262395"/>
            <a:ext cx="3964547" cy="584775"/>
          </a:xfrm>
          <a:prstGeom prst="rect">
            <a:avLst/>
          </a:prstGeom>
          <a:noFill/>
        </p:spPr>
        <p:txBody>
          <a:bodyPr wrap="none" rtlCol="0">
            <a:spAutoFit/>
          </a:bodyPr>
          <a:lstStyle/>
          <a:p>
            <a:r>
              <a:rPr lang="en-US" sz="3200" dirty="0"/>
              <a:t>Contrastive Learning</a:t>
            </a:r>
          </a:p>
        </p:txBody>
      </p:sp>
      <p:cxnSp>
        <p:nvCxnSpPr>
          <p:cNvPr id="38" name="Straight Connector 37">
            <a:extLst>
              <a:ext uri="{FF2B5EF4-FFF2-40B4-BE49-F238E27FC236}">
                <a16:creationId xmlns:a16="http://schemas.microsoft.com/office/drawing/2014/main" id="{C88D80EB-041C-FC44-9ED0-18F86A60C64D}"/>
              </a:ext>
            </a:extLst>
          </p:cNvPr>
          <p:cNvCxnSpPr>
            <a:cxnSpLocks/>
          </p:cNvCxnSpPr>
          <p:nvPr/>
        </p:nvCxnSpPr>
        <p:spPr>
          <a:xfrm flipV="1">
            <a:off x="747423" y="847170"/>
            <a:ext cx="7759579" cy="10275"/>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6944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5"/>
        <p:cNvGrpSpPr/>
        <p:nvPr/>
      </p:nvGrpSpPr>
      <p:grpSpPr>
        <a:xfrm>
          <a:off x="0" y="0"/>
          <a:ext cx="0" cy="0"/>
          <a:chOff x="0" y="0"/>
          <a:chExt cx="0" cy="0"/>
        </a:xfrm>
      </p:grpSpPr>
      <p:sp>
        <p:nvSpPr>
          <p:cNvPr id="2" name="Rectangle 1">
            <a:extLst>
              <a:ext uri="{FF2B5EF4-FFF2-40B4-BE49-F238E27FC236}">
                <a16:creationId xmlns:a16="http://schemas.microsoft.com/office/drawing/2014/main" id="{0380CA2D-F74E-0C42-B123-B2F9CDE7AD27}"/>
              </a:ext>
            </a:extLst>
          </p:cNvPr>
          <p:cNvSpPr/>
          <p:nvPr/>
        </p:nvSpPr>
        <p:spPr>
          <a:xfrm>
            <a:off x="2043485" y="1248263"/>
            <a:ext cx="4814515" cy="2246769"/>
          </a:xfrm>
          <a:prstGeom prst="rect">
            <a:avLst/>
          </a:prstGeom>
        </p:spPr>
        <p:txBody>
          <a:bodyPr wrap="square">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This paper extends the self-supervised batch contrastive approach to the fully-supervised setting, allowing us to effectively leverage label information.</a:t>
            </a:r>
          </a:p>
          <a:p>
            <a:r>
              <a:rPr lang="en-US" dirty="0">
                <a:latin typeface="Calibri" panose="020F0502020204030204" pitchFamily="34" charset="0"/>
                <a:cs typeface="Calibri" panose="020F0502020204030204" pitchFamily="34" charset="0"/>
              </a:rPr>
              <a:t> </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Clusters of points belonging to the same class are pulled together in embedding space, while simultaneously pushing apart clusters of samples from different classes.</a:t>
            </a:r>
          </a:p>
          <a:p>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SelfSupCL: 1 positive, multiple negatives</a:t>
            </a:r>
          </a:p>
          <a:p>
            <a:r>
              <a:rPr lang="en-US" dirty="0">
                <a:latin typeface="Calibri" panose="020F0502020204030204" pitchFamily="34" charset="0"/>
                <a:cs typeface="Calibri" panose="020F0502020204030204" pitchFamily="34" charset="0"/>
              </a:rPr>
              <a:t>       SupCL: many positives, many negatives</a:t>
            </a:r>
          </a:p>
        </p:txBody>
      </p:sp>
      <p:sp>
        <p:nvSpPr>
          <p:cNvPr id="6" name="TextBox 5">
            <a:extLst>
              <a:ext uri="{FF2B5EF4-FFF2-40B4-BE49-F238E27FC236}">
                <a16:creationId xmlns:a16="http://schemas.microsoft.com/office/drawing/2014/main" id="{FF4ECFA5-2F08-5147-A1C5-04EF89E12E97}"/>
              </a:ext>
            </a:extLst>
          </p:cNvPr>
          <p:cNvSpPr txBox="1"/>
          <p:nvPr/>
        </p:nvSpPr>
        <p:spPr>
          <a:xfrm>
            <a:off x="747423" y="262395"/>
            <a:ext cx="1983235" cy="584775"/>
          </a:xfrm>
          <a:prstGeom prst="rect">
            <a:avLst/>
          </a:prstGeom>
          <a:noFill/>
        </p:spPr>
        <p:txBody>
          <a:bodyPr wrap="none" rtlCol="0">
            <a:spAutoFit/>
          </a:bodyPr>
          <a:lstStyle/>
          <a:p>
            <a:r>
              <a:rPr lang="en-US" sz="3200" dirty="0"/>
              <a:t>Main Idea</a:t>
            </a:r>
          </a:p>
        </p:txBody>
      </p:sp>
      <p:cxnSp>
        <p:nvCxnSpPr>
          <p:cNvPr id="8" name="Straight Connector 7">
            <a:extLst>
              <a:ext uri="{FF2B5EF4-FFF2-40B4-BE49-F238E27FC236}">
                <a16:creationId xmlns:a16="http://schemas.microsoft.com/office/drawing/2014/main" id="{654B4DDA-1B2B-C540-B8CE-70F74615A6F7}"/>
              </a:ext>
            </a:extLst>
          </p:cNvPr>
          <p:cNvCxnSpPr>
            <a:cxnSpLocks/>
          </p:cNvCxnSpPr>
          <p:nvPr/>
        </p:nvCxnSpPr>
        <p:spPr>
          <a:xfrm flipV="1">
            <a:off x="747423" y="847170"/>
            <a:ext cx="7759579" cy="10275"/>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9"/>
        <p:cNvGrpSpPr/>
        <p:nvPr/>
      </p:nvGrpSpPr>
      <p:grpSpPr>
        <a:xfrm>
          <a:off x="0" y="0"/>
          <a:ext cx="0" cy="0"/>
          <a:chOff x="0" y="0"/>
          <a:chExt cx="0" cy="0"/>
        </a:xfrm>
      </p:grpSpPr>
      <p:pic>
        <p:nvPicPr>
          <p:cNvPr id="6" name="Picture 5" descr="A picture containing text, different&#10;&#10;Description automatically generated">
            <a:extLst>
              <a:ext uri="{FF2B5EF4-FFF2-40B4-BE49-F238E27FC236}">
                <a16:creationId xmlns:a16="http://schemas.microsoft.com/office/drawing/2014/main" id="{D94B5704-FFDB-4E49-8C6E-CE5038D34925}"/>
              </a:ext>
            </a:extLst>
          </p:cNvPr>
          <p:cNvPicPr>
            <a:picLocks noChangeAspect="1"/>
          </p:cNvPicPr>
          <p:nvPr/>
        </p:nvPicPr>
        <p:blipFill>
          <a:blip r:embed="rId3"/>
          <a:stretch>
            <a:fillRect/>
          </a:stretch>
        </p:blipFill>
        <p:spPr>
          <a:xfrm>
            <a:off x="508761" y="1072213"/>
            <a:ext cx="8178799" cy="4007610"/>
          </a:xfrm>
          <a:prstGeom prst="rect">
            <a:avLst/>
          </a:prstGeom>
        </p:spPr>
      </p:pic>
      <p:sp>
        <p:nvSpPr>
          <p:cNvPr id="4" name="TextBox 3">
            <a:extLst>
              <a:ext uri="{FF2B5EF4-FFF2-40B4-BE49-F238E27FC236}">
                <a16:creationId xmlns:a16="http://schemas.microsoft.com/office/drawing/2014/main" id="{D47141E6-38B3-8643-9DE7-639B5F6C3532}"/>
              </a:ext>
            </a:extLst>
          </p:cNvPr>
          <p:cNvSpPr txBox="1"/>
          <p:nvPr/>
        </p:nvSpPr>
        <p:spPr>
          <a:xfrm>
            <a:off x="747423" y="262395"/>
            <a:ext cx="7199407" cy="584775"/>
          </a:xfrm>
          <a:prstGeom prst="rect">
            <a:avLst/>
          </a:prstGeom>
          <a:noFill/>
        </p:spPr>
        <p:txBody>
          <a:bodyPr wrap="none" rtlCol="0">
            <a:spAutoFit/>
          </a:bodyPr>
          <a:lstStyle/>
          <a:p>
            <a:r>
              <a:rPr lang="en-US" sz="3200" dirty="0"/>
              <a:t>Pair Selection for Contrastive Learning</a:t>
            </a:r>
          </a:p>
        </p:txBody>
      </p:sp>
      <p:cxnSp>
        <p:nvCxnSpPr>
          <p:cNvPr id="5" name="Straight Connector 4">
            <a:extLst>
              <a:ext uri="{FF2B5EF4-FFF2-40B4-BE49-F238E27FC236}">
                <a16:creationId xmlns:a16="http://schemas.microsoft.com/office/drawing/2014/main" id="{4FC89499-2694-614C-8AE8-68ECD3A7D520}"/>
              </a:ext>
            </a:extLst>
          </p:cNvPr>
          <p:cNvCxnSpPr>
            <a:cxnSpLocks/>
          </p:cNvCxnSpPr>
          <p:nvPr/>
        </p:nvCxnSpPr>
        <p:spPr>
          <a:xfrm flipV="1">
            <a:off x="747423" y="847170"/>
            <a:ext cx="7759579" cy="10275"/>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6"/>
        <p:cNvGrpSpPr/>
        <p:nvPr/>
      </p:nvGrpSpPr>
      <p:grpSpPr>
        <a:xfrm>
          <a:off x="0" y="0"/>
          <a:ext cx="0" cy="0"/>
          <a:chOff x="0" y="0"/>
          <a:chExt cx="0" cy="0"/>
        </a:xfrm>
      </p:grpSpPr>
      <p:sp>
        <p:nvSpPr>
          <p:cNvPr id="2" name="Rectangle 1">
            <a:extLst>
              <a:ext uri="{FF2B5EF4-FFF2-40B4-BE49-F238E27FC236}">
                <a16:creationId xmlns:a16="http://schemas.microsoft.com/office/drawing/2014/main" id="{3BC37D6D-8334-1B4C-BDED-10D2CFDDF144}"/>
              </a:ext>
            </a:extLst>
          </p:cNvPr>
          <p:cNvSpPr/>
          <p:nvPr/>
        </p:nvSpPr>
        <p:spPr>
          <a:xfrm>
            <a:off x="914400" y="1262699"/>
            <a:ext cx="7428216" cy="1815882"/>
          </a:xfrm>
          <a:prstGeom prst="rect">
            <a:avLst/>
          </a:prstGeom>
        </p:spPr>
        <p:txBody>
          <a:bodyPr wrap="square">
            <a:spAutoFit/>
          </a:bodyPr>
          <a:lstStyle/>
          <a:p>
            <a:pPr marL="342900" indent="-342900">
              <a:buAutoNum type="arabicPeriod"/>
            </a:pPr>
            <a:r>
              <a:rPr lang="en-US" dirty="0">
                <a:latin typeface="Calibri" panose="020F0502020204030204" pitchFamily="34" charset="0"/>
                <a:cs typeface="Calibri" panose="020F0502020204030204" pitchFamily="34" charset="0"/>
              </a:rPr>
              <a:t>A novel extension to the contrastive loss function that allows for multiple positives per anchor, thus adapting contrastive learning to the fully supervised setting. Analytically and empirically, it shows not all formulation performs equivalently. </a:t>
            </a:r>
          </a:p>
          <a:p>
            <a:pPr marL="342900" indent="-342900">
              <a:buAutoNum type="arabicPeriod"/>
            </a:pPr>
            <a:r>
              <a:rPr lang="en-US" dirty="0">
                <a:latin typeface="Calibri" panose="020F0502020204030204" pitchFamily="34" charset="0"/>
                <a:cs typeface="Calibri" panose="020F0502020204030204" pitchFamily="34" charset="0"/>
              </a:rPr>
              <a:t>The proposed loss provides consistent boosts in top-1 accuracy for many datasets. It is also more robust to natural corruptions.</a:t>
            </a:r>
          </a:p>
          <a:p>
            <a:pPr marL="342900" indent="-342900">
              <a:buAutoNum type="arabicPeriod"/>
            </a:pPr>
            <a:r>
              <a:rPr lang="en-US" dirty="0">
                <a:latin typeface="Calibri" panose="020F0502020204030204" pitchFamily="34" charset="0"/>
                <a:cs typeface="Calibri" panose="020F0502020204030204" pitchFamily="34" charset="0"/>
              </a:rPr>
              <a:t>The gradient of the proposed loss function encourages learning from hard positives and hard negatives.</a:t>
            </a:r>
          </a:p>
          <a:p>
            <a:pPr marL="342900" indent="-342900">
              <a:buAutoNum type="arabicPeriod"/>
            </a:pPr>
            <a:r>
              <a:rPr lang="en-US" dirty="0">
                <a:latin typeface="Calibri" panose="020F0502020204030204" pitchFamily="34" charset="0"/>
                <a:cs typeface="Calibri" panose="020F0502020204030204" pitchFamily="34" charset="0"/>
              </a:rPr>
              <a:t>Proposed loss is less sensitive than cross-entropy to a range of hyperparameters.</a:t>
            </a:r>
          </a:p>
        </p:txBody>
      </p:sp>
      <p:sp>
        <p:nvSpPr>
          <p:cNvPr id="3" name="TextBox 2">
            <a:extLst>
              <a:ext uri="{FF2B5EF4-FFF2-40B4-BE49-F238E27FC236}">
                <a16:creationId xmlns:a16="http://schemas.microsoft.com/office/drawing/2014/main" id="{F594CCF8-5FD8-6748-AAA4-8091D7BFC1EC}"/>
              </a:ext>
            </a:extLst>
          </p:cNvPr>
          <p:cNvSpPr txBox="1"/>
          <p:nvPr/>
        </p:nvSpPr>
        <p:spPr>
          <a:xfrm>
            <a:off x="747423" y="262395"/>
            <a:ext cx="3600666" cy="584775"/>
          </a:xfrm>
          <a:prstGeom prst="rect">
            <a:avLst/>
          </a:prstGeom>
          <a:noFill/>
        </p:spPr>
        <p:txBody>
          <a:bodyPr wrap="none" rtlCol="0">
            <a:spAutoFit/>
          </a:bodyPr>
          <a:lstStyle/>
          <a:p>
            <a:r>
              <a:rPr lang="en-US" sz="3200" dirty="0"/>
              <a:t>Main Contributions</a:t>
            </a:r>
          </a:p>
        </p:txBody>
      </p:sp>
      <p:cxnSp>
        <p:nvCxnSpPr>
          <p:cNvPr id="4" name="Straight Connector 3">
            <a:extLst>
              <a:ext uri="{FF2B5EF4-FFF2-40B4-BE49-F238E27FC236}">
                <a16:creationId xmlns:a16="http://schemas.microsoft.com/office/drawing/2014/main" id="{B3A6EDB5-ECDE-1D4B-94EA-BB2F19F04302}"/>
              </a:ext>
            </a:extLst>
          </p:cNvPr>
          <p:cNvCxnSpPr>
            <a:cxnSpLocks/>
          </p:cNvCxnSpPr>
          <p:nvPr/>
        </p:nvCxnSpPr>
        <p:spPr>
          <a:xfrm flipV="1">
            <a:off x="747423" y="847170"/>
            <a:ext cx="7759579" cy="10275"/>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1"/>
        <p:cNvGrpSpPr/>
        <p:nvPr/>
      </p:nvGrpSpPr>
      <p:grpSpPr>
        <a:xfrm>
          <a:off x="0" y="0"/>
          <a:ext cx="0" cy="0"/>
          <a:chOff x="0" y="0"/>
          <a:chExt cx="0" cy="0"/>
        </a:xfrm>
      </p:grpSpPr>
      <p:pic>
        <p:nvPicPr>
          <p:cNvPr id="4" name="Picture 3" descr="Chart, line chart&#10;&#10;Description automatically generated">
            <a:extLst>
              <a:ext uri="{FF2B5EF4-FFF2-40B4-BE49-F238E27FC236}">
                <a16:creationId xmlns:a16="http://schemas.microsoft.com/office/drawing/2014/main" id="{2907F3FE-DD58-AC4B-B311-02E99348BE88}"/>
              </a:ext>
            </a:extLst>
          </p:cNvPr>
          <p:cNvPicPr>
            <a:picLocks noChangeAspect="1"/>
          </p:cNvPicPr>
          <p:nvPr/>
        </p:nvPicPr>
        <p:blipFill>
          <a:blip r:embed="rId3"/>
          <a:stretch>
            <a:fillRect/>
          </a:stretch>
        </p:blipFill>
        <p:spPr>
          <a:xfrm>
            <a:off x="2333232" y="1035763"/>
            <a:ext cx="4292600" cy="2743200"/>
          </a:xfrm>
          <a:prstGeom prst="rect">
            <a:avLst/>
          </a:prstGeom>
        </p:spPr>
      </p:pic>
      <p:sp>
        <p:nvSpPr>
          <p:cNvPr id="5" name="TextBox 4">
            <a:extLst>
              <a:ext uri="{FF2B5EF4-FFF2-40B4-BE49-F238E27FC236}">
                <a16:creationId xmlns:a16="http://schemas.microsoft.com/office/drawing/2014/main" id="{DE19DF3B-887D-D042-8B00-EDE004CCB13A}"/>
              </a:ext>
            </a:extLst>
          </p:cNvPr>
          <p:cNvSpPr txBox="1"/>
          <p:nvPr/>
        </p:nvSpPr>
        <p:spPr>
          <a:xfrm>
            <a:off x="747423" y="262395"/>
            <a:ext cx="3807453" cy="584775"/>
          </a:xfrm>
          <a:prstGeom prst="rect">
            <a:avLst/>
          </a:prstGeom>
          <a:noFill/>
        </p:spPr>
        <p:txBody>
          <a:bodyPr wrap="none" rtlCol="0">
            <a:spAutoFit/>
          </a:bodyPr>
          <a:lstStyle/>
          <a:p>
            <a:r>
              <a:rPr lang="en-US" sz="3200" dirty="0"/>
              <a:t>Results At a Glance</a:t>
            </a:r>
          </a:p>
        </p:txBody>
      </p:sp>
      <p:cxnSp>
        <p:nvCxnSpPr>
          <p:cNvPr id="6" name="Straight Connector 5">
            <a:extLst>
              <a:ext uri="{FF2B5EF4-FFF2-40B4-BE49-F238E27FC236}">
                <a16:creationId xmlns:a16="http://schemas.microsoft.com/office/drawing/2014/main" id="{35CF2BBD-B55A-0E4B-ADE6-CDA3DBF0220F}"/>
              </a:ext>
            </a:extLst>
          </p:cNvPr>
          <p:cNvCxnSpPr>
            <a:cxnSpLocks/>
          </p:cNvCxnSpPr>
          <p:nvPr/>
        </p:nvCxnSpPr>
        <p:spPr>
          <a:xfrm flipV="1">
            <a:off x="747423" y="847170"/>
            <a:ext cx="7759579" cy="10275"/>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29CA3C8E-70AA-9A48-A4A0-5D25275FC304}"/>
              </a:ext>
            </a:extLst>
          </p:cNvPr>
          <p:cNvSpPr/>
          <p:nvPr/>
        </p:nvSpPr>
        <p:spPr>
          <a:xfrm>
            <a:off x="2286000" y="3896749"/>
            <a:ext cx="4572000" cy="523220"/>
          </a:xfrm>
          <a:prstGeom prst="rect">
            <a:avLst/>
          </a:prstGeom>
        </p:spPr>
        <p:txBody>
          <a:bodyPr>
            <a:spAutoFit/>
          </a:bodyPr>
          <a:lstStyle/>
          <a:p>
            <a:r>
              <a:rPr lang="en-US" dirty="0"/>
              <a:t>SupCon loss consistently outperforms cross-entropy with standard data augmentations.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000EDC9-6A77-1549-8893-E91CE89EA54F}"/>
              </a:ext>
            </a:extLst>
          </p:cNvPr>
          <p:cNvSpPr/>
          <p:nvPr/>
        </p:nvSpPr>
        <p:spPr>
          <a:xfrm>
            <a:off x="797443" y="1468778"/>
            <a:ext cx="7602278" cy="1600438"/>
          </a:xfrm>
          <a:prstGeom prst="rect">
            <a:avLst/>
          </a:prstGeom>
        </p:spPr>
        <p:txBody>
          <a:bodyPr wrap="square">
            <a:spAutoFit/>
          </a:bodyPr>
          <a:lstStyle/>
          <a:p>
            <a:r>
              <a:rPr lang="en-US" dirty="0">
                <a:latin typeface="Calibri" panose="020F0502020204030204" pitchFamily="34" charset="0"/>
                <a:cs typeface="Calibri" panose="020F0502020204030204" pitchFamily="34" charset="0"/>
              </a:rPr>
              <a:t>Given an input batch of data:</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Apply data augmentation twice to obtain two copies of the batch. Use </a:t>
            </a:r>
            <a:r>
              <a:rPr lang="en-US" i="1" dirty="0">
                <a:latin typeface="Calibri" panose="020F0502020204030204" pitchFamily="34" charset="0"/>
                <a:cs typeface="Calibri" panose="020F0502020204030204" pitchFamily="34" charset="0"/>
              </a:rPr>
              <a:t>Aug(.) </a:t>
            </a:r>
            <a:r>
              <a:rPr lang="en-US" dirty="0">
                <a:latin typeface="Calibri" panose="020F0502020204030204" pitchFamily="34" charset="0"/>
                <a:cs typeface="Calibri" panose="020F0502020204030204" pitchFamily="34" charset="0"/>
              </a:rPr>
              <a:t>module</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Forward propagate both copies through the encoder network. Use </a:t>
            </a:r>
            <a:r>
              <a:rPr lang="en-US" i="1" dirty="0">
                <a:latin typeface="Calibri" panose="020F0502020204030204" pitchFamily="34" charset="0"/>
                <a:cs typeface="Calibri" panose="020F0502020204030204" pitchFamily="34" charset="0"/>
              </a:rPr>
              <a:t>Enc(.) </a:t>
            </a:r>
            <a:r>
              <a:rPr lang="en-US" dirty="0">
                <a:latin typeface="Calibri" panose="020F0502020204030204" pitchFamily="34" charset="0"/>
                <a:cs typeface="Calibri" panose="020F0502020204030204" pitchFamily="34" charset="0"/>
              </a:rPr>
              <a:t>module.</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For training, further propagate through a projection network. Use </a:t>
            </a:r>
            <a:r>
              <a:rPr lang="en-US" i="1" dirty="0" err="1">
                <a:latin typeface="Calibri" panose="020F0502020204030204" pitchFamily="34" charset="0"/>
                <a:cs typeface="Calibri" panose="020F0502020204030204" pitchFamily="34" charset="0"/>
              </a:rPr>
              <a:t>Proj</a:t>
            </a:r>
            <a:r>
              <a:rPr lang="en-US" i="1"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module</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Calculate SupCon loss on the outputs of the projection network. </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For classiﬁcation, train a linear classiﬁer on top. Use Cross-Entropy loss.</a:t>
            </a:r>
          </a:p>
        </p:txBody>
      </p:sp>
      <p:sp>
        <p:nvSpPr>
          <p:cNvPr id="3" name="TextBox 2">
            <a:extLst>
              <a:ext uri="{FF2B5EF4-FFF2-40B4-BE49-F238E27FC236}">
                <a16:creationId xmlns:a16="http://schemas.microsoft.com/office/drawing/2014/main" id="{0C863DA9-6620-FF41-A357-8DF6FD3C13E1}"/>
              </a:ext>
            </a:extLst>
          </p:cNvPr>
          <p:cNvSpPr txBox="1"/>
          <p:nvPr/>
        </p:nvSpPr>
        <p:spPr>
          <a:xfrm>
            <a:off x="747423" y="262395"/>
            <a:ext cx="3667992" cy="584775"/>
          </a:xfrm>
          <a:prstGeom prst="rect">
            <a:avLst/>
          </a:prstGeom>
          <a:noFill/>
        </p:spPr>
        <p:txBody>
          <a:bodyPr wrap="none" rtlCol="0">
            <a:spAutoFit/>
          </a:bodyPr>
          <a:lstStyle/>
          <a:p>
            <a:r>
              <a:rPr lang="en-US" sz="3200" dirty="0"/>
              <a:t>Training Procedure</a:t>
            </a:r>
          </a:p>
        </p:txBody>
      </p:sp>
      <p:cxnSp>
        <p:nvCxnSpPr>
          <p:cNvPr id="4" name="Straight Connector 3">
            <a:extLst>
              <a:ext uri="{FF2B5EF4-FFF2-40B4-BE49-F238E27FC236}">
                <a16:creationId xmlns:a16="http://schemas.microsoft.com/office/drawing/2014/main" id="{21411A38-65B5-F840-8FA0-B6A60AEDFC4F}"/>
              </a:ext>
            </a:extLst>
          </p:cNvPr>
          <p:cNvCxnSpPr>
            <a:cxnSpLocks/>
          </p:cNvCxnSpPr>
          <p:nvPr/>
        </p:nvCxnSpPr>
        <p:spPr>
          <a:xfrm flipV="1">
            <a:off x="747423" y="847170"/>
            <a:ext cx="7759579" cy="10275"/>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0465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pic>
        <p:nvPicPr>
          <p:cNvPr id="4" name="Picture 3">
            <a:extLst>
              <a:ext uri="{FF2B5EF4-FFF2-40B4-BE49-F238E27FC236}">
                <a16:creationId xmlns:a16="http://schemas.microsoft.com/office/drawing/2014/main" id="{9AAF483A-845B-3843-8CB8-2569B8335602}"/>
              </a:ext>
            </a:extLst>
          </p:cNvPr>
          <p:cNvPicPr>
            <a:picLocks noChangeAspect="1"/>
          </p:cNvPicPr>
          <p:nvPr/>
        </p:nvPicPr>
        <p:blipFill>
          <a:blip r:embed="rId3"/>
          <a:stretch>
            <a:fillRect/>
          </a:stretch>
        </p:blipFill>
        <p:spPr>
          <a:xfrm>
            <a:off x="688366" y="965771"/>
            <a:ext cx="7875743" cy="3779483"/>
          </a:xfrm>
          <a:prstGeom prst="rect">
            <a:avLst/>
          </a:prstGeom>
        </p:spPr>
      </p:pic>
      <p:sp>
        <p:nvSpPr>
          <p:cNvPr id="5" name="TextBox 4">
            <a:extLst>
              <a:ext uri="{FF2B5EF4-FFF2-40B4-BE49-F238E27FC236}">
                <a16:creationId xmlns:a16="http://schemas.microsoft.com/office/drawing/2014/main" id="{02FD4FD6-21FF-6940-8F65-90D94768BCC6}"/>
              </a:ext>
            </a:extLst>
          </p:cNvPr>
          <p:cNvSpPr txBox="1"/>
          <p:nvPr/>
        </p:nvSpPr>
        <p:spPr>
          <a:xfrm>
            <a:off x="747423" y="262395"/>
            <a:ext cx="6445995" cy="584775"/>
          </a:xfrm>
          <a:prstGeom prst="rect">
            <a:avLst/>
          </a:prstGeom>
          <a:noFill/>
        </p:spPr>
        <p:txBody>
          <a:bodyPr wrap="none" rtlCol="0">
            <a:spAutoFit/>
          </a:bodyPr>
          <a:lstStyle/>
          <a:p>
            <a:r>
              <a:rPr lang="en-US" sz="3200" dirty="0"/>
              <a:t>Comparison of Training Procedure</a:t>
            </a:r>
          </a:p>
        </p:txBody>
      </p:sp>
      <p:cxnSp>
        <p:nvCxnSpPr>
          <p:cNvPr id="6" name="Straight Connector 5">
            <a:extLst>
              <a:ext uri="{FF2B5EF4-FFF2-40B4-BE49-F238E27FC236}">
                <a16:creationId xmlns:a16="http://schemas.microsoft.com/office/drawing/2014/main" id="{AD3E8BFC-6693-2142-B17E-3426270345B1}"/>
              </a:ext>
            </a:extLst>
          </p:cNvPr>
          <p:cNvCxnSpPr>
            <a:cxnSpLocks/>
          </p:cNvCxnSpPr>
          <p:nvPr/>
        </p:nvCxnSpPr>
        <p:spPr>
          <a:xfrm flipV="1">
            <a:off x="747423" y="847170"/>
            <a:ext cx="7759579" cy="10275"/>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pic>
        <p:nvPicPr>
          <p:cNvPr id="4" name="Picture 3" descr="A picture containing text, watch&#10;&#10;Description automatically generated">
            <a:extLst>
              <a:ext uri="{FF2B5EF4-FFF2-40B4-BE49-F238E27FC236}">
                <a16:creationId xmlns:a16="http://schemas.microsoft.com/office/drawing/2014/main" id="{241F345A-FE43-0640-9822-482807B5171F}"/>
              </a:ext>
            </a:extLst>
          </p:cNvPr>
          <p:cNvPicPr>
            <a:picLocks noChangeAspect="1"/>
          </p:cNvPicPr>
          <p:nvPr/>
        </p:nvPicPr>
        <p:blipFill>
          <a:blip r:embed="rId3"/>
          <a:stretch>
            <a:fillRect/>
          </a:stretch>
        </p:blipFill>
        <p:spPr>
          <a:xfrm>
            <a:off x="2266950" y="2152650"/>
            <a:ext cx="4610100" cy="838200"/>
          </a:xfrm>
          <a:prstGeom prst="rect">
            <a:avLst/>
          </a:prstGeom>
        </p:spPr>
      </p:pic>
      <p:pic>
        <p:nvPicPr>
          <p:cNvPr id="8" name="Picture 7">
            <a:extLst>
              <a:ext uri="{FF2B5EF4-FFF2-40B4-BE49-F238E27FC236}">
                <a16:creationId xmlns:a16="http://schemas.microsoft.com/office/drawing/2014/main" id="{8C1E3F01-5B56-3249-A7CE-892C8C1923A0}"/>
              </a:ext>
            </a:extLst>
          </p:cNvPr>
          <p:cNvPicPr>
            <a:picLocks noChangeAspect="1"/>
          </p:cNvPicPr>
          <p:nvPr/>
        </p:nvPicPr>
        <p:blipFill>
          <a:blip r:embed="rId4"/>
          <a:stretch>
            <a:fillRect/>
          </a:stretch>
        </p:blipFill>
        <p:spPr>
          <a:xfrm>
            <a:off x="3351184" y="1053040"/>
            <a:ext cx="1989566" cy="371881"/>
          </a:xfrm>
          <a:prstGeom prst="rect">
            <a:avLst/>
          </a:prstGeom>
        </p:spPr>
      </p:pic>
      <p:pic>
        <p:nvPicPr>
          <p:cNvPr id="10" name="Picture 9">
            <a:extLst>
              <a:ext uri="{FF2B5EF4-FFF2-40B4-BE49-F238E27FC236}">
                <a16:creationId xmlns:a16="http://schemas.microsoft.com/office/drawing/2014/main" id="{6C59693D-3328-F744-92DA-7BBB8F9C7A68}"/>
              </a:ext>
            </a:extLst>
          </p:cNvPr>
          <p:cNvPicPr>
            <a:picLocks noChangeAspect="1"/>
          </p:cNvPicPr>
          <p:nvPr/>
        </p:nvPicPr>
        <p:blipFill>
          <a:blip r:embed="rId5"/>
          <a:stretch>
            <a:fillRect/>
          </a:stretch>
        </p:blipFill>
        <p:spPr>
          <a:xfrm>
            <a:off x="3312540" y="1518117"/>
            <a:ext cx="1842503" cy="304267"/>
          </a:xfrm>
          <a:prstGeom prst="rect">
            <a:avLst/>
          </a:prstGeom>
        </p:spPr>
      </p:pic>
      <p:pic>
        <p:nvPicPr>
          <p:cNvPr id="12" name="Picture 11">
            <a:extLst>
              <a:ext uri="{FF2B5EF4-FFF2-40B4-BE49-F238E27FC236}">
                <a16:creationId xmlns:a16="http://schemas.microsoft.com/office/drawing/2014/main" id="{F3423BA3-A1FF-0D47-915B-19F6BA29FB8B}"/>
              </a:ext>
            </a:extLst>
          </p:cNvPr>
          <p:cNvPicPr>
            <a:picLocks noChangeAspect="1"/>
          </p:cNvPicPr>
          <p:nvPr/>
        </p:nvPicPr>
        <p:blipFill>
          <a:blip r:embed="rId6"/>
          <a:stretch>
            <a:fillRect/>
          </a:stretch>
        </p:blipFill>
        <p:spPr>
          <a:xfrm>
            <a:off x="387350" y="3204980"/>
            <a:ext cx="8369300" cy="1016000"/>
          </a:xfrm>
          <a:prstGeom prst="rect">
            <a:avLst/>
          </a:prstGeom>
        </p:spPr>
      </p:pic>
      <p:sp>
        <p:nvSpPr>
          <p:cNvPr id="7" name="TextBox 6">
            <a:extLst>
              <a:ext uri="{FF2B5EF4-FFF2-40B4-BE49-F238E27FC236}">
                <a16:creationId xmlns:a16="http://schemas.microsoft.com/office/drawing/2014/main" id="{12748F00-F219-3D47-86ED-F55E53CA5DBE}"/>
              </a:ext>
            </a:extLst>
          </p:cNvPr>
          <p:cNvSpPr txBox="1"/>
          <p:nvPr/>
        </p:nvSpPr>
        <p:spPr>
          <a:xfrm>
            <a:off x="747423" y="262395"/>
            <a:ext cx="5354351" cy="584775"/>
          </a:xfrm>
          <a:prstGeom prst="rect">
            <a:avLst/>
          </a:prstGeom>
          <a:noFill/>
        </p:spPr>
        <p:txBody>
          <a:bodyPr wrap="none" rtlCol="0">
            <a:spAutoFit/>
          </a:bodyPr>
          <a:lstStyle/>
          <a:p>
            <a:r>
              <a:rPr lang="en-US" sz="3200" dirty="0"/>
              <a:t>Self-Supervised Formulation</a:t>
            </a:r>
          </a:p>
        </p:txBody>
      </p:sp>
      <p:cxnSp>
        <p:nvCxnSpPr>
          <p:cNvPr id="9" name="Straight Connector 8">
            <a:extLst>
              <a:ext uri="{FF2B5EF4-FFF2-40B4-BE49-F238E27FC236}">
                <a16:creationId xmlns:a16="http://schemas.microsoft.com/office/drawing/2014/main" id="{69074582-00D6-AB46-B94F-94AD0D2E2E3F}"/>
              </a:ext>
            </a:extLst>
          </p:cNvPr>
          <p:cNvCxnSpPr>
            <a:cxnSpLocks/>
          </p:cNvCxnSpPr>
          <p:nvPr/>
        </p:nvCxnSpPr>
        <p:spPr>
          <a:xfrm flipV="1">
            <a:off x="747423" y="847170"/>
            <a:ext cx="7759579" cy="10275"/>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4AF1750-BDF8-4C4B-AB0A-EF960D743651}"/>
              </a:ext>
            </a:extLst>
          </p:cNvPr>
          <p:cNvSpPr txBox="1"/>
          <p:nvPr/>
        </p:nvSpPr>
        <p:spPr>
          <a:xfrm>
            <a:off x="791109" y="1089063"/>
            <a:ext cx="1359668" cy="307777"/>
          </a:xfrm>
          <a:prstGeom prst="rect">
            <a:avLst/>
          </a:prstGeom>
          <a:noFill/>
        </p:spPr>
        <p:txBody>
          <a:bodyPr wrap="none" rtlCol="0">
            <a:spAutoFit/>
          </a:bodyPr>
          <a:lstStyle/>
          <a:p>
            <a:r>
              <a:rPr lang="en-US" dirty="0"/>
              <a:t>Original Batch:</a:t>
            </a:r>
          </a:p>
        </p:txBody>
      </p:sp>
      <p:sp>
        <p:nvSpPr>
          <p:cNvPr id="5" name="TextBox 4">
            <a:extLst>
              <a:ext uri="{FF2B5EF4-FFF2-40B4-BE49-F238E27FC236}">
                <a16:creationId xmlns:a16="http://schemas.microsoft.com/office/drawing/2014/main" id="{4CFCF6E8-4A56-4E41-98AE-96C6B62646C8}"/>
              </a:ext>
            </a:extLst>
          </p:cNvPr>
          <p:cNvSpPr txBox="1"/>
          <p:nvPr/>
        </p:nvSpPr>
        <p:spPr>
          <a:xfrm>
            <a:off x="780838" y="1487295"/>
            <a:ext cx="2533066" cy="307777"/>
          </a:xfrm>
          <a:prstGeom prst="rect">
            <a:avLst/>
          </a:prstGeom>
          <a:noFill/>
        </p:spPr>
        <p:txBody>
          <a:bodyPr wrap="none" rtlCol="0">
            <a:spAutoFit/>
          </a:bodyPr>
          <a:lstStyle/>
          <a:p>
            <a:r>
              <a:rPr lang="en-US" dirty="0"/>
              <a:t>Two Copies of Augmentation:</a:t>
            </a:r>
          </a:p>
        </p:txBody>
      </p:sp>
      <p:pic>
        <p:nvPicPr>
          <p:cNvPr id="6" name="Picture 5">
            <a:extLst>
              <a:ext uri="{FF2B5EF4-FFF2-40B4-BE49-F238E27FC236}">
                <a16:creationId xmlns:a16="http://schemas.microsoft.com/office/drawing/2014/main" id="{544CAA4D-92FD-6048-9D2D-1A7A1A63A43B}"/>
              </a:ext>
            </a:extLst>
          </p:cNvPr>
          <p:cNvPicPr>
            <a:picLocks noChangeAspect="1"/>
          </p:cNvPicPr>
          <p:nvPr/>
        </p:nvPicPr>
        <p:blipFill>
          <a:blip r:embed="rId7"/>
          <a:stretch>
            <a:fillRect/>
          </a:stretch>
        </p:blipFill>
        <p:spPr>
          <a:xfrm>
            <a:off x="5921541" y="1213860"/>
            <a:ext cx="1521994" cy="253666"/>
          </a:xfrm>
          <a:prstGeom prst="rect">
            <a:avLst/>
          </a:prstGeom>
        </p:spPr>
      </p:pic>
      <p:pic>
        <p:nvPicPr>
          <p:cNvPr id="11" name="Picture 10">
            <a:extLst>
              <a:ext uri="{FF2B5EF4-FFF2-40B4-BE49-F238E27FC236}">
                <a16:creationId xmlns:a16="http://schemas.microsoft.com/office/drawing/2014/main" id="{2141CE6D-55C0-DC47-B1ED-3B8B5D8DFCE6}"/>
              </a:ext>
            </a:extLst>
          </p:cNvPr>
          <p:cNvPicPr>
            <a:picLocks noChangeAspect="1"/>
          </p:cNvPicPr>
          <p:nvPr/>
        </p:nvPicPr>
        <p:blipFill>
          <a:blip r:embed="rId8"/>
          <a:stretch>
            <a:fillRect/>
          </a:stretch>
        </p:blipFill>
        <p:spPr>
          <a:xfrm>
            <a:off x="1778000" y="4502485"/>
            <a:ext cx="5588000" cy="469900"/>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Custom 2">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72627"/>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2185</TotalTime>
  <Words>561</Words>
  <Application>Microsoft Macintosh PowerPoint</Application>
  <PresentationFormat>On-screen Show (16:9)</PresentationFormat>
  <Paragraphs>55</Paragraphs>
  <Slides>18</Slides>
  <Notes>10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18</vt:i4>
      </vt:variant>
    </vt:vector>
  </HeadingPairs>
  <TitlesOfParts>
    <vt:vector size="23" baseType="lpstr">
      <vt:lpstr>Arial</vt:lpstr>
      <vt:lpstr>Calibri</vt:lpstr>
      <vt:lpstr>RobotoRegular</vt:lpstr>
      <vt:lpstr>Simple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Mahfuzur Rahman</dc:creator>
  <cp:lastModifiedBy>Md. Mahfuzur Rahman</cp:lastModifiedBy>
  <cp:revision>5</cp:revision>
  <dcterms:created xsi:type="dcterms:W3CDTF">2022-03-07T17:23:36Z</dcterms:created>
  <dcterms:modified xsi:type="dcterms:W3CDTF">2022-03-11T17:59:36Z</dcterms:modified>
</cp:coreProperties>
</file>