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362" r:id="rId2"/>
    <p:sldId id="363" r:id="rId3"/>
    <p:sldId id="379" r:id="rId4"/>
    <p:sldId id="376" r:id="rId5"/>
    <p:sldId id="374" r:id="rId6"/>
    <p:sldId id="375" r:id="rId7"/>
    <p:sldId id="377" r:id="rId8"/>
    <p:sldId id="260" r:id="rId9"/>
    <p:sldId id="37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910" autoAdjust="0"/>
  </p:normalViewPr>
  <p:slideViewPr>
    <p:cSldViewPr snapToGrid="0">
      <p:cViewPr varScale="1">
        <p:scale>
          <a:sx n="68" d="100"/>
          <a:sy n="68" d="100"/>
        </p:scale>
        <p:origin x="215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130903-814C-42DE-88C1-967B5FDD450B}" type="datetimeFigureOut">
              <a:rPr lang="en-US" smtClean="0"/>
              <a:t>7/28/2023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BC9EF3-EF9C-4BC6-9ED4-135EB13F2C0D}" type="slidenum">
              <a:rPr lang="en-US" smtClean="0"/>
              <a:t>‹#›</a:t>
            </a:fld>
            <a:endParaRPr lang="en-US"/>
          </a:p>
        </p:txBody>
      </p:sp>
    </p:spTree>
    <p:extLst>
      <p:ext uri="{BB962C8B-B14F-4D97-AF65-F5344CB8AC3E}">
        <p14:creationId xmlns:p14="http://schemas.microsoft.com/office/powerpoint/2010/main" val="3380740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a:t>The paper suggests that there are two intertwined behavioral control systems in the human primary motor cortex (M1). One system is made up of effector-specific circuits responsible for precise, isolated movements of specialized body parts like fingers, toes, and the tongue, which are used for complex tasks like speaking or manipulating objects.</a:t>
            </a:r>
          </a:p>
          <a:p>
            <a:endParaRPr lang="en-US" u="none" dirty="0"/>
          </a:p>
          <a:p>
            <a:r>
              <a:rPr lang="en-US" u="none" dirty="0"/>
              <a:t>The second system, called the SCAN (</a:t>
            </a:r>
            <a:r>
              <a:rPr lang="en-US" u="none" dirty="0" err="1"/>
              <a:t>somato</a:t>
            </a:r>
            <a:r>
              <a:rPr lang="en-US" u="none" dirty="0"/>
              <a:t>-cognitive action system), is more integrative and is involved in whole-body control, integrating motor control, autonomic response, and action planning. The SCAN comprises specific regions in the M1, SMA (supplementary motor area), thalamus, posterior putamen, and postural cerebellum. It is functionally connected to regions linked to free will, movement intentions, and processing of somatosensory, pain, and interoceptive visceral signals.</a:t>
            </a:r>
          </a:p>
          <a:p>
            <a:endParaRPr lang="en-US" u="none" dirty="0"/>
          </a:p>
        </p:txBody>
      </p:sp>
      <p:sp>
        <p:nvSpPr>
          <p:cNvPr id="4" name="Slide Number Placeholder 3"/>
          <p:cNvSpPr>
            <a:spLocks noGrp="1"/>
          </p:cNvSpPr>
          <p:nvPr>
            <p:ph type="sldNum" sz="quarter" idx="5"/>
          </p:nvPr>
        </p:nvSpPr>
        <p:spPr/>
        <p:txBody>
          <a:bodyPr/>
          <a:lstStyle/>
          <a:p>
            <a:fld id="{B1BC9EF3-EF9C-4BC6-9ED4-135EB13F2C0D}" type="slidenum">
              <a:rPr lang="en-US" smtClean="0"/>
              <a:t>1</a:t>
            </a:fld>
            <a:endParaRPr lang="en-US"/>
          </a:p>
        </p:txBody>
      </p:sp>
    </p:spTree>
    <p:extLst>
      <p:ext uri="{BB962C8B-B14F-4D97-AF65-F5344CB8AC3E}">
        <p14:creationId xmlns:p14="http://schemas.microsoft.com/office/powerpoint/2010/main" val="384869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Penfield and colleagues mapped human M1 with direct cortical stimulation, eliciting movements from about half of sites, mostly of the foot, hand and mouth</a:t>
            </a:r>
          </a:p>
        </p:txBody>
      </p:sp>
      <p:sp>
        <p:nvSpPr>
          <p:cNvPr id="4" name="Slide Number Placeholder 3"/>
          <p:cNvSpPr>
            <a:spLocks noGrp="1"/>
          </p:cNvSpPr>
          <p:nvPr>
            <p:ph type="sldNum" sz="quarter" idx="5"/>
          </p:nvPr>
        </p:nvSpPr>
        <p:spPr/>
        <p:txBody>
          <a:bodyPr/>
          <a:lstStyle/>
          <a:p>
            <a:fld id="{B1BC9EF3-EF9C-4BC6-9ED4-135EB13F2C0D}" type="slidenum">
              <a:rPr lang="en-US" smtClean="0"/>
              <a:t>2</a:t>
            </a:fld>
            <a:endParaRPr lang="en-US"/>
          </a:p>
        </p:txBody>
      </p:sp>
    </p:spTree>
    <p:extLst>
      <p:ext uri="{BB962C8B-B14F-4D97-AF65-F5344CB8AC3E}">
        <p14:creationId xmlns:p14="http://schemas.microsoft.com/office/powerpoint/2010/main" val="1115049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Functional connectivity with adjacent postcentral gyrus</a:t>
            </a:r>
          </a:p>
          <a:p>
            <a:r>
              <a:rPr lang="en-US" dirty="0"/>
              <a:t>Functional connectivity with middle insula</a:t>
            </a:r>
          </a:p>
          <a:p>
            <a:r>
              <a:rPr lang="en-US" dirty="0"/>
              <a:t>Functional connectivity with cerebellum</a:t>
            </a:r>
          </a:p>
          <a:p>
            <a:r>
              <a:rPr lang="en-US" dirty="0"/>
              <a:t>Functional connectivity with putamen</a:t>
            </a:r>
          </a:p>
          <a:p>
            <a:r>
              <a:rPr lang="en-US" dirty="0"/>
              <a:t>Functional connectivity with thalamus</a:t>
            </a:r>
          </a:p>
        </p:txBody>
      </p:sp>
      <p:sp>
        <p:nvSpPr>
          <p:cNvPr id="4" name="Slide Number Placeholder 3"/>
          <p:cNvSpPr>
            <a:spLocks noGrp="1"/>
          </p:cNvSpPr>
          <p:nvPr>
            <p:ph type="sldNum" sz="quarter" idx="5"/>
          </p:nvPr>
        </p:nvSpPr>
        <p:spPr/>
        <p:txBody>
          <a:bodyPr/>
          <a:lstStyle/>
          <a:p>
            <a:fld id="{B1BC9EF3-EF9C-4BC6-9ED4-135EB13F2C0D}" type="slidenum">
              <a:rPr lang="en-US" smtClean="0"/>
              <a:t>3</a:t>
            </a:fld>
            <a:endParaRPr lang="en-US"/>
          </a:p>
        </p:txBody>
      </p:sp>
    </p:spTree>
    <p:extLst>
      <p:ext uri="{BB962C8B-B14F-4D97-AF65-F5344CB8AC3E}">
        <p14:creationId xmlns:p14="http://schemas.microsoft.com/office/powerpoint/2010/main" val="209853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 1 | Precision functional mapping of primary motor cortex. a, RSFC seeded from a continuous line of cortical locations in the left precentral gyrus in a single exemplar participant (P1; 356 min resting-state fMRI). The six exemplar seeds shown represent all distinct connectivity patterns observed (see Supplementary Video 1 for complete mapping). Functional connectivity seeded from these locations illustrated classical M1 connectivity of regions representing the foot (1), hand (3) and mouth (5), as well as an interdigitated set of strongly interconnected regions (2, 4 and 6). See Extended Data Fig. 1a and Supplementary Video 2 for all highly sampled participants, Extended Data Fig. 1b for within-participant replications, and Extended Data Fig. 1c for group-averaged data. </a:t>
            </a:r>
          </a:p>
          <a:p>
            <a:endParaRPr lang="en-US" dirty="0"/>
          </a:p>
          <a:p>
            <a:r>
              <a:rPr lang="en-US" dirty="0"/>
              <a:t>b, Discrete functional networks were demarcated using a whole-brain, data-driven, hierarchical approach (Methods) applied to the resting-state fMRI data, which defined the spatial extent of the networks observed in Fig. 1 (black outlines). Regions defined by RSFC were functionally labelled using a classic block-design fMRI motor task involving separate movement of the foot, hand and tongue (following ref. 31; see ref. 29 for details). The map illustrates the top 1% of vertices activated by movement of the foot, hand and mouth in the exemplar participant (P1; see Extended Data Fig. 1d for other participants). </a:t>
            </a:r>
          </a:p>
          <a:p>
            <a:endParaRPr lang="en-US" dirty="0"/>
          </a:p>
          <a:p>
            <a:r>
              <a:rPr lang="en-US" dirty="0"/>
              <a:t>c, The inter-effector connectivity pattern became more distinct from surrounding effector-specific motor regions as connectivity thresholding increased from the 80th to the 97th percentile. RSFC thresholds required to detect the inter-effector pattern were lower in individual-specific data (top) than in group-averaged data (bottom; ABCD study, n = 3,928).</a:t>
            </a:r>
          </a:p>
        </p:txBody>
      </p:sp>
      <p:sp>
        <p:nvSpPr>
          <p:cNvPr id="4" name="Slide Number Placeholder 3"/>
          <p:cNvSpPr>
            <a:spLocks noGrp="1"/>
          </p:cNvSpPr>
          <p:nvPr>
            <p:ph type="sldNum" sz="quarter" idx="5"/>
          </p:nvPr>
        </p:nvSpPr>
        <p:spPr/>
        <p:txBody>
          <a:bodyPr/>
          <a:lstStyle/>
          <a:p>
            <a:fld id="{B1BC9EF3-EF9C-4BC6-9ED4-135EB13F2C0D}" type="slidenum">
              <a:rPr lang="en-US" smtClean="0"/>
              <a:t>4</a:t>
            </a:fld>
            <a:endParaRPr lang="en-US"/>
          </a:p>
        </p:txBody>
      </p:sp>
    </p:spTree>
    <p:extLst>
      <p:ext uri="{BB962C8B-B14F-4D97-AF65-F5344CB8AC3E}">
        <p14:creationId xmlns:p14="http://schemas.microsoft.com/office/powerpoint/2010/main" val="1442150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 2 | Functional connectivity and cortical thickness of the M1 inter-effector motif. </a:t>
            </a:r>
          </a:p>
          <a:p>
            <a:endParaRPr lang="en-US" dirty="0"/>
          </a:p>
          <a:p>
            <a:r>
              <a:rPr lang="en-US" dirty="0"/>
              <a:t>a, Brain regions with the strongest functional connectivity to the left middle inter-effector region (exemplar seed) in cortex, striatum, thalamus (horizontal slice; CM nucleus) and cerebellum (flat map) in the exemplar participant (P1). See Extended Data Fig. 3 for other participants. </a:t>
            </a:r>
          </a:p>
          <a:p>
            <a:endParaRPr lang="en-US" dirty="0"/>
          </a:p>
          <a:p>
            <a:r>
              <a:rPr lang="en-US" dirty="0"/>
              <a:t>b, Left, brain regions more strongly functionally connected to inter-effectors than to any foot, hand or mouth regions (P1; Supplementary Fig. 2a for other participants). Purple outlines show the CON (individual-specific). Central sulcus is masked as it exhibits large differences by definition. Right, connectivity was calculated between every network and both the inter-effector and effector-specific M1 regions. The plot shows the smallest difference between inter-effector and any effector-specific connectivity, averaged across participants. This difference was larger for CON than for any other network (two-tailed paired t-tests, *P &lt; 0.05, FDR-corrected; **P &lt; 0.01, FDR-corrected). </a:t>
            </a:r>
            <a:r>
              <a:rPr lang="en-US" dirty="0" err="1"/>
              <a:t>Coloured</a:t>
            </a:r>
            <a:r>
              <a:rPr lang="en-US" dirty="0"/>
              <a:t> circles </a:t>
            </a:r>
          </a:p>
          <a:p>
            <a:r>
              <a:rPr lang="en-US" dirty="0"/>
              <a:t>represent individual participants. </a:t>
            </a:r>
          </a:p>
          <a:p>
            <a:endParaRPr lang="en-US" dirty="0"/>
          </a:p>
          <a:p>
            <a:r>
              <a:rPr lang="en-US" dirty="0"/>
              <a:t>c, Inter-network relationships visualized in network space using a spring-embedding plot, in which connected regions are pulled together and disconnected regions are pushed apart. Connecting lines indicate a functional connection (Z(r) &gt; 0.2) (P1; see Supplementary Fig. 2b for all participants). </a:t>
            </a:r>
          </a:p>
          <a:p>
            <a:endParaRPr lang="en-US" dirty="0"/>
          </a:p>
          <a:p>
            <a:endParaRPr lang="en-US" dirty="0"/>
          </a:p>
          <a:p>
            <a:r>
              <a:rPr lang="en-US" dirty="0"/>
              <a:t>d, Inter-effector and effector-specific regions were tested for systematic differences in the temporal ordering of their infra-slow fMRI signals34. The plot shows signal ordering in CON, inter-effector and effector-specific regions, averaged across participants (standard error bars; two-tailed paired t-test *P 0.05, uncorrected). </a:t>
            </a:r>
            <a:r>
              <a:rPr lang="en-US" dirty="0" err="1"/>
              <a:t>Coloured</a:t>
            </a:r>
            <a:r>
              <a:rPr lang="en-US" dirty="0"/>
              <a:t> circles represent individual participants. Prior electrophysiology work suggests that later infra-slow activity (here, CON) corresponds to earlier delta-band (0.5–4 Hz) activity</a:t>
            </a:r>
          </a:p>
          <a:p>
            <a:endParaRPr lang="en-US" dirty="0"/>
          </a:p>
          <a:p>
            <a:r>
              <a:rPr lang="en-US" dirty="0"/>
              <a:t>e, In each participant (filled circles), inter-effector regions exhibited lower cortical thickness than all effector-specific regions (two-tailed paired t-test **P ≤ 0.01, FDR-corrected). Attn., attention; mem., memory</a:t>
            </a:r>
          </a:p>
        </p:txBody>
      </p:sp>
      <p:sp>
        <p:nvSpPr>
          <p:cNvPr id="4" name="Slide Number Placeholder 3"/>
          <p:cNvSpPr>
            <a:spLocks noGrp="1"/>
          </p:cNvSpPr>
          <p:nvPr>
            <p:ph type="sldNum" sz="quarter" idx="5"/>
          </p:nvPr>
        </p:nvSpPr>
        <p:spPr/>
        <p:txBody>
          <a:bodyPr/>
          <a:lstStyle/>
          <a:p>
            <a:fld id="{B1BC9EF3-EF9C-4BC6-9ED4-135EB13F2C0D}" type="slidenum">
              <a:rPr lang="en-US" smtClean="0"/>
              <a:t>5</a:t>
            </a:fld>
            <a:endParaRPr lang="en-US"/>
          </a:p>
        </p:txBody>
      </p:sp>
    </p:spTree>
    <p:extLst>
      <p:ext uri="{BB962C8B-B14F-4D97-AF65-F5344CB8AC3E}">
        <p14:creationId xmlns:p14="http://schemas.microsoft.com/office/powerpoint/2010/main" val="4287395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 3 | Individual-specific task activations in M1. </a:t>
            </a:r>
          </a:p>
          <a:p>
            <a:endParaRPr lang="en-US" dirty="0"/>
          </a:p>
          <a:p>
            <a:r>
              <a:rPr lang="en-US" dirty="0"/>
              <a:t>a, Task fMRI activations (P1 and P2) during a movement task battery, including movement of the toes, ankles, knees, gluteus, abdominals, shoulders, elbows, hands, eyebrows, eyelids, tongue and swallowing (244 min per participant). Each cortical vertex is </a:t>
            </a:r>
            <a:r>
              <a:rPr lang="en-US" dirty="0" err="1"/>
              <a:t>coloured</a:t>
            </a:r>
            <a:r>
              <a:rPr lang="en-US" dirty="0"/>
              <a:t> according to the movement that elicited the strongest task activation (winner takes all) and is shown on a flattened representation of the cortical surface. Background shading indicates sulcal depths. </a:t>
            </a:r>
          </a:p>
          <a:p>
            <a:endParaRPr lang="en-US" dirty="0"/>
          </a:p>
          <a:p>
            <a:r>
              <a:rPr lang="en-US" dirty="0"/>
              <a:t>b, Activation strength for each movement was computed along the dorsal–ventral axis within M1. A two-peak Gaussian curve was fitted to each movement activation (Methods). Fitted curves are shown for movement of abdominals, shoulder, elbow, wrist and hand. Peak locations (arrows on left) were arranged concentrically around the hand peak. See Extended Data Fig. 7 and Supplementary Fig. 4 for all movements. </a:t>
            </a:r>
          </a:p>
          <a:p>
            <a:endParaRPr lang="en-US" dirty="0"/>
          </a:p>
          <a:p>
            <a:r>
              <a:rPr lang="en-US" dirty="0"/>
              <a:t>c, Inter-effector regions were co-activated during abdominal contraction. </a:t>
            </a:r>
          </a:p>
          <a:p>
            <a:endParaRPr lang="en-US" dirty="0"/>
          </a:p>
          <a:p>
            <a:r>
              <a:rPr lang="en-US" dirty="0"/>
              <a:t>d, Inter-effector regions exhibited more generalized evoked activity during movements. Movement specificity was computed as the activation difference between the first- and second-most preferred movements for the six conditions that most activated each discrete region (toes, abdominal, hand, eyelid, tongue and swallowing). </a:t>
            </a:r>
          </a:p>
          <a:p>
            <a:endParaRPr lang="en-US" dirty="0"/>
          </a:p>
          <a:p>
            <a:endParaRPr lang="en-US" dirty="0"/>
          </a:p>
          <a:p>
            <a:r>
              <a:rPr lang="en-US" dirty="0"/>
              <a:t>e, Event-related task fMRI data during an action planning task with separate planning and execution phases for movements of the hands and feet (Methods). M1 activity in the planning phase was higher than in the execution phase in the </a:t>
            </a:r>
            <a:r>
              <a:rPr lang="en-US" dirty="0" err="1"/>
              <a:t>intereffector</a:t>
            </a:r>
            <a:r>
              <a:rPr lang="en-US" dirty="0"/>
              <a:t> but not the effector-specific regions.</a:t>
            </a:r>
          </a:p>
        </p:txBody>
      </p:sp>
      <p:sp>
        <p:nvSpPr>
          <p:cNvPr id="4" name="Slide Number Placeholder 3"/>
          <p:cNvSpPr>
            <a:spLocks noGrp="1"/>
          </p:cNvSpPr>
          <p:nvPr>
            <p:ph type="sldNum" sz="quarter" idx="5"/>
          </p:nvPr>
        </p:nvSpPr>
        <p:spPr/>
        <p:txBody>
          <a:bodyPr/>
          <a:lstStyle/>
          <a:p>
            <a:fld id="{B1BC9EF3-EF9C-4BC6-9ED4-135EB13F2C0D}" type="slidenum">
              <a:rPr lang="en-US" smtClean="0"/>
              <a:t>6</a:t>
            </a:fld>
            <a:endParaRPr lang="en-US"/>
          </a:p>
        </p:txBody>
      </p:sp>
    </p:spTree>
    <p:extLst>
      <p:ext uri="{BB962C8B-B14F-4D97-AF65-F5344CB8AC3E}">
        <p14:creationId xmlns:p14="http://schemas.microsoft.com/office/powerpoint/2010/main" val="918926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 4 | The interrupted homunculus, an integrate–isolate model of action and motor control. </a:t>
            </a:r>
          </a:p>
          <a:p>
            <a:endParaRPr lang="en-US" dirty="0"/>
          </a:p>
          <a:p>
            <a:r>
              <a:rPr lang="en-US" dirty="0"/>
              <a:t>a, Penfield’s classical homunculus (adapted from ref. 2), depicting a continuous map of the body in primary motor cortex. </a:t>
            </a:r>
          </a:p>
          <a:p>
            <a:endParaRPr lang="en-US" dirty="0"/>
          </a:p>
          <a:p>
            <a:r>
              <a:rPr lang="en-US" dirty="0"/>
              <a:t>b, In the integrate–isolate model of M1 organization, effector-specific—foot (green), hand (cyan) and mouth (orange)—functional zones are represented by concentric rings with proximal body parts surrounding the relatively more isolatable distal ones (toes, fingers and tongue). Inter-effector regions (maroon) sit at the intersecting points of these fields, forming part of a </a:t>
            </a:r>
            <a:r>
              <a:rPr lang="en-US" dirty="0" err="1"/>
              <a:t>somato</a:t>
            </a:r>
            <a:r>
              <a:rPr lang="en-US" dirty="0"/>
              <a:t>-cognitive action network for integrative, allostatic whole-body control. As with Penfield’s original drawing, this diagram is intended to illustrate organizational principles, and must not be over-interpreted as a precise map.</a:t>
            </a:r>
          </a:p>
        </p:txBody>
      </p:sp>
      <p:sp>
        <p:nvSpPr>
          <p:cNvPr id="4" name="Slide Number Placeholder 3"/>
          <p:cNvSpPr>
            <a:spLocks noGrp="1"/>
          </p:cNvSpPr>
          <p:nvPr>
            <p:ph type="sldNum" sz="quarter" idx="5"/>
          </p:nvPr>
        </p:nvSpPr>
        <p:spPr/>
        <p:txBody>
          <a:bodyPr/>
          <a:lstStyle/>
          <a:p>
            <a:fld id="{B1BC9EF3-EF9C-4BC6-9ED4-135EB13F2C0D}" type="slidenum">
              <a:rPr lang="en-US" smtClean="0"/>
              <a:t>7</a:t>
            </a:fld>
            <a:endParaRPr lang="en-US"/>
          </a:p>
        </p:txBody>
      </p:sp>
    </p:spTree>
    <p:extLst>
      <p:ext uri="{BB962C8B-B14F-4D97-AF65-F5344CB8AC3E}">
        <p14:creationId xmlns:p14="http://schemas.microsoft.com/office/powerpoint/2010/main" val="12199091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BC9EF3-EF9C-4BC6-9ED4-135EB13F2C0D}" type="slidenum">
              <a:rPr lang="en-US" smtClean="0"/>
              <a:t>8</a:t>
            </a:fld>
            <a:endParaRPr lang="en-US"/>
          </a:p>
        </p:txBody>
      </p:sp>
    </p:spTree>
    <p:extLst>
      <p:ext uri="{BB962C8B-B14F-4D97-AF65-F5344CB8AC3E}">
        <p14:creationId xmlns:p14="http://schemas.microsoft.com/office/powerpoint/2010/main" val="3450545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1BC9EF3-EF9C-4BC6-9ED4-135EB13F2C0D}" type="slidenum">
              <a:rPr lang="en-US" smtClean="0"/>
              <a:t>9</a:t>
            </a:fld>
            <a:endParaRPr lang="en-US"/>
          </a:p>
        </p:txBody>
      </p:sp>
    </p:spTree>
    <p:extLst>
      <p:ext uri="{BB962C8B-B14F-4D97-AF65-F5344CB8AC3E}">
        <p14:creationId xmlns:p14="http://schemas.microsoft.com/office/powerpoint/2010/main" val="2569748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08E595-7095-4894-9F6C-3571638F8877}" type="datetime1">
              <a:rPr lang="en-US" smtClean="0"/>
              <a:t>7/28/2023</a:t>
            </a:fld>
            <a:endParaRPr lang="en-US"/>
          </a:p>
        </p:txBody>
      </p:sp>
      <p:sp>
        <p:nvSpPr>
          <p:cNvPr id="5" name="Footer Placeholder 4"/>
          <p:cNvSpPr>
            <a:spLocks noGrp="1"/>
          </p:cNvSpPr>
          <p:nvPr>
            <p:ph type="ftr" sz="quarter" idx="11"/>
          </p:nvPr>
        </p:nvSpPr>
        <p:spPr/>
        <p:txBody>
          <a:bodyPr/>
          <a:lstStyle/>
          <a:p>
            <a:r>
              <a:rPr lang="en-US"/>
              <a:t>New Homonculus</a:t>
            </a:r>
          </a:p>
        </p:txBody>
      </p:sp>
      <p:sp>
        <p:nvSpPr>
          <p:cNvPr id="6" name="Slide Number Placeholder 5"/>
          <p:cNvSpPr>
            <a:spLocks noGrp="1"/>
          </p:cNvSpPr>
          <p:nvPr>
            <p:ph type="sldNum" sz="quarter" idx="12"/>
          </p:nvPr>
        </p:nvSpPr>
        <p:spPr/>
        <p:txBody>
          <a:bodyPr/>
          <a:lstStyle/>
          <a:p>
            <a:fld id="{AA39AD06-24D5-4BD7-A5D9-D7D60C88869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881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85D5AB-B0E7-4DD5-ABE0-6A97ED697914}" type="datetime1">
              <a:rPr lang="en-US" smtClean="0"/>
              <a:t>7/28/2023</a:t>
            </a:fld>
            <a:endParaRPr lang="en-US"/>
          </a:p>
        </p:txBody>
      </p:sp>
      <p:sp>
        <p:nvSpPr>
          <p:cNvPr id="5" name="Footer Placeholder 4"/>
          <p:cNvSpPr>
            <a:spLocks noGrp="1"/>
          </p:cNvSpPr>
          <p:nvPr>
            <p:ph type="ftr" sz="quarter" idx="11"/>
          </p:nvPr>
        </p:nvSpPr>
        <p:spPr/>
        <p:txBody>
          <a:bodyPr/>
          <a:lstStyle/>
          <a:p>
            <a:r>
              <a:rPr lang="en-US"/>
              <a:t>New Homonculus</a:t>
            </a:r>
          </a:p>
        </p:txBody>
      </p:sp>
      <p:sp>
        <p:nvSpPr>
          <p:cNvPr id="6" name="Slide Number Placeholder 5"/>
          <p:cNvSpPr>
            <a:spLocks noGrp="1"/>
          </p:cNvSpPr>
          <p:nvPr>
            <p:ph type="sldNum" sz="quarter" idx="12"/>
          </p:nvPr>
        </p:nvSpPr>
        <p:spPr/>
        <p:txBody>
          <a:bodyPr/>
          <a:lstStyle/>
          <a:p>
            <a:fld id="{AA39AD06-24D5-4BD7-A5D9-D7D60C888695}" type="slidenum">
              <a:rPr lang="en-US" smtClean="0"/>
              <a:t>‹#›</a:t>
            </a:fld>
            <a:endParaRPr lang="en-US"/>
          </a:p>
        </p:txBody>
      </p:sp>
    </p:spTree>
    <p:extLst>
      <p:ext uri="{BB962C8B-B14F-4D97-AF65-F5344CB8AC3E}">
        <p14:creationId xmlns:p14="http://schemas.microsoft.com/office/powerpoint/2010/main" val="4124586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97ABC81-84E3-4D90-91ED-A6D5675C91CD}" type="datetime1">
              <a:rPr lang="en-US" smtClean="0"/>
              <a:t>7/28/2023</a:t>
            </a:fld>
            <a:endParaRPr lang="en-US"/>
          </a:p>
        </p:txBody>
      </p:sp>
      <p:sp>
        <p:nvSpPr>
          <p:cNvPr id="5" name="Footer Placeholder 4"/>
          <p:cNvSpPr>
            <a:spLocks noGrp="1"/>
          </p:cNvSpPr>
          <p:nvPr>
            <p:ph type="ftr" sz="quarter" idx="11"/>
          </p:nvPr>
        </p:nvSpPr>
        <p:spPr/>
        <p:txBody>
          <a:bodyPr/>
          <a:lstStyle/>
          <a:p>
            <a:r>
              <a:rPr lang="en-US"/>
              <a:t>New Homonculus</a:t>
            </a:r>
          </a:p>
        </p:txBody>
      </p:sp>
      <p:sp>
        <p:nvSpPr>
          <p:cNvPr id="6" name="Slide Number Placeholder 5"/>
          <p:cNvSpPr>
            <a:spLocks noGrp="1"/>
          </p:cNvSpPr>
          <p:nvPr>
            <p:ph type="sldNum" sz="quarter" idx="12"/>
          </p:nvPr>
        </p:nvSpPr>
        <p:spPr/>
        <p:txBody>
          <a:bodyPr/>
          <a:lstStyle/>
          <a:p>
            <a:fld id="{AA39AD06-24D5-4BD7-A5D9-D7D60C888695}" type="slidenum">
              <a:rPr lang="en-US" smtClean="0"/>
              <a:t>‹#›</a:t>
            </a:fld>
            <a:endParaRPr lang="en-US"/>
          </a:p>
        </p:txBody>
      </p:sp>
    </p:spTree>
    <p:extLst>
      <p:ext uri="{BB962C8B-B14F-4D97-AF65-F5344CB8AC3E}">
        <p14:creationId xmlns:p14="http://schemas.microsoft.com/office/powerpoint/2010/main" val="1393363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8F737E-8CCA-4DF1-ADB0-50A239471719}" type="datetime1">
              <a:rPr lang="en-US" smtClean="0"/>
              <a:t>7/28/2023</a:t>
            </a:fld>
            <a:endParaRPr lang="en-US"/>
          </a:p>
        </p:txBody>
      </p:sp>
      <p:sp>
        <p:nvSpPr>
          <p:cNvPr id="5" name="Footer Placeholder 4"/>
          <p:cNvSpPr>
            <a:spLocks noGrp="1"/>
          </p:cNvSpPr>
          <p:nvPr>
            <p:ph type="ftr" sz="quarter" idx="11"/>
          </p:nvPr>
        </p:nvSpPr>
        <p:spPr/>
        <p:txBody>
          <a:bodyPr/>
          <a:lstStyle/>
          <a:p>
            <a:r>
              <a:rPr lang="en-US"/>
              <a:t>New Homonculus</a:t>
            </a:r>
          </a:p>
        </p:txBody>
      </p:sp>
      <p:sp>
        <p:nvSpPr>
          <p:cNvPr id="6" name="Slide Number Placeholder 5"/>
          <p:cNvSpPr>
            <a:spLocks noGrp="1"/>
          </p:cNvSpPr>
          <p:nvPr>
            <p:ph type="sldNum" sz="quarter" idx="12"/>
          </p:nvPr>
        </p:nvSpPr>
        <p:spPr/>
        <p:txBody>
          <a:bodyPr/>
          <a:lstStyle/>
          <a:p>
            <a:fld id="{AA39AD06-24D5-4BD7-A5D9-D7D60C888695}" type="slidenum">
              <a:rPr lang="en-US" smtClean="0"/>
              <a:t>‹#›</a:t>
            </a:fld>
            <a:endParaRPr lang="en-US"/>
          </a:p>
        </p:txBody>
      </p:sp>
    </p:spTree>
    <p:extLst>
      <p:ext uri="{BB962C8B-B14F-4D97-AF65-F5344CB8AC3E}">
        <p14:creationId xmlns:p14="http://schemas.microsoft.com/office/powerpoint/2010/main" val="1337665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643EED-9AD1-49AE-A6EE-595681FFDE90}" type="datetime1">
              <a:rPr lang="en-US" smtClean="0"/>
              <a:t>7/28/2023</a:t>
            </a:fld>
            <a:endParaRPr lang="en-US"/>
          </a:p>
        </p:txBody>
      </p:sp>
      <p:sp>
        <p:nvSpPr>
          <p:cNvPr id="5" name="Footer Placeholder 4"/>
          <p:cNvSpPr>
            <a:spLocks noGrp="1"/>
          </p:cNvSpPr>
          <p:nvPr>
            <p:ph type="ftr" sz="quarter" idx="11"/>
          </p:nvPr>
        </p:nvSpPr>
        <p:spPr/>
        <p:txBody>
          <a:bodyPr/>
          <a:lstStyle/>
          <a:p>
            <a:r>
              <a:rPr lang="en-US"/>
              <a:t>New Homonculus</a:t>
            </a:r>
          </a:p>
        </p:txBody>
      </p:sp>
      <p:sp>
        <p:nvSpPr>
          <p:cNvPr id="6" name="Slide Number Placeholder 5"/>
          <p:cNvSpPr>
            <a:spLocks noGrp="1"/>
          </p:cNvSpPr>
          <p:nvPr>
            <p:ph type="sldNum" sz="quarter" idx="12"/>
          </p:nvPr>
        </p:nvSpPr>
        <p:spPr/>
        <p:txBody>
          <a:bodyPr/>
          <a:lstStyle/>
          <a:p>
            <a:fld id="{AA39AD06-24D5-4BD7-A5D9-D7D60C88869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131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0C192F-3171-40AB-9C38-F9C2FC618AC8}" type="datetime1">
              <a:rPr lang="en-US" smtClean="0"/>
              <a:t>7/28/2023</a:t>
            </a:fld>
            <a:endParaRPr lang="en-US"/>
          </a:p>
        </p:txBody>
      </p:sp>
      <p:sp>
        <p:nvSpPr>
          <p:cNvPr id="6" name="Footer Placeholder 5"/>
          <p:cNvSpPr>
            <a:spLocks noGrp="1"/>
          </p:cNvSpPr>
          <p:nvPr>
            <p:ph type="ftr" sz="quarter" idx="11"/>
          </p:nvPr>
        </p:nvSpPr>
        <p:spPr/>
        <p:txBody>
          <a:bodyPr/>
          <a:lstStyle/>
          <a:p>
            <a:r>
              <a:rPr lang="en-US"/>
              <a:t>New Homonculus</a:t>
            </a:r>
          </a:p>
        </p:txBody>
      </p:sp>
      <p:sp>
        <p:nvSpPr>
          <p:cNvPr id="7" name="Slide Number Placeholder 6"/>
          <p:cNvSpPr>
            <a:spLocks noGrp="1"/>
          </p:cNvSpPr>
          <p:nvPr>
            <p:ph type="sldNum" sz="quarter" idx="12"/>
          </p:nvPr>
        </p:nvSpPr>
        <p:spPr/>
        <p:txBody>
          <a:bodyPr/>
          <a:lstStyle/>
          <a:p>
            <a:fld id="{AA39AD06-24D5-4BD7-A5D9-D7D60C888695}" type="slidenum">
              <a:rPr lang="en-US" smtClean="0"/>
              <a:t>‹#›</a:t>
            </a:fld>
            <a:endParaRPr lang="en-US"/>
          </a:p>
        </p:txBody>
      </p:sp>
    </p:spTree>
    <p:extLst>
      <p:ext uri="{BB962C8B-B14F-4D97-AF65-F5344CB8AC3E}">
        <p14:creationId xmlns:p14="http://schemas.microsoft.com/office/powerpoint/2010/main" val="722139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0BABC8-76A7-4F01-B9E7-360C93DC08B0}" type="datetime1">
              <a:rPr lang="en-US" smtClean="0"/>
              <a:t>7/28/2023</a:t>
            </a:fld>
            <a:endParaRPr lang="en-US"/>
          </a:p>
        </p:txBody>
      </p:sp>
      <p:sp>
        <p:nvSpPr>
          <p:cNvPr id="8" name="Footer Placeholder 7"/>
          <p:cNvSpPr>
            <a:spLocks noGrp="1"/>
          </p:cNvSpPr>
          <p:nvPr>
            <p:ph type="ftr" sz="quarter" idx="11"/>
          </p:nvPr>
        </p:nvSpPr>
        <p:spPr/>
        <p:txBody>
          <a:bodyPr/>
          <a:lstStyle/>
          <a:p>
            <a:r>
              <a:rPr lang="en-US"/>
              <a:t>New Homonculus</a:t>
            </a:r>
          </a:p>
        </p:txBody>
      </p:sp>
      <p:sp>
        <p:nvSpPr>
          <p:cNvPr id="9" name="Slide Number Placeholder 8"/>
          <p:cNvSpPr>
            <a:spLocks noGrp="1"/>
          </p:cNvSpPr>
          <p:nvPr>
            <p:ph type="sldNum" sz="quarter" idx="12"/>
          </p:nvPr>
        </p:nvSpPr>
        <p:spPr/>
        <p:txBody>
          <a:bodyPr/>
          <a:lstStyle/>
          <a:p>
            <a:fld id="{AA39AD06-24D5-4BD7-A5D9-D7D60C888695}" type="slidenum">
              <a:rPr lang="en-US" smtClean="0"/>
              <a:t>‹#›</a:t>
            </a:fld>
            <a:endParaRPr lang="en-US"/>
          </a:p>
        </p:txBody>
      </p:sp>
    </p:spTree>
    <p:extLst>
      <p:ext uri="{BB962C8B-B14F-4D97-AF65-F5344CB8AC3E}">
        <p14:creationId xmlns:p14="http://schemas.microsoft.com/office/powerpoint/2010/main" val="2045386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1C08A9-BCA2-444D-A544-D0C8A818D4F3}" type="datetime1">
              <a:rPr lang="en-US" smtClean="0"/>
              <a:t>7/28/2023</a:t>
            </a:fld>
            <a:endParaRPr lang="en-US"/>
          </a:p>
        </p:txBody>
      </p:sp>
      <p:sp>
        <p:nvSpPr>
          <p:cNvPr id="4" name="Footer Placeholder 3"/>
          <p:cNvSpPr>
            <a:spLocks noGrp="1"/>
          </p:cNvSpPr>
          <p:nvPr>
            <p:ph type="ftr" sz="quarter" idx="11"/>
          </p:nvPr>
        </p:nvSpPr>
        <p:spPr/>
        <p:txBody>
          <a:bodyPr/>
          <a:lstStyle/>
          <a:p>
            <a:r>
              <a:rPr lang="en-US"/>
              <a:t>New Homonculus</a:t>
            </a:r>
          </a:p>
        </p:txBody>
      </p:sp>
      <p:sp>
        <p:nvSpPr>
          <p:cNvPr id="5" name="Slide Number Placeholder 4"/>
          <p:cNvSpPr>
            <a:spLocks noGrp="1"/>
          </p:cNvSpPr>
          <p:nvPr>
            <p:ph type="sldNum" sz="quarter" idx="12"/>
          </p:nvPr>
        </p:nvSpPr>
        <p:spPr/>
        <p:txBody>
          <a:bodyPr/>
          <a:lstStyle/>
          <a:p>
            <a:fld id="{AA39AD06-24D5-4BD7-A5D9-D7D60C888695}" type="slidenum">
              <a:rPr lang="en-US" smtClean="0"/>
              <a:t>‹#›</a:t>
            </a:fld>
            <a:endParaRPr lang="en-US"/>
          </a:p>
        </p:txBody>
      </p:sp>
    </p:spTree>
    <p:extLst>
      <p:ext uri="{BB962C8B-B14F-4D97-AF65-F5344CB8AC3E}">
        <p14:creationId xmlns:p14="http://schemas.microsoft.com/office/powerpoint/2010/main" val="9288763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B3B11F5-ADBF-49C6-94FF-0D91E1B7029C}" type="datetime1">
              <a:rPr lang="en-US" smtClean="0"/>
              <a:t>7/28/2023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New Homonculus</a:t>
            </a:r>
          </a:p>
        </p:txBody>
      </p:sp>
      <p:sp>
        <p:nvSpPr>
          <p:cNvPr id="9" name="Slide Number Placeholder 8"/>
          <p:cNvSpPr>
            <a:spLocks noGrp="1"/>
          </p:cNvSpPr>
          <p:nvPr>
            <p:ph type="sldNum" sz="quarter" idx="12"/>
          </p:nvPr>
        </p:nvSpPr>
        <p:spPr/>
        <p:txBody>
          <a:bodyPr/>
          <a:lstStyle/>
          <a:p>
            <a:fld id="{AA39AD06-24D5-4BD7-A5D9-D7D60C888695}" type="slidenum">
              <a:rPr lang="en-US" smtClean="0"/>
              <a:t>‹#›</a:t>
            </a:fld>
            <a:endParaRPr lang="en-US"/>
          </a:p>
        </p:txBody>
      </p:sp>
    </p:spTree>
    <p:extLst>
      <p:ext uri="{BB962C8B-B14F-4D97-AF65-F5344CB8AC3E}">
        <p14:creationId xmlns:p14="http://schemas.microsoft.com/office/powerpoint/2010/main" val="2040087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98D0099A-AA01-4231-A870-D3EDAC505702}" type="datetime1">
              <a:rPr lang="en-US" smtClean="0"/>
              <a:t>7/28/2023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New Homonculus</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A39AD06-24D5-4BD7-A5D9-D7D60C888695}" type="slidenum">
              <a:rPr lang="en-US" smtClean="0"/>
              <a:t>‹#›</a:t>
            </a:fld>
            <a:endParaRPr lang="en-US"/>
          </a:p>
        </p:txBody>
      </p:sp>
    </p:spTree>
    <p:extLst>
      <p:ext uri="{BB962C8B-B14F-4D97-AF65-F5344CB8AC3E}">
        <p14:creationId xmlns:p14="http://schemas.microsoft.com/office/powerpoint/2010/main" val="3446119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4F7EF19-CFB0-44F4-830B-DC10649A1083}" type="datetime1">
              <a:rPr lang="en-US" smtClean="0"/>
              <a:t>7/28/2023</a:t>
            </a:fld>
            <a:endParaRPr lang="en-US"/>
          </a:p>
        </p:txBody>
      </p:sp>
      <p:sp>
        <p:nvSpPr>
          <p:cNvPr id="6" name="Footer Placeholder 5"/>
          <p:cNvSpPr>
            <a:spLocks noGrp="1"/>
          </p:cNvSpPr>
          <p:nvPr>
            <p:ph type="ftr" sz="quarter" idx="11"/>
          </p:nvPr>
        </p:nvSpPr>
        <p:spPr/>
        <p:txBody>
          <a:bodyPr/>
          <a:lstStyle/>
          <a:p>
            <a:r>
              <a:rPr lang="en-US"/>
              <a:t>New Homonculus</a:t>
            </a:r>
          </a:p>
        </p:txBody>
      </p:sp>
      <p:sp>
        <p:nvSpPr>
          <p:cNvPr id="7" name="Slide Number Placeholder 6"/>
          <p:cNvSpPr>
            <a:spLocks noGrp="1"/>
          </p:cNvSpPr>
          <p:nvPr>
            <p:ph type="sldNum" sz="quarter" idx="12"/>
          </p:nvPr>
        </p:nvSpPr>
        <p:spPr/>
        <p:txBody>
          <a:bodyPr/>
          <a:lstStyle/>
          <a:p>
            <a:fld id="{AA39AD06-24D5-4BD7-A5D9-D7D60C888695}" type="slidenum">
              <a:rPr lang="en-US" smtClean="0"/>
              <a:t>‹#›</a:t>
            </a:fld>
            <a:endParaRPr lang="en-US"/>
          </a:p>
        </p:txBody>
      </p:sp>
    </p:spTree>
    <p:extLst>
      <p:ext uri="{BB962C8B-B14F-4D97-AF65-F5344CB8AC3E}">
        <p14:creationId xmlns:p14="http://schemas.microsoft.com/office/powerpoint/2010/main" val="1282443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0187550-0D76-4162-883C-B195500048B3}" type="datetime1">
              <a:rPr lang="en-US" smtClean="0"/>
              <a:t>7/28/2023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New Homonculus</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A39AD06-24D5-4BD7-A5D9-D7D60C88869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4422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40777-6440-4CE6-9790-EE8D0C706BB0}"/>
              </a:ext>
            </a:extLst>
          </p:cNvPr>
          <p:cNvSpPr>
            <a:spLocks noGrp="1"/>
          </p:cNvSpPr>
          <p:nvPr>
            <p:ph type="ctrTitle"/>
          </p:nvPr>
        </p:nvSpPr>
        <p:spPr/>
        <p:txBody>
          <a:bodyPr/>
          <a:lstStyle/>
          <a:p>
            <a:r>
              <a:rPr lang="en-US" sz="4000" spc="-5" dirty="0">
                <a:solidFill>
                  <a:prstClr val="black">
                    <a:lumMod val="75000"/>
                    <a:lumOff val="25000"/>
                  </a:prstClr>
                </a:solidFill>
                <a:latin typeface="Calibri" panose="020F0502020204030204"/>
              </a:rPr>
              <a:t>New Homunculus, Who Dis?</a:t>
            </a:r>
            <a:br>
              <a:rPr lang="en-US" sz="1800" spc="-5" dirty="0">
                <a:solidFill>
                  <a:prstClr val="black">
                    <a:lumMod val="75000"/>
                    <a:lumOff val="25000"/>
                  </a:prstClr>
                </a:solidFill>
                <a:latin typeface="Calibri" panose="020F0502020204030204"/>
              </a:rPr>
            </a:br>
            <a:r>
              <a:rPr lang="en-US" sz="1800" spc="-5" dirty="0">
                <a:solidFill>
                  <a:prstClr val="black">
                    <a:lumMod val="75000"/>
                    <a:lumOff val="25000"/>
                  </a:prstClr>
                </a:solidFill>
                <a:latin typeface="Calibri" panose="020F0502020204030204"/>
              </a:rPr>
              <a:t>A </a:t>
            </a:r>
            <a:r>
              <a:rPr lang="en-US" sz="1800" spc="-5" dirty="0" err="1">
                <a:solidFill>
                  <a:prstClr val="black">
                    <a:lumMod val="75000"/>
                    <a:lumOff val="25000"/>
                  </a:prstClr>
                </a:solidFill>
                <a:latin typeface="Calibri" panose="020F0502020204030204"/>
              </a:rPr>
              <a:t>somato</a:t>
            </a:r>
            <a:r>
              <a:rPr lang="en-US" sz="1800" spc="-5" dirty="0">
                <a:solidFill>
                  <a:prstClr val="black">
                    <a:lumMod val="75000"/>
                    <a:lumOff val="25000"/>
                  </a:prstClr>
                </a:solidFill>
                <a:latin typeface="Calibri" panose="020F0502020204030204"/>
              </a:rPr>
              <a:t>-cognitive action network alternates with effector regions in motor cortex </a:t>
            </a:r>
            <a:br>
              <a:rPr lang="en-US" sz="1800" spc="-5" dirty="0">
                <a:solidFill>
                  <a:prstClr val="black">
                    <a:lumMod val="75000"/>
                    <a:lumOff val="25000"/>
                  </a:prstClr>
                </a:solidFill>
                <a:latin typeface="Calibri" panose="020F0502020204030204"/>
              </a:rPr>
            </a:br>
            <a:r>
              <a:rPr lang="en-US" sz="1800" spc="-5" dirty="0">
                <a:solidFill>
                  <a:prstClr val="black">
                    <a:lumMod val="75000"/>
                    <a:lumOff val="25000"/>
                  </a:prstClr>
                </a:solidFill>
                <a:latin typeface="Calibri" panose="020F0502020204030204"/>
              </a:rPr>
              <a:t>By Gordon et al. (April, 2023, Nature)</a:t>
            </a:r>
            <a:endParaRPr lang="en-US" sz="1800" dirty="0"/>
          </a:p>
        </p:txBody>
      </p:sp>
      <p:sp>
        <p:nvSpPr>
          <p:cNvPr id="3" name="Subtitle 2">
            <a:extLst>
              <a:ext uri="{FF2B5EF4-FFF2-40B4-BE49-F238E27FC236}">
                <a16:creationId xmlns:a16="http://schemas.microsoft.com/office/drawing/2014/main" id="{56E82A29-74A2-464F-9A26-EE8AA77EC479}"/>
              </a:ext>
            </a:extLst>
          </p:cNvPr>
          <p:cNvSpPr>
            <a:spLocks noGrp="1"/>
          </p:cNvSpPr>
          <p:nvPr>
            <p:ph type="subTitle" idx="1"/>
          </p:nvPr>
        </p:nvSpPr>
        <p:spPr>
          <a:xfrm>
            <a:off x="1100051" y="4455620"/>
            <a:ext cx="10058400" cy="1528911"/>
          </a:xfrm>
        </p:spPr>
        <p:txBody>
          <a:bodyPr>
            <a:normAutofit/>
          </a:bodyPr>
          <a:lstStyle/>
          <a:p>
            <a:pPr marL="1045844" marR="5080" lvl="0" indent="-1033780" defTabSz="457200" rtl="0" eaLnBrk="1" fontAlgn="auto" latinLnBrk="0" hangingPunct="1">
              <a:lnSpc>
                <a:spcPts val="3460"/>
              </a:lnSpc>
              <a:spcBef>
                <a:spcPts val="535"/>
              </a:spcBef>
              <a:spcAft>
                <a:spcPts val="0"/>
              </a:spcAft>
              <a:buClrTx/>
              <a:buSzTx/>
              <a:buFontTx/>
              <a:buNone/>
              <a:tabLst/>
              <a:defRPr/>
            </a:pPr>
            <a:r>
              <a:rPr kumimoji="0" lang="en-US" sz="2000" b="0" i="0" u="none" strike="noStrike" kern="1200" cap="none" spc="-10" normalizeH="0" baseline="0" noProof="0" dirty="0">
                <a:ln>
                  <a:noFill/>
                </a:ln>
                <a:solidFill>
                  <a:prstClr val="black"/>
                </a:solidFill>
                <a:effectLst/>
                <a:uLnTx/>
                <a:uFillTx/>
                <a:latin typeface="Calibri" panose="020F0502020204030204"/>
                <a:ea typeface="+mn-ea"/>
                <a:cs typeface="Calibri Light"/>
              </a:rPr>
              <a:t>Presentation by TJ LaGrow</a:t>
            </a:r>
          </a:p>
          <a:p>
            <a:pPr marL="1045844" marR="5080" lvl="0" indent="-1033780" defTabSz="457200" rtl="0" eaLnBrk="1" fontAlgn="auto" latinLnBrk="0" hangingPunct="1">
              <a:lnSpc>
                <a:spcPts val="3460"/>
              </a:lnSpc>
              <a:spcBef>
                <a:spcPts val="535"/>
              </a:spcBef>
              <a:spcAft>
                <a:spcPts val="0"/>
              </a:spcAft>
              <a:buClrTx/>
              <a:buSzTx/>
              <a:buFontTx/>
              <a:buNone/>
              <a:tabLst/>
              <a:defRPr/>
            </a:pPr>
            <a:r>
              <a:rPr kumimoji="0" lang="en-US" sz="2000" b="0" i="0" u="none" strike="noStrike" kern="1200" cap="none" spc="-10" normalizeH="0" baseline="0" noProof="0" dirty="0">
                <a:ln>
                  <a:noFill/>
                </a:ln>
                <a:solidFill>
                  <a:prstClr val="black"/>
                </a:solidFill>
                <a:effectLst/>
                <a:uLnTx/>
                <a:uFillTx/>
                <a:latin typeface="Calibri" panose="020F0502020204030204" pitchFamily="34" charset="0"/>
                <a:cs typeface="Calibri" panose="020F0502020204030204" pitchFamily="34" charset="0"/>
              </a:rPr>
              <a:t>TReNDS Center MLBBQ </a:t>
            </a:r>
            <a:endParaRPr kumimoji="0" lang="en-US" sz="2000"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a:p>
            <a:r>
              <a:rPr lang="en-US" sz="2000" dirty="0">
                <a:solidFill>
                  <a:schemeClr val="tx1"/>
                </a:solidFill>
                <a:latin typeface="Calibri" panose="020F0502020204030204" pitchFamily="34" charset="0"/>
                <a:cs typeface="Calibri" panose="020F0502020204030204" pitchFamily="34" charset="0"/>
              </a:rPr>
              <a:t>7/28/2022</a:t>
            </a:r>
          </a:p>
        </p:txBody>
      </p:sp>
      <p:sp>
        <p:nvSpPr>
          <p:cNvPr id="5" name="Slide Number Placeholder 4">
            <a:extLst>
              <a:ext uri="{FF2B5EF4-FFF2-40B4-BE49-F238E27FC236}">
                <a16:creationId xmlns:a16="http://schemas.microsoft.com/office/drawing/2014/main" id="{80A6CB34-B76A-4193-BF94-03FA275A72C4}"/>
              </a:ext>
            </a:extLst>
          </p:cNvPr>
          <p:cNvSpPr>
            <a:spLocks noGrp="1"/>
          </p:cNvSpPr>
          <p:nvPr>
            <p:ph type="sldNum" sz="quarter" idx="12"/>
          </p:nvPr>
        </p:nvSpPr>
        <p:spPr/>
        <p:txBody>
          <a:bodyPr/>
          <a:lstStyle/>
          <a:p>
            <a:fld id="{AA39AD06-24D5-4BD7-A5D9-D7D60C888695}" type="slidenum">
              <a:rPr lang="en-US" smtClean="0"/>
              <a:t>1</a:t>
            </a:fld>
            <a:endParaRPr lang="en-US"/>
          </a:p>
        </p:txBody>
      </p:sp>
      <p:sp>
        <p:nvSpPr>
          <p:cNvPr id="6" name="TextBox 5">
            <a:extLst>
              <a:ext uri="{FF2B5EF4-FFF2-40B4-BE49-F238E27FC236}">
                <a16:creationId xmlns:a16="http://schemas.microsoft.com/office/drawing/2014/main" id="{6DBA93C0-8C74-496A-AB95-2D47A055009B}"/>
              </a:ext>
            </a:extLst>
          </p:cNvPr>
          <p:cNvSpPr txBox="1"/>
          <p:nvPr/>
        </p:nvSpPr>
        <p:spPr>
          <a:xfrm>
            <a:off x="50068" y="6099048"/>
            <a:ext cx="7361311" cy="246221"/>
          </a:xfrm>
          <a:prstGeom prst="rect">
            <a:avLst/>
          </a:prstGeom>
          <a:noFill/>
        </p:spPr>
        <p:txBody>
          <a:bodyPr wrap="none" rtlCol="0">
            <a:spAutoFit/>
          </a:bodyPr>
          <a:lstStyle/>
          <a:p>
            <a:r>
              <a:rPr lang="en-US" sz="1000" b="0" i="0" dirty="0">
                <a:solidFill>
                  <a:srgbClr val="222222"/>
                </a:solidFill>
                <a:effectLst/>
                <a:latin typeface="Arial" panose="020B0604020202020204" pitchFamily="34" charset="0"/>
              </a:rPr>
              <a:t>Gordon, Evan M., et al. "A </a:t>
            </a:r>
            <a:r>
              <a:rPr lang="en-US" sz="1000" b="0" i="0" dirty="0" err="1">
                <a:solidFill>
                  <a:srgbClr val="222222"/>
                </a:solidFill>
                <a:effectLst/>
                <a:latin typeface="Arial" panose="020B0604020202020204" pitchFamily="34" charset="0"/>
              </a:rPr>
              <a:t>somato</a:t>
            </a:r>
            <a:r>
              <a:rPr lang="en-US" sz="1000" b="0" i="0" dirty="0">
                <a:solidFill>
                  <a:srgbClr val="222222"/>
                </a:solidFill>
                <a:effectLst/>
                <a:latin typeface="Arial" panose="020B0604020202020204" pitchFamily="34" charset="0"/>
              </a:rPr>
              <a:t>-cognitive action network alternates with effector regions in motor cortex." </a:t>
            </a:r>
            <a:r>
              <a:rPr lang="en-US" sz="1000" b="0" i="1" dirty="0">
                <a:solidFill>
                  <a:srgbClr val="222222"/>
                </a:solidFill>
                <a:effectLst/>
                <a:latin typeface="Arial" panose="020B0604020202020204" pitchFamily="34" charset="0"/>
              </a:rPr>
              <a:t>Nature</a:t>
            </a:r>
            <a:r>
              <a:rPr lang="en-US" sz="1000" b="0" i="0" dirty="0">
                <a:solidFill>
                  <a:srgbClr val="222222"/>
                </a:solidFill>
                <a:effectLst/>
                <a:latin typeface="Arial" panose="020B0604020202020204" pitchFamily="34" charset="0"/>
              </a:rPr>
              <a:t> (2023): 1-9.</a:t>
            </a:r>
            <a:endParaRPr lang="en-US" sz="1000" dirty="0"/>
          </a:p>
        </p:txBody>
      </p:sp>
      <p:sp>
        <p:nvSpPr>
          <p:cNvPr id="8" name="Footer Placeholder 7">
            <a:extLst>
              <a:ext uri="{FF2B5EF4-FFF2-40B4-BE49-F238E27FC236}">
                <a16:creationId xmlns:a16="http://schemas.microsoft.com/office/drawing/2014/main" id="{A896A207-BBF8-6988-5BF3-366478C26671}"/>
              </a:ext>
            </a:extLst>
          </p:cNvPr>
          <p:cNvSpPr>
            <a:spLocks noGrp="1"/>
          </p:cNvSpPr>
          <p:nvPr>
            <p:ph type="ftr" sz="quarter" idx="11"/>
          </p:nvPr>
        </p:nvSpPr>
        <p:spPr/>
        <p:txBody>
          <a:bodyPr/>
          <a:lstStyle/>
          <a:p>
            <a:r>
              <a:rPr lang="en-US"/>
              <a:t>New Homonculus</a:t>
            </a:r>
          </a:p>
        </p:txBody>
      </p:sp>
      <p:pic>
        <p:nvPicPr>
          <p:cNvPr id="7" name="Picture 6" descr="A diagram of human body parts&#10;&#10;Description automatically generated">
            <a:extLst>
              <a:ext uri="{FF2B5EF4-FFF2-40B4-BE49-F238E27FC236}">
                <a16:creationId xmlns:a16="http://schemas.microsoft.com/office/drawing/2014/main" id="{EAC5F06A-3602-7A0F-A1A3-AF4F9F404987}"/>
              </a:ext>
            </a:extLst>
          </p:cNvPr>
          <p:cNvPicPr>
            <a:picLocks noChangeAspect="1"/>
          </p:cNvPicPr>
          <p:nvPr/>
        </p:nvPicPr>
        <p:blipFill rotWithShape="1">
          <a:blip r:embed="rId3">
            <a:extLst>
              <a:ext uri="{28A0092B-C50C-407E-A947-70E740481C1C}">
                <a14:useLocalDpi xmlns:a14="http://schemas.microsoft.com/office/drawing/2010/main" val="0"/>
              </a:ext>
            </a:extLst>
          </a:blip>
          <a:srcRect t="17901"/>
          <a:stretch/>
        </p:blipFill>
        <p:spPr>
          <a:xfrm>
            <a:off x="3290711" y="33090"/>
            <a:ext cx="5610578" cy="3264047"/>
          </a:xfrm>
          <a:prstGeom prst="rect">
            <a:avLst/>
          </a:prstGeom>
        </p:spPr>
      </p:pic>
    </p:spTree>
    <p:extLst>
      <p:ext uri="{BB962C8B-B14F-4D97-AF65-F5344CB8AC3E}">
        <p14:creationId xmlns:p14="http://schemas.microsoft.com/office/powerpoint/2010/main" val="745481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90D0D0-E5B9-8901-26A5-920FB591B104}"/>
              </a:ext>
            </a:extLst>
          </p:cNvPr>
          <p:cNvSpPr>
            <a:spLocks noGrp="1"/>
          </p:cNvSpPr>
          <p:nvPr>
            <p:ph type="ftr" sz="quarter" idx="11"/>
          </p:nvPr>
        </p:nvSpPr>
        <p:spPr/>
        <p:txBody>
          <a:bodyPr/>
          <a:lstStyle/>
          <a:p>
            <a:r>
              <a:rPr lang="en-US"/>
              <a:t>New Homonculus</a:t>
            </a:r>
          </a:p>
        </p:txBody>
      </p:sp>
      <p:sp>
        <p:nvSpPr>
          <p:cNvPr id="3" name="Slide Number Placeholder 2">
            <a:extLst>
              <a:ext uri="{FF2B5EF4-FFF2-40B4-BE49-F238E27FC236}">
                <a16:creationId xmlns:a16="http://schemas.microsoft.com/office/drawing/2014/main" id="{893735C8-2D3E-30F8-053D-D69D3B2A54D0}"/>
              </a:ext>
            </a:extLst>
          </p:cNvPr>
          <p:cNvSpPr>
            <a:spLocks noGrp="1"/>
          </p:cNvSpPr>
          <p:nvPr>
            <p:ph type="sldNum" sz="quarter" idx="12"/>
          </p:nvPr>
        </p:nvSpPr>
        <p:spPr/>
        <p:txBody>
          <a:bodyPr/>
          <a:lstStyle/>
          <a:p>
            <a:fld id="{AA39AD06-24D5-4BD7-A5D9-D7D60C888695}" type="slidenum">
              <a:rPr lang="en-US" smtClean="0"/>
              <a:t>2</a:t>
            </a:fld>
            <a:endParaRPr lang="en-US"/>
          </a:p>
        </p:txBody>
      </p:sp>
      <p:sp>
        <p:nvSpPr>
          <p:cNvPr id="4" name="TextBox 3">
            <a:extLst>
              <a:ext uri="{FF2B5EF4-FFF2-40B4-BE49-F238E27FC236}">
                <a16:creationId xmlns:a16="http://schemas.microsoft.com/office/drawing/2014/main" id="{DEC3EE2E-2F55-E26D-BE85-6B02EA14DFC1}"/>
              </a:ext>
            </a:extLst>
          </p:cNvPr>
          <p:cNvSpPr txBox="1"/>
          <p:nvPr/>
        </p:nvSpPr>
        <p:spPr>
          <a:xfrm>
            <a:off x="392097" y="213063"/>
            <a:ext cx="11407806" cy="584775"/>
          </a:xfrm>
          <a:prstGeom prst="rect">
            <a:avLst/>
          </a:prstGeom>
          <a:noFill/>
        </p:spPr>
        <p:txBody>
          <a:bodyPr wrap="square" rtlCol="0">
            <a:spAutoFit/>
          </a:bodyPr>
          <a:lstStyle/>
          <a:p>
            <a:pPr algn="ctr"/>
            <a:r>
              <a:rPr lang="en-US" sz="3200" dirty="0"/>
              <a:t>Penfield and Medical Students</a:t>
            </a:r>
          </a:p>
        </p:txBody>
      </p:sp>
      <p:pic>
        <p:nvPicPr>
          <p:cNvPr id="7" name="Picture 6" descr="A diagram of human body parts&#10;&#10;Description automatically generated">
            <a:extLst>
              <a:ext uri="{FF2B5EF4-FFF2-40B4-BE49-F238E27FC236}">
                <a16:creationId xmlns:a16="http://schemas.microsoft.com/office/drawing/2014/main" id="{9D98CA4B-49D4-7DD3-5AF3-0DE230E963DC}"/>
              </a:ext>
            </a:extLst>
          </p:cNvPr>
          <p:cNvPicPr>
            <a:picLocks noChangeAspect="1"/>
          </p:cNvPicPr>
          <p:nvPr/>
        </p:nvPicPr>
        <p:blipFill rotWithShape="1">
          <a:blip r:embed="rId3">
            <a:extLst>
              <a:ext uri="{28A0092B-C50C-407E-A947-70E740481C1C}">
                <a14:useLocalDpi xmlns:a14="http://schemas.microsoft.com/office/drawing/2010/main" val="0"/>
              </a:ext>
            </a:extLst>
          </a:blip>
          <a:srcRect t="24048" r="52432"/>
          <a:stretch/>
        </p:blipFill>
        <p:spPr>
          <a:xfrm>
            <a:off x="3684598" y="700614"/>
            <a:ext cx="4822804" cy="5456772"/>
          </a:xfrm>
          <a:prstGeom prst="rect">
            <a:avLst/>
          </a:prstGeom>
        </p:spPr>
      </p:pic>
    </p:spTree>
    <p:extLst>
      <p:ext uri="{BB962C8B-B14F-4D97-AF65-F5344CB8AC3E}">
        <p14:creationId xmlns:p14="http://schemas.microsoft.com/office/powerpoint/2010/main" val="911361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B4B58D6-6102-444F-B284-A97ADD146268}"/>
              </a:ext>
            </a:extLst>
          </p:cNvPr>
          <p:cNvSpPr>
            <a:spLocks noGrp="1"/>
          </p:cNvSpPr>
          <p:nvPr>
            <p:ph type="sldNum" sz="quarter" idx="12"/>
          </p:nvPr>
        </p:nvSpPr>
        <p:spPr/>
        <p:txBody>
          <a:bodyPr/>
          <a:lstStyle/>
          <a:p>
            <a:fld id="{AA39AD06-24D5-4BD7-A5D9-D7D60C888695}" type="slidenum">
              <a:rPr lang="en-US" smtClean="0"/>
              <a:t>3</a:t>
            </a:fld>
            <a:endParaRPr lang="en-US"/>
          </a:p>
        </p:txBody>
      </p:sp>
      <p:sp>
        <p:nvSpPr>
          <p:cNvPr id="4" name="TextBox 3">
            <a:extLst>
              <a:ext uri="{FF2B5EF4-FFF2-40B4-BE49-F238E27FC236}">
                <a16:creationId xmlns:a16="http://schemas.microsoft.com/office/drawing/2014/main" id="{BD318587-C887-4F26-BCBB-B7A65BDC70CE}"/>
              </a:ext>
            </a:extLst>
          </p:cNvPr>
          <p:cNvSpPr txBox="1"/>
          <p:nvPr/>
        </p:nvSpPr>
        <p:spPr>
          <a:xfrm>
            <a:off x="4358513" y="33090"/>
            <a:ext cx="3604513" cy="707886"/>
          </a:xfrm>
          <a:prstGeom prst="rect">
            <a:avLst/>
          </a:prstGeom>
          <a:noFill/>
        </p:spPr>
        <p:txBody>
          <a:bodyPr wrap="none" rtlCol="0">
            <a:spAutoFit/>
          </a:bodyPr>
          <a:lstStyle/>
          <a:p>
            <a:r>
              <a:rPr lang="en-US" sz="4000" dirty="0"/>
              <a:t>Data &amp; Methods</a:t>
            </a:r>
          </a:p>
        </p:txBody>
      </p:sp>
      <p:sp>
        <p:nvSpPr>
          <p:cNvPr id="2" name="TextBox 1">
            <a:extLst>
              <a:ext uri="{FF2B5EF4-FFF2-40B4-BE49-F238E27FC236}">
                <a16:creationId xmlns:a16="http://schemas.microsoft.com/office/drawing/2014/main" id="{557B2BEC-6B5E-4F53-9856-F1A496EBCAFB}"/>
              </a:ext>
            </a:extLst>
          </p:cNvPr>
          <p:cNvSpPr txBox="1"/>
          <p:nvPr/>
        </p:nvSpPr>
        <p:spPr>
          <a:xfrm>
            <a:off x="937260" y="1074420"/>
            <a:ext cx="10447020" cy="4726166"/>
          </a:xfrm>
          <a:prstGeom prst="rect">
            <a:avLst/>
          </a:prstGeom>
          <a:noFill/>
        </p:spPr>
        <p:txBody>
          <a:bodyPr wrap="square" rtlCol="0">
            <a:spAutoFit/>
          </a:bodyPr>
          <a:lstStyle/>
          <a:p>
            <a:pPr marL="457200" marR="0" lvl="0" indent="-457200">
              <a:lnSpc>
                <a:spcPct val="107000"/>
              </a:lnSpc>
              <a:spcBef>
                <a:spcPts val="0"/>
              </a:spcBef>
              <a:spcAft>
                <a:spcPts val="800"/>
              </a:spcAft>
              <a:buFont typeface="Arial" panose="020B0604020202020204" pitchFamily="34" charset="0"/>
              <a:buChar char="•"/>
              <a:tabLst>
                <a:tab pos="457200" algn="l"/>
              </a:tabLst>
            </a:pPr>
            <a:r>
              <a:rPr lang="en-US" sz="2000" dirty="0"/>
              <a:t>Data</a:t>
            </a:r>
          </a:p>
          <a:p>
            <a:pPr marL="914400" lvl="1" indent="-457200">
              <a:lnSpc>
                <a:spcPct val="107000"/>
              </a:lnSpc>
              <a:spcAft>
                <a:spcPts val="800"/>
              </a:spcAft>
              <a:buFont typeface="Arial" panose="020B0604020202020204" pitchFamily="34" charset="0"/>
              <a:buChar char="•"/>
              <a:tabLst>
                <a:tab pos="457200" algn="l"/>
              </a:tabLst>
            </a:pPr>
            <a:r>
              <a:rPr lang="en-US" sz="2000" dirty="0"/>
              <a:t>3 subject for task</a:t>
            </a:r>
          </a:p>
          <a:p>
            <a:pPr marL="914400" lvl="1" indent="-457200">
              <a:lnSpc>
                <a:spcPct val="107000"/>
              </a:lnSpc>
              <a:spcAft>
                <a:spcPts val="800"/>
              </a:spcAft>
              <a:buFont typeface="Arial" panose="020B0604020202020204" pitchFamily="34" charset="0"/>
              <a:buChar char="•"/>
              <a:tabLst>
                <a:tab pos="457200" algn="l"/>
              </a:tabLst>
            </a:pPr>
            <a:r>
              <a:rPr lang="en-US" sz="2000" dirty="0"/>
              <a:t>UK Biobank, HCP, WU 120</a:t>
            </a:r>
          </a:p>
          <a:p>
            <a:pPr marL="914400" lvl="1" indent="-457200">
              <a:lnSpc>
                <a:spcPct val="107000"/>
              </a:lnSpc>
              <a:spcAft>
                <a:spcPts val="800"/>
              </a:spcAft>
              <a:buFont typeface="Arial" panose="020B0604020202020204" pitchFamily="34" charset="0"/>
              <a:buChar char="•"/>
              <a:tabLst>
                <a:tab pos="457200" algn="l"/>
              </a:tabLst>
            </a:pPr>
            <a:r>
              <a:rPr lang="en-US" sz="2000" dirty="0"/>
              <a:t>Neonates, Infants, Macaques, and Stroke Patients</a:t>
            </a:r>
          </a:p>
          <a:p>
            <a:pPr lvl="1">
              <a:lnSpc>
                <a:spcPct val="107000"/>
              </a:lnSpc>
              <a:spcAft>
                <a:spcPts val="800"/>
              </a:spcAft>
              <a:tabLst>
                <a:tab pos="457200" algn="l"/>
              </a:tabLst>
            </a:pPr>
            <a:endParaRPr lang="en-US" sz="2000" dirty="0"/>
          </a:p>
          <a:p>
            <a:pPr lvl="1">
              <a:lnSpc>
                <a:spcPct val="107000"/>
              </a:lnSpc>
              <a:spcAft>
                <a:spcPts val="800"/>
              </a:spcAft>
              <a:tabLst>
                <a:tab pos="457200" algn="l"/>
              </a:tabLst>
            </a:pPr>
            <a:r>
              <a:rPr lang="en-US" sz="2000" dirty="0"/>
              <a:t>Methods</a:t>
            </a:r>
          </a:p>
          <a:p>
            <a:pPr marL="800100" lvl="1" indent="-342900">
              <a:lnSpc>
                <a:spcPct val="107000"/>
              </a:lnSpc>
              <a:spcAft>
                <a:spcPts val="800"/>
              </a:spcAft>
              <a:buFont typeface="Arial" panose="020B0604020202020204" pitchFamily="34" charset="0"/>
              <a:buChar char="•"/>
              <a:tabLst>
                <a:tab pos="457200" algn="l"/>
              </a:tabLst>
            </a:pPr>
            <a:r>
              <a:rPr lang="en-US" sz="2000" dirty="0"/>
              <a:t>Seed-Based FC, Precision Functional Mapping (PFM)</a:t>
            </a:r>
          </a:p>
          <a:p>
            <a:pPr marL="800100" lvl="1" indent="-342900">
              <a:lnSpc>
                <a:spcPct val="107000"/>
              </a:lnSpc>
              <a:spcAft>
                <a:spcPts val="800"/>
              </a:spcAft>
              <a:buFont typeface="Arial" panose="020B0604020202020204" pitchFamily="34" charset="0"/>
              <a:buChar char="•"/>
              <a:tabLst>
                <a:tab pos="457200" algn="l"/>
              </a:tabLst>
            </a:pPr>
            <a:r>
              <a:rPr lang="en-US" sz="2000" dirty="0"/>
              <a:t>Using </a:t>
            </a:r>
            <a:r>
              <a:rPr lang="en-US" sz="2000" dirty="0" err="1"/>
              <a:t>Infomap</a:t>
            </a:r>
            <a:r>
              <a:rPr lang="en-US" sz="2000" dirty="0"/>
              <a:t> to </a:t>
            </a:r>
            <a:r>
              <a:rPr lang="en-US" sz="2000" dirty="0" err="1"/>
              <a:t>dectect</a:t>
            </a:r>
            <a:r>
              <a:rPr lang="en-US" sz="2000" dirty="0"/>
              <a:t> classical, large-scale networks </a:t>
            </a:r>
          </a:p>
          <a:p>
            <a:pPr marL="800100" lvl="1" indent="-342900">
              <a:lnSpc>
                <a:spcPct val="107000"/>
              </a:lnSpc>
              <a:spcAft>
                <a:spcPts val="800"/>
              </a:spcAft>
              <a:buFont typeface="Arial" panose="020B0604020202020204" pitchFamily="34" charset="0"/>
              <a:buChar char="•"/>
              <a:tabLst>
                <a:tab pos="457200" algn="l"/>
              </a:tabLst>
            </a:pPr>
            <a:r>
              <a:rPr lang="en-US" sz="2000" dirty="0"/>
              <a:t> FC analysis of subcortical regions </a:t>
            </a:r>
          </a:p>
          <a:p>
            <a:pPr marL="800100" lvl="1" indent="-342900">
              <a:lnSpc>
                <a:spcPct val="107000"/>
              </a:lnSpc>
              <a:spcAft>
                <a:spcPts val="800"/>
              </a:spcAft>
              <a:buFont typeface="Arial" panose="020B0604020202020204" pitchFamily="34" charset="0"/>
              <a:buChar char="•"/>
              <a:tabLst>
                <a:tab pos="457200" algn="l"/>
              </a:tabLst>
            </a:pPr>
            <a:r>
              <a:rPr lang="en-US" sz="2000" dirty="0"/>
              <a:t>Looking at the Lag-Structure of the FC</a:t>
            </a:r>
          </a:p>
          <a:p>
            <a:pPr marL="914400" lvl="1" indent="-457200">
              <a:lnSpc>
                <a:spcPct val="107000"/>
              </a:lnSpc>
              <a:spcAft>
                <a:spcPts val="800"/>
              </a:spcAft>
              <a:buFont typeface="Arial" panose="020B0604020202020204" pitchFamily="34" charset="0"/>
              <a:buChar char="•"/>
              <a:tabLst>
                <a:tab pos="457200" algn="l"/>
              </a:tabLst>
            </a:pPr>
            <a:endParaRPr lang="en-US" sz="2000" dirty="0"/>
          </a:p>
        </p:txBody>
      </p:sp>
      <p:sp>
        <p:nvSpPr>
          <p:cNvPr id="6" name="Footer Placeholder 5">
            <a:extLst>
              <a:ext uri="{FF2B5EF4-FFF2-40B4-BE49-F238E27FC236}">
                <a16:creationId xmlns:a16="http://schemas.microsoft.com/office/drawing/2014/main" id="{19D967CB-93D2-0145-C704-0800CD9C6B87}"/>
              </a:ext>
            </a:extLst>
          </p:cNvPr>
          <p:cNvSpPr>
            <a:spLocks noGrp="1"/>
          </p:cNvSpPr>
          <p:nvPr>
            <p:ph type="ftr" sz="quarter" idx="11"/>
          </p:nvPr>
        </p:nvSpPr>
        <p:spPr/>
        <p:txBody>
          <a:bodyPr/>
          <a:lstStyle/>
          <a:p>
            <a:r>
              <a:rPr lang="en-US"/>
              <a:t>New Homonculus</a:t>
            </a:r>
          </a:p>
        </p:txBody>
      </p:sp>
    </p:spTree>
    <p:extLst>
      <p:ext uri="{BB962C8B-B14F-4D97-AF65-F5344CB8AC3E}">
        <p14:creationId xmlns:p14="http://schemas.microsoft.com/office/powerpoint/2010/main" val="254336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90D0D0-E5B9-8901-26A5-920FB591B104}"/>
              </a:ext>
            </a:extLst>
          </p:cNvPr>
          <p:cNvSpPr>
            <a:spLocks noGrp="1"/>
          </p:cNvSpPr>
          <p:nvPr>
            <p:ph type="ftr" sz="quarter" idx="11"/>
          </p:nvPr>
        </p:nvSpPr>
        <p:spPr/>
        <p:txBody>
          <a:bodyPr/>
          <a:lstStyle/>
          <a:p>
            <a:r>
              <a:rPr lang="en-US"/>
              <a:t>New Homonculus</a:t>
            </a:r>
          </a:p>
        </p:txBody>
      </p:sp>
      <p:sp>
        <p:nvSpPr>
          <p:cNvPr id="3" name="Slide Number Placeholder 2">
            <a:extLst>
              <a:ext uri="{FF2B5EF4-FFF2-40B4-BE49-F238E27FC236}">
                <a16:creationId xmlns:a16="http://schemas.microsoft.com/office/drawing/2014/main" id="{893735C8-2D3E-30F8-053D-D69D3B2A54D0}"/>
              </a:ext>
            </a:extLst>
          </p:cNvPr>
          <p:cNvSpPr>
            <a:spLocks noGrp="1"/>
          </p:cNvSpPr>
          <p:nvPr>
            <p:ph type="sldNum" sz="quarter" idx="12"/>
          </p:nvPr>
        </p:nvSpPr>
        <p:spPr/>
        <p:txBody>
          <a:bodyPr/>
          <a:lstStyle/>
          <a:p>
            <a:fld id="{AA39AD06-24D5-4BD7-A5D9-D7D60C888695}" type="slidenum">
              <a:rPr lang="en-US" smtClean="0"/>
              <a:t>4</a:t>
            </a:fld>
            <a:endParaRPr lang="en-US"/>
          </a:p>
        </p:txBody>
      </p:sp>
      <p:sp>
        <p:nvSpPr>
          <p:cNvPr id="4" name="TextBox 3">
            <a:extLst>
              <a:ext uri="{FF2B5EF4-FFF2-40B4-BE49-F238E27FC236}">
                <a16:creationId xmlns:a16="http://schemas.microsoft.com/office/drawing/2014/main" id="{DEC3EE2E-2F55-E26D-BE85-6B02EA14DFC1}"/>
              </a:ext>
            </a:extLst>
          </p:cNvPr>
          <p:cNvSpPr txBox="1"/>
          <p:nvPr/>
        </p:nvSpPr>
        <p:spPr>
          <a:xfrm>
            <a:off x="-4879814" y="201775"/>
            <a:ext cx="11407806" cy="584775"/>
          </a:xfrm>
          <a:prstGeom prst="rect">
            <a:avLst/>
          </a:prstGeom>
          <a:noFill/>
        </p:spPr>
        <p:txBody>
          <a:bodyPr wrap="square" rtlCol="0">
            <a:spAutoFit/>
          </a:bodyPr>
          <a:lstStyle/>
          <a:p>
            <a:pPr algn="ctr"/>
            <a:r>
              <a:rPr lang="en-US" sz="3200" dirty="0"/>
              <a:t>Figure 1</a:t>
            </a:r>
          </a:p>
        </p:txBody>
      </p:sp>
      <p:pic>
        <p:nvPicPr>
          <p:cNvPr id="6" name="Picture 5" descr="A screenshot of a computer generated image&#10;&#10;Description automatically generated">
            <a:extLst>
              <a:ext uri="{FF2B5EF4-FFF2-40B4-BE49-F238E27FC236}">
                <a16:creationId xmlns:a16="http://schemas.microsoft.com/office/drawing/2014/main" id="{1EBE8E0C-F782-3E87-3560-6034DD865F2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0102" y="33090"/>
            <a:ext cx="7460356" cy="6173181"/>
          </a:xfrm>
          <a:prstGeom prst="rect">
            <a:avLst/>
          </a:prstGeom>
        </p:spPr>
      </p:pic>
    </p:spTree>
    <p:extLst>
      <p:ext uri="{BB962C8B-B14F-4D97-AF65-F5344CB8AC3E}">
        <p14:creationId xmlns:p14="http://schemas.microsoft.com/office/powerpoint/2010/main" val="1509018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90D0D0-E5B9-8901-26A5-920FB591B104}"/>
              </a:ext>
            </a:extLst>
          </p:cNvPr>
          <p:cNvSpPr>
            <a:spLocks noGrp="1"/>
          </p:cNvSpPr>
          <p:nvPr>
            <p:ph type="ftr" sz="quarter" idx="11"/>
          </p:nvPr>
        </p:nvSpPr>
        <p:spPr/>
        <p:txBody>
          <a:bodyPr/>
          <a:lstStyle/>
          <a:p>
            <a:r>
              <a:rPr lang="en-US"/>
              <a:t>New Homonculus</a:t>
            </a:r>
          </a:p>
        </p:txBody>
      </p:sp>
      <p:sp>
        <p:nvSpPr>
          <p:cNvPr id="3" name="Slide Number Placeholder 2">
            <a:extLst>
              <a:ext uri="{FF2B5EF4-FFF2-40B4-BE49-F238E27FC236}">
                <a16:creationId xmlns:a16="http://schemas.microsoft.com/office/drawing/2014/main" id="{893735C8-2D3E-30F8-053D-D69D3B2A54D0}"/>
              </a:ext>
            </a:extLst>
          </p:cNvPr>
          <p:cNvSpPr>
            <a:spLocks noGrp="1"/>
          </p:cNvSpPr>
          <p:nvPr>
            <p:ph type="sldNum" sz="quarter" idx="12"/>
          </p:nvPr>
        </p:nvSpPr>
        <p:spPr/>
        <p:txBody>
          <a:bodyPr/>
          <a:lstStyle/>
          <a:p>
            <a:fld id="{AA39AD06-24D5-4BD7-A5D9-D7D60C888695}" type="slidenum">
              <a:rPr lang="en-US" smtClean="0"/>
              <a:t>5</a:t>
            </a:fld>
            <a:endParaRPr lang="en-US"/>
          </a:p>
        </p:txBody>
      </p:sp>
      <p:sp>
        <p:nvSpPr>
          <p:cNvPr id="4" name="TextBox 3">
            <a:extLst>
              <a:ext uri="{FF2B5EF4-FFF2-40B4-BE49-F238E27FC236}">
                <a16:creationId xmlns:a16="http://schemas.microsoft.com/office/drawing/2014/main" id="{DEC3EE2E-2F55-E26D-BE85-6B02EA14DFC1}"/>
              </a:ext>
            </a:extLst>
          </p:cNvPr>
          <p:cNvSpPr txBox="1"/>
          <p:nvPr/>
        </p:nvSpPr>
        <p:spPr>
          <a:xfrm>
            <a:off x="-4834659" y="33090"/>
            <a:ext cx="11407806" cy="584775"/>
          </a:xfrm>
          <a:prstGeom prst="rect">
            <a:avLst/>
          </a:prstGeom>
          <a:noFill/>
        </p:spPr>
        <p:txBody>
          <a:bodyPr wrap="square" rtlCol="0">
            <a:spAutoFit/>
          </a:bodyPr>
          <a:lstStyle/>
          <a:p>
            <a:pPr algn="ctr"/>
            <a:r>
              <a:rPr lang="en-US" sz="3200" dirty="0"/>
              <a:t>Figure 2</a:t>
            </a:r>
          </a:p>
        </p:txBody>
      </p:sp>
      <p:pic>
        <p:nvPicPr>
          <p:cNvPr id="6" name="Picture 5" descr="A collage of images of brain functions&#10;&#10;Description automatically generated">
            <a:extLst>
              <a:ext uri="{FF2B5EF4-FFF2-40B4-BE49-F238E27FC236}">
                <a16:creationId xmlns:a16="http://schemas.microsoft.com/office/drawing/2014/main" id="{B0956946-13CD-9DCA-449D-EFB80A73A2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9817" y="33090"/>
            <a:ext cx="7480641" cy="6018456"/>
          </a:xfrm>
          <a:prstGeom prst="rect">
            <a:avLst/>
          </a:prstGeom>
        </p:spPr>
      </p:pic>
    </p:spTree>
    <p:extLst>
      <p:ext uri="{BB962C8B-B14F-4D97-AF65-F5344CB8AC3E}">
        <p14:creationId xmlns:p14="http://schemas.microsoft.com/office/powerpoint/2010/main" val="836527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90D0D0-E5B9-8901-26A5-920FB591B104}"/>
              </a:ext>
            </a:extLst>
          </p:cNvPr>
          <p:cNvSpPr>
            <a:spLocks noGrp="1"/>
          </p:cNvSpPr>
          <p:nvPr>
            <p:ph type="ftr" sz="quarter" idx="11"/>
          </p:nvPr>
        </p:nvSpPr>
        <p:spPr/>
        <p:txBody>
          <a:bodyPr/>
          <a:lstStyle/>
          <a:p>
            <a:r>
              <a:rPr lang="en-US"/>
              <a:t>New Homonculus</a:t>
            </a:r>
          </a:p>
        </p:txBody>
      </p:sp>
      <p:sp>
        <p:nvSpPr>
          <p:cNvPr id="3" name="Slide Number Placeholder 2">
            <a:extLst>
              <a:ext uri="{FF2B5EF4-FFF2-40B4-BE49-F238E27FC236}">
                <a16:creationId xmlns:a16="http://schemas.microsoft.com/office/drawing/2014/main" id="{893735C8-2D3E-30F8-053D-D69D3B2A54D0}"/>
              </a:ext>
            </a:extLst>
          </p:cNvPr>
          <p:cNvSpPr>
            <a:spLocks noGrp="1"/>
          </p:cNvSpPr>
          <p:nvPr>
            <p:ph type="sldNum" sz="quarter" idx="12"/>
          </p:nvPr>
        </p:nvSpPr>
        <p:spPr/>
        <p:txBody>
          <a:bodyPr/>
          <a:lstStyle/>
          <a:p>
            <a:fld id="{AA39AD06-24D5-4BD7-A5D9-D7D60C888695}" type="slidenum">
              <a:rPr lang="en-US" smtClean="0"/>
              <a:t>6</a:t>
            </a:fld>
            <a:endParaRPr lang="en-US"/>
          </a:p>
        </p:txBody>
      </p:sp>
      <p:sp>
        <p:nvSpPr>
          <p:cNvPr id="4" name="TextBox 3">
            <a:extLst>
              <a:ext uri="{FF2B5EF4-FFF2-40B4-BE49-F238E27FC236}">
                <a16:creationId xmlns:a16="http://schemas.microsoft.com/office/drawing/2014/main" id="{DEC3EE2E-2F55-E26D-BE85-6B02EA14DFC1}"/>
              </a:ext>
            </a:extLst>
          </p:cNvPr>
          <p:cNvSpPr txBox="1"/>
          <p:nvPr/>
        </p:nvSpPr>
        <p:spPr>
          <a:xfrm>
            <a:off x="-4981414" y="33090"/>
            <a:ext cx="11407806" cy="584775"/>
          </a:xfrm>
          <a:prstGeom prst="rect">
            <a:avLst/>
          </a:prstGeom>
          <a:noFill/>
        </p:spPr>
        <p:txBody>
          <a:bodyPr wrap="square" rtlCol="0">
            <a:spAutoFit/>
          </a:bodyPr>
          <a:lstStyle/>
          <a:p>
            <a:pPr algn="ctr"/>
            <a:r>
              <a:rPr lang="en-US" sz="3200" dirty="0"/>
              <a:t>Figure 3</a:t>
            </a:r>
          </a:p>
        </p:txBody>
      </p:sp>
      <p:pic>
        <p:nvPicPr>
          <p:cNvPr id="6" name="Picture 5" descr="A screenshot of a map&#10;&#10;Description automatically generated">
            <a:extLst>
              <a:ext uri="{FF2B5EF4-FFF2-40B4-BE49-F238E27FC236}">
                <a16:creationId xmlns:a16="http://schemas.microsoft.com/office/drawing/2014/main" id="{79D5A5D1-8457-7C58-7A76-C458207DAE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8989" y="325477"/>
            <a:ext cx="10757929" cy="5904866"/>
          </a:xfrm>
          <a:prstGeom prst="rect">
            <a:avLst/>
          </a:prstGeom>
        </p:spPr>
      </p:pic>
    </p:spTree>
    <p:extLst>
      <p:ext uri="{BB962C8B-B14F-4D97-AF65-F5344CB8AC3E}">
        <p14:creationId xmlns:p14="http://schemas.microsoft.com/office/powerpoint/2010/main" val="120195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human body parts&#10;&#10;Description automatically generated">
            <a:extLst>
              <a:ext uri="{FF2B5EF4-FFF2-40B4-BE49-F238E27FC236}">
                <a16:creationId xmlns:a16="http://schemas.microsoft.com/office/drawing/2014/main" id="{BDCDCF57-799B-DE1D-0E4B-6E55BC1D79B0}"/>
              </a:ext>
            </a:extLst>
          </p:cNvPr>
          <p:cNvPicPr>
            <a:picLocks noChangeAspect="1"/>
          </p:cNvPicPr>
          <p:nvPr/>
        </p:nvPicPr>
        <p:blipFill rotWithShape="1">
          <a:blip r:embed="rId3">
            <a:extLst>
              <a:ext uri="{28A0092B-C50C-407E-A947-70E740481C1C}">
                <a14:useLocalDpi xmlns:a14="http://schemas.microsoft.com/office/drawing/2010/main" val="0"/>
              </a:ext>
            </a:extLst>
          </a:blip>
          <a:srcRect t="17901"/>
          <a:stretch/>
        </p:blipFill>
        <p:spPr>
          <a:xfrm>
            <a:off x="778499" y="132727"/>
            <a:ext cx="10635002" cy="6187089"/>
          </a:xfrm>
          <a:prstGeom prst="rect">
            <a:avLst/>
          </a:prstGeom>
        </p:spPr>
      </p:pic>
      <p:sp>
        <p:nvSpPr>
          <p:cNvPr id="2" name="Footer Placeholder 1">
            <a:extLst>
              <a:ext uri="{FF2B5EF4-FFF2-40B4-BE49-F238E27FC236}">
                <a16:creationId xmlns:a16="http://schemas.microsoft.com/office/drawing/2014/main" id="{FA90D0D0-E5B9-8901-26A5-920FB591B104}"/>
              </a:ext>
            </a:extLst>
          </p:cNvPr>
          <p:cNvSpPr>
            <a:spLocks noGrp="1"/>
          </p:cNvSpPr>
          <p:nvPr>
            <p:ph type="ftr" sz="quarter" idx="11"/>
          </p:nvPr>
        </p:nvSpPr>
        <p:spPr/>
        <p:txBody>
          <a:bodyPr/>
          <a:lstStyle/>
          <a:p>
            <a:r>
              <a:rPr lang="en-US"/>
              <a:t>New Homonculus</a:t>
            </a:r>
          </a:p>
        </p:txBody>
      </p:sp>
      <p:sp>
        <p:nvSpPr>
          <p:cNvPr id="3" name="Slide Number Placeholder 2">
            <a:extLst>
              <a:ext uri="{FF2B5EF4-FFF2-40B4-BE49-F238E27FC236}">
                <a16:creationId xmlns:a16="http://schemas.microsoft.com/office/drawing/2014/main" id="{893735C8-2D3E-30F8-053D-D69D3B2A54D0}"/>
              </a:ext>
            </a:extLst>
          </p:cNvPr>
          <p:cNvSpPr>
            <a:spLocks noGrp="1"/>
          </p:cNvSpPr>
          <p:nvPr>
            <p:ph type="sldNum" sz="quarter" idx="12"/>
          </p:nvPr>
        </p:nvSpPr>
        <p:spPr/>
        <p:txBody>
          <a:bodyPr/>
          <a:lstStyle/>
          <a:p>
            <a:fld id="{AA39AD06-24D5-4BD7-A5D9-D7D60C888695}" type="slidenum">
              <a:rPr lang="en-US" smtClean="0"/>
              <a:t>7</a:t>
            </a:fld>
            <a:endParaRPr lang="en-US"/>
          </a:p>
        </p:txBody>
      </p:sp>
      <p:sp>
        <p:nvSpPr>
          <p:cNvPr id="4" name="TextBox 3">
            <a:extLst>
              <a:ext uri="{FF2B5EF4-FFF2-40B4-BE49-F238E27FC236}">
                <a16:creationId xmlns:a16="http://schemas.microsoft.com/office/drawing/2014/main" id="{DEC3EE2E-2F55-E26D-BE85-6B02EA14DFC1}"/>
              </a:ext>
            </a:extLst>
          </p:cNvPr>
          <p:cNvSpPr txBox="1"/>
          <p:nvPr/>
        </p:nvSpPr>
        <p:spPr>
          <a:xfrm>
            <a:off x="-4857237" y="132727"/>
            <a:ext cx="11407806" cy="584775"/>
          </a:xfrm>
          <a:prstGeom prst="rect">
            <a:avLst/>
          </a:prstGeom>
          <a:noFill/>
        </p:spPr>
        <p:txBody>
          <a:bodyPr wrap="square" rtlCol="0">
            <a:spAutoFit/>
          </a:bodyPr>
          <a:lstStyle/>
          <a:p>
            <a:pPr algn="ctr"/>
            <a:r>
              <a:rPr lang="en-US" sz="3200" dirty="0"/>
              <a:t>Figure 4</a:t>
            </a:r>
          </a:p>
        </p:txBody>
      </p:sp>
    </p:spTree>
    <p:extLst>
      <p:ext uri="{BB962C8B-B14F-4D97-AF65-F5344CB8AC3E}">
        <p14:creationId xmlns:p14="http://schemas.microsoft.com/office/powerpoint/2010/main" val="37089953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B4B58D6-6102-444F-B284-A97ADD146268}"/>
              </a:ext>
            </a:extLst>
          </p:cNvPr>
          <p:cNvSpPr>
            <a:spLocks noGrp="1"/>
          </p:cNvSpPr>
          <p:nvPr>
            <p:ph type="sldNum" sz="quarter" idx="12"/>
          </p:nvPr>
        </p:nvSpPr>
        <p:spPr/>
        <p:txBody>
          <a:bodyPr/>
          <a:lstStyle/>
          <a:p>
            <a:fld id="{AA39AD06-24D5-4BD7-A5D9-D7D60C888695}" type="slidenum">
              <a:rPr lang="en-US" smtClean="0"/>
              <a:t>8</a:t>
            </a:fld>
            <a:endParaRPr lang="en-US"/>
          </a:p>
        </p:txBody>
      </p:sp>
      <p:sp>
        <p:nvSpPr>
          <p:cNvPr id="4" name="TextBox 3">
            <a:extLst>
              <a:ext uri="{FF2B5EF4-FFF2-40B4-BE49-F238E27FC236}">
                <a16:creationId xmlns:a16="http://schemas.microsoft.com/office/drawing/2014/main" id="{BD318587-C887-4F26-BCBB-B7A65BDC70CE}"/>
              </a:ext>
            </a:extLst>
          </p:cNvPr>
          <p:cNvSpPr txBox="1"/>
          <p:nvPr/>
        </p:nvSpPr>
        <p:spPr>
          <a:xfrm>
            <a:off x="4794169" y="33090"/>
            <a:ext cx="2170081" cy="707886"/>
          </a:xfrm>
          <a:prstGeom prst="rect">
            <a:avLst/>
          </a:prstGeom>
          <a:noFill/>
        </p:spPr>
        <p:txBody>
          <a:bodyPr wrap="none" rtlCol="0">
            <a:spAutoFit/>
          </a:bodyPr>
          <a:lstStyle/>
          <a:p>
            <a:r>
              <a:rPr lang="en-US" sz="4000" dirty="0"/>
              <a:t>Summary</a:t>
            </a:r>
          </a:p>
        </p:txBody>
      </p:sp>
      <p:sp>
        <p:nvSpPr>
          <p:cNvPr id="2" name="TextBox 1">
            <a:extLst>
              <a:ext uri="{FF2B5EF4-FFF2-40B4-BE49-F238E27FC236}">
                <a16:creationId xmlns:a16="http://schemas.microsoft.com/office/drawing/2014/main" id="{557B2BEC-6B5E-4F53-9856-F1A496EBCAFB}"/>
              </a:ext>
            </a:extLst>
          </p:cNvPr>
          <p:cNvSpPr txBox="1"/>
          <p:nvPr/>
        </p:nvSpPr>
        <p:spPr>
          <a:xfrm>
            <a:off x="937260" y="1074420"/>
            <a:ext cx="10447020" cy="4110612"/>
          </a:xfrm>
          <a:prstGeom prst="rect">
            <a:avLst/>
          </a:prstGeom>
          <a:noFill/>
        </p:spPr>
        <p:txBody>
          <a:bodyPr wrap="square" rtlCol="0">
            <a:spAutoFit/>
          </a:bodyPr>
          <a:lstStyle/>
          <a:p>
            <a:pPr marL="342900" marR="0" lvl="0" indent="-342900">
              <a:lnSpc>
                <a:spcPct val="107000"/>
              </a:lnSpc>
              <a:spcBef>
                <a:spcPts val="0"/>
              </a:spcBef>
              <a:spcAft>
                <a:spcPts val="800"/>
              </a:spcAft>
              <a:buFont typeface="+mj-lt"/>
              <a:buAutoNum type="arabicPeriod"/>
              <a:tabLst>
                <a:tab pos="457200" algn="l"/>
              </a:tabLs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Traditional homunculus representation is interrupted by regions with distinct connectivity, structure, and function, alternating with effector-specific areas (foot, hand, and mouth).</a:t>
            </a:r>
          </a:p>
          <a:p>
            <a:pPr marL="342900" marR="0" lvl="0" indent="-342900">
              <a:lnSpc>
                <a:spcPct val="107000"/>
              </a:lnSpc>
              <a:spcBef>
                <a:spcPts val="0"/>
              </a:spcBef>
              <a:spcAft>
                <a:spcPts val="800"/>
              </a:spcAft>
              <a:buFont typeface="+mj-lt"/>
              <a:buAutoNum type="arabicPeriod"/>
              <a:tabLst>
                <a:tab pos="457200" algn="l"/>
              </a:tabLs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These intervening regions (inter-effector regions) exhibit decreased cortical thickness and strong functional connectivity to each other, as well as to the cingulo-opercular network (CON). The CON is critical for action, physiological control, arousal, error processing, and pain.</a:t>
            </a:r>
          </a:p>
          <a:p>
            <a:pPr marL="342900" marR="0" lvl="0" indent="-342900">
              <a:lnSpc>
                <a:spcPct val="107000"/>
              </a:lnSpc>
              <a:spcBef>
                <a:spcPts val="0"/>
              </a:spcBef>
              <a:spcAft>
                <a:spcPts val="800"/>
              </a:spcAft>
              <a:buFont typeface="+mj-lt"/>
              <a:buAutoNum type="arabicPeriod"/>
              <a:tabLst>
                <a:tab pos="457200" algn="l"/>
              </a:tabLs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The structure of intermingling action control-linked and motor effector regions was confirmed in the three largest fMRI datasets. Similar structures were suggested in macaque monkeys and in pediatric fMRI, indicating cross-species homologues and developmental precursors of the inter-effector system.</a:t>
            </a:r>
            <a:endParaRPr lang="en-US" sz="2000" dirty="0"/>
          </a:p>
        </p:txBody>
      </p:sp>
      <p:sp>
        <p:nvSpPr>
          <p:cNvPr id="6" name="Footer Placeholder 5">
            <a:extLst>
              <a:ext uri="{FF2B5EF4-FFF2-40B4-BE49-F238E27FC236}">
                <a16:creationId xmlns:a16="http://schemas.microsoft.com/office/drawing/2014/main" id="{19D967CB-93D2-0145-C704-0800CD9C6B87}"/>
              </a:ext>
            </a:extLst>
          </p:cNvPr>
          <p:cNvSpPr>
            <a:spLocks noGrp="1"/>
          </p:cNvSpPr>
          <p:nvPr>
            <p:ph type="ftr" sz="quarter" idx="11"/>
          </p:nvPr>
        </p:nvSpPr>
        <p:spPr/>
        <p:txBody>
          <a:bodyPr/>
          <a:lstStyle/>
          <a:p>
            <a:r>
              <a:rPr lang="en-US"/>
              <a:t>New Homonculus</a:t>
            </a:r>
          </a:p>
        </p:txBody>
      </p:sp>
    </p:spTree>
    <p:extLst>
      <p:ext uri="{BB962C8B-B14F-4D97-AF65-F5344CB8AC3E}">
        <p14:creationId xmlns:p14="http://schemas.microsoft.com/office/powerpoint/2010/main" val="3071294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B4B58D6-6102-444F-B284-A97ADD146268}"/>
              </a:ext>
            </a:extLst>
          </p:cNvPr>
          <p:cNvSpPr>
            <a:spLocks noGrp="1"/>
          </p:cNvSpPr>
          <p:nvPr>
            <p:ph type="sldNum" sz="quarter" idx="12"/>
          </p:nvPr>
        </p:nvSpPr>
        <p:spPr/>
        <p:txBody>
          <a:bodyPr/>
          <a:lstStyle/>
          <a:p>
            <a:fld id="{AA39AD06-24D5-4BD7-A5D9-D7D60C888695}" type="slidenum">
              <a:rPr lang="en-US" smtClean="0"/>
              <a:t>9</a:t>
            </a:fld>
            <a:endParaRPr lang="en-US"/>
          </a:p>
        </p:txBody>
      </p:sp>
      <p:sp>
        <p:nvSpPr>
          <p:cNvPr id="4" name="TextBox 3">
            <a:extLst>
              <a:ext uri="{FF2B5EF4-FFF2-40B4-BE49-F238E27FC236}">
                <a16:creationId xmlns:a16="http://schemas.microsoft.com/office/drawing/2014/main" id="{BD318587-C887-4F26-BCBB-B7A65BDC70CE}"/>
              </a:ext>
            </a:extLst>
          </p:cNvPr>
          <p:cNvSpPr txBox="1"/>
          <p:nvPr/>
        </p:nvSpPr>
        <p:spPr>
          <a:xfrm>
            <a:off x="4794169" y="33090"/>
            <a:ext cx="2170081" cy="707886"/>
          </a:xfrm>
          <a:prstGeom prst="rect">
            <a:avLst/>
          </a:prstGeom>
          <a:noFill/>
        </p:spPr>
        <p:txBody>
          <a:bodyPr wrap="none" rtlCol="0">
            <a:spAutoFit/>
          </a:bodyPr>
          <a:lstStyle/>
          <a:p>
            <a:r>
              <a:rPr lang="en-US" sz="4000" dirty="0"/>
              <a:t>Summary</a:t>
            </a:r>
          </a:p>
        </p:txBody>
      </p:sp>
      <p:sp>
        <p:nvSpPr>
          <p:cNvPr id="2" name="TextBox 1">
            <a:extLst>
              <a:ext uri="{FF2B5EF4-FFF2-40B4-BE49-F238E27FC236}">
                <a16:creationId xmlns:a16="http://schemas.microsoft.com/office/drawing/2014/main" id="{557B2BEC-6B5E-4F53-9856-F1A496EBCAFB}"/>
              </a:ext>
            </a:extLst>
          </p:cNvPr>
          <p:cNvSpPr txBox="1"/>
          <p:nvPr/>
        </p:nvSpPr>
        <p:spPr>
          <a:xfrm>
            <a:off x="937260" y="1074420"/>
            <a:ext cx="10447020" cy="5048562"/>
          </a:xfrm>
          <a:prstGeom prst="rect">
            <a:avLst/>
          </a:prstGeom>
          <a:noFill/>
        </p:spPr>
        <p:txBody>
          <a:bodyPr wrap="square" rtlCol="0">
            <a:spAutoFit/>
          </a:bodyPr>
          <a:lstStyle/>
          <a:p>
            <a:pPr marL="457200" marR="0" lvl="0" indent="-457200">
              <a:lnSpc>
                <a:spcPct val="107000"/>
              </a:lnSpc>
              <a:spcBef>
                <a:spcPts val="0"/>
              </a:spcBef>
              <a:spcAft>
                <a:spcPts val="800"/>
              </a:spcAft>
              <a:buFont typeface="+mj-lt"/>
              <a:buAutoNum type="arabicPeriod" startAt="4"/>
              <a:tabLst>
                <a:tab pos="457200" algn="l"/>
              </a:tabLs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A range of motor and action fMRI tasks showed concentric effector somatotopies (representation of different parts of the body in the brain), separated by the CON-linked inter-effector regions.</a:t>
            </a:r>
          </a:p>
          <a:p>
            <a:pPr marL="457200" marR="0" lvl="0" indent="-457200">
              <a:lnSpc>
                <a:spcPct val="107000"/>
              </a:lnSpc>
              <a:spcBef>
                <a:spcPts val="0"/>
              </a:spcBef>
              <a:spcAft>
                <a:spcPts val="800"/>
              </a:spcAft>
              <a:buFont typeface="+mj-lt"/>
              <a:buAutoNum type="arabicPeriod" startAt="4"/>
              <a:tabLst>
                <a:tab pos="457200" algn="l"/>
              </a:tabLs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startAt="4"/>
              <a:tabLst>
                <a:tab pos="457200" algn="l"/>
              </a:tabLs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Inter-effector regions lacked movement specificity and were activated during action planning and axial body movement (like moving the abdomen or eyebrows).</a:t>
            </a:r>
          </a:p>
          <a:p>
            <a:pPr marL="342900" marR="0" lvl="0" indent="-342900">
              <a:lnSpc>
                <a:spcPct val="107000"/>
              </a:lnSpc>
              <a:spcBef>
                <a:spcPts val="0"/>
              </a:spcBef>
              <a:spcAft>
                <a:spcPts val="800"/>
              </a:spcAft>
              <a:buFont typeface="+mj-lt"/>
              <a:buAutoNum type="arabicPeriod" startAt="4"/>
              <a:tabLst>
                <a:tab pos="457200" algn="l"/>
              </a:tabLs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startAt="4"/>
              <a:tabLst>
                <a:tab pos="457200" algn="l"/>
              </a:tabLst>
            </a:pP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Combining these findings with previous studies, the authors suggest M1 contains a system, named the </a:t>
            </a:r>
            <a:r>
              <a:rPr lang="en-US" sz="2000" kern="100" dirty="0" err="1">
                <a:effectLst/>
                <a:latin typeface="Calibri" panose="020F0502020204030204" pitchFamily="34" charset="0"/>
                <a:ea typeface="Calibri" panose="020F0502020204030204" pitchFamily="34" charset="0"/>
                <a:cs typeface="Times New Roman" panose="02020603050405020304" pitchFamily="18" charset="0"/>
              </a:rPr>
              <a:t>somato</a:t>
            </a:r>
            <a:r>
              <a:rPr lang="en-US" sz="2000" kern="100" dirty="0">
                <a:effectLst/>
                <a:latin typeface="Calibri" panose="020F0502020204030204" pitchFamily="34" charset="0"/>
                <a:ea typeface="Calibri" panose="020F0502020204030204" pitchFamily="34" charset="0"/>
                <a:cs typeface="Times New Roman" panose="02020603050405020304" pitchFamily="18" charset="0"/>
              </a:rPr>
              <a:t>-cognitive action network (SCAN), for whole-body action planning.</a:t>
            </a:r>
          </a:p>
          <a:p>
            <a:pPr marL="342900" marR="0" lvl="0" indent="-342900">
              <a:lnSpc>
                <a:spcPct val="107000"/>
              </a:lnSpc>
              <a:spcBef>
                <a:spcPts val="0"/>
              </a:spcBef>
              <a:spcAft>
                <a:spcPts val="800"/>
              </a:spcAft>
              <a:buFont typeface="+mj-lt"/>
              <a:buAutoNum type="arabicPeriod" startAt="4"/>
              <a:tabLst>
                <a:tab pos="457200" algn="l"/>
              </a:tabLst>
            </a:pPr>
            <a:endParaRPr lang="en-US" sz="2000" kern="100" dirty="0">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startAt="4"/>
              <a:tabLst>
                <a:tab pos="457200" algn="l"/>
              </a:tabLst>
            </a:pP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000" dirty="0">
                <a:effectLst/>
                <a:latin typeface="Calibri" panose="020F0502020204030204" pitchFamily="34" charset="0"/>
                <a:ea typeface="Calibri" panose="020F0502020204030204" pitchFamily="34" charset="0"/>
                <a:cs typeface="Times New Roman" panose="02020603050405020304" pitchFamily="18" charset="0"/>
              </a:rPr>
              <a:t>In the M1, two parallel systems intertwine: the effector-specific regions for isolating fine motor control, and the SCAN for integrating goals, physiology, and body movement.</a:t>
            </a:r>
            <a:endParaRPr lang="en-US" sz="2000" dirty="0"/>
          </a:p>
        </p:txBody>
      </p:sp>
      <p:sp>
        <p:nvSpPr>
          <p:cNvPr id="6" name="Footer Placeholder 5">
            <a:extLst>
              <a:ext uri="{FF2B5EF4-FFF2-40B4-BE49-F238E27FC236}">
                <a16:creationId xmlns:a16="http://schemas.microsoft.com/office/drawing/2014/main" id="{19D967CB-93D2-0145-C704-0800CD9C6B87}"/>
              </a:ext>
            </a:extLst>
          </p:cNvPr>
          <p:cNvSpPr>
            <a:spLocks noGrp="1"/>
          </p:cNvSpPr>
          <p:nvPr>
            <p:ph type="ftr" sz="quarter" idx="11"/>
          </p:nvPr>
        </p:nvSpPr>
        <p:spPr/>
        <p:txBody>
          <a:bodyPr/>
          <a:lstStyle/>
          <a:p>
            <a:r>
              <a:rPr lang="en-US"/>
              <a:t>New Homonculus</a:t>
            </a:r>
          </a:p>
        </p:txBody>
      </p:sp>
    </p:spTree>
    <p:extLst>
      <p:ext uri="{BB962C8B-B14F-4D97-AF65-F5344CB8AC3E}">
        <p14:creationId xmlns:p14="http://schemas.microsoft.com/office/powerpoint/2010/main" val="1364112090"/>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6691</TotalTime>
  <Words>1697</Words>
  <Application>Microsoft Office PowerPoint</Application>
  <PresentationFormat>Widescreen</PresentationFormat>
  <Paragraphs>107</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Retrospect</vt:lpstr>
      <vt:lpstr>New Homunculus, Who Dis? A somato-cognitive action network alternates with effector regions in motor cortex  By Gordon et al. (April, 2023, Nature)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Reinforcement Learning and 〖Revisited Rainbow〗^1</dc:title>
  <dc:creator>LaGrow, Theodore J</dc:creator>
  <cp:lastModifiedBy>LaGrow, Theodore J</cp:lastModifiedBy>
  <cp:revision>28</cp:revision>
  <dcterms:created xsi:type="dcterms:W3CDTF">2021-07-09T13:39:56Z</dcterms:created>
  <dcterms:modified xsi:type="dcterms:W3CDTF">2023-07-28T16:47:49Z</dcterms:modified>
</cp:coreProperties>
</file>