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58" r:id="rId4"/>
    <p:sldId id="259" r:id="rId5"/>
    <p:sldId id="314" r:id="rId6"/>
    <p:sldId id="305" r:id="rId7"/>
    <p:sldId id="307" r:id="rId8"/>
    <p:sldId id="308" r:id="rId9"/>
    <p:sldId id="310" r:id="rId10"/>
    <p:sldId id="311" r:id="rId11"/>
    <p:sldId id="312" r:id="rId12"/>
    <p:sldId id="277" r:id="rId13"/>
    <p:sldId id="278" r:id="rId14"/>
    <p:sldId id="279" r:id="rId15"/>
    <p:sldId id="280" r:id="rId16"/>
    <p:sldId id="281" r:id="rId17"/>
    <p:sldId id="283" r:id="rId18"/>
    <p:sldId id="285" r:id="rId19"/>
    <p:sldId id="286" r:id="rId20"/>
    <p:sldId id="287" r:id="rId21"/>
    <p:sldId id="289" r:id="rId22"/>
    <p:sldId id="290" r:id="rId23"/>
    <p:sldId id="291" r:id="rId24"/>
    <p:sldId id="292" r:id="rId25"/>
    <p:sldId id="293" r:id="rId26"/>
    <p:sldId id="295" r:id="rId27"/>
    <p:sldId id="296" r:id="rId28"/>
    <p:sldId id="297" r:id="rId29"/>
    <p:sldId id="298" r:id="rId30"/>
    <p:sldId id="299" r:id="rId31"/>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7621" autoAdjust="0"/>
  </p:normalViewPr>
  <p:slideViewPr>
    <p:cSldViewPr snapToGrid="0">
      <p:cViewPr varScale="1">
        <p:scale>
          <a:sx n="77" d="100"/>
          <a:sy n="77" d="100"/>
        </p:scale>
        <p:origin x="1914" y="90"/>
      </p:cViewPr>
      <p:guideLst/>
    </p:cSldViewPr>
  </p:slideViewPr>
  <p:outlineViewPr>
    <p:cViewPr>
      <p:scale>
        <a:sx n="33" d="100"/>
        <a:sy n="33" d="100"/>
      </p:scale>
      <p:origin x="0" y="-19502"/>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C38F22D9-1F3D-411F-B31C-F662AD73D022}" type="datetimeFigureOut">
              <a:rPr lang="en-US" smtClean="0"/>
              <a:t>4/28/2023</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EA3D3601-3B63-429D-BB53-66AC1E727B8B}" type="slidenum">
              <a:rPr lang="en-US" smtClean="0"/>
              <a:t>‹#›</a:t>
            </a:fld>
            <a:endParaRPr lang="en-US"/>
          </a:p>
        </p:txBody>
      </p:sp>
    </p:spTree>
    <p:extLst>
      <p:ext uri="{BB962C8B-B14F-4D97-AF65-F5344CB8AC3E}">
        <p14:creationId xmlns:p14="http://schemas.microsoft.com/office/powerpoint/2010/main" val="1518523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3D3601-3B63-429D-BB53-66AC1E727B8B}" type="slidenum">
              <a:rPr lang="en-US" smtClean="0"/>
              <a:t>1</a:t>
            </a:fld>
            <a:endParaRPr lang="en-US"/>
          </a:p>
        </p:txBody>
      </p:sp>
    </p:spTree>
    <p:extLst>
      <p:ext uri="{BB962C8B-B14F-4D97-AF65-F5344CB8AC3E}">
        <p14:creationId xmlns:p14="http://schemas.microsoft.com/office/powerpoint/2010/main" val="38639613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3D3601-3B63-429D-BB53-66AC1E727B8B}" type="slidenum">
              <a:rPr lang="en-US" smtClean="0"/>
              <a:t>10</a:t>
            </a:fld>
            <a:endParaRPr lang="en-US"/>
          </a:p>
        </p:txBody>
      </p:sp>
    </p:spTree>
    <p:extLst>
      <p:ext uri="{BB962C8B-B14F-4D97-AF65-F5344CB8AC3E}">
        <p14:creationId xmlns:p14="http://schemas.microsoft.com/office/powerpoint/2010/main" val="41899847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endParaRPr lang="en-US" dirty="0"/>
          </a:p>
        </p:txBody>
      </p:sp>
      <p:sp>
        <p:nvSpPr>
          <p:cNvPr id="4" name="Slide Number Placeholder 3"/>
          <p:cNvSpPr>
            <a:spLocks noGrp="1"/>
          </p:cNvSpPr>
          <p:nvPr>
            <p:ph type="sldNum" sz="quarter" idx="5"/>
          </p:nvPr>
        </p:nvSpPr>
        <p:spPr/>
        <p:txBody>
          <a:bodyPr/>
          <a:lstStyle/>
          <a:p>
            <a:fld id="{EA3D3601-3B63-429D-BB53-66AC1E727B8B}" type="slidenum">
              <a:rPr lang="en-US" smtClean="0"/>
              <a:t>11</a:t>
            </a:fld>
            <a:endParaRPr lang="en-US"/>
          </a:p>
        </p:txBody>
      </p:sp>
    </p:spTree>
    <p:extLst>
      <p:ext uri="{BB962C8B-B14F-4D97-AF65-F5344CB8AC3E}">
        <p14:creationId xmlns:p14="http://schemas.microsoft.com/office/powerpoint/2010/main" val="4305677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3D3601-3B63-429D-BB53-66AC1E727B8B}" type="slidenum">
              <a:rPr lang="en-US" smtClean="0"/>
              <a:t>12</a:t>
            </a:fld>
            <a:endParaRPr lang="en-US"/>
          </a:p>
        </p:txBody>
      </p:sp>
    </p:spTree>
    <p:extLst>
      <p:ext uri="{BB962C8B-B14F-4D97-AF65-F5344CB8AC3E}">
        <p14:creationId xmlns:p14="http://schemas.microsoft.com/office/powerpoint/2010/main" val="13632900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3D3601-3B63-429D-BB53-66AC1E727B8B}" type="slidenum">
              <a:rPr lang="en-US" smtClean="0"/>
              <a:t>13</a:t>
            </a:fld>
            <a:endParaRPr lang="en-US"/>
          </a:p>
        </p:txBody>
      </p:sp>
    </p:spTree>
    <p:extLst>
      <p:ext uri="{BB962C8B-B14F-4D97-AF65-F5344CB8AC3E}">
        <p14:creationId xmlns:p14="http://schemas.microsoft.com/office/powerpoint/2010/main" val="3266609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3D3601-3B63-429D-BB53-66AC1E727B8B}" type="slidenum">
              <a:rPr lang="en-US" smtClean="0"/>
              <a:t>14</a:t>
            </a:fld>
            <a:endParaRPr lang="en-US"/>
          </a:p>
        </p:txBody>
      </p:sp>
    </p:spTree>
    <p:extLst>
      <p:ext uri="{BB962C8B-B14F-4D97-AF65-F5344CB8AC3E}">
        <p14:creationId xmlns:p14="http://schemas.microsoft.com/office/powerpoint/2010/main" val="13498652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3D3601-3B63-429D-BB53-66AC1E727B8B}" type="slidenum">
              <a:rPr lang="en-US" smtClean="0"/>
              <a:t>15</a:t>
            </a:fld>
            <a:endParaRPr lang="en-US"/>
          </a:p>
        </p:txBody>
      </p:sp>
    </p:spTree>
    <p:extLst>
      <p:ext uri="{BB962C8B-B14F-4D97-AF65-F5344CB8AC3E}">
        <p14:creationId xmlns:p14="http://schemas.microsoft.com/office/powerpoint/2010/main" val="7142763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3D3601-3B63-429D-BB53-66AC1E727B8B}" type="slidenum">
              <a:rPr lang="en-US" smtClean="0"/>
              <a:t>16</a:t>
            </a:fld>
            <a:endParaRPr lang="en-US"/>
          </a:p>
        </p:txBody>
      </p:sp>
    </p:spTree>
    <p:extLst>
      <p:ext uri="{BB962C8B-B14F-4D97-AF65-F5344CB8AC3E}">
        <p14:creationId xmlns:p14="http://schemas.microsoft.com/office/powerpoint/2010/main" val="15342087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3D3601-3B63-429D-BB53-66AC1E727B8B}" type="slidenum">
              <a:rPr lang="en-US" smtClean="0"/>
              <a:t>17</a:t>
            </a:fld>
            <a:endParaRPr lang="en-US"/>
          </a:p>
        </p:txBody>
      </p:sp>
    </p:spTree>
    <p:extLst>
      <p:ext uri="{BB962C8B-B14F-4D97-AF65-F5344CB8AC3E}">
        <p14:creationId xmlns:p14="http://schemas.microsoft.com/office/powerpoint/2010/main" val="26974650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3D3601-3B63-429D-BB53-66AC1E727B8B}" type="slidenum">
              <a:rPr lang="en-US" smtClean="0"/>
              <a:t>18</a:t>
            </a:fld>
            <a:endParaRPr lang="en-US"/>
          </a:p>
        </p:txBody>
      </p:sp>
    </p:spTree>
    <p:extLst>
      <p:ext uri="{BB962C8B-B14F-4D97-AF65-F5344CB8AC3E}">
        <p14:creationId xmlns:p14="http://schemas.microsoft.com/office/powerpoint/2010/main" val="27143092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3D3601-3B63-429D-BB53-66AC1E727B8B}" type="slidenum">
              <a:rPr lang="en-US" smtClean="0"/>
              <a:t>19</a:t>
            </a:fld>
            <a:endParaRPr lang="en-US"/>
          </a:p>
        </p:txBody>
      </p:sp>
    </p:spTree>
    <p:extLst>
      <p:ext uri="{BB962C8B-B14F-4D97-AF65-F5344CB8AC3E}">
        <p14:creationId xmlns:p14="http://schemas.microsoft.com/office/powerpoint/2010/main" val="10110464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3D3601-3B63-429D-BB53-66AC1E727B8B}" type="slidenum">
              <a:rPr lang="en-US" smtClean="0"/>
              <a:t>2</a:t>
            </a:fld>
            <a:endParaRPr lang="en-US" dirty="0"/>
          </a:p>
        </p:txBody>
      </p:sp>
    </p:spTree>
    <p:extLst>
      <p:ext uri="{BB962C8B-B14F-4D97-AF65-F5344CB8AC3E}">
        <p14:creationId xmlns:p14="http://schemas.microsoft.com/office/powerpoint/2010/main" val="15505764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3D3601-3B63-429D-BB53-66AC1E727B8B}" type="slidenum">
              <a:rPr lang="en-US" smtClean="0"/>
              <a:t>20</a:t>
            </a:fld>
            <a:endParaRPr lang="en-US"/>
          </a:p>
        </p:txBody>
      </p:sp>
    </p:spTree>
    <p:extLst>
      <p:ext uri="{BB962C8B-B14F-4D97-AF65-F5344CB8AC3E}">
        <p14:creationId xmlns:p14="http://schemas.microsoft.com/office/powerpoint/2010/main" val="41913133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3D3601-3B63-429D-BB53-66AC1E727B8B}" type="slidenum">
              <a:rPr lang="en-US" smtClean="0"/>
              <a:t>21</a:t>
            </a:fld>
            <a:endParaRPr lang="en-US"/>
          </a:p>
        </p:txBody>
      </p:sp>
    </p:spTree>
    <p:extLst>
      <p:ext uri="{BB962C8B-B14F-4D97-AF65-F5344CB8AC3E}">
        <p14:creationId xmlns:p14="http://schemas.microsoft.com/office/powerpoint/2010/main" val="8689876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3D3601-3B63-429D-BB53-66AC1E727B8B}" type="slidenum">
              <a:rPr lang="en-US" smtClean="0"/>
              <a:t>22</a:t>
            </a:fld>
            <a:endParaRPr lang="en-US"/>
          </a:p>
        </p:txBody>
      </p:sp>
    </p:spTree>
    <p:extLst>
      <p:ext uri="{BB962C8B-B14F-4D97-AF65-F5344CB8AC3E}">
        <p14:creationId xmlns:p14="http://schemas.microsoft.com/office/powerpoint/2010/main" val="30361592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3D3601-3B63-429D-BB53-66AC1E727B8B}" type="slidenum">
              <a:rPr lang="en-US" smtClean="0"/>
              <a:t>23</a:t>
            </a:fld>
            <a:endParaRPr lang="en-US"/>
          </a:p>
        </p:txBody>
      </p:sp>
    </p:spTree>
    <p:extLst>
      <p:ext uri="{BB962C8B-B14F-4D97-AF65-F5344CB8AC3E}">
        <p14:creationId xmlns:p14="http://schemas.microsoft.com/office/powerpoint/2010/main" val="26289636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3D3601-3B63-429D-BB53-66AC1E727B8B}" type="slidenum">
              <a:rPr lang="en-US" smtClean="0"/>
              <a:t>24</a:t>
            </a:fld>
            <a:endParaRPr lang="en-US"/>
          </a:p>
        </p:txBody>
      </p:sp>
    </p:spTree>
    <p:extLst>
      <p:ext uri="{BB962C8B-B14F-4D97-AF65-F5344CB8AC3E}">
        <p14:creationId xmlns:p14="http://schemas.microsoft.com/office/powerpoint/2010/main" val="34768892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3D3601-3B63-429D-BB53-66AC1E727B8B}" type="slidenum">
              <a:rPr lang="en-US" smtClean="0"/>
              <a:t>25</a:t>
            </a:fld>
            <a:endParaRPr lang="en-US"/>
          </a:p>
        </p:txBody>
      </p:sp>
    </p:spTree>
    <p:extLst>
      <p:ext uri="{BB962C8B-B14F-4D97-AF65-F5344CB8AC3E}">
        <p14:creationId xmlns:p14="http://schemas.microsoft.com/office/powerpoint/2010/main" val="24269052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3D3601-3B63-429D-BB53-66AC1E727B8B}" type="slidenum">
              <a:rPr lang="en-US" smtClean="0"/>
              <a:t>26</a:t>
            </a:fld>
            <a:endParaRPr lang="en-US"/>
          </a:p>
        </p:txBody>
      </p:sp>
    </p:spTree>
    <p:extLst>
      <p:ext uri="{BB962C8B-B14F-4D97-AF65-F5344CB8AC3E}">
        <p14:creationId xmlns:p14="http://schemas.microsoft.com/office/powerpoint/2010/main" val="6676212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3D3601-3B63-429D-BB53-66AC1E727B8B}" type="slidenum">
              <a:rPr lang="en-US" smtClean="0"/>
              <a:t>27</a:t>
            </a:fld>
            <a:endParaRPr lang="en-US"/>
          </a:p>
        </p:txBody>
      </p:sp>
    </p:spTree>
    <p:extLst>
      <p:ext uri="{BB962C8B-B14F-4D97-AF65-F5344CB8AC3E}">
        <p14:creationId xmlns:p14="http://schemas.microsoft.com/office/powerpoint/2010/main" val="7810057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3D3601-3B63-429D-BB53-66AC1E727B8B}" type="slidenum">
              <a:rPr lang="en-US" smtClean="0"/>
              <a:t>28</a:t>
            </a:fld>
            <a:endParaRPr lang="en-US"/>
          </a:p>
        </p:txBody>
      </p:sp>
    </p:spTree>
    <p:extLst>
      <p:ext uri="{BB962C8B-B14F-4D97-AF65-F5344CB8AC3E}">
        <p14:creationId xmlns:p14="http://schemas.microsoft.com/office/powerpoint/2010/main" val="1579169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3D3601-3B63-429D-BB53-66AC1E727B8B}" type="slidenum">
              <a:rPr lang="en-US" smtClean="0"/>
              <a:t>29</a:t>
            </a:fld>
            <a:endParaRPr lang="en-US"/>
          </a:p>
        </p:txBody>
      </p:sp>
    </p:spTree>
    <p:extLst>
      <p:ext uri="{BB962C8B-B14F-4D97-AF65-F5344CB8AC3E}">
        <p14:creationId xmlns:p14="http://schemas.microsoft.com/office/powerpoint/2010/main" val="25947037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5"/>
          </p:nvPr>
        </p:nvSpPr>
        <p:spPr/>
        <p:txBody>
          <a:bodyPr/>
          <a:lstStyle/>
          <a:p>
            <a:fld id="{EA3D3601-3B63-429D-BB53-66AC1E727B8B}" type="slidenum">
              <a:rPr lang="en-US" smtClean="0"/>
              <a:t>3</a:t>
            </a:fld>
            <a:endParaRPr lang="en-US"/>
          </a:p>
        </p:txBody>
      </p:sp>
    </p:spTree>
    <p:extLst>
      <p:ext uri="{BB962C8B-B14F-4D97-AF65-F5344CB8AC3E}">
        <p14:creationId xmlns:p14="http://schemas.microsoft.com/office/powerpoint/2010/main" val="41729838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3D3601-3B63-429D-BB53-66AC1E727B8B}" type="slidenum">
              <a:rPr lang="en-US" smtClean="0"/>
              <a:t>30</a:t>
            </a:fld>
            <a:endParaRPr lang="en-US"/>
          </a:p>
        </p:txBody>
      </p:sp>
    </p:spTree>
    <p:extLst>
      <p:ext uri="{BB962C8B-B14F-4D97-AF65-F5344CB8AC3E}">
        <p14:creationId xmlns:p14="http://schemas.microsoft.com/office/powerpoint/2010/main" val="6464431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3D3601-3B63-429D-BB53-66AC1E727B8B}" type="slidenum">
              <a:rPr lang="en-US" smtClean="0"/>
              <a:t>4</a:t>
            </a:fld>
            <a:endParaRPr lang="en-US"/>
          </a:p>
        </p:txBody>
      </p:sp>
    </p:spTree>
    <p:extLst>
      <p:ext uri="{BB962C8B-B14F-4D97-AF65-F5344CB8AC3E}">
        <p14:creationId xmlns:p14="http://schemas.microsoft.com/office/powerpoint/2010/main" val="32326922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3D3601-3B63-429D-BB53-66AC1E727B8B}" type="slidenum">
              <a:rPr lang="en-US" smtClean="0"/>
              <a:t>5</a:t>
            </a:fld>
            <a:endParaRPr lang="en-US"/>
          </a:p>
        </p:txBody>
      </p:sp>
    </p:spTree>
    <p:extLst>
      <p:ext uri="{BB962C8B-B14F-4D97-AF65-F5344CB8AC3E}">
        <p14:creationId xmlns:p14="http://schemas.microsoft.com/office/powerpoint/2010/main" val="35688127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3D3601-3B63-429D-BB53-66AC1E727B8B}" type="slidenum">
              <a:rPr lang="en-US" smtClean="0"/>
              <a:t>6</a:t>
            </a:fld>
            <a:endParaRPr lang="en-US"/>
          </a:p>
        </p:txBody>
      </p:sp>
    </p:spTree>
    <p:extLst>
      <p:ext uri="{BB962C8B-B14F-4D97-AF65-F5344CB8AC3E}">
        <p14:creationId xmlns:p14="http://schemas.microsoft.com/office/powerpoint/2010/main" val="27803841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3D3601-3B63-429D-BB53-66AC1E727B8B}" type="slidenum">
              <a:rPr lang="en-US" smtClean="0"/>
              <a:t>7</a:t>
            </a:fld>
            <a:endParaRPr lang="en-US"/>
          </a:p>
        </p:txBody>
      </p:sp>
    </p:spTree>
    <p:extLst>
      <p:ext uri="{BB962C8B-B14F-4D97-AF65-F5344CB8AC3E}">
        <p14:creationId xmlns:p14="http://schemas.microsoft.com/office/powerpoint/2010/main" val="17793945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model can be defined as a direct acyclic graph (DAG) in which the nodes are the variables and the edges are the causal mechanisms. </a:t>
            </a:r>
          </a:p>
        </p:txBody>
      </p:sp>
      <p:sp>
        <p:nvSpPr>
          <p:cNvPr id="4" name="Slide Number Placeholder 3"/>
          <p:cNvSpPr>
            <a:spLocks noGrp="1"/>
          </p:cNvSpPr>
          <p:nvPr>
            <p:ph type="sldNum" sz="quarter" idx="5"/>
          </p:nvPr>
        </p:nvSpPr>
        <p:spPr/>
        <p:txBody>
          <a:bodyPr/>
          <a:lstStyle/>
          <a:p>
            <a:fld id="{EA3D3601-3B63-429D-BB53-66AC1E727B8B}" type="slidenum">
              <a:rPr lang="en-US" smtClean="0"/>
              <a:t>8</a:t>
            </a:fld>
            <a:endParaRPr lang="en-US"/>
          </a:p>
        </p:txBody>
      </p:sp>
    </p:spTree>
    <p:extLst>
      <p:ext uri="{BB962C8B-B14F-4D97-AF65-F5344CB8AC3E}">
        <p14:creationId xmlns:p14="http://schemas.microsoft.com/office/powerpoint/2010/main" val="3020222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3D3601-3B63-429D-BB53-66AC1E727B8B}" type="slidenum">
              <a:rPr lang="en-US" smtClean="0"/>
              <a:t>9</a:t>
            </a:fld>
            <a:endParaRPr lang="en-US"/>
          </a:p>
        </p:txBody>
      </p:sp>
    </p:spTree>
    <p:extLst>
      <p:ext uri="{BB962C8B-B14F-4D97-AF65-F5344CB8AC3E}">
        <p14:creationId xmlns:p14="http://schemas.microsoft.com/office/powerpoint/2010/main" val="1945930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D2A33-5826-4AB3-B0D0-FBBE57192E4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93EE5E4-35DC-4F9E-86D8-70FD89489D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75FCB58-C617-4B30-836F-D3C3446521A1}"/>
              </a:ext>
            </a:extLst>
          </p:cNvPr>
          <p:cNvSpPr>
            <a:spLocks noGrp="1"/>
          </p:cNvSpPr>
          <p:nvPr>
            <p:ph type="dt" sz="half" idx="10"/>
          </p:nvPr>
        </p:nvSpPr>
        <p:spPr/>
        <p:txBody>
          <a:bodyPr/>
          <a:lstStyle/>
          <a:p>
            <a:fld id="{60FDBF0F-54B0-4271-83C8-703300B5B914}" type="datetimeFigureOut">
              <a:rPr lang="en-US" smtClean="0"/>
              <a:t>4/28/2023</a:t>
            </a:fld>
            <a:endParaRPr lang="en-US"/>
          </a:p>
        </p:txBody>
      </p:sp>
      <p:sp>
        <p:nvSpPr>
          <p:cNvPr id="5" name="Footer Placeholder 4">
            <a:extLst>
              <a:ext uri="{FF2B5EF4-FFF2-40B4-BE49-F238E27FC236}">
                <a16:creationId xmlns:a16="http://schemas.microsoft.com/office/drawing/2014/main" id="{A82F030C-291C-4603-AC09-3F1D40AA22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D105B3-6D5F-4FC0-9CBB-EDABE66BDC65}"/>
              </a:ext>
            </a:extLst>
          </p:cNvPr>
          <p:cNvSpPr>
            <a:spLocks noGrp="1"/>
          </p:cNvSpPr>
          <p:nvPr>
            <p:ph type="sldNum" sz="quarter" idx="12"/>
          </p:nvPr>
        </p:nvSpPr>
        <p:spPr/>
        <p:txBody>
          <a:bodyPr/>
          <a:lstStyle/>
          <a:p>
            <a:fld id="{7409154A-E8D4-46E1-AD12-04DCD2FF44A9}" type="slidenum">
              <a:rPr lang="en-US" smtClean="0"/>
              <a:t>‹#›</a:t>
            </a:fld>
            <a:endParaRPr lang="en-US"/>
          </a:p>
        </p:txBody>
      </p:sp>
    </p:spTree>
    <p:extLst>
      <p:ext uri="{BB962C8B-B14F-4D97-AF65-F5344CB8AC3E}">
        <p14:creationId xmlns:p14="http://schemas.microsoft.com/office/powerpoint/2010/main" val="1047600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8A6C6-A300-4D8D-AF75-02F8747334D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86B57F-4228-4E35-946F-DB15CCC546F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5F362B-BB07-46C4-8B52-B3A7AF57D39D}"/>
              </a:ext>
            </a:extLst>
          </p:cNvPr>
          <p:cNvSpPr>
            <a:spLocks noGrp="1"/>
          </p:cNvSpPr>
          <p:nvPr>
            <p:ph type="dt" sz="half" idx="10"/>
          </p:nvPr>
        </p:nvSpPr>
        <p:spPr/>
        <p:txBody>
          <a:bodyPr/>
          <a:lstStyle/>
          <a:p>
            <a:fld id="{60FDBF0F-54B0-4271-83C8-703300B5B914}" type="datetimeFigureOut">
              <a:rPr lang="en-US" smtClean="0"/>
              <a:t>4/28/2023</a:t>
            </a:fld>
            <a:endParaRPr lang="en-US"/>
          </a:p>
        </p:txBody>
      </p:sp>
      <p:sp>
        <p:nvSpPr>
          <p:cNvPr id="5" name="Footer Placeholder 4">
            <a:extLst>
              <a:ext uri="{FF2B5EF4-FFF2-40B4-BE49-F238E27FC236}">
                <a16:creationId xmlns:a16="http://schemas.microsoft.com/office/drawing/2014/main" id="{DA119502-9218-470D-9EAD-2DAD7F7FEE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12A56B-5A0D-43BC-B077-E2E4CC2723AC}"/>
              </a:ext>
            </a:extLst>
          </p:cNvPr>
          <p:cNvSpPr>
            <a:spLocks noGrp="1"/>
          </p:cNvSpPr>
          <p:nvPr>
            <p:ph type="sldNum" sz="quarter" idx="12"/>
          </p:nvPr>
        </p:nvSpPr>
        <p:spPr/>
        <p:txBody>
          <a:bodyPr/>
          <a:lstStyle/>
          <a:p>
            <a:fld id="{7409154A-E8D4-46E1-AD12-04DCD2FF44A9}" type="slidenum">
              <a:rPr lang="en-US" smtClean="0"/>
              <a:t>‹#›</a:t>
            </a:fld>
            <a:endParaRPr lang="en-US"/>
          </a:p>
        </p:txBody>
      </p:sp>
    </p:spTree>
    <p:extLst>
      <p:ext uri="{BB962C8B-B14F-4D97-AF65-F5344CB8AC3E}">
        <p14:creationId xmlns:p14="http://schemas.microsoft.com/office/powerpoint/2010/main" val="76342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DA55BC-248D-407D-8F80-095250D5AA5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1F849E-29DD-436F-AE4D-03ACFFD16CA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321603-E550-4808-8229-638BFAB8F72B}"/>
              </a:ext>
            </a:extLst>
          </p:cNvPr>
          <p:cNvSpPr>
            <a:spLocks noGrp="1"/>
          </p:cNvSpPr>
          <p:nvPr>
            <p:ph type="dt" sz="half" idx="10"/>
          </p:nvPr>
        </p:nvSpPr>
        <p:spPr/>
        <p:txBody>
          <a:bodyPr/>
          <a:lstStyle/>
          <a:p>
            <a:fld id="{60FDBF0F-54B0-4271-83C8-703300B5B914}" type="datetimeFigureOut">
              <a:rPr lang="en-US" smtClean="0"/>
              <a:t>4/28/2023</a:t>
            </a:fld>
            <a:endParaRPr lang="en-US"/>
          </a:p>
        </p:txBody>
      </p:sp>
      <p:sp>
        <p:nvSpPr>
          <p:cNvPr id="5" name="Footer Placeholder 4">
            <a:extLst>
              <a:ext uri="{FF2B5EF4-FFF2-40B4-BE49-F238E27FC236}">
                <a16:creationId xmlns:a16="http://schemas.microsoft.com/office/drawing/2014/main" id="{BE28606B-A898-442F-B324-2BD4F958BC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DB14DD-B222-42A3-980B-B95A681D682B}"/>
              </a:ext>
            </a:extLst>
          </p:cNvPr>
          <p:cNvSpPr>
            <a:spLocks noGrp="1"/>
          </p:cNvSpPr>
          <p:nvPr>
            <p:ph type="sldNum" sz="quarter" idx="12"/>
          </p:nvPr>
        </p:nvSpPr>
        <p:spPr/>
        <p:txBody>
          <a:bodyPr/>
          <a:lstStyle/>
          <a:p>
            <a:fld id="{7409154A-E8D4-46E1-AD12-04DCD2FF44A9}" type="slidenum">
              <a:rPr lang="en-US" smtClean="0"/>
              <a:t>‹#›</a:t>
            </a:fld>
            <a:endParaRPr lang="en-US"/>
          </a:p>
        </p:txBody>
      </p:sp>
    </p:spTree>
    <p:extLst>
      <p:ext uri="{BB962C8B-B14F-4D97-AF65-F5344CB8AC3E}">
        <p14:creationId xmlns:p14="http://schemas.microsoft.com/office/powerpoint/2010/main" val="3330657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751BC-0E8C-432A-8A90-F3A6B60829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E19FEA-E213-47F5-9DF5-4FEE26BCF27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71E47D-F00C-4E33-8CFA-8899D164D9AC}"/>
              </a:ext>
            </a:extLst>
          </p:cNvPr>
          <p:cNvSpPr>
            <a:spLocks noGrp="1"/>
          </p:cNvSpPr>
          <p:nvPr>
            <p:ph type="dt" sz="half" idx="10"/>
          </p:nvPr>
        </p:nvSpPr>
        <p:spPr/>
        <p:txBody>
          <a:bodyPr/>
          <a:lstStyle/>
          <a:p>
            <a:fld id="{60FDBF0F-54B0-4271-83C8-703300B5B914}" type="datetimeFigureOut">
              <a:rPr lang="en-US" smtClean="0"/>
              <a:t>4/28/2023</a:t>
            </a:fld>
            <a:endParaRPr lang="en-US"/>
          </a:p>
        </p:txBody>
      </p:sp>
      <p:sp>
        <p:nvSpPr>
          <p:cNvPr id="5" name="Footer Placeholder 4">
            <a:extLst>
              <a:ext uri="{FF2B5EF4-FFF2-40B4-BE49-F238E27FC236}">
                <a16:creationId xmlns:a16="http://schemas.microsoft.com/office/drawing/2014/main" id="{99351B5B-EEE9-4712-A582-88DFC15363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B5CC13-55EA-4178-B4E0-787802B74B98}"/>
              </a:ext>
            </a:extLst>
          </p:cNvPr>
          <p:cNvSpPr>
            <a:spLocks noGrp="1"/>
          </p:cNvSpPr>
          <p:nvPr>
            <p:ph type="sldNum" sz="quarter" idx="12"/>
          </p:nvPr>
        </p:nvSpPr>
        <p:spPr/>
        <p:txBody>
          <a:bodyPr/>
          <a:lstStyle/>
          <a:p>
            <a:fld id="{7409154A-E8D4-46E1-AD12-04DCD2FF44A9}" type="slidenum">
              <a:rPr lang="en-US" smtClean="0"/>
              <a:t>‹#›</a:t>
            </a:fld>
            <a:endParaRPr lang="en-US"/>
          </a:p>
        </p:txBody>
      </p:sp>
    </p:spTree>
    <p:extLst>
      <p:ext uri="{BB962C8B-B14F-4D97-AF65-F5344CB8AC3E}">
        <p14:creationId xmlns:p14="http://schemas.microsoft.com/office/powerpoint/2010/main" val="4269727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E48D6-9698-4A56-AF25-7E3A8FB689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2468E91-6027-453B-91C2-B425E93E79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E21AE7E-1D65-419E-BC22-B7182D159DE9}"/>
              </a:ext>
            </a:extLst>
          </p:cNvPr>
          <p:cNvSpPr>
            <a:spLocks noGrp="1"/>
          </p:cNvSpPr>
          <p:nvPr>
            <p:ph type="dt" sz="half" idx="10"/>
          </p:nvPr>
        </p:nvSpPr>
        <p:spPr/>
        <p:txBody>
          <a:bodyPr/>
          <a:lstStyle/>
          <a:p>
            <a:fld id="{60FDBF0F-54B0-4271-83C8-703300B5B914}" type="datetimeFigureOut">
              <a:rPr lang="en-US" smtClean="0"/>
              <a:t>4/28/2023</a:t>
            </a:fld>
            <a:endParaRPr lang="en-US"/>
          </a:p>
        </p:txBody>
      </p:sp>
      <p:sp>
        <p:nvSpPr>
          <p:cNvPr id="5" name="Footer Placeholder 4">
            <a:extLst>
              <a:ext uri="{FF2B5EF4-FFF2-40B4-BE49-F238E27FC236}">
                <a16:creationId xmlns:a16="http://schemas.microsoft.com/office/drawing/2014/main" id="{6CBD5B5A-D2C6-4C2D-BC83-23E36C4BFB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0F9658-1AAB-4BDC-BDCE-5563BCCB115A}"/>
              </a:ext>
            </a:extLst>
          </p:cNvPr>
          <p:cNvSpPr>
            <a:spLocks noGrp="1"/>
          </p:cNvSpPr>
          <p:nvPr>
            <p:ph type="sldNum" sz="quarter" idx="12"/>
          </p:nvPr>
        </p:nvSpPr>
        <p:spPr/>
        <p:txBody>
          <a:bodyPr/>
          <a:lstStyle/>
          <a:p>
            <a:fld id="{7409154A-E8D4-46E1-AD12-04DCD2FF44A9}" type="slidenum">
              <a:rPr lang="en-US" smtClean="0"/>
              <a:t>‹#›</a:t>
            </a:fld>
            <a:endParaRPr lang="en-US"/>
          </a:p>
        </p:txBody>
      </p:sp>
    </p:spTree>
    <p:extLst>
      <p:ext uri="{BB962C8B-B14F-4D97-AF65-F5344CB8AC3E}">
        <p14:creationId xmlns:p14="http://schemas.microsoft.com/office/powerpoint/2010/main" val="580722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213A1-A727-45AC-A358-52340F6160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A2F516-5614-4F43-9AAE-33EC1B35AC3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D52C082-876F-4583-8E03-96273DB225D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99FEF2F-D965-4946-AD2A-C6B1E7F1FC4E}"/>
              </a:ext>
            </a:extLst>
          </p:cNvPr>
          <p:cNvSpPr>
            <a:spLocks noGrp="1"/>
          </p:cNvSpPr>
          <p:nvPr>
            <p:ph type="dt" sz="half" idx="10"/>
          </p:nvPr>
        </p:nvSpPr>
        <p:spPr/>
        <p:txBody>
          <a:bodyPr/>
          <a:lstStyle/>
          <a:p>
            <a:fld id="{60FDBF0F-54B0-4271-83C8-703300B5B914}" type="datetimeFigureOut">
              <a:rPr lang="en-US" smtClean="0"/>
              <a:t>4/28/2023</a:t>
            </a:fld>
            <a:endParaRPr lang="en-US"/>
          </a:p>
        </p:txBody>
      </p:sp>
      <p:sp>
        <p:nvSpPr>
          <p:cNvPr id="6" name="Footer Placeholder 5">
            <a:extLst>
              <a:ext uri="{FF2B5EF4-FFF2-40B4-BE49-F238E27FC236}">
                <a16:creationId xmlns:a16="http://schemas.microsoft.com/office/drawing/2014/main" id="{BBDBF446-6E7C-4CFB-B2CE-A65BA4B868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8BFFE0-EBC4-42B1-A414-E59550D2FD0F}"/>
              </a:ext>
            </a:extLst>
          </p:cNvPr>
          <p:cNvSpPr>
            <a:spLocks noGrp="1"/>
          </p:cNvSpPr>
          <p:nvPr>
            <p:ph type="sldNum" sz="quarter" idx="12"/>
          </p:nvPr>
        </p:nvSpPr>
        <p:spPr/>
        <p:txBody>
          <a:bodyPr/>
          <a:lstStyle/>
          <a:p>
            <a:fld id="{7409154A-E8D4-46E1-AD12-04DCD2FF44A9}" type="slidenum">
              <a:rPr lang="en-US" smtClean="0"/>
              <a:t>‹#›</a:t>
            </a:fld>
            <a:endParaRPr lang="en-US"/>
          </a:p>
        </p:txBody>
      </p:sp>
    </p:spTree>
    <p:extLst>
      <p:ext uri="{BB962C8B-B14F-4D97-AF65-F5344CB8AC3E}">
        <p14:creationId xmlns:p14="http://schemas.microsoft.com/office/powerpoint/2010/main" val="2261495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E5B7A-274E-4FCD-803B-93CEB77C483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378097-8A2C-46DC-8A68-2767D50184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9AF54F1-65D9-47D1-9A1F-53CCD400654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C2AB211-BEB2-4B10-9065-CCB7553079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2E49B57-8DAF-4FE9-9F3A-0D20B9F4B6E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9B03129-BB34-4114-A2A9-D2133AC3C66B}"/>
              </a:ext>
            </a:extLst>
          </p:cNvPr>
          <p:cNvSpPr>
            <a:spLocks noGrp="1"/>
          </p:cNvSpPr>
          <p:nvPr>
            <p:ph type="dt" sz="half" idx="10"/>
          </p:nvPr>
        </p:nvSpPr>
        <p:spPr/>
        <p:txBody>
          <a:bodyPr/>
          <a:lstStyle/>
          <a:p>
            <a:fld id="{60FDBF0F-54B0-4271-83C8-703300B5B914}" type="datetimeFigureOut">
              <a:rPr lang="en-US" smtClean="0"/>
              <a:t>4/28/2023</a:t>
            </a:fld>
            <a:endParaRPr lang="en-US"/>
          </a:p>
        </p:txBody>
      </p:sp>
      <p:sp>
        <p:nvSpPr>
          <p:cNvPr id="8" name="Footer Placeholder 7">
            <a:extLst>
              <a:ext uri="{FF2B5EF4-FFF2-40B4-BE49-F238E27FC236}">
                <a16:creationId xmlns:a16="http://schemas.microsoft.com/office/drawing/2014/main" id="{319F0457-F0E3-4834-9024-7C397372E5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59671A7-847E-4DA0-9FF4-D66EB9E7833C}"/>
              </a:ext>
            </a:extLst>
          </p:cNvPr>
          <p:cNvSpPr>
            <a:spLocks noGrp="1"/>
          </p:cNvSpPr>
          <p:nvPr>
            <p:ph type="sldNum" sz="quarter" idx="12"/>
          </p:nvPr>
        </p:nvSpPr>
        <p:spPr/>
        <p:txBody>
          <a:bodyPr/>
          <a:lstStyle/>
          <a:p>
            <a:fld id="{7409154A-E8D4-46E1-AD12-04DCD2FF44A9}" type="slidenum">
              <a:rPr lang="en-US" smtClean="0"/>
              <a:t>‹#›</a:t>
            </a:fld>
            <a:endParaRPr lang="en-US"/>
          </a:p>
        </p:txBody>
      </p:sp>
    </p:spTree>
    <p:extLst>
      <p:ext uri="{BB962C8B-B14F-4D97-AF65-F5344CB8AC3E}">
        <p14:creationId xmlns:p14="http://schemas.microsoft.com/office/powerpoint/2010/main" val="181187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4B8BE-535C-4B16-86EC-6E5F8138EE9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43FCD9D-7612-4BEC-92C8-D7DF9F367FEB}"/>
              </a:ext>
            </a:extLst>
          </p:cNvPr>
          <p:cNvSpPr>
            <a:spLocks noGrp="1"/>
          </p:cNvSpPr>
          <p:nvPr>
            <p:ph type="dt" sz="half" idx="10"/>
          </p:nvPr>
        </p:nvSpPr>
        <p:spPr/>
        <p:txBody>
          <a:bodyPr/>
          <a:lstStyle/>
          <a:p>
            <a:fld id="{60FDBF0F-54B0-4271-83C8-703300B5B914}" type="datetimeFigureOut">
              <a:rPr lang="en-US" smtClean="0"/>
              <a:t>4/28/2023</a:t>
            </a:fld>
            <a:endParaRPr lang="en-US"/>
          </a:p>
        </p:txBody>
      </p:sp>
      <p:sp>
        <p:nvSpPr>
          <p:cNvPr id="4" name="Footer Placeholder 3">
            <a:extLst>
              <a:ext uri="{FF2B5EF4-FFF2-40B4-BE49-F238E27FC236}">
                <a16:creationId xmlns:a16="http://schemas.microsoft.com/office/drawing/2014/main" id="{7BFB94AD-3D90-4FA9-A675-A68B134BF61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FF6BAA1-2E38-4930-AB4E-5C314B9F1235}"/>
              </a:ext>
            </a:extLst>
          </p:cNvPr>
          <p:cNvSpPr>
            <a:spLocks noGrp="1"/>
          </p:cNvSpPr>
          <p:nvPr>
            <p:ph type="sldNum" sz="quarter" idx="12"/>
          </p:nvPr>
        </p:nvSpPr>
        <p:spPr/>
        <p:txBody>
          <a:bodyPr/>
          <a:lstStyle/>
          <a:p>
            <a:fld id="{7409154A-E8D4-46E1-AD12-04DCD2FF44A9}" type="slidenum">
              <a:rPr lang="en-US" smtClean="0"/>
              <a:t>‹#›</a:t>
            </a:fld>
            <a:endParaRPr lang="en-US"/>
          </a:p>
        </p:txBody>
      </p:sp>
    </p:spTree>
    <p:extLst>
      <p:ext uri="{BB962C8B-B14F-4D97-AF65-F5344CB8AC3E}">
        <p14:creationId xmlns:p14="http://schemas.microsoft.com/office/powerpoint/2010/main" val="4270166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7F41E7-73E8-40D2-A551-910BED04A1C0}"/>
              </a:ext>
            </a:extLst>
          </p:cNvPr>
          <p:cNvSpPr>
            <a:spLocks noGrp="1"/>
          </p:cNvSpPr>
          <p:nvPr>
            <p:ph type="dt" sz="half" idx="10"/>
          </p:nvPr>
        </p:nvSpPr>
        <p:spPr/>
        <p:txBody>
          <a:bodyPr/>
          <a:lstStyle/>
          <a:p>
            <a:fld id="{60FDBF0F-54B0-4271-83C8-703300B5B914}" type="datetimeFigureOut">
              <a:rPr lang="en-US" smtClean="0"/>
              <a:t>4/28/2023</a:t>
            </a:fld>
            <a:endParaRPr lang="en-US"/>
          </a:p>
        </p:txBody>
      </p:sp>
      <p:sp>
        <p:nvSpPr>
          <p:cNvPr id="3" name="Footer Placeholder 2">
            <a:extLst>
              <a:ext uri="{FF2B5EF4-FFF2-40B4-BE49-F238E27FC236}">
                <a16:creationId xmlns:a16="http://schemas.microsoft.com/office/drawing/2014/main" id="{1D31B1FA-A5EE-44F5-9616-FD26D4A7E2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A33894C-3092-4F1B-A28D-E257BDE3FFDD}"/>
              </a:ext>
            </a:extLst>
          </p:cNvPr>
          <p:cNvSpPr>
            <a:spLocks noGrp="1"/>
          </p:cNvSpPr>
          <p:nvPr>
            <p:ph type="sldNum" sz="quarter" idx="12"/>
          </p:nvPr>
        </p:nvSpPr>
        <p:spPr/>
        <p:txBody>
          <a:bodyPr/>
          <a:lstStyle/>
          <a:p>
            <a:fld id="{7409154A-E8D4-46E1-AD12-04DCD2FF44A9}" type="slidenum">
              <a:rPr lang="en-US" smtClean="0"/>
              <a:t>‹#›</a:t>
            </a:fld>
            <a:endParaRPr lang="en-US"/>
          </a:p>
        </p:txBody>
      </p:sp>
    </p:spTree>
    <p:extLst>
      <p:ext uri="{BB962C8B-B14F-4D97-AF65-F5344CB8AC3E}">
        <p14:creationId xmlns:p14="http://schemas.microsoft.com/office/powerpoint/2010/main" val="2053186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C8DEE-1F22-48E6-B9BF-2EB3FD2426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CB3C01D-EB94-4FA7-BCAF-29528F80E9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7D778EF-946A-40A1-9ED5-A44697A704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0AF6943-084C-4733-9F54-06FE250197DB}"/>
              </a:ext>
            </a:extLst>
          </p:cNvPr>
          <p:cNvSpPr>
            <a:spLocks noGrp="1"/>
          </p:cNvSpPr>
          <p:nvPr>
            <p:ph type="dt" sz="half" idx="10"/>
          </p:nvPr>
        </p:nvSpPr>
        <p:spPr/>
        <p:txBody>
          <a:bodyPr/>
          <a:lstStyle/>
          <a:p>
            <a:fld id="{60FDBF0F-54B0-4271-83C8-703300B5B914}" type="datetimeFigureOut">
              <a:rPr lang="en-US" smtClean="0"/>
              <a:t>4/28/2023</a:t>
            </a:fld>
            <a:endParaRPr lang="en-US"/>
          </a:p>
        </p:txBody>
      </p:sp>
      <p:sp>
        <p:nvSpPr>
          <p:cNvPr id="6" name="Footer Placeholder 5">
            <a:extLst>
              <a:ext uri="{FF2B5EF4-FFF2-40B4-BE49-F238E27FC236}">
                <a16:creationId xmlns:a16="http://schemas.microsoft.com/office/drawing/2014/main" id="{7D2776E8-081D-4D79-B7CE-3C3B31DE49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2DEE06-D193-4BC6-9768-579B5B828B23}"/>
              </a:ext>
            </a:extLst>
          </p:cNvPr>
          <p:cNvSpPr>
            <a:spLocks noGrp="1"/>
          </p:cNvSpPr>
          <p:nvPr>
            <p:ph type="sldNum" sz="quarter" idx="12"/>
          </p:nvPr>
        </p:nvSpPr>
        <p:spPr/>
        <p:txBody>
          <a:bodyPr/>
          <a:lstStyle/>
          <a:p>
            <a:fld id="{7409154A-E8D4-46E1-AD12-04DCD2FF44A9}" type="slidenum">
              <a:rPr lang="en-US" smtClean="0"/>
              <a:t>‹#›</a:t>
            </a:fld>
            <a:endParaRPr lang="en-US"/>
          </a:p>
        </p:txBody>
      </p:sp>
    </p:spTree>
    <p:extLst>
      <p:ext uri="{BB962C8B-B14F-4D97-AF65-F5344CB8AC3E}">
        <p14:creationId xmlns:p14="http://schemas.microsoft.com/office/powerpoint/2010/main" val="4272899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740F4-804F-4F4C-9217-78068BBC81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CCB82B1-7707-4F74-840E-19E342C8F7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28DD09-5BE1-4AA8-9B66-613DBCB1DD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4BD46B0-420E-42B9-A8E3-7F769E01DCCE}"/>
              </a:ext>
            </a:extLst>
          </p:cNvPr>
          <p:cNvSpPr>
            <a:spLocks noGrp="1"/>
          </p:cNvSpPr>
          <p:nvPr>
            <p:ph type="dt" sz="half" idx="10"/>
          </p:nvPr>
        </p:nvSpPr>
        <p:spPr/>
        <p:txBody>
          <a:bodyPr/>
          <a:lstStyle/>
          <a:p>
            <a:fld id="{60FDBF0F-54B0-4271-83C8-703300B5B914}" type="datetimeFigureOut">
              <a:rPr lang="en-US" smtClean="0"/>
              <a:t>4/28/2023</a:t>
            </a:fld>
            <a:endParaRPr lang="en-US"/>
          </a:p>
        </p:txBody>
      </p:sp>
      <p:sp>
        <p:nvSpPr>
          <p:cNvPr id="6" name="Footer Placeholder 5">
            <a:extLst>
              <a:ext uri="{FF2B5EF4-FFF2-40B4-BE49-F238E27FC236}">
                <a16:creationId xmlns:a16="http://schemas.microsoft.com/office/drawing/2014/main" id="{24B6A9EA-CCED-4C3C-976F-945657437C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834CE2-FEFB-4204-A9C6-CB23C8AAA42C}"/>
              </a:ext>
            </a:extLst>
          </p:cNvPr>
          <p:cNvSpPr>
            <a:spLocks noGrp="1"/>
          </p:cNvSpPr>
          <p:nvPr>
            <p:ph type="sldNum" sz="quarter" idx="12"/>
          </p:nvPr>
        </p:nvSpPr>
        <p:spPr/>
        <p:txBody>
          <a:bodyPr/>
          <a:lstStyle/>
          <a:p>
            <a:fld id="{7409154A-E8D4-46E1-AD12-04DCD2FF44A9}" type="slidenum">
              <a:rPr lang="en-US" smtClean="0"/>
              <a:t>‹#›</a:t>
            </a:fld>
            <a:endParaRPr lang="en-US"/>
          </a:p>
        </p:txBody>
      </p:sp>
    </p:spTree>
    <p:extLst>
      <p:ext uri="{BB962C8B-B14F-4D97-AF65-F5344CB8AC3E}">
        <p14:creationId xmlns:p14="http://schemas.microsoft.com/office/powerpoint/2010/main" val="3186658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9DEADB-9EBF-4FA5-AA67-9BA583CCF1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4B2EC8-5C80-424C-9464-7FAA64A296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C27C3E-CED1-43D4-ABC6-9B12630380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FDBF0F-54B0-4271-83C8-703300B5B914}" type="datetimeFigureOut">
              <a:rPr lang="en-US" smtClean="0"/>
              <a:t>4/28/2023</a:t>
            </a:fld>
            <a:endParaRPr lang="en-US"/>
          </a:p>
        </p:txBody>
      </p:sp>
      <p:sp>
        <p:nvSpPr>
          <p:cNvPr id="5" name="Footer Placeholder 4">
            <a:extLst>
              <a:ext uri="{FF2B5EF4-FFF2-40B4-BE49-F238E27FC236}">
                <a16:creationId xmlns:a16="http://schemas.microsoft.com/office/drawing/2014/main" id="{FC31DC82-359A-41DE-9F7A-2F541416E1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9F20425-7B9D-42D4-8868-B2F5D1732D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09154A-E8D4-46E1-AD12-04DCD2FF44A9}" type="slidenum">
              <a:rPr lang="en-US" smtClean="0"/>
              <a:t>‹#›</a:t>
            </a:fld>
            <a:endParaRPr lang="en-US"/>
          </a:p>
        </p:txBody>
      </p:sp>
    </p:spTree>
    <p:extLst>
      <p:ext uri="{BB962C8B-B14F-4D97-AF65-F5344CB8AC3E}">
        <p14:creationId xmlns:p14="http://schemas.microsoft.com/office/powerpoint/2010/main" val="3560934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5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5F741CB-A896-4293-BD87-984A22421828}"/>
              </a:ext>
            </a:extLst>
          </p:cNvPr>
          <p:cNvSpPr/>
          <p:nvPr/>
        </p:nvSpPr>
        <p:spPr>
          <a:xfrm>
            <a:off x="0" y="597911"/>
            <a:ext cx="11794434" cy="1938992"/>
          </a:xfrm>
          <a:prstGeom prst="rect">
            <a:avLst/>
          </a:prstGeom>
        </p:spPr>
        <p:txBody>
          <a:bodyPr wrap="square">
            <a:spAutoFit/>
          </a:bodyPr>
          <a:lstStyle/>
          <a:p>
            <a:pPr algn="ctr"/>
            <a:r>
              <a:rPr lang="en-US" sz="6000" dirty="0"/>
              <a:t>Causal machine learning for healthcare and precision medicine</a:t>
            </a:r>
          </a:p>
        </p:txBody>
      </p:sp>
      <p:sp>
        <p:nvSpPr>
          <p:cNvPr id="2" name="Rectangle 1">
            <a:extLst>
              <a:ext uri="{FF2B5EF4-FFF2-40B4-BE49-F238E27FC236}">
                <a16:creationId xmlns:a16="http://schemas.microsoft.com/office/drawing/2014/main" id="{87A2C7D4-43D5-4EEA-9F5C-5B40A930B403}"/>
              </a:ext>
            </a:extLst>
          </p:cNvPr>
          <p:cNvSpPr/>
          <p:nvPr/>
        </p:nvSpPr>
        <p:spPr>
          <a:xfrm>
            <a:off x="689114" y="3348624"/>
            <a:ext cx="11304104" cy="1692771"/>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Pedro Sanchez</a:t>
            </a:r>
            <a:r>
              <a:rPr lang="en-US" sz="2800" baseline="30000" dirty="0">
                <a:latin typeface="Times New Roman" panose="02020603050405020304" pitchFamily="18" charset="0"/>
                <a:cs typeface="Times New Roman" panose="02020603050405020304" pitchFamily="18" charset="0"/>
              </a:rPr>
              <a:t>1</a:t>
            </a:r>
            <a:r>
              <a:rPr lang="en-US" sz="2800" dirty="0">
                <a:latin typeface="Times New Roman" panose="02020603050405020304" pitchFamily="18" charset="0"/>
                <a:cs typeface="Times New Roman" panose="02020603050405020304" pitchFamily="18" charset="0"/>
              </a:rPr>
              <a:t> , Jeremy P. Voisey</a:t>
            </a:r>
            <a:r>
              <a:rPr lang="en-US" sz="2800" baseline="30000" dirty="0">
                <a:latin typeface="Times New Roman" panose="02020603050405020304" pitchFamily="18" charset="0"/>
                <a:cs typeface="Times New Roman" panose="02020603050405020304" pitchFamily="18" charset="0"/>
              </a:rPr>
              <a:t>2</a:t>
            </a:r>
            <a:r>
              <a:rPr lang="en-US" sz="2800" dirty="0">
                <a:latin typeface="Times New Roman" panose="02020603050405020304" pitchFamily="18" charset="0"/>
                <a:cs typeface="Times New Roman" panose="02020603050405020304" pitchFamily="18" charset="0"/>
              </a:rPr>
              <a:t> , Tian Xia</a:t>
            </a:r>
            <a:r>
              <a:rPr lang="en-US" sz="2800" baseline="30000" dirty="0">
                <a:latin typeface="Times New Roman" panose="02020603050405020304" pitchFamily="18" charset="0"/>
                <a:cs typeface="Times New Roman" panose="02020603050405020304" pitchFamily="18" charset="0"/>
              </a:rPr>
              <a:t>1</a:t>
            </a:r>
            <a:r>
              <a:rPr lang="en-US" sz="2800" dirty="0">
                <a:latin typeface="Times New Roman" panose="02020603050405020304" pitchFamily="18" charset="0"/>
                <a:cs typeface="Times New Roman" panose="02020603050405020304" pitchFamily="18" charset="0"/>
              </a:rPr>
              <a:t> , Hannah I. Watson</a:t>
            </a:r>
            <a:r>
              <a:rPr lang="en-US" sz="2800" baseline="30000" dirty="0">
                <a:latin typeface="Times New Roman" panose="02020603050405020304" pitchFamily="18" charset="0"/>
                <a:cs typeface="Times New Roman" panose="02020603050405020304" pitchFamily="18" charset="0"/>
              </a:rPr>
              <a:t>2</a:t>
            </a:r>
            <a:r>
              <a:rPr lang="en-US" sz="2800" dirty="0">
                <a:latin typeface="Times New Roman" panose="02020603050405020304" pitchFamily="18" charset="0"/>
                <a:cs typeface="Times New Roman" panose="02020603050405020304" pitchFamily="18" charset="0"/>
              </a:rPr>
              <a:t> , Alison Q. O’Neil</a:t>
            </a:r>
            <a:r>
              <a:rPr lang="en-US" sz="2800" baseline="30000" dirty="0">
                <a:latin typeface="Times New Roman" panose="02020603050405020304" pitchFamily="18" charset="0"/>
                <a:cs typeface="Times New Roman" panose="02020603050405020304" pitchFamily="18" charset="0"/>
              </a:rPr>
              <a:t>1,2</a:t>
            </a:r>
            <a:r>
              <a:rPr lang="en-US" sz="2800" dirty="0">
                <a:latin typeface="Times New Roman" panose="02020603050405020304" pitchFamily="18" charset="0"/>
                <a:cs typeface="Times New Roman" panose="02020603050405020304" pitchFamily="18" charset="0"/>
              </a:rPr>
              <a:t> and </a:t>
            </a:r>
            <a:r>
              <a:rPr lang="en-US" sz="2800" dirty="0" err="1">
                <a:latin typeface="Times New Roman" panose="02020603050405020304" pitchFamily="18" charset="0"/>
                <a:cs typeface="Times New Roman" panose="02020603050405020304" pitchFamily="18" charset="0"/>
              </a:rPr>
              <a:t>Sotirios</a:t>
            </a:r>
            <a:r>
              <a:rPr lang="en-US" sz="2800" dirty="0">
                <a:latin typeface="Times New Roman" panose="02020603050405020304" pitchFamily="18" charset="0"/>
                <a:cs typeface="Times New Roman" panose="02020603050405020304" pitchFamily="18" charset="0"/>
              </a:rPr>
              <a:t> A. Tsaftaris</a:t>
            </a:r>
            <a:r>
              <a:rPr lang="en-US" sz="2800" baseline="30000" dirty="0">
                <a:latin typeface="Times New Roman" panose="02020603050405020304" pitchFamily="18" charset="0"/>
                <a:cs typeface="Times New Roman" panose="02020603050405020304" pitchFamily="18" charset="0"/>
              </a:rPr>
              <a:t>1</a:t>
            </a:r>
            <a:r>
              <a:rPr lang="en-US" sz="2800" dirty="0">
                <a:latin typeface="Times New Roman" panose="02020603050405020304" pitchFamily="18" charset="0"/>
                <a:cs typeface="Times New Roman" panose="02020603050405020304" pitchFamily="18" charset="0"/>
              </a:rPr>
              <a:t> </a:t>
            </a:r>
          </a:p>
          <a:p>
            <a:r>
              <a:rPr lang="en-US" sz="2400" i="1" baseline="30000" dirty="0">
                <a:latin typeface="Times New Roman" panose="02020603050405020304" pitchFamily="18" charset="0"/>
                <a:cs typeface="Times New Roman" panose="02020603050405020304" pitchFamily="18" charset="0"/>
              </a:rPr>
              <a:t>1 </a:t>
            </a:r>
            <a:r>
              <a:rPr lang="en-US" sz="2400" i="1" dirty="0">
                <a:latin typeface="Times New Roman" panose="02020603050405020304" pitchFamily="18" charset="0"/>
                <a:cs typeface="Times New Roman" panose="02020603050405020304" pitchFamily="18" charset="0"/>
              </a:rPr>
              <a:t>School of Engineering, University of Edinburgh, Edinburgh, UK </a:t>
            </a:r>
          </a:p>
          <a:p>
            <a:r>
              <a:rPr lang="en-US" sz="2400" i="1" baseline="30000" dirty="0">
                <a:latin typeface="Times New Roman" panose="02020603050405020304" pitchFamily="18" charset="0"/>
                <a:cs typeface="Times New Roman" panose="02020603050405020304" pitchFamily="18" charset="0"/>
              </a:rPr>
              <a:t>2</a:t>
            </a:r>
            <a:r>
              <a:rPr lang="en-US" sz="2400" i="1" dirty="0">
                <a:latin typeface="Times New Roman" panose="02020603050405020304" pitchFamily="18" charset="0"/>
                <a:cs typeface="Times New Roman" panose="02020603050405020304" pitchFamily="18" charset="0"/>
              </a:rPr>
              <a:t> AI Research, Canon Medical Research Europe, Edinburgh, Lothian, UK</a:t>
            </a:r>
          </a:p>
        </p:txBody>
      </p:sp>
      <p:sp>
        <p:nvSpPr>
          <p:cNvPr id="3" name="TextBox 2">
            <a:extLst>
              <a:ext uri="{FF2B5EF4-FFF2-40B4-BE49-F238E27FC236}">
                <a16:creationId xmlns:a16="http://schemas.microsoft.com/office/drawing/2014/main" id="{52D916EB-A359-4977-993A-B76B2D76FA92}"/>
              </a:ext>
            </a:extLst>
          </p:cNvPr>
          <p:cNvSpPr txBox="1"/>
          <p:nvPr/>
        </p:nvSpPr>
        <p:spPr>
          <a:xfrm>
            <a:off x="10482469" y="6260089"/>
            <a:ext cx="1709531" cy="461665"/>
          </a:xfrm>
          <a:prstGeom prst="rect">
            <a:avLst/>
          </a:prstGeom>
          <a:noFill/>
        </p:spPr>
        <p:txBody>
          <a:bodyPr wrap="square" rtlCol="0">
            <a:spAutoFit/>
          </a:bodyPr>
          <a:lstStyle/>
          <a:p>
            <a:r>
              <a:rPr lang="en-US" sz="2400" dirty="0"/>
              <a:t>04/28/2023</a:t>
            </a:r>
          </a:p>
        </p:txBody>
      </p:sp>
    </p:spTree>
    <p:extLst>
      <p:ext uri="{BB962C8B-B14F-4D97-AF65-F5344CB8AC3E}">
        <p14:creationId xmlns:p14="http://schemas.microsoft.com/office/powerpoint/2010/main" val="3151479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C4A39-3B55-4599-8773-A46F1C39467C}"/>
              </a:ext>
            </a:extLst>
          </p:cNvPr>
          <p:cNvSpPr>
            <a:spLocks noGrp="1"/>
          </p:cNvSpPr>
          <p:nvPr>
            <p:ph type="title"/>
          </p:nvPr>
        </p:nvSpPr>
        <p:spPr>
          <a:xfrm>
            <a:off x="188843" y="0"/>
            <a:ext cx="10515600" cy="1325563"/>
          </a:xfrm>
        </p:spPr>
        <p:txBody>
          <a:bodyPr/>
          <a:lstStyle/>
          <a:p>
            <a:r>
              <a:rPr lang="en-US" dirty="0"/>
              <a:t>Structural causal models (SCMs)</a:t>
            </a:r>
          </a:p>
        </p:txBody>
      </p:sp>
      <p:sp>
        <p:nvSpPr>
          <p:cNvPr id="3" name="Rectangle 2">
            <a:extLst>
              <a:ext uri="{FF2B5EF4-FFF2-40B4-BE49-F238E27FC236}">
                <a16:creationId xmlns:a16="http://schemas.microsoft.com/office/drawing/2014/main" id="{76FD6A1B-970F-43F5-A7A6-79A3384326F2}"/>
              </a:ext>
            </a:extLst>
          </p:cNvPr>
          <p:cNvSpPr/>
          <p:nvPr/>
        </p:nvSpPr>
        <p:spPr>
          <a:xfrm>
            <a:off x="596347" y="1263782"/>
            <a:ext cx="10933043" cy="1877437"/>
          </a:xfrm>
          <a:prstGeom prst="rect">
            <a:avLst/>
          </a:prstGeom>
        </p:spPr>
        <p:txBody>
          <a:bodyPr wrap="square">
            <a:spAutoFit/>
          </a:bodyPr>
          <a:lstStyle/>
          <a:p>
            <a:pPr marL="457200" indent="-457200">
              <a:buFont typeface="Arial" panose="020B0604020202020204" pitchFamily="34" charset="0"/>
              <a:buChar char="•"/>
            </a:pPr>
            <a:r>
              <a:rPr lang="en-US" sz="3200" dirty="0"/>
              <a:t>Thus, SCM allows us to go beyond,</a:t>
            </a:r>
          </a:p>
          <a:p>
            <a:pPr marL="914400" lvl="1" indent="-457200">
              <a:buFont typeface="Wingdings" panose="05000000000000000000" pitchFamily="2" charset="2"/>
              <a:buChar char="Ø"/>
            </a:pPr>
            <a:r>
              <a:rPr lang="en-US" sz="2800" dirty="0"/>
              <a:t>associative predictions</a:t>
            </a:r>
          </a:p>
          <a:p>
            <a:pPr marL="914400" lvl="1" indent="-457200">
              <a:buFont typeface="Wingdings" panose="05000000000000000000" pitchFamily="2" charset="2"/>
              <a:buChar char="Ø"/>
            </a:pPr>
            <a:r>
              <a:rPr lang="en-US" sz="2800" dirty="0"/>
              <a:t>interventional and </a:t>
            </a:r>
          </a:p>
          <a:p>
            <a:pPr marL="914400" lvl="1" indent="-457200">
              <a:buFont typeface="Wingdings" panose="05000000000000000000" pitchFamily="2" charset="2"/>
              <a:buChar char="Ø"/>
            </a:pPr>
            <a:r>
              <a:rPr lang="en-US" sz="2800" dirty="0"/>
              <a:t>counterfactual queries</a:t>
            </a:r>
          </a:p>
        </p:txBody>
      </p:sp>
      <p:pic>
        <p:nvPicPr>
          <p:cNvPr id="9" name="Picture 8">
            <a:extLst>
              <a:ext uri="{FF2B5EF4-FFF2-40B4-BE49-F238E27FC236}">
                <a16:creationId xmlns:a16="http://schemas.microsoft.com/office/drawing/2014/main" id="{11E13DB6-C73A-4962-855F-47294CFEEB80}"/>
              </a:ext>
            </a:extLst>
          </p:cNvPr>
          <p:cNvPicPr>
            <a:picLocks noChangeAspect="1"/>
          </p:cNvPicPr>
          <p:nvPr/>
        </p:nvPicPr>
        <p:blipFill rotWithShape="1">
          <a:blip r:embed="rId3"/>
          <a:srcRect l="8487" t="24737" r="59934" b="14911"/>
          <a:stretch/>
        </p:blipFill>
        <p:spPr>
          <a:xfrm>
            <a:off x="4832728" y="3346174"/>
            <a:ext cx="6259341" cy="3364397"/>
          </a:xfrm>
          <a:prstGeom prst="rect">
            <a:avLst/>
          </a:prstGeom>
        </p:spPr>
      </p:pic>
    </p:spTree>
    <p:extLst>
      <p:ext uri="{BB962C8B-B14F-4D97-AF65-F5344CB8AC3E}">
        <p14:creationId xmlns:p14="http://schemas.microsoft.com/office/powerpoint/2010/main" val="1734390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56EE3-1EE2-4260-AB82-7E3FAD48B4D2}"/>
              </a:ext>
            </a:extLst>
          </p:cNvPr>
          <p:cNvSpPr>
            <a:spLocks noGrp="1"/>
          </p:cNvSpPr>
          <p:nvPr>
            <p:ph type="title"/>
          </p:nvPr>
        </p:nvSpPr>
        <p:spPr>
          <a:xfrm>
            <a:off x="284922" y="0"/>
            <a:ext cx="10515600" cy="1325563"/>
          </a:xfrm>
        </p:spPr>
        <p:txBody>
          <a:bodyPr/>
          <a:lstStyle/>
          <a:p>
            <a:r>
              <a:rPr lang="en-US" dirty="0"/>
              <a:t>Potential outcomes</a:t>
            </a:r>
          </a:p>
        </p:txBody>
      </p:sp>
      <p:pic>
        <p:nvPicPr>
          <p:cNvPr id="5" name="Picture 4">
            <a:extLst>
              <a:ext uri="{FF2B5EF4-FFF2-40B4-BE49-F238E27FC236}">
                <a16:creationId xmlns:a16="http://schemas.microsoft.com/office/drawing/2014/main" id="{D4DB251C-878E-412A-8BAA-A690E52232D4}"/>
              </a:ext>
            </a:extLst>
          </p:cNvPr>
          <p:cNvPicPr>
            <a:picLocks noChangeAspect="1"/>
          </p:cNvPicPr>
          <p:nvPr/>
        </p:nvPicPr>
        <p:blipFill>
          <a:blip r:embed="rId3"/>
          <a:stretch>
            <a:fillRect/>
          </a:stretch>
        </p:blipFill>
        <p:spPr>
          <a:xfrm>
            <a:off x="415787" y="1325563"/>
            <a:ext cx="9372600" cy="3581400"/>
          </a:xfrm>
          <a:prstGeom prst="rect">
            <a:avLst/>
          </a:prstGeom>
        </p:spPr>
      </p:pic>
      <p:sp>
        <p:nvSpPr>
          <p:cNvPr id="6" name="Rectangle 5">
            <a:extLst>
              <a:ext uri="{FF2B5EF4-FFF2-40B4-BE49-F238E27FC236}">
                <a16:creationId xmlns:a16="http://schemas.microsoft.com/office/drawing/2014/main" id="{568E33D5-AB97-4958-96E2-7583ED9DE096}"/>
              </a:ext>
            </a:extLst>
          </p:cNvPr>
          <p:cNvSpPr/>
          <p:nvPr/>
        </p:nvSpPr>
        <p:spPr>
          <a:xfrm>
            <a:off x="284922" y="4906963"/>
            <a:ext cx="11153362" cy="1815882"/>
          </a:xfrm>
          <a:prstGeom prst="rect">
            <a:avLst/>
          </a:prstGeom>
        </p:spPr>
        <p:txBody>
          <a:bodyPr wrap="square">
            <a:spAutoFit/>
          </a:bodyPr>
          <a:lstStyle/>
          <a:p>
            <a:pPr marL="457200" indent="-457200">
              <a:buFont typeface="Arial" panose="020B0604020202020204" pitchFamily="34" charset="0"/>
              <a:buChar char="•"/>
            </a:pPr>
            <a:r>
              <a:rPr lang="en-US" sz="2800" dirty="0"/>
              <a:t>Graphical SCMs are powerful for modelling assumption or identifying if an intervention is even possible or not.</a:t>
            </a:r>
          </a:p>
          <a:p>
            <a:pPr marL="457200" indent="-457200">
              <a:buFont typeface="Arial" panose="020B0604020202020204" pitchFamily="34" charset="0"/>
              <a:buChar char="•"/>
            </a:pPr>
            <a:r>
              <a:rPr lang="en-US" sz="2800" dirty="0"/>
              <a:t>Potential outcomes literature is more focused on quantifying the effect of interventions.</a:t>
            </a:r>
          </a:p>
        </p:txBody>
      </p:sp>
    </p:spTree>
    <p:extLst>
      <p:ext uri="{BB962C8B-B14F-4D97-AF65-F5344CB8AC3E}">
        <p14:creationId xmlns:p14="http://schemas.microsoft.com/office/powerpoint/2010/main" val="3325623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F0275-0942-4347-BF92-F842EAD1B4D7}"/>
              </a:ext>
            </a:extLst>
          </p:cNvPr>
          <p:cNvSpPr>
            <a:spLocks noGrp="1"/>
          </p:cNvSpPr>
          <p:nvPr>
            <p:ph type="title"/>
          </p:nvPr>
        </p:nvSpPr>
        <p:spPr>
          <a:xfrm>
            <a:off x="406400" y="365125"/>
            <a:ext cx="10947400" cy="1325563"/>
          </a:xfrm>
        </p:spPr>
        <p:txBody>
          <a:bodyPr/>
          <a:lstStyle/>
          <a:p>
            <a:r>
              <a:rPr lang="en-US" dirty="0"/>
              <a:t>Alzheimer’s disease: Practical Example of CML</a:t>
            </a:r>
          </a:p>
        </p:txBody>
      </p:sp>
      <p:sp>
        <p:nvSpPr>
          <p:cNvPr id="3" name="Content Placeholder 2">
            <a:extLst>
              <a:ext uri="{FF2B5EF4-FFF2-40B4-BE49-F238E27FC236}">
                <a16:creationId xmlns:a16="http://schemas.microsoft.com/office/drawing/2014/main" id="{313897ED-4B49-44F1-B1B5-26EC24F254AC}"/>
              </a:ext>
            </a:extLst>
          </p:cNvPr>
          <p:cNvSpPr>
            <a:spLocks noGrp="1"/>
          </p:cNvSpPr>
          <p:nvPr>
            <p:ph idx="1"/>
          </p:nvPr>
        </p:nvSpPr>
        <p:spPr>
          <a:xfrm>
            <a:off x="228599" y="1690688"/>
            <a:ext cx="11557001" cy="4351338"/>
          </a:xfrm>
        </p:spPr>
        <p:txBody>
          <a:bodyPr/>
          <a:lstStyle/>
          <a:p>
            <a:r>
              <a:rPr lang="en-US" dirty="0"/>
              <a:t>Recent attempt to understand AD from a causal perspective takes into account many biomarkers and uses domain knowledge for deriving ground truth causal relationships.</a:t>
            </a:r>
          </a:p>
          <a:p>
            <a:pPr lvl="2">
              <a:buFont typeface="Wingdings" panose="05000000000000000000" pitchFamily="2" charset="2"/>
              <a:buChar char="Ø"/>
            </a:pPr>
            <a:r>
              <a:rPr lang="en-US" sz="2800" dirty="0"/>
              <a:t> chronological age</a:t>
            </a:r>
          </a:p>
          <a:p>
            <a:pPr lvl="2">
              <a:buFont typeface="Wingdings" panose="05000000000000000000" pitchFamily="2" charset="2"/>
              <a:buChar char="Ø"/>
            </a:pPr>
            <a:r>
              <a:rPr lang="en-US" sz="2800" dirty="0"/>
              <a:t>magnetic resonance (MR) images of the brain, and </a:t>
            </a:r>
          </a:p>
          <a:p>
            <a:pPr lvl="2">
              <a:buFont typeface="Wingdings" panose="05000000000000000000" pitchFamily="2" charset="2"/>
              <a:buChar char="Ø"/>
            </a:pPr>
            <a:r>
              <a:rPr lang="en-US" sz="2800" dirty="0"/>
              <a:t>AD diagnosis</a:t>
            </a:r>
          </a:p>
          <a:p>
            <a:r>
              <a:rPr lang="en-US" sz="3200" dirty="0"/>
              <a:t>In this scenario, we can assume that age is a confounder of brain morphology, measured by the MR image, and AD diagnosis.</a:t>
            </a:r>
          </a:p>
          <a:p>
            <a:pPr lvl="2">
              <a:buFont typeface="Wingdings" panose="05000000000000000000" pitchFamily="2" charset="2"/>
              <a:buChar char="Ø"/>
            </a:pPr>
            <a:endParaRPr lang="en-US" sz="2800" dirty="0"/>
          </a:p>
          <a:p>
            <a:pPr>
              <a:buFont typeface="Wingdings" panose="05000000000000000000" pitchFamily="2" charset="2"/>
              <a:buChar char="Ø"/>
            </a:pPr>
            <a:endParaRPr lang="en-US" sz="3600" dirty="0"/>
          </a:p>
        </p:txBody>
      </p:sp>
    </p:spTree>
    <p:extLst>
      <p:ext uri="{BB962C8B-B14F-4D97-AF65-F5344CB8AC3E}">
        <p14:creationId xmlns:p14="http://schemas.microsoft.com/office/powerpoint/2010/main" val="16727223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D94F429-196A-46B9-A513-238270B7DDC3}"/>
              </a:ext>
            </a:extLst>
          </p:cNvPr>
          <p:cNvPicPr>
            <a:picLocks noGrp="1" noChangeAspect="1"/>
          </p:cNvPicPr>
          <p:nvPr>
            <p:ph idx="1"/>
          </p:nvPr>
        </p:nvPicPr>
        <p:blipFill rotWithShape="1">
          <a:blip r:embed="rId3"/>
          <a:srcRect l="62480" t="11583" r="12222" b="25207"/>
          <a:stretch/>
        </p:blipFill>
        <p:spPr>
          <a:xfrm>
            <a:off x="58420" y="1158029"/>
            <a:ext cx="7053580" cy="4956947"/>
          </a:xfrm>
          <a:prstGeom prst="rect">
            <a:avLst/>
          </a:prstGeom>
        </p:spPr>
      </p:pic>
      <p:sp>
        <p:nvSpPr>
          <p:cNvPr id="5" name="Title 1">
            <a:extLst>
              <a:ext uri="{FF2B5EF4-FFF2-40B4-BE49-F238E27FC236}">
                <a16:creationId xmlns:a16="http://schemas.microsoft.com/office/drawing/2014/main" id="{030EE2A7-303F-41D3-9A73-0D39488DBBFA}"/>
              </a:ext>
            </a:extLst>
          </p:cNvPr>
          <p:cNvSpPr>
            <a:spLocks noGrp="1"/>
          </p:cNvSpPr>
          <p:nvPr>
            <p:ph type="title"/>
          </p:nvPr>
        </p:nvSpPr>
        <p:spPr>
          <a:xfrm>
            <a:off x="236220" y="0"/>
            <a:ext cx="10947400" cy="1325563"/>
          </a:xfrm>
        </p:spPr>
        <p:txBody>
          <a:bodyPr/>
          <a:lstStyle/>
          <a:p>
            <a:r>
              <a:rPr lang="en-US" dirty="0"/>
              <a:t>Alzheimer’s disease: Practical Example of CML</a:t>
            </a:r>
          </a:p>
        </p:txBody>
      </p:sp>
      <p:sp>
        <p:nvSpPr>
          <p:cNvPr id="6" name="Rectangle 5">
            <a:extLst>
              <a:ext uri="{FF2B5EF4-FFF2-40B4-BE49-F238E27FC236}">
                <a16:creationId xmlns:a16="http://schemas.microsoft.com/office/drawing/2014/main" id="{C685CDB0-95B1-459A-98C3-4511BB6B2945}"/>
              </a:ext>
            </a:extLst>
          </p:cNvPr>
          <p:cNvSpPr/>
          <p:nvPr/>
        </p:nvSpPr>
        <p:spPr>
          <a:xfrm>
            <a:off x="6604000" y="1424729"/>
            <a:ext cx="5588000" cy="5016758"/>
          </a:xfrm>
          <a:prstGeom prst="rect">
            <a:avLst/>
          </a:prstGeom>
        </p:spPr>
        <p:txBody>
          <a:bodyPr wrap="square">
            <a:spAutoFit/>
          </a:bodyPr>
          <a:lstStyle/>
          <a:p>
            <a:pPr marL="457200" indent="-457200">
              <a:buFont typeface="Wingdings" panose="05000000000000000000" pitchFamily="2" charset="2"/>
              <a:buChar char="ü"/>
            </a:pPr>
            <a:r>
              <a:rPr lang="en-US" sz="3200" dirty="0"/>
              <a:t>By observing qualitatively the difference between the baseline and synthesized images. They see that ageing and AD have similar effects on the brain.</a:t>
            </a:r>
          </a:p>
          <a:p>
            <a:pPr marL="457200" indent="-457200">
              <a:buFont typeface="Wingdings" panose="05000000000000000000" pitchFamily="2" charset="2"/>
              <a:buChar char="ü"/>
            </a:pPr>
            <a:endParaRPr lang="en-US" sz="3200" dirty="0"/>
          </a:p>
          <a:p>
            <a:pPr marL="457200" indent="-457200">
              <a:buFont typeface="Wingdings" panose="05000000000000000000" pitchFamily="2" charset="2"/>
              <a:buChar char="ü"/>
            </a:pPr>
            <a:r>
              <a:rPr lang="en-US" sz="3200" dirty="0"/>
              <a:t>Both variables change the volume of brain when intervened on independently.</a:t>
            </a:r>
          </a:p>
        </p:txBody>
      </p:sp>
    </p:spTree>
    <p:extLst>
      <p:ext uri="{BB962C8B-B14F-4D97-AF65-F5344CB8AC3E}">
        <p14:creationId xmlns:p14="http://schemas.microsoft.com/office/powerpoint/2010/main" val="3378488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DAA16-32CE-465D-A9C9-9040C9DCB9B8}"/>
              </a:ext>
            </a:extLst>
          </p:cNvPr>
          <p:cNvSpPr>
            <a:spLocks noGrp="1"/>
          </p:cNvSpPr>
          <p:nvPr>
            <p:ph type="title"/>
          </p:nvPr>
        </p:nvSpPr>
        <p:spPr>
          <a:xfrm>
            <a:off x="88900" y="111125"/>
            <a:ext cx="11341100" cy="1325563"/>
          </a:xfrm>
        </p:spPr>
        <p:txBody>
          <a:bodyPr/>
          <a:lstStyle/>
          <a:p>
            <a:r>
              <a:rPr lang="en-US" dirty="0"/>
              <a:t>Modeling the data generation process</a:t>
            </a:r>
          </a:p>
        </p:txBody>
      </p:sp>
      <p:sp>
        <p:nvSpPr>
          <p:cNvPr id="3" name="Content Placeholder 2">
            <a:extLst>
              <a:ext uri="{FF2B5EF4-FFF2-40B4-BE49-F238E27FC236}">
                <a16:creationId xmlns:a16="http://schemas.microsoft.com/office/drawing/2014/main" id="{27B20C6F-6148-4D4F-B7E8-15E1C3925E82}"/>
              </a:ext>
            </a:extLst>
          </p:cNvPr>
          <p:cNvSpPr>
            <a:spLocks noGrp="1"/>
          </p:cNvSpPr>
          <p:nvPr>
            <p:ph idx="1"/>
          </p:nvPr>
        </p:nvSpPr>
        <p:spPr>
          <a:xfrm>
            <a:off x="317500" y="1711324"/>
            <a:ext cx="11341100" cy="4752975"/>
          </a:xfrm>
        </p:spPr>
        <p:txBody>
          <a:bodyPr/>
          <a:lstStyle/>
          <a:p>
            <a:r>
              <a:rPr lang="en-US" dirty="0"/>
              <a:t>By representing the variables of a particular problem and their causal relationships as a causal graph, one can model</a:t>
            </a:r>
          </a:p>
          <a:p>
            <a:endParaRPr lang="en-US" dirty="0"/>
          </a:p>
          <a:p>
            <a:pPr lvl="2">
              <a:buFont typeface="Wingdings" panose="05000000000000000000" pitchFamily="2" charset="2"/>
              <a:buChar char="Ø"/>
            </a:pPr>
            <a:r>
              <a:rPr lang="en-US" sz="3200" dirty="0"/>
              <a:t>domain shifts, such as population shift (different cohorts), </a:t>
            </a:r>
          </a:p>
          <a:p>
            <a:pPr lvl="2">
              <a:buFont typeface="Wingdings" panose="05000000000000000000" pitchFamily="2" charset="2"/>
              <a:buChar char="Ø"/>
            </a:pPr>
            <a:r>
              <a:rPr lang="en-US" sz="3200" dirty="0"/>
              <a:t>acquisition shift (different sites or scanners) and </a:t>
            </a:r>
          </a:p>
          <a:p>
            <a:pPr lvl="2">
              <a:buFont typeface="Wingdings" panose="05000000000000000000" pitchFamily="2" charset="2"/>
              <a:buChar char="Ø"/>
            </a:pPr>
            <a:r>
              <a:rPr lang="en-US" sz="3200" dirty="0"/>
              <a:t>annotation shift (different annotators), and </a:t>
            </a:r>
          </a:p>
          <a:p>
            <a:pPr lvl="2">
              <a:buFont typeface="Wingdings" panose="05000000000000000000" pitchFamily="2" charset="2"/>
              <a:buChar char="Ø"/>
            </a:pPr>
            <a:r>
              <a:rPr lang="en-US" sz="3200" dirty="0"/>
              <a:t>data scarcity (imbalanced classes)</a:t>
            </a:r>
          </a:p>
        </p:txBody>
      </p:sp>
    </p:spTree>
    <p:extLst>
      <p:ext uri="{BB962C8B-B14F-4D97-AF65-F5344CB8AC3E}">
        <p14:creationId xmlns:p14="http://schemas.microsoft.com/office/powerpoint/2010/main" val="29289389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4FFB80A-E9F9-46D1-A038-AAD2CEE41AED}"/>
              </a:ext>
            </a:extLst>
          </p:cNvPr>
          <p:cNvSpPr>
            <a:spLocks noGrp="1"/>
          </p:cNvSpPr>
          <p:nvPr>
            <p:ph type="title"/>
          </p:nvPr>
        </p:nvSpPr>
        <p:spPr>
          <a:xfrm>
            <a:off x="88900" y="111125"/>
            <a:ext cx="11341100" cy="1325563"/>
          </a:xfrm>
        </p:spPr>
        <p:txBody>
          <a:bodyPr/>
          <a:lstStyle/>
          <a:p>
            <a:r>
              <a:rPr lang="en-US" dirty="0"/>
              <a:t>Modeling the data generation process</a:t>
            </a:r>
          </a:p>
        </p:txBody>
      </p:sp>
      <p:pic>
        <p:nvPicPr>
          <p:cNvPr id="5" name="Picture 4">
            <a:extLst>
              <a:ext uri="{FF2B5EF4-FFF2-40B4-BE49-F238E27FC236}">
                <a16:creationId xmlns:a16="http://schemas.microsoft.com/office/drawing/2014/main" id="{7D384DF0-1C42-47B2-B54D-2D1EF141B83A}"/>
              </a:ext>
            </a:extLst>
          </p:cNvPr>
          <p:cNvPicPr>
            <a:picLocks noChangeAspect="1"/>
          </p:cNvPicPr>
          <p:nvPr/>
        </p:nvPicPr>
        <p:blipFill rotWithShape="1">
          <a:blip r:embed="rId3"/>
          <a:srcRect l="59762" t="31693" r="12500" b="44180"/>
          <a:stretch/>
        </p:blipFill>
        <p:spPr>
          <a:xfrm>
            <a:off x="205528" y="1407660"/>
            <a:ext cx="11644009" cy="2848539"/>
          </a:xfrm>
          <a:prstGeom prst="rect">
            <a:avLst/>
          </a:prstGeom>
        </p:spPr>
      </p:pic>
      <p:sp>
        <p:nvSpPr>
          <p:cNvPr id="6" name="Rectangle 5">
            <a:extLst>
              <a:ext uri="{FF2B5EF4-FFF2-40B4-BE49-F238E27FC236}">
                <a16:creationId xmlns:a16="http://schemas.microsoft.com/office/drawing/2014/main" id="{5FD8CBBB-3723-445E-A7E8-984F56DC345C}"/>
              </a:ext>
            </a:extLst>
          </p:cNvPr>
          <p:cNvSpPr/>
          <p:nvPr/>
        </p:nvSpPr>
        <p:spPr>
          <a:xfrm>
            <a:off x="88900" y="4285227"/>
            <a:ext cx="11986986" cy="2246769"/>
          </a:xfrm>
          <a:prstGeom prst="rect">
            <a:avLst/>
          </a:prstGeom>
        </p:spPr>
        <p:txBody>
          <a:bodyPr wrap="square">
            <a:spAutoFit/>
          </a:bodyPr>
          <a:lstStyle/>
          <a:p>
            <a:pPr algn="just"/>
            <a:r>
              <a:rPr lang="en-US" sz="2800" dirty="0"/>
              <a:t>Illustration of how a naively trained classifier (a neural network) fails when the data generation process and causal structure are not identified. We highlight that the group with worse performance is the older cognitively normal patients due to the confounding bias. After training with counterfactually augmented data, the classifier’s precision for the worse performance age group improved.</a:t>
            </a:r>
          </a:p>
        </p:txBody>
      </p:sp>
    </p:spTree>
    <p:extLst>
      <p:ext uri="{BB962C8B-B14F-4D97-AF65-F5344CB8AC3E}">
        <p14:creationId xmlns:p14="http://schemas.microsoft.com/office/powerpoint/2010/main" val="3716722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A474A-0C18-45C0-AAE0-0BEBFC29E1EA}"/>
              </a:ext>
            </a:extLst>
          </p:cNvPr>
          <p:cNvSpPr>
            <a:spLocks noGrp="1"/>
          </p:cNvSpPr>
          <p:nvPr>
            <p:ph type="title"/>
          </p:nvPr>
        </p:nvSpPr>
        <p:spPr>
          <a:xfrm>
            <a:off x="171382" y="34314"/>
            <a:ext cx="11063514" cy="1325563"/>
          </a:xfrm>
        </p:spPr>
        <p:txBody>
          <a:bodyPr/>
          <a:lstStyle/>
          <a:p>
            <a:r>
              <a:rPr lang="en-US" dirty="0"/>
              <a:t>Treatment effect and precision medicine</a:t>
            </a: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6B7ECB39-E547-4AF1-A99A-CB6E58F396B3}"/>
                  </a:ext>
                </a:extLst>
              </p:cNvPr>
              <p:cNvSpPr/>
              <p:nvPr/>
            </p:nvSpPr>
            <p:spPr>
              <a:xfrm>
                <a:off x="5369170" y="1162851"/>
                <a:ext cx="6799385" cy="5471819"/>
              </a:xfrm>
              <a:prstGeom prst="rect">
                <a:avLst/>
              </a:prstGeom>
            </p:spPr>
            <p:txBody>
              <a:bodyPr wrap="square">
                <a:spAutoFit/>
              </a:bodyPr>
              <a:lstStyle/>
              <a:p>
                <a:pPr marL="342900" indent="-342900" algn="just">
                  <a:buFont typeface="Wingdings" panose="05000000000000000000" pitchFamily="2" charset="2"/>
                  <a:buChar char="Ø"/>
                </a:pPr>
                <a:r>
                  <a:rPr lang="en-US" sz="2800" dirty="0"/>
                  <a:t>Beyond diagnosis, a major challenge in healthcare is ascertaining whether a given treatment influences an outcome. </a:t>
                </a:r>
              </a:p>
              <a:p>
                <a:pPr marL="342900" indent="-342900" algn="just">
                  <a:buFont typeface="Wingdings" panose="05000000000000000000" pitchFamily="2" charset="2"/>
                  <a:buChar char="Ø"/>
                </a:pPr>
                <a:r>
                  <a:rPr lang="en-US" sz="2800" dirty="0"/>
                  <a:t>For a binary treatment decision, for instance, the aim is to estimate the average treatment effect (ATE), </a:t>
                </a:r>
                <a14:m>
                  <m:oMath xmlns:m="http://schemas.openxmlformats.org/officeDocument/2006/math">
                    <m:r>
                      <a:rPr lang="en-US" sz="2800" b="0" i="1" smtClean="0">
                        <a:latin typeface="Cambria Math" panose="02040503050406030204" pitchFamily="18" charset="0"/>
                      </a:rPr>
                      <m:t>𝐸</m:t>
                    </m:r>
                    <m:d>
                      <m:dPr>
                        <m:begChr m:val="["/>
                        <m:endChr m:val="]"/>
                        <m:ctrlPr>
                          <a:rPr lang="en-US" sz="2800" b="0" i="1" smtClean="0">
                            <a:latin typeface="Cambria Math" panose="02040503050406030204" pitchFamily="18" charset="0"/>
                          </a:rPr>
                        </m:ctrlPr>
                      </m:dPr>
                      <m:e>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𝑌</m:t>
                            </m:r>
                          </m:e>
                          <m:sup>
                            <m:r>
                              <a:rPr lang="en-US" sz="2800" b="0" i="1" smtClean="0">
                                <a:latin typeface="Cambria Math" panose="02040503050406030204" pitchFamily="18" charset="0"/>
                              </a:rPr>
                              <m:t>(1)</m:t>
                            </m:r>
                          </m:sup>
                        </m:sSup>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𝑌</m:t>
                            </m:r>
                          </m:e>
                          <m:sup>
                            <m:r>
                              <a:rPr lang="en-US" sz="2800" b="0" i="1" smtClean="0">
                                <a:latin typeface="Cambria Math" panose="02040503050406030204" pitchFamily="18" charset="0"/>
                              </a:rPr>
                              <m:t>(0)</m:t>
                            </m:r>
                          </m:sup>
                        </m:sSup>
                      </m:e>
                    </m:d>
                  </m:oMath>
                </a14:m>
                <a:r>
                  <a:rPr lang="en-US" sz="2800" dirty="0"/>
                  <a:t>, where </a:t>
                </a:r>
                <a14:m>
                  <m:oMath xmlns:m="http://schemas.openxmlformats.org/officeDocument/2006/math">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𝑌</m:t>
                        </m:r>
                      </m:e>
                      <m:sup>
                        <m:r>
                          <a:rPr lang="en-US" sz="2800" b="0" i="1" smtClean="0">
                            <a:latin typeface="Cambria Math" panose="02040503050406030204" pitchFamily="18" charset="0"/>
                          </a:rPr>
                          <m:t>(1)</m:t>
                        </m:r>
                      </m:sup>
                    </m:sSup>
                  </m:oMath>
                </a14:m>
                <a:r>
                  <a:rPr lang="en-US" sz="2800" dirty="0"/>
                  <a:t> is the outcome given the treatment and </a:t>
                </a:r>
                <a14:m>
                  <m:oMath xmlns:m="http://schemas.openxmlformats.org/officeDocument/2006/math">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𝑌</m:t>
                        </m:r>
                      </m:e>
                      <m:sup>
                        <m:r>
                          <a:rPr lang="en-US" sz="2800" b="0" i="1" smtClean="0">
                            <a:latin typeface="Cambria Math" panose="02040503050406030204" pitchFamily="18" charset="0"/>
                          </a:rPr>
                          <m:t>(0)</m:t>
                        </m:r>
                      </m:sup>
                    </m:sSup>
                  </m:oMath>
                </a14:m>
                <a:r>
                  <a:rPr lang="en-US" sz="2800" dirty="0"/>
                  <a:t> is the outcome without it (control), and </a:t>
                </a:r>
                <a14:m>
                  <m:oMath xmlns:m="http://schemas.openxmlformats.org/officeDocument/2006/math">
                    <m:sSubSup>
                      <m:sSubSupPr>
                        <m:ctrlPr>
                          <a:rPr lang="en-US" sz="2800" i="1" smtClean="0">
                            <a:latin typeface="Cambria Math" panose="02040503050406030204" pitchFamily="18" charset="0"/>
                          </a:rPr>
                        </m:ctrlPr>
                      </m:sSubSupPr>
                      <m:e>
                        <m:r>
                          <a:rPr lang="en-US" sz="2800" b="0" i="1" smtClean="0">
                            <a:latin typeface="Cambria Math" panose="02040503050406030204" pitchFamily="18" charset="0"/>
                          </a:rPr>
                          <m:t>𝑌</m:t>
                        </m:r>
                      </m:e>
                      <m:sub>
                        <m:r>
                          <a:rPr lang="en-US" sz="2800" b="0" i="1" smtClean="0">
                            <a:latin typeface="Cambria Math" panose="02040503050406030204" pitchFamily="18" charset="0"/>
                          </a:rPr>
                          <m:t>𝑖</m:t>
                        </m:r>
                      </m:sub>
                      <m:sup>
                        <m:r>
                          <a:rPr lang="en-US" sz="2800" b="0" i="1" smtClean="0">
                            <a:latin typeface="Cambria Math" panose="02040503050406030204" pitchFamily="18" charset="0"/>
                          </a:rPr>
                          <m:t>(1)</m:t>
                        </m:r>
                      </m:sup>
                    </m:sSubSup>
                  </m:oMath>
                </a14:m>
                <a:r>
                  <a:rPr lang="en-US" sz="2800" dirty="0"/>
                  <a:t> for a given patient </a:t>
                </a:r>
                <a:r>
                  <a:rPr lang="en-US" sz="2800" i="1" dirty="0" err="1">
                    <a:latin typeface="Bodoni MT" panose="02070603080606020203" pitchFamily="18" charset="0"/>
                  </a:rPr>
                  <a:t>i</a:t>
                </a:r>
                <a:r>
                  <a:rPr lang="en-US" sz="2800" dirty="0"/>
                  <a:t>, this is typically estimated using </a:t>
                </a:r>
              </a:p>
              <a:p>
                <a:pPr algn="just"/>
                <a:r>
                  <a:rPr lang="en-US" sz="2800" i="1" dirty="0"/>
                  <a:t>     E[Y|T = 1] − E[Y|T = 0]</a:t>
                </a:r>
                <a:r>
                  <a:rPr lang="en-US" sz="2800" dirty="0"/>
                  <a:t>, </a:t>
                </a:r>
              </a:p>
              <a:p>
                <a:pPr algn="just"/>
                <a:r>
                  <a:rPr lang="en-US" sz="2800" dirty="0"/>
                  <a:t>     where </a:t>
                </a:r>
                <a:r>
                  <a:rPr lang="en-US" sz="2800" i="1" dirty="0"/>
                  <a:t>T</a:t>
                </a:r>
                <a:r>
                  <a:rPr lang="en-US" sz="2800" dirty="0"/>
                  <a:t> is the treatment assignment.</a:t>
                </a:r>
              </a:p>
            </p:txBody>
          </p:sp>
        </mc:Choice>
        <mc:Fallback xmlns="">
          <p:sp>
            <p:nvSpPr>
              <p:cNvPr id="5" name="Rectangle 4">
                <a:extLst>
                  <a:ext uri="{FF2B5EF4-FFF2-40B4-BE49-F238E27FC236}">
                    <a16:creationId xmlns:a16="http://schemas.microsoft.com/office/drawing/2014/main" id="{6B7ECB39-E547-4AF1-A99A-CB6E58F396B3}"/>
                  </a:ext>
                </a:extLst>
              </p:cNvPr>
              <p:cNvSpPr>
                <a:spLocks noRot="1" noChangeAspect="1" noMove="1" noResize="1" noEditPoints="1" noAdjustHandles="1" noChangeArrowheads="1" noChangeShapeType="1" noTextEdit="1"/>
              </p:cNvSpPr>
              <p:nvPr/>
            </p:nvSpPr>
            <p:spPr>
              <a:xfrm>
                <a:off x="5369170" y="1162851"/>
                <a:ext cx="6799385" cy="5471819"/>
              </a:xfrm>
              <a:prstGeom prst="rect">
                <a:avLst/>
              </a:prstGeom>
              <a:blipFill>
                <a:blip r:embed="rId4"/>
                <a:stretch>
                  <a:fillRect l="-1614" t="-1115" r="-1794" b="-2341"/>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id="{2FEB42AE-8547-436F-A2D4-88D495ECE6D7}"/>
              </a:ext>
            </a:extLst>
          </p:cNvPr>
          <p:cNvPicPr>
            <a:picLocks noChangeAspect="1"/>
          </p:cNvPicPr>
          <p:nvPr/>
        </p:nvPicPr>
        <p:blipFill rotWithShape="1">
          <a:blip r:embed="rId5"/>
          <a:srcRect l="63261" t="24686" r="7357" b="33285"/>
          <a:stretch/>
        </p:blipFill>
        <p:spPr>
          <a:xfrm>
            <a:off x="1" y="1550503"/>
            <a:ext cx="5369170" cy="2160105"/>
          </a:xfrm>
          <a:prstGeom prst="rect">
            <a:avLst/>
          </a:prstGeom>
        </p:spPr>
      </p:pic>
    </p:spTree>
    <p:extLst>
      <p:ext uri="{BB962C8B-B14F-4D97-AF65-F5344CB8AC3E}">
        <p14:creationId xmlns:p14="http://schemas.microsoft.com/office/powerpoint/2010/main" val="14704300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97E89-0193-4177-96CA-67ED92A40945}"/>
              </a:ext>
            </a:extLst>
          </p:cNvPr>
          <p:cNvSpPr>
            <a:spLocks noGrp="1"/>
          </p:cNvSpPr>
          <p:nvPr>
            <p:ph type="title"/>
          </p:nvPr>
        </p:nvSpPr>
        <p:spPr/>
        <p:txBody>
          <a:bodyPr/>
          <a:lstStyle/>
          <a:p>
            <a:r>
              <a:rPr lang="en-US" dirty="0"/>
              <a:t>Causal machine learning for complex data</a:t>
            </a:r>
          </a:p>
        </p:txBody>
      </p:sp>
      <p:sp>
        <p:nvSpPr>
          <p:cNvPr id="3" name="Content Placeholder 2">
            <a:extLst>
              <a:ext uri="{FF2B5EF4-FFF2-40B4-BE49-F238E27FC236}">
                <a16:creationId xmlns:a16="http://schemas.microsoft.com/office/drawing/2014/main" id="{E4FCBB72-A47B-4688-90A8-49C52124E714}"/>
              </a:ext>
            </a:extLst>
          </p:cNvPr>
          <p:cNvSpPr>
            <a:spLocks noGrp="1"/>
          </p:cNvSpPr>
          <p:nvPr>
            <p:ph idx="1"/>
          </p:nvPr>
        </p:nvSpPr>
        <p:spPr>
          <a:xfrm>
            <a:off x="838200" y="1690688"/>
            <a:ext cx="10515600" cy="4351338"/>
          </a:xfrm>
        </p:spPr>
        <p:txBody>
          <a:bodyPr>
            <a:normAutofit lnSpcReduction="10000"/>
          </a:bodyPr>
          <a:lstStyle/>
          <a:p>
            <a:pPr>
              <a:buFont typeface="Wingdings" panose="05000000000000000000" pitchFamily="2" charset="2"/>
              <a:buChar char="q"/>
            </a:pPr>
            <a:r>
              <a:rPr lang="en-US" dirty="0"/>
              <a:t> Multi-modal data</a:t>
            </a:r>
          </a:p>
          <a:p>
            <a:pPr>
              <a:buFont typeface="Wingdings" panose="05000000000000000000" pitchFamily="2" charset="2"/>
              <a:buChar char="Ø"/>
            </a:pPr>
            <a:r>
              <a:rPr lang="en-US" dirty="0"/>
              <a:t> Psychiatric disease has multiple causes arising from complex interactions</a:t>
            </a:r>
          </a:p>
          <a:p>
            <a:pPr>
              <a:buFont typeface="Wingdings" panose="05000000000000000000" pitchFamily="2" charset="2"/>
              <a:buChar char="Ø"/>
            </a:pPr>
            <a:r>
              <a:rPr lang="en-US" dirty="0"/>
              <a:t> Data derived from several data sources and modalities, including patient demographics, clinical measurements, genetic data and imaging exams.</a:t>
            </a:r>
          </a:p>
          <a:p>
            <a:pPr>
              <a:buFont typeface="Wingdings" panose="05000000000000000000" pitchFamily="2" charset="2"/>
              <a:buChar char="Ø"/>
            </a:pPr>
            <a:r>
              <a:rPr lang="en-US" dirty="0"/>
              <a:t>New ways of measuring biomarkers are increasingly accessible and affordable, but integrating this information is not trivial.</a:t>
            </a:r>
          </a:p>
          <a:p>
            <a:pPr>
              <a:buFont typeface="Wingdings" panose="05000000000000000000" pitchFamily="2" charset="2"/>
              <a:buChar char="Ø"/>
            </a:pPr>
            <a:r>
              <a:rPr lang="en-US" dirty="0"/>
              <a:t>Performing interventions with complex data representations and functions is challenging.</a:t>
            </a:r>
          </a:p>
        </p:txBody>
      </p:sp>
    </p:spTree>
    <p:extLst>
      <p:ext uri="{BB962C8B-B14F-4D97-AF65-F5344CB8AC3E}">
        <p14:creationId xmlns:p14="http://schemas.microsoft.com/office/powerpoint/2010/main" val="28344894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97E89-0193-4177-96CA-67ED92A40945}"/>
              </a:ext>
            </a:extLst>
          </p:cNvPr>
          <p:cNvSpPr>
            <a:spLocks noGrp="1"/>
          </p:cNvSpPr>
          <p:nvPr>
            <p:ph type="title"/>
          </p:nvPr>
        </p:nvSpPr>
        <p:spPr/>
        <p:txBody>
          <a:bodyPr/>
          <a:lstStyle/>
          <a:p>
            <a:r>
              <a:rPr lang="en-US" dirty="0"/>
              <a:t>Causal machine learning for complex data</a:t>
            </a:r>
          </a:p>
        </p:txBody>
      </p:sp>
      <p:sp>
        <p:nvSpPr>
          <p:cNvPr id="3" name="Content Placeholder 2">
            <a:extLst>
              <a:ext uri="{FF2B5EF4-FFF2-40B4-BE49-F238E27FC236}">
                <a16:creationId xmlns:a16="http://schemas.microsoft.com/office/drawing/2014/main" id="{E4FCBB72-A47B-4688-90A8-49C52124E714}"/>
              </a:ext>
            </a:extLst>
          </p:cNvPr>
          <p:cNvSpPr>
            <a:spLocks noGrp="1"/>
          </p:cNvSpPr>
          <p:nvPr>
            <p:ph idx="1"/>
          </p:nvPr>
        </p:nvSpPr>
        <p:spPr>
          <a:xfrm>
            <a:off x="838200" y="1825625"/>
            <a:ext cx="11035748" cy="4351338"/>
          </a:xfrm>
        </p:spPr>
        <p:txBody>
          <a:bodyPr>
            <a:normAutofit lnSpcReduction="10000"/>
          </a:bodyPr>
          <a:lstStyle/>
          <a:p>
            <a:pPr>
              <a:buFont typeface="Wingdings" panose="05000000000000000000" pitchFamily="2" charset="2"/>
              <a:buChar char="q"/>
            </a:pPr>
            <a:r>
              <a:rPr lang="en-US" dirty="0"/>
              <a:t> Temporal data</a:t>
            </a:r>
          </a:p>
          <a:p>
            <a:pPr>
              <a:buFont typeface="Wingdings" panose="05000000000000000000" pitchFamily="2" charset="2"/>
              <a:buChar char="Ø"/>
            </a:pPr>
            <a:r>
              <a:rPr lang="en-US" dirty="0"/>
              <a:t> Environmental factors over time contribute to different disease trajectories in AD.</a:t>
            </a:r>
          </a:p>
          <a:p>
            <a:pPr>
              <a:buFont typeface="Wingdings" panose="05000000000000000000" pitchFamily="2" charset="2"/>
              <a:buChar char="Ø"/>
            </a:pPr>
            <a:r>
              <a:rPr lang="en-US" dirty="0"/>
              <a:t> Inferring causality from time-series data is at the core of CML.</a:t>
            </a:r>
          </a:p>
          <a:p>
            <a:pPr>
              <a:buFont typeface="Wingdings" panose="05000000000000000000" pitchFamily="2" charset="2"/>
              <a:buChar char="Ø"/>
            </a:pPr>
            <a:r>
              <a:rPr lang="en-US" dirty="0"/>
              <a:t>CI methods need to model patient history and treatment timing.</a:t>
            </a:r>
          </a:p>
          <a:p>
            <a:pPr>
              <a:buFont typeface="Wingdings" panose="05000000000000000000" pitchFamily="2" charset="2"/>
              <a:buChar char="Ø"/>
            </a:pPr>
            <a:r>
              <a:rPr lang="en-US" dirty="0"/>
              <a:t> Estimating trajectories under different possible future treatment plans (interventions) is extremely important.</a:t>
            </a:r>
          </a:p>
          <a:p>
            <a:pPr>
              <a:buFont typeface="Wingdings" panose="05000000000000000000" pitchFamily="2" charset="2"/>
              <a:buChar char="Ø"/>
            </a:pPr>
            <a:r>
              <a:rPr lang="en-US" dirty="0"/>
              <a:t>Early work has used temporal CI in neuroscience , but the application of temporal CI in combination with ML for understanding and dealing with complex disease remains largely unexplored.</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17036887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97E89-0193-4177-96CA-67ED92A40945}"/>
              </a:ext>
            </a:extLst>
          </p:cNvPr>
          <p:cNvSpPr>
            <a:spLocks noGrp="1"/>
          </p:cNvSpPr>
          <p:nvPr>
            <p:ph type="title"/>
          </p:nvPr>
        </p:nvSpPr>
        <p:spPr/>
        <p:txBody>
          <a:bodyPr/>
          <a:lstStyle/>
          <a:p>
            <a:r>
              <a:rPr lang="en-US" dirty="0"/>
              <a:t>Causal machine learning for complex data</a:t>
            </a:r>
          </a:p>
        </p:txBody>
      </p:sp>
      <p:sp>
        <p:nvSpPr>
          <p:cNvPr id="3" name="Content Placeholder 2">
            <a:extLst>
              <a:ext uri="{FF2B5EF4-FFF2-40B4-BE49-F238E27FC236}">
                <a16:creationId xmlns:a16="http://schemas.microsoft.com/office/drawing/2014/main" id="{E4FCBB72-A47B-4688-90A8-49C52124E714}"/>
              </a:ext>
            </a:extLst>
          </p:cNvPr>
          <p:cNvSpPr>
            <a:spLocks noGrp="1"/>
          </p:cNvSpPr>
          <p:nvPr>
            <p:ph idx="1"/>
          </p:nvPr>
        </p:nvSpPr>
        <p:spPr>
          <a:xfrm>
            <a:off x="331304" y="1577009"/>
            <a:ext cx="11542644" cy="3975652"/>
          </a:xfrm>
        </p:spPr>
        <p:txBody>
          <a:bodyPr/>
          <a:lstStyle/>
          <a:p>
            <a:pPr>
              <a:buFont typeface="Wingdings" panose="05000000000000000000" pitchFamily="2" charset="2"/>
              <a:buChar char="q"/>
            </a:pPr>
            <a:r>
              <a:rPr lang="en-US" dirty="0"/>
              <a:t> Out-of-distribution with unstructured and high-dimensional data</a:t>
            </a:r>
          </a:p>
          <a:p>
            <a:pPr>
              <a:buFont typeface="Wingdings" panose="05000000000000000000" pitchFamily="2" charset="2"/>
              <a:buChar char="Ø"/>
            </a:pPr>
            <a:r>
              <a:rPr lang="en-US" dirty="0"/>
              <a:t> Challenge of integrating different modalities and temporal information increases when unstructured data is used</a:t>
            </a:r>
          </a:p>
          <a:p>
            <a:pPr>
              <a:buFont typeface="Wingdings" panose="05000000000000000000" pitchFamily="2" charset="2"/>
              <a:buChar char="Ø"/>
            </a:pPr>
            <a:r>
              <a:rPr lang="en-US" dirty="0"/>
              <a:t> Generalization is one of the biggest challenges.</a:t>
            </a:r>
          </a:p>
          <a:p>
            <a:pPr>
              <a:buFont typeface="Wingdings" panose="05000000000000000000" pitchFamily="2" charset="2"/>
              <a:buChar char="Ø"/>
            </a:pPr>
            <a:r>
              <a:rPr lang="en-US" dirty="0"/>
              <a:t> Distribution shifts are often caused by a change in environment (e.g. different hospitals). </a:t>
            </a:r>
          </a:p>
          <a:p>
            <a:pPr>
              <a:buFont typeface="Wingdings" panose="05000000000000000000" pitchFamily="2" charset="2"/>
              <a:buChar char="Ø"/>
            </a:pPr>
            <a:r>
              <a:rPr lang="en-US" dirty="0"/>
              <a:t>Causal relationships are stable across different environments [1]. </a:t>
            </a:r>
          </a:p>
          <a:p>
            <a:pPr>
              <a:buFont typeface="Wingdings" panose="05000000000000000000" pitchFamily="2" charset="2"/>
              <a:buChar char="Ø"/>
            </a:pPr>
            <a:r>
              <a:rPr lang="en-US" dirty="0"/>
              <a:t>In a causal learning, the prediction should be invariant to distribution shifts.</a:t>
            </a:r>
          </a:p>
          <a:p>
            <a:pPr>
              <a:buFont typeface="Wingdings" panose="05000000000000000000" pitchFamily="2" charset="2"/>
              <a:buChar char="Ø"/>
            </a:pPr>
            <a:endParaRPr lang="en-US" dirty="0"/>
          </a:p>
        </p:txBody>
      </p:sp>
      <p:sp>
        <p:nvSpPr>
          <p:cNvPr id="4" name="Rectangle 3">
            <a:extLst>
              <a:ext uri="{FF2B5EF4-FFF2-40B4-BE49-F238E27FC236}">
                <a16:creationId xmlns:a16="http://schemas.microsoft.com/office/drawing/2014/main" id="{208E1416-D4B3-4E64-9C62-03B6D4B0BFC8}"/>
              </a:ext>
            </a:extLst>
          </p:cNvPr>
          <p:cNvSpPr/>
          <p:nvPr/>
        </p:nvSpPr>
        <p:spPr>
          <a:xfrm>
            <a:off x="331304" y="5989983"/>
            <a:ext cx="11860696" cy="707886"/>
          </a:xfrm>
          <a:prstGeom prst="rect">
            <a:avLst/>
          </a:prstGeom>
        </p:spPr>
        <p:txBody>
          <a:bodyPr wrap="square">
            <a:spAutoFit/>
          </a:bodyPr>
          <a:lstStyle/>
          <a:p>
            <a:r>
              <a:rPr lang="en-US" sz="2000" dirty="0"/>
              <a:t>[1] Peters J, </a:t>
            </a:r>
            <a:r>
              <a:rPr lang="en-US" sz="2000" dirty="0" err="1"/>
              <a:t>Bühlmann</a:t>
            </a:r>
            <a:r>
              <a:rPr lang="en-US" sz="2000" dirty="0"/>
              <a:t> P, </a:t>
            </a:r>
            <a:r>
              <a:rPr lang="en-US" sz="2000" dirty="0" err="1"/>
              <a:t>Meinshausen</a:t>
            </a:r>
            <a:r>
              <a:rPr lang="en-US" sz="2000" dirty="0"/>
              <a:t> N. 2016 Causal inference by using invariant prediction: identification and confidence intervals. J. R. Stat. Soc. B (Stat. </a:t>
            </a:r>
            <a:r>
              <a:rPr lang="en-US" sz="2000" dirty="0" err="1"/>
              <a:t>Methodol</a:t>
            </a:r>
            <a:r>
              <a:rPr lang="en-US" sz="2000" dirty="0"/>
              <a:t>.) 78, 947–1012. (doi:10. 1111/rssb.12167)</a:t>
            </a:r>
          </a:p>
        </p:txBody>
      </p:sp>
    </p:spTree>
    <p:extLst>
      <p:ext uri="{BB962C8B-B14F-4D97-AF65-F5344CB8AC3E}">
        <p14:creationId xmlns:p14="http://schemas.microsoft.com/office/powerpoint/2010/main" val="594808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5078E-1774-451E-A971-4A1ECC36E6AB}"/>
              </a:ext>
            </a:extLst>
          </p:cNvPr>
          <p:cNvSpPr>
            <a:spLocks noGrp="1"/>
          </p:cNvSpPr>
          <p:nvPr>
            <p:ph type="title"/>
          </p:nvPr>
        </p:nvSpPr>
        <p:spPr>
          <a:xfrm>
            <a:off x="149217" y="139656"/>
            <a:ext cx="11649205" cy="1325563"/>
          </a:xfrm>
        </p:spPr>
        <p:txBody>
          <a:bodyPr/>
          <a:lstStyle/>
          <a:p>
            <a:pPr algn="ctr"/>
            <a:r>
              <a:rPr lang="en-US" dirty="0"/>
              <a:t>Introduction</a:t>
            </a:r>
          </a:p>
        </p:txBody>
      </p:sp>
      <p:sp>
        <p:nvSpPr>
          <p:cNvPr id="3" name="Content Placeholder 2">
            <a:extLst>
              <a:ext uri="{FF2B5EF4-FFF2-40B4-BE49-F238E27FC236}">
                <a16:creationId xmlns:a16="http://schemas.microsoft.com/office/drawing/2014/main" id="{FAEF98B4-C7AD-447F-9422-5A0CF5C5EAB2}"/>
              </a:ext>
            </a:extLst>
          </p:cNvPr>
          <p:cNvSpPr>
            <a:spLocks noGrp="1"/>
          </p:cNvSpPr>
          <p:nvPr>
            <p:ph idx="1"/>
          </p:nvPr>
        </p:nvSpPr>
        <p:spPr>
          <a:xfrm>
            <a:off x="838199" y="1825625"/>
            <a:ext cx="10960223" cy="4351338"/>
          </a:xfrm>
        </p:spPr>
        <p:txBody>
          <a:bodyPr>
            <a:normAutofit/>
          </a:bodyPr>
          <a:lstStyle/>
          <a:p>
            <a:pPr algn="just"/>
            <a:r>
              <a:rPr lang="en-US" dirty="0"/>
              <a:t>Explored how causal inference can be incorporated into different aspects of CDS systems</a:t>
            </a:r>
          </a:p>
          <a:p>
            <a:pPr algn="just"/>
            <a:r>
              <a:rPr lang="en-US" dirty="0"/>
              <a:t>Illustrated how CML can be advantageous in clinical scenarios</a:t>
            </a:r>
          </a:p>
          <a:p>
            <a:pPr algn="just"/>
            <a:r>
              <a:rPr lang="en-US" dirty="0"/>
              <a:t>Discussed some important challenges present in healthcare applications</a:t>
            </a:r>
          </a:p>
          <a:p>
            <a:pPr lvl="1" algn="just">
              <a:buFont typeface="Wingdings" panose="05000000000000000000" pitchFamily="2" charset="2"/>
              <a:buChar char="Ø"/>
            </a:pPr>
            <a:r>
              <a:rPr lang="en-US" sz="2800" dirty="0"/>
              <a:t>High-dimensional and unstructured data</a:t>
            </a:r>
          </a:p>
          <a:p>
            <a:pPr lvl="1" algn="just">
              <a:buFont typeface="Wingdings" panose="05000000000000000000" pitchFamily="2" charset="2"/>
              <a:buChar char="Ø"/>
            </a:pPr>
            <a:r>
              <a:rPr lang="en-US" sz="2800" dirty="0"/>
              <a:t>Generalization to out-of-distribution samples</a:t>
            </a:r>
          </a:p>
          <a:p>
            <a:pPr lvl="1" algn="just">
              <a:buFont typeface="Wingdings" panose="05000000000000000000" pitchFamily="2" charset="2"/>
              <a:buChar char="Ø"/>
            </a:pPr>
            <a:r>
              <a:rPr lang="en-US" sz="2800" dirty="0"/>
              <a:t>Temporal relationships</a:t>
            </a:r>
          </a:p>
          <a:p>
            <a:pPr algn="just"/>
            <a:r>
              <a:rPr lang="en-US" dirty="0"/>
              <a:t>Reviewed some papers which offer the potential toward addressing those challenges</a:t>
            </a:r>
          </a:p>
        </p:txBody>
      </p:sp>
    </p:spTree>
    <p:extLst>
      <p:ext uri="{BB962C8B-B14F-4D97-AF65-F5344CB8AC3E}">
        <p14:creationId xmlns:p14="http://schemas.microsoft.com/office/powerpoint/2010/main" val="34974233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97E89-0193-4177-96CA-67ED92A40945}"/>
              </a:ext>
            </a:extLst>
          </p:cNvPr>
          <p:cNvSpPr>
            <a:spLocks noGrp="1"/>
          </p:cNvSpPr>
          <p:nvPr>
            <p:ph type="title"/>
          </p:nvPr>
        </p:nvSpPr>
        <p:spPr/>
        <p:txBody>
          <a:bodyPr/>
          <a:lstStyle/>
          <a:p>
            <a:r>
              <a:rPr lang="en-US" dirty="0"/>
              <a:t>Causal machine learning for complex data</a:t>
            </a:r>
          </a:p>
        </p:txBody>
      </p:sp>
      <p:sp>
        <p:nvSpPr>
          <p:cNvPr id="3" name="Content Placeholder 2">
            <a:extLst>
              <a:ext uri="{FF2B5EF4-FFF2-40B4-BE49-F238E27FC236}">
                <a16:creationId xmlns:a16="http://schemas.microsoft.com/office/drawing/2014/main" id="{E4FCBB72-A47B-4688-90A8-49C52124E714}"/>
              </a:ext>
            </a:extLst>
          </p:cNvPr>
          <p:cNvSpPr>
            <a:spLocks noGrp="1"/>
          </p:cNvSpPr>
          <p:nvPr>
            <p:ph idx="1"/>
          </p:nvPr>
        </p:nvSpPr>
        <p:spPr>
          <a:xfrm>
            <a:off x="331304" y="1577009"/>
            <a:ext cx="11542644" cy="450574"/>
          </a:xfrm>
        </p:spPr>
        <p:txBody>
          <a:bodyPr>
            <a:normAutofit lnSpcReduction="10000"/>
          </a:bodyPr>
          <a:lstStyle/>
          <a:p>
            <a:pPr>
              <a:buFont typeface="Wingdings" panose="05000000000000000000" pitchFamily="2" charset="2"/>
              <a:buChar char="q"/>
            </a:pPr>
            <a:r>
              <a:rPr lang="en-US" dirty="0"/>
              <a:t> Out-of-distribution with unstructured and high-dimensional data</a:t>
            </a:r>
          </a:p>
          <a:p>
            <a:pPr>
              <a:buFont typeface="Wingdings" panose="05000000000000000000" pitchFamily="2" charset="2"/>
              <a:buChar char="Ø"/>
            </a:pPr>
            <a:endParaRPr lang="en-US" dirty="0"/>
          </a:p>
        </p:txBody>
      </p:sp>
      <p:pic>
        <p:nvPicPr>
          <p:cNvPr id="4" name="Picture 3">
            <a:extLst>
              <a:ext uri="{FF2B5EF4-FFF2-40B4-BE49-F238E27FC236}">
                <a16:creationId xmlns:a16="http://schemas.microsoft.com/office/drawing/2014/main" id="{C531A8EF-DEFA-4F10-9960-3C863E690B1A}"/>
              </a:ext>
            </a:extLst>
          </p:cNvPr>
          <p:cNvPicPr>
            <a:picLocks noChangeAspect="1"/>
          </p:cNvPicPr>
          <p:nvPr/>
        </p:nvPicPr>
        <p:blipFill rotWithShape="1">
          <a:blip r:embed="rId3"/>
          <a:srcRect l="63043" t="28454" r="20652" b="31353"/>
          <a:stretch/>
        </p:blipFill>
        <p:spPr>
          <a:xfrm>
            <a:off x="33129" y="2046179"/>
            <a:ext cx="3988905" cy="2765641"/>
          </a:xfrm>
          <a:prstGeom prst="rect">
            <a:avLst/>
          </a:prstGeom>
        </p:spPr>
      </p:pic>
      <p:sp>
        <p:nvSpPr>
          <p:cNvPr id="5" name="Rectangle 4">
            <a:extLst>
              <a:ext uri="{FF2B5EF4-FFF2-40B4-BE49-F238E27FC236}">
                <a16:creationId xmlns:a16="http://schemas.microsoft.com/office/drawing/2014/main" id="{FA06D8A1-2520-4077-BE0C-245C75893E45}"/>
              </a:ext>
            </a:extLst>
          </p:cNvPr>
          <p:cNvSpPr/>
          <p:nvPr/>
        </p:nvSpPr>
        <p:spPr>
          <a:xfrm>
            <a:off x="185530" y="4837042"/>
            <a:ext cx="3882887" cy="1631216"/>
          </a:xfrm>
          <a:prstGeom prst="rect">
            <a:avLst/>
          </a:prstGeom>
        </p:spPr>
        <p:txBody>
          <a:bodyPr wrap="square">
            <a:spAutoFit/>
          </a:bodyPr>
          <a:lstStyle/>
          <a:p>
            <a:pPr algn="just"/>
            <a:r>
              <a:rPr lang="en-US" sz="2000" dirty="0"/>
              <a:t>Reasoning about generalization of a prediction task with a causal graph. Anti-causal prediction and a spurious association that may lead to shortcut learning are illustrated.</a:t>
            </a:r>
          </a:p>
        </p:txBody>
      </p:sp>
      <p:sp>
        <p:nvSpPr>
          <p:cNvPr id="6" name="Rectangle 5">
            <a:extLst>
              <a:ext uri="{FF2B5EF4-FFF2-40B4-BE49-F238E27FC236}">
                <a16:creationId xmlns:a16="http://schemas.microsoft.com/office/drawing/2014/main" id="{51C03E43-FD07-4FC4-AAD0-71804F70BF9A}"/>
              </a:ext>
            </a:extLst>
          </p:cNvPr>
          <p:cNvSpPr/>
          <p:nvPr/>
        </p:nvSpPr>
        <p:spPr>
          <a:xfrm>
            <a:off x="4068417" y="2172087"/>
            <a:ext cx="8090454" cy="2677656"/>
          </a:xfrm>
          <a:prstGeom prst="rect">
            <a:avLst/>
          </a:prstGeom>
        </p:spPr>
        <p:txBody>
          <a:bodyPr wrap="square">
            <a:spAutoFit/>
          </a:bodyPr>
          <a:lstStyle/>
          <a:p>
            <a:pPr marL="457200" indent="-457200" algn="just">
              <a:buFont typeface="Arial" panose="020B0604020202020204" pitchFamily="34" charset="0"/>
              <a:buChar char="•"/>
            </a:pPr>
            <a:r>
              <a:rPr lang="en-US" sz="2800" dirty="0"/>
              <a:t>Imagine a prediction problem where the goal is to learn P(Y|X )</a:t>
            </a:r>
          </a:p>
          <a:p>
            <a:pPr marL="457200" indent="-457200" algn="just">
              <a:buFont typeface="Arial" panose="020B0604020202020204" pitchFamily="34" charset="0"/>
              <a:buChar char="•"/>
            </a:pPr>
            <a:r>
              <a:rPr lang="en-US" sz="2800" dirty="0"/>
              <a:t>We consider an environment variable </a:t>
            </a:r>
            <a:r>
              <a:rPr lang="en-US" sz="2800" i="1" dirty="0"/>
              <a:t>Env</a:t>
            </a:r>
            <a:r>
              <a:rPr lang="en-US" sz="2800" dirty="0"/>
              <a:t> which controls the relationship between Y and W. </a:t>
            </a:r>
            <a:r>
              <a:rPr lang="en-US" sz="2800" i="1" dirty="0"/>
              <a:t>Env</a:t>
            </a:r>
            <a:r>
              <a:rPr lang="en-US" sz="2800" dirty="0"/>
              <a:t> is a confounder Y ← </a:t>
            </a:r>
            <a:r>
              <a:rPr lang="en-US" sz="2800" i="1" dirty="0"/>
              <a:t>Env</a:t>
            </a:r>
            <a:r>
              <a:rPr lang="en-US" sz="2800" dirty="0"/>
              <a:t> → W and X is caused by the two variables Y → X ← W. </a:t>
            </a:r>
          </a:p>
        </p:txBody>
      </p:sp>
    </p:spTree>
    <p:extLst>
      <p:ext uri="{BB962C8B-B14F-4D97-AF65-F5344CB8AC3E}">
        <p14:creationId xmlns:p14="http://schemas.microsoft.com/office/powerpoint/2010/main" val="13042579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97E89-0193-4177-96CA-67ED92A40945}"/>
              </a:ext>
            </a:extLst>
          </p:cNvPr>
          <p:cNvSpPr>
            <a:spLocks noGrp="1"/>
          </p:cNvSpPr>
          <p:nvPr>
            <p:ph type="title"/>
          </p:nvPr>
        </p:nvSpPr>
        <p:spPr/>
        <p:txBody>
          <a:bodyPr/>
          <a:lstStyle/>
          <a:p>
            <a:r>
              <a:rPr lang="en-US" dirty="0"/>
              <a:t>Causal machine learning for complex data</a:t>
            </a:r>
          </a:p>
        </p:txBody>
      </p:sp>
      <p:sp>
        <p:nvSpPr>
          <p:cNvPr id="3" name="Content Placeholder 2">
            <a:extLst>
              <a:ext uri="{FF2B5EF4-FFF2-40B4-BE49-F238E27FC236}">
                <a16:creationId xmlns:a16="http://schemas.microsoft.com/office/drawing/2014/main" id="{E4FCBB72-A47B-4688-90A8-49C52124E714}"/>
              </a:ext>
            </a:extLst>
          </p:cNvPr>
          <p:cNvSpPr>
            <a:spLocks noGrp="1"/>
          </p:cNvSpPr>
          <p:nvPr>
            <p:ph idx="1"/>
          </p:nvPr>
        </p:nvSpPr>
        <p:spPr>
          <a:xfrm>
            <a:off x="331304" y="1577009"/>
            <a:ext cx="11542644" cy="450574"/>
          </a:xfrm>
        </p:spPr>
        <p:txBody>
          <a:bodyPr>
            <a:normAutofit lnSpcReduction="10000"/>
          </a:bodyPr>
          <a:lstStyle/>
          <a:p>
            <a:pPr>
              <a:buFont typeface="Wingdings" panose="05000000000000000000" pitchFamily="2" charset="2"/>
              <a:buChar char="q"/>
            </a:pPr>
            <a:r>
              <a:rPr lang="en-US" dirty="0"/>
              <a:t> Out-of-distribution with unstructured and high-dimensional data</a:t>
            </a:r>
          </a:p>
          <a:p>
            <a:pPr>
              <a:buFont typeface="Wingdings" panose="05000000000000000000" pitchFamily="2" charset="2"/>
              <a:buChar char="Ø"/>
            </a:pPr>
            <a:endParaRPr lang="en-US" dirty="0"/>
          </a:p>
        </p:txBody>
      </p:sp>
      <p:pic>
        <p:nvPicPr>
          <p:cNvPr id="4" name="Picture 3">
            <a:extLst>
              <a:ext uri="{FF2B5EF4-FFF2-40B4-BE49-F238E27FC236}">
                <a16:creationId xmlns:a16="http://schemas.microsoft.com/office/drawing/2014/main" id="{C531A8EF-DEFA-4F10-9960-3C863E690B1A}"/>
              </a:ext>
            </a:extLst>
          </p:cNvPr>
          <p:cNvPicPr>
            <a:picLocks noChangeAspect="1"/>
          </p:cNvPicPr>
          <p:nvPr/>
        </p:nvPicPr>
        <p:blipFill rotWithShape="1">
          <a:blip r:embed="rId3"/>
          <a:srcRect l="63043" t="28454" r="20652" b="31353"/>
          <a:stretch/>
        </p:blipFill>
        <p:spPr>
          <a:xfrm>
            <a:off x="33129" y="2046179"/>
            <a:ext cx="3988905" cy="2765641"/>
          </a:xfrm>
          <a:prstGeom prst="rect">
            <a:avLst/>
          </a:prstGeom>
        </p:spPr>
      </p:pic>
      <p:sp>
        <p:nvSpPr>
          <p:cNvPr id="5" name="Rectangle 4">
            <a:extLst>
              <a:ext uri="{FF2B5EF4-FFF2-40B4-BE49-F238E27FC236}">
                <a16:creationId xmlns:a16="http://schemas.microsoft.com/office/drawing/2014/main" id="{FA06D8A1-2520-4077-BE0C-245C75893E45}"/>
              </a:ext>
            </a:extLst>
          </p:cNvPr>
          <p:cNvSpPr/>
          <p:nvPr/>
        </p:nvSpPr>
        <p:spPr>
          <a:xfrm>
            <a:off x="185530" y="4837042"/>
            <a:ext cx="3882887" cy="1631216"/>
          </a:xfrm>
          <a:prstGeom prst="rect">
            <a:avLst/>
          </a:prstGeom>
        </p:spPr>
        <p:txBody>
          <a:bodyPr wrap="square">
            <a:spAutoFit/>
          </a:bodyPr>
          <a:lstStyle/>
          <a:p>
            <a:pPr algn="just"/>
            <a:r>
              <a:rPr lang="en-US" sz="2000" dirty="0"/>
              <a:t>Reasoning about generalization of a prediction task with a causal graph. Anti-causal prediction and a spurious association that may lead to shortcut learning are illustrated.</a:t>
            </a:r>
          </a:p>
        </p:txBody>
      </p:sp>
      <p:sp>
        <p:nvSpPr>
          <p:cNvPr id="6" name="Rectangle 5">
            <a:extLst>
              <a:ext uri="{FF2B5EF4-FFF2-40B4-BE49-F238E27FC236}">
                <a16:creationId xmlns:a16="http://schemas.microsoft.com/office/drawing/2014/main" id="{51C03E43-FD07-4FC4-AAD0-71804F70BF9A}"/>
              </a:ext>
            </a:extLst>
          </p:cNvPr>
          <p:cNvSpPr/>
          <p:nvPr/>
        </p:nvSpPr>
        <p:spPr>
          <a:xfrm>
            <a:off x="4373218" y="2158835"/>
            <a:ext cx="7732645" cy="3970318"/>
          </a:xfrm>
          <a:prstGeom prst="rect">
            <a:avLst/>
          </a:prstGeom>
        </p:spPr>
        <p:txBody>
          <a:bodyPr wrap="square">
            <a:spAutoFit/>
          </a:bodyPr>
          <a:lstStyle/>
          <a:p>
            <a:pPr marL="457200" indent="-457200" algn="just">
              <a:buFont typeface="Arial" panose="020B0604020202020204" pitchFamily="34" charset="0"/>
              <a:buChar char="•"/>
            </a:pPr>
            <a:r>
              <a:rPr lang="en-US" sz="2800" dirty="0"/>
              <a:t>P(X|Y), which represents the causal mechanism, Y → X, is independent of P(</a:t>
            </a:r>
            <a:r>
              <a:rPr lang="en-US" sz="2800" dirty="0" err="1"/>
              <a:t>Y|</a:t>
            </a:r>
            <a:r>
              <a:rPr lang="en-US" sz="2800" i="1" dirty="0" err="1"/>
              <a:t>Env</a:t>
            </a:r>
            <a:r>
              <a:rPr lang="en-US" sz="2800" dirty="0"/>
              <a:t>); however, P(Y|X ) is not, as P(Y|X ) = P(X|Y)P(</a:t>
            </a:r>
            <a:r>
              <a:rPr lang="en-US" sz="2800" dirty="0" err="1"/>
              <a:t>Y|</a:t>
            </a:r>
            <a:r>
              <a:rPr lang="en-US" sz="2800" i="1" dirty="0" err="1"/>
              <a:t>Env</a:t>
            </a:r>
            <a:r>
              <a:rPr lang="en-US" sz="2800" dirty="0"/>
              <a:t>)/P(X ). </a:t>
            </a:r>
          </a:p>
          <a:p>
            <a:pPr marL="457200" indent="-457200" algn="just">
              <a:buFont typeface="Arial" panose="020B0604020202020204" pitchFamily="34" charset="0"/>
              <a:buChar char="•"/>
            </a:pPr>
            <a:r>
              <a:rPr lang="en-US" sz="2800" dirty="0"/>
              <a:t>Thus, P(Y|X) changes as the environment changes.</a:t>
            </a:r>
          </a:p>
          <a:p>
            <a:pPr marL="457200" indent="-457200" algn="just">
              <a:buFont typeface="Arial" panose="020B0604020202020204" pitchFamily="34" charset="0"/>
              <a:buChar char="•"/>
            </a:pPr>
            <a:r>
              <a:rPr lang="en-US" sz="2800" dirty="0"/>
              <a:t>Another (or many others) generating factor W is often correlated with Y, which might cause the predictor to learn the relationship between X and W instead of the P(Y|X ). </a:t>
            </a:r>
          </a:p>
        </p:txBody>
      </p:sp>
    </p:spTree>
    <p:extLst>
      <p:ext uri="{BB962C8B-B14F-4D97-AF65-F5344CB8AC3E}">
        <p14:creationId xmlns:p14="http://schemas.microsoft.com/office/powerpoint/2010/main" val="19789295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FCBB72-A47B-4688-90A8-49C52124E714}"/>
              </a:ext>
            </a:extLst>
          </p:cNvPr>
          <p:cNvSpPr>
            <a:spLocks noGrp="1"/>
          </p:cNvSpPr>
          <p:nvPr>
            <p:ph idx="1"/>
          </p:nvPr>
        </p:nvSpPr>
        <p:spPr>
          <a:xfrm>
            <a:off x="324678" y="1941829"/>
            <a:ext cx="11542644" cy="450574"/>
          </a:xfrm>
        </p:spPr>
        <p:txBody>
          <a:bodyPr>
            <a:normAutofit fontScale="92500" lnSpcReduction="20000"/>
          </a:bodyPr>
          <a:lstStyle/>
          <a:p>
            <a:pPr>
              <a:buFont typeface="Wingdings" panose="05000000000000000000" pitchFamily="2" charset="2"/>
              <a:buChar char="q"/>
            </a:pPr>
            <a:r>
              <a:rPr lang="en-US" sz="3200" dirty="0"/>
              <a:t> Out-of-distribution with unstructured and high-dimensional data</a:t>
            </a:r>
          </a:p>
          <a:p>
            <a:pPr>
              <a:buFont typeface="Wingdings" panose="05000000000000000000" pitchFamily="2" charset="2"/>
              <a:buChar char="Ø"/>
            </a:pPr>
            <a:endParaRPr lang="en-US" sz="3200" dirty="0"/>
          </a:p>
        </p:txBody>
      </p:sp>
      <p:sp>
        <p:nvSpPr>
          <p:cNvPr id="8" name="Rectangle 7">
            <a:extLst>
              <a:ext uri="{FF2B5EF4-FFF2-40B4-BE49-F238E27FC236}">
                <a16:creationId xmlns:a16="http://schemas.microsoft.com/office/drawing/2014/main" id="{8C306CFC-1B79-44FC-92A9-231074D1F637}"/>
              </a:ext>
            </a:extLst>
          </p:cNvPr>
          <p:cNvSpPr/>
          <p:nvPr/>
        </p:nvSpPr>
        <p:spPr>
          <a:xfrm>
            <a:off x="-1" y="88590"/>
            <a:ext cx="11993217" cy="1446550"/>
          </a:xfrm>
          <a:prstGeom prst="rect">
            <a:avLst/>
          </a:prstGeom>
        </p:spPr>
        <p:txBody>
          <a:bodyPr wrap="square">
            <a:spAutoFit/>
          </a:bodyPr>
          <a:lstStyle/>
          <a:p>
            <a:pPr algn="ctr"/>
            <a:r>
              <a:rPr lang="en-US" sz="4400" dirty="0"/>
              <a:t>ML settings based on the causal perspective by comparing data availability at train and test time</a:t>
            </a:r>
          </a:p>
        </p:txBody>
      </p:sp>
      <p:sp>
        <p:nvSpPr>
          <p:cNvPr id="9" name="Rectangle 8">
            <a:extLst>
              <a:ext uri="{FF2B5EF4-FFF2-40B4-BE49-F238E27FC236}">
                <a16:creationId xmlns:a16="http://schemas.microsoft.com/office/drawing/2014/main" id="{05232463-E0F2-4DD5-8BF1-6BD5BF1CF63E}"/>
              </a:ext>
            </a:extLst>
          </p:cNvPr>
          <p:cNvSpPr/>
          <p:nvPr/>
        </p:nvSpPr>
        <p:spPr>
          <a:xfrm>
            <a:off x="1192697" y="2480439"/>
            <a:ext cx="10999303" cy="3970318"/>
          </a:xfrm>
          <a:prstGeom prst="rect">
            <a:avLst/>
          </a:prstGeom>
        </p:spPr>
        <p:txBody>
          <a:bodyPr wrap="square">
            <a:spAutoFit/>
          </a:bodyPr>
          <a:lstStyle/>
          <a:p>
            <a:pPr marL="457200" indent="-457200" algn="just">
              <a:buFont typeface="Wingdings" panose="05000000000000000000" pitchFamily="2" charset="2"/>
              <a:buChar char="Ø"/>
            </a:pPr>
            <a:r>
              <a:rPr lang="en-US" sz="2800" dirty="0"/>
              <a:t>Classical </a:t>
            </a:r>
            <a:r>
              <a:rPr lang="en-US" sz="2800" b="1" i="1" dirty="0"/>
              <a:t>supervised learning</a:t>
            </a:r>
            <a:r>
              <a:rPr lang="en-US" sz="2800" b="1" dirty="0"/>
              <a:t>  </a:t>
            </a:r>
            <a:r>
              <a:rPr lang="en-US" sz="2800" dirty="0"/>
              <a:t>uses the strong assumption that the data from train and test sets are independent and identically distributed (</a:t>
            </a:r>
            <a:r>
              <a:rPr lang="en-US" sz="2800" dirty="0" err="1"/>
              <a:t>i.i.d</a:t>
            </a:r>
            <a:r>
              <a:rPr lang="en-US" sz="2800" dirty="0"/>
              <a:t>.).</a:t>
            </a:r>
          </a:p>
          <a:p>
            <a:pPr marL="457200" indent="-457200" algn="just">
              <a:buFont typeface="Wingdings" panose="05000000000000000000" pitchFamily="2" charset="2"/>
              <a:buChar char="Ø"/>
            </a:pPr>
            <a:r>
              <a:rPr lang="en-US" sz="2800" b="1" i="1" dirty="0"/>
              <a:t>Semi-supervised learning  </a:t>
            </a:r>
            <a:r>
              <a:rPr lang="en-US" sz="2800" dirty="0"/>
              <a:t>is a case where part of the training samples are not paired to annotations.</a:t>
            </a:r>
          </a:p>
          <a:p>
            <a:pPr marL="457200" indent="-457200" algn="just">
              <a:buFont typeface="Wingdings" panose="05000000000000000000" pitchFamily="2" charset="2"/>
              <a:buChar char="Ø"/>
            </a:pPr>
            <a:r>
              <a:rPr lang="en-US" sz="2800" b="1" i="1" dirty="0"/>
              <a:t>Continual (or Lifelong)</a:t>
            </a:r>
            <a:r>
              <a:rPr lang="en-US" sz="2800" dirty="0"/>
              <a:t> learning considers the case where data from different environments are added after training, and the challenge is to learn new environments without forgetting what has initially been learned.</a:t>
            </a:r>
          </a:p>
        </p:txBody>
      </p:sp>
    </p:spTree>
    <p:extLst>
      <p:ext uri="{BB962C8B-B14F-4D97-AF65-F5344CB8AC3E}">
        <p14:creationId xmlns:p14="http://schemas.microsoft.com/office/powerpoint/2010/main" val="26999298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FCBB72-A47B-4688-90A8-49C52124E714}"/>
              </a:ext>
            </a:extLst>
          </p:cNvPr>
          <p:cNvSpPr>
            <a:spLocks noGrp="1"/>
          </p:cNvSpPr>
          <p:nvPr>
            <p:ph idx="1"/>
          </p:nvPr>
        </p:nvSpPr>
        <p:spPr>
          <a:xfrm>
            <a:off x="324678" y="2093844"/>
            <a:ext cx="11542644" cy="450574"/>
          </a:xfrm>
        </p:spPr>
        <p:txBody>
          <a:bodyPr>
            <a:normAutofit fontScale="92500" lnSpcReduction="20000"/>
          </a:bodyPr>
          <a:lstStyle/>
          <a:p>
            <a:pPr>
              <a:buFont typeface="Wingdings" panose="05000000000000000000" pitchFamily="2" charset="2"/>
              <a:buChar char="q"/>
            </a:pPr>
            <a:r>
              <a:rPr lang="en-US" sz="3200" dirty="0"/>
              <a:t> Out-of-distribution with unstructured and high-dimensional data</a:t>
            </a:r>
          </a:p>
          <a:p>
            <a:pPr>
              <a:buFont typeface="Wingdings" panose="05000000000000000000" pitchFamily="2" charset="2"/>
              <a:buChar char="Ø"/>
            </a:pPr>
            <a:endParaRPr lang="en-US" sz="3200" dirty="0"/>
          </a:p>
        </p:txBody>
      </p:sp>
      <p:sp>
        <p:nvSpPr>
          <p:cNvPr id="9" name="Rectangle 8">
            <a:extLst>
              <a:ext uri="{FF2B5EF4-FFF2-40B4-BE49-F238E27FC236}">
                <a16:creationId xmlns:a16="http://schemas.microsoft.com/office/drawing/2014/main" id="{05232463-E0F2-4DD5-8BF1-6BD5BF1CF63E}"/>
              </a:ext>
            </a:extLst>
          </p:cNvPr>
          <p:cNvSpPr/>
          <p:nvPr/>
        </p:nvSpPr>
        <p:spPr>
          <a:xfrm>
            <a:off x="1192696" y="2799092"/>
            <a:ext cx="10999303" cy="2246769"/>
          </a:xfrm>
          <a:prstGeom prst="rect">
            <a:avLst/>
          </a:prstGeom>
        </p:spPr>
        <p:txBody>
          <a:bodyPr wrap="square">
            <a:spAutoFit/>
          </a:bodyPr>
          <a:lstStyle/>
          <a:p>
            <a:pPr marL="457200" indent="-457200" algn="just">
              <a:buFont typeface="Wingdings" panose="05000000000000000000" pitchFamily="2" charset="2"/>
              <a:buChar char="Ø"/>
            </a:pPr>
            <a:r>
              <a:rPr lang="en-US" sz="2800" dirty="0"/>
              <a:t>In </a:t>
            </a:r>
            <a:r>
              <a:rPr lang="en-US" sz="2800" b="1" i="1" dirty="0"/>
              <a:t>domain adaptation</a:t>
            </a:r>
            <a:r>
              <a:rPr lang="en-US" sz="2800" dirty="0"/>
              <a:t>, only unpaired data from the test environment is available during training. </a:t>
            </a:r>
          </a:p>
          <a:p>
            <a:pPr marL="457200" indent="-457200" algn="just">
              <a:buFont typeface="Wingdings" panose="05000000000000000000" pitchFamily="2" charset="2"/>
              <a:buChar char="Ø"/>
            </a:pPr>
            <a:r>
              <a:rPr lang="en-US" sz="2800" b="1" i="1" dirty="0"/>
              <a:t>Domain generalization </a:t>
            </a:r>
            <a:r>
              <a:rPr lang="en-US" sz="2800" dirty="0"/>
              <a:t>aims at learning how to become invariant to changes of environment, such that a new (unseen in training data) environment can be used for the test set.</a:t>
            </a:r>
          </a:p>
        </p:txBody>
      </p:sp>
      <p:sp>
        <p:nvSpPr>
          <p:cNvPr id="10" name="Rectangle 9">
            <a:extLst>
              <a:ext uri="{FF2B5EF4-FFF2-40B4-BE49-F238E27FC236}">
                <a16:creationId xmlns:a16="http://schemas.microsoft.com/office/drawing/2014/main" id="{E9A66328-B4AB-4F50-AAEE-4969B8AFA8B8}"/>
              </a:ext>
            </a:extLst>
          </p:cNvPr>
          <p:cNvSpPr/>
          <p:nvPr/>
        </p:nvSpPr>
        <p:spPr>
          <a:xfrm>
            <a:off x="-1" y="88590"/>
            <a:ext cx="11993217" cy="1446550"/>
          </a:xfrm>
          <a:prstGeom prst="rect">
            <a:avLst/>
          </a:prstGeom>
        </p:spPr>
        <p:txBody>
          <a:bodyPr wrap="square">
            <a:spAutoFit/>
          </a:bodyPr>
          <a:lstStyle/>
          <a:p>
            <a:pPr algn="ctr"/>
            <a:r>
              <a:rPr lang="en-US" sz="4400" dirty="0">
                <a:latin typeface="+mj-lt"/>
              </a:rPr>
              <a:t>ML settings based on the causal perspective by comparing data availability at train and test time</a:t>
            </a:r>
          </a:p>
        </p:txBody>
      </p:sp>
    </p:spTree>
    <p:extLst>
      <p:ext uri="{BB962C8B-B14F-4D97-AF65-F5344CB8AC3E}">
        <p14:creationId xmlns:p14="http://schemas.microsoft.com/office/powerpoint/2010/main" val="37447148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9CC10-B978-4922-B254-7168E9127D4B}"/>
              </a:ext>
            </a:extLst>
          </p:cNvPr>
          <p:cNvSpPr>
            <a:spLocks noGrp="1"/>
          </p:cNvSpPr>
          <p:nvPr>
            <p:ph type="title"/>
          </p:nvPr>
        </p:nvSpPr>
        <p:spPr>
          <a:xfrm>
            <a:off x="450574" y="18255"/>
            <a:ext cx="10903226" cy="1325563"/>
          </a:xfrm>
        </p:spPr>
        <p:txBody>
          <a:bodyPr/>
          <a:lstStyle/>
          <a:p>
            <a:r>
              <a:rPr lang="en-US" dirty="0"/>
              <a:t>Research directions in causal machine learning</a:t>
            </a:r>
          </a:p>
        </p:txBody>
      </p:sp>
      <p:sp>
        <p:nvSpPr>
          <p:cNvPr id="3" name="Content Placeholder 2">
            <a:extLst>
              <a:ext uri="{FF2B5EF4-FFF2-40B4-BE49-F238E27FC236}">
                <a16:creationId xmlns:a16="http://schemas.microsoft.com/office/drawing/2014/main" id="{341AC9A9-99E1-4CE5-991D-167F802C7C2A}"/>
              </a:ext>
            </a:extLst>
          </p:cNvPr>
          <p:cNvSpPr>
            <a:spLocks noGrp="1"/>
          </p:cNvSpPr>
          <p:nvPr>
            <p:ph idx="1"/>
          </p:nvPr>
        </p:nvSpPr>
        <p:spPr>
          <a:xfrm>
            <a:off x="450574" y="1534077"/>
            <a:ext cx="10515600" cy="4351338"/>
          </a:xfrm>
        </p:spPr>
        <p:txBody>
          <a:bodyPr/>
          <a:lstStyle/>
          <a:p>
            <a:pPr>
              <a:buFont typeface="Wingdings" panose="05000000000000000000" pitchFamily="2" charset="2"/>
              <a:buChar char="q"/>
            </a:pPr>
            <a:r>
              <a:rPr lang="en-US" sz="4400" dirty="0"/>
              <a:t>CML according to the three categories</a:t>
            </a:r>
          </a:p>
          <a:p>
            <a:pPr lvl="2">
              <a:buFont typeface="Wingdings" panose="05000000000000000000" pitchFamily="2" charset="2"/>
              <a:buChar char="Ø"/>
            </a:pPr>
            <a:r>
              <a:rPr lang="en-US" sz="4000" dirty="0"/>
              <a:t>Causal representation learning; </a:t>
            </a:r>
          </a:p>
          <a:p>
            <a:pPr lvl="2">
              <a:buFont typeface="Wingdings" panose="05000000000000000000" pitchFamily="2" charset="2"/>
              <a:buChar char="Ø"/>
            </a:pPr>
            <a:r>
              <a:rPr lang="en-US" sz="4000" dirty="0"/>
              <a:t>Causal discovery; and</a:t>
            </a:r>
          </a:p>
          <a:p>
            <a:pPr lvl="2">
              <a:buFont typeface="Wingdings" panose="05000000000000000000" pitchFamily="2" charset="2"/>
              <a:buChar char="Ø"/>
            </a:pPr>
            <a:r>
              <a:rPr lang="en-US" sz="4000" dirty="0"/>
              <a:t>Causal reasoning.</a:t>
            </a:r>
          </a:p>
        </p:txBody>
      </p:sp>
    </p:spTree>
    <p:extLst>
      <p:ext uri="{BB962C8B-B14F-4D97-AF65-F5344CB8AC3E}">
        <p14:creationId xmlns:p14="http://schemas.microsoft.com/office/powerpoint/2010/main" val="26783937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9CC10-B978-4922-B254-7168E9127D4B}"/>
              </a:ext>
            </a:extLst>
          </p:cNvPr>
          <p:cNvSpPr>
            <a:spLocks noGrp="1"/>
          </p:cNvSpPr>
          <p:nvPr>
            <p:ph type="title"/>
          </p:nvPr>
        </p:nvSpPr>
        <p:spPr>
          <a:xfrm>
            <a:off x="450574" y="18255"/>
            <a:ext cx="10903226" cy="1325563"/>
          </a:xfrm>
        </p:spPr>
        <p:txBody>
          <a:bodyPr/>
          <a:lstStyle/>
          <a:p>
            <a:r>
              <a:rPr lang="en-US" dirty="0"/>
              <a:t>Research directions in causal machine learning</a:t>
            </a:r>
          </a:p>
        </p:txBody>
      </p:sp>
      <p:sp>
        <p:nvSpPr>
          <p:cNvPr id="3" name="Content Placeholder 2">
            <a:extLst>
              <a:ext uri="{FF2B5EF4-FFF2-40B4-BE49-F238E27FC236}">
                <a16:creationId xmlns:a16="http://schemas.microsoft.com/office/drawing/2014/main" id="{341AC9A9-99E1-4CE5-991D-167F802C7C2A}"/>
              </a:ext>
            </a:extLst>
          </p:cNvPr>
          <p:cNvSpPr>
            <a:spLocks noGrp="1"/>
          </p:cNvSpPr>
          <p:nvPr>
            <p:ph idx="1"/>
          </p:nvPr>
        </p:nvSpPr>
        <p:spPr>
          <a:xfrm>
            <a:off x="450574" y="1401557"/>
            <a:ext cx="10515600" cy="4351338"/>
          </a:xfrm>
        </p:spPr>
        <p:txBody>
          <a:bodyPr/>
          <a:lstStyle/>
          <a:p>
            <a:pPr>
              <a:buFont typeface="Wingdings" panose="05000000000000000000" pitchFamily="2" charset="2"/>
              <a:buChar char="Ø"/>
            </a:pPr>
            <a:r>
              <a:rPr lang="en-US" sz="4400" dirty="0"/>
              <a:t>Causal representation learning</a:t>
            </a:r>
          </a:p>
          <a:p>
            <a:pPr marL="0" indent="0">
              <a:buNone/>
            </a:pPr>
            <a:endParaRPr lang="en-US" sz="4000" dirty="0"/>
          </a:p>
        </p:txBody>
      </p:sp>
      <p:sp>
        <p:nvSpPr>
          <p:cNvPr id="4" name="Rectangle 3">
            <a:extLst>
              <a:ext uri="{FF2B5EF4-FFF2-40B4-BE49-F238E27FC236}">
                <a16:creationId xmlns:a16="http://schemas.microsoft.com/office/drawing/2014/main" id="{163D8F28-A90E-487A-932D-C5C51FEE8227}"/>
              </a:ext>
            </a:extLst>
          </p:cNvPr>
          <p:cNvSpPr/>
          <p:nvPr/>
        </p:nvSpPr>
        <p:spPr>
          <a:xfrm>
            <a:off x="1020416" y="2164933"/>
            <a:ext cx="10721010" cy="3108543"/>
          </a:xfrm>
          <a:prstGeom prst="rect">
            <a:avLst/>
          </a:prstGeom>
        </p:spPr>
        <p:txBody>
          <a:bodyPr wrap="square">
            <a:spAutoFit/>
          </a:bodyPr>
          <a:lstStyle/>
          <a:p>
            <a:pPr marL="457200" indent="-457200" algn="just">
              <a:buFont typeface="Arial" panose="020B0604020202020204" pitchFamily="34" charset="0"/>
              <a:buChar char="•"/>
            </a:pPr>
            <a:r>
              <a:rPr lang="en-US" sz="2800" dirty="0"/>
              <a:t>High-dimensional and unstructured data are not organized in units that can be directly used in current causal models. </a:t>
            </a:r>
          </a:p>
          <a:p>
            <a:pPr marL="457200" indent="-457200" algn="just">
              <a:buFont typeface="Arial" panose="020B0604020202020204" pitchFamily="34" charset="0"/>
              <a:buChar char="•"/>
            </a:pPr>
            <a:r>
              <a:rPr lang="en-US" sz="2800" dirty="0"/>
              <a:t>The idea is to reinforce a hierarchy of latent variables following the causal model, which in turn should follow the real data generation process.</a:t>
            </a:r>
          </a:p>
          <a:p>
            <a:pPr marL="457200" indent="-457200" algn="just">
              <a:buFont typeface="Arial" panose="020B0604020202020204" pitchFamily="34" charset="0"/>
              <a:buChar char="•"/>
            </a:pPr>
            <a:r>
              <a:rPr lang="en-US" sz="2800" dirty="0"/>
              <a:t>Learn to extract low-dimensional informative (causal) variables and their causal relation.</a:t>
            </a:r>
            <a:endParaRPr lang="en-US" dirty="0"/>
          </a:p>
        </p:txBody>
      </p:sp>
    </p:spTree>
    <p:extLst>
      <p:ext uri="{BB962C8B-B14F-4D97-AF65-F5344CB8AC3E}">
        <p14:creationId xmlns:p14="http://schemas.microsoft.com/office/powerpoint/2010/main" val="25869397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9CC10-B978-4922-B254-7168E9127D4B}"/>
              </a:ext>
            </a:extLst>
          </p:cNvPr>
          <p:cNvSpPr>
            <a:spLocks noGrp="1"/>
          </p:cNvSpPr>
          <p:nvPr>
            <p:ph type="title"/>
          </p:nvPr>
        </p:nvSpPr>
        <p:spPr>
          <a:xfrm>
            <a:off x="450574" y="18255"/>
            <a:ext cx="10903226" cy="1325563"/>
          </a:xfrm>
        </p:spPr>
        <p:txBody>
          <a:bodyPr/>
          <a:lstStyle/>
          <a:p>
            <a:r>
              <a:rPr lang="en-US" dirty="0"/>
              <a:t>Research directions in causal machine learning</a:t>
            </a:r>
          </a:p>
        </p:txBody>
      </p:sp>
      <p:sp>
        <p:nvSpPr>
          <p:cNvPr id="3" name="Content Placeholder 2">
            <a:extLst>
              <a:ext uri="{FF2B5EF4-FFF2-40B4-BE49-F238E27FC236}">
                <a16:creationId xmlns:a16="http://schemas.microsoft.com/office/drawing/2014/main" id="{341AC9A9-99E1-4CE5-991D-167F802C7C2A}"/>
              </a:ext>
            </a:extLst>
          </p:cNvPr>
          <p:cNvSpPr>
            <a:spLocks noGrp="1"/>
          </p:cNvSpPr>
          <p:nvPr>
            <p:ph idx="1"/>
          </p:nvPr>
        </p:nvSpPr>
        <p:spPr>
          <a:xfrm>
            <a:off x="450574" y="1534077"/>
            <a:ext cx="10515600" cy="4351338"/>
          </a:xfrm>
        </p:spPr>
        <p:txBody>
          <a:bodyPr/>
          <a:lstStyle/>
          <a:p>
            <a:pPr>
              <a:buFont typeface="Wingdings" panose="05000000000000000000" pitchFamily="2" charset="2"/>
              <a:buChar char="Ø"/>
            </a:pPr>
            <a:r>
              <a:rPr lang="en-US" sz="4400" dirty="0"/>
              <a:t>Causal discovery</a:t>
            </a:r>
          </a:p>
          <a:p>
            <a:pPr marL="0" indent="0">
              <a:buNone/>
            </a:pPr>
            <a:endParaRPr lang="en-US" sz="4000" dirty="0"/>
          </a:p>
        </p:txBody>
      </p:sp>
      <p:sp>
        <p:nvSpPr>
          <p:cNvPr id="4" name="Rectangle 3">
            <a:extLst>
              <a:ext uri="{FF2B5EF4-FFF2-40B4-BE49-F238E27FC236}">
                <a16:creationId xmlns:a16="http://schemas.microsoft.com/office/drawing/2014/main" id="{163D8F28-A90E-487A-932D-C5C51FEE8227}"/>
              </a:ext>
            </a:extLst>
          </p:cNvPr>
          <p:cNvSpPr/>
          <p:nvPr/>
        </p:nvSpPr>
        <p:spPr>
          <a:xfrm>
            <a:off x="1020416" y="2416721"/>
            <a:ext cx="10721010" cy="4247317"/>
          </a:xfrm>
          <a:prstGeom prst="rect">
            <a:avLst/>
          </a:prstGeom>
        </p:spPr>
        <p:txBody>
          <a:bodyPr wrap="square">
            <a:spAutoFit/>
          </a:bodyPr>
          <a:lstStyle/>
          <a:p>
            <a:pPr marL="457200" indent="-457200" algn="just">
              <a:buFont typeface="Arial" panose="020B0604020202020204" pitchFamily="34" charset="0"/>
              <a:buChar char="•"/>
            </a:pPr>
            <a:r>
              <a:rPr lang="en-US" sz="2800" dirty="0"/>
              <a:t>Most real data are observational and discovering causal relationships between the variables is more challenging. </a:t>
            </a:r>
          </a:p>
          <a:p>
            <a:pPr marL="457200" indent="-457200" algn="just">
              <a:buFont typeface="Arial" panose="020B0604020202020204" pitchFamily="34" charset="0"/>
              <a:buChar char="•"/>
            </a:pPr>
            <a:r>
              <a:rPr lang="en-US" sz="2800" dirty="0"/>
              <a:t>In some settings, we have many input variables and the goal is to construct the graph structure that best describes the data generation process. </a:t>
            </a:r>
          </a:p>
          <a:p>
            <a:pPr marL="457200" indent="-457200" algn="just">
              <a:buFont typeface="Arial" panose="020B0604020202020204" pitchFamily="34" charset="0"/>
              <a:buChar char="•"/>
            </a:pPr>
            <a:r>
              <a:rPr lang="en-US" sz="2800" dirty="0"/>
              <a:t>Causal discovery is the task of learning the direction of causal relationships between the variables. </a:t>
            </a:r>
          </a:p>
          <a:p>
            <a:pPr marL="457200" indent="-457200" algn="just">
              <a:buFont typeface="Arial" panose="020B0604020202020204" pitchFamily="34" charset="0"/>
              <a:buChar char="•"/>
            </a:pPr>
            <a:r>
              <a:rPr lang="en-US" sz="2800" dirty="0"/>
              <a:t>Given a set of variables, it learns the causal relationships between them</a:t>
            </a:r>
          </a:p>
          <a:p>
            <a:pPr algn="just"/>
            <a:endParaRPr lang="en-US" dirty="0"/>
          </a:p>
        </p:txBody>
      </p:sp>
    </p:spTree>
    <p:extLst>
      <p:ext uri="{BB962C8B-B14F-4D97-AF65-F5344CB8AC3E}">
        <p14:creationId xmlns:p14="http://schemas.microsoft.com/office/powerpoint/2010/main" val="37266123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9CC10-B978-4922-B254-7168E9127D4B}"/>
              </a:ext>
            </a:extLst>
          </p:cNvPr>
          <p:cNvSpPr>
            <a:spLocks noGrp="1"/>
          </p:cNvSpPr>
          <p:nvPr>
            <p:ph type="title"/>
          </p:nvPr>
        </p:nvSpPr>
        <p:spPr>
          <a:xfrm>
            <a:off x="450574" y="18255"/>
            <a:ext cx="10903226" cy="1325563"/>
          </a:xfrm>
        </p:spPr>
        <p:txBody>
          <a:bodyPr/>
          <a:lstStyle/>
          <a:p>
            <a:r>
              <a:rPr lang="en-US" dirty="0"/>
              <a:t>Research directions in causal machine learning</a:t>
            </a:r>
          </a:p>
        </p:txBody>
      </p:sp>
      <p:sp>
        <p:nvSpPr>
          <p:cNvPr id="3" name="Content Placeholder 2">
            <a:extLst>
              <a:ext uri="{FF2B5EF4-FFF2-40B4-BE49-F238E27FC236}">
                <a16:creationId xmlns:a16="http://schemas.microsoft.com/office/drawing/2014/main" id="{341AC9A9-99E1-4CE5-991D-167F802C7C2A}"/>
              </a:ext>
            </a:extLst>
          </p:cNvPr>
          <p:cNvSpPr>
            <a:spLocks noGrp="1"/>
          </p:cNvSpPr>
          <p:nvPr>
            <p:ph idx="1"/>
          </p:nvPr>
        </p:nvSpPr>
        <p:spPr>
          <a:xfrm>
            <a:off x="450574" y="1534077"/>
            <a:ext cx="10515600" cy="4351338"/>
          </a:xfrm>
        </p:spPr>
        <p:txBody>
          <a:bodyPr/>
          <a:lstStyle/>
          <a:p>
            <a:pPr>
              <a:buFont typeface="Wingdings" panose="05000000000000000000" pitchFamily="2" charset="2"/>
              <a:buChar char="Ø"/>
            </a:pPr>
            <a:r>
              <a:rPr lang="en-US" sz="4400" dirty="0"/>
              <a:t>Causal discovery</a:t>
            </a:r>
          </a:p>
          <a:p>
            <a:pPr marL="0" indent="0">
              <a:buNone/>
            </a:pPr>
            <a:endParaRPr lang="en-US" sz="4000" dirty="0"/>
          </a:p>
        </p:txBody>
      </p:sp>
      <p:sp>
        <p:nvSpPr>
          <p:cNvPr id="4" name="Rectangle 3">
            <a:extLst>
              <a:ext uri="{FF2B5EF4-FFF2-40B4-BE49-F238E27FC236}">
                <a16:creationId xmlns:a16="http://schemas.microsoft.com/office/drawing/2014/main" id="{163D8F28-A90E-487A-932D-C5C51FEE8227}"/>
              </a:ext>
            </a:extLst>
          </p:cNvPr>
          <p:cNvSpPr/>
          <p:nvPr/>
        </p:nvSpPr>
        <p:spPr>
          <a:xfrm>
            <a:off x="1020415" y="2416721"/>
            <a:ext cx="10903225" cy="3385542"/>
          </a:xfrm>
          <a:prstGeom prst="rect">
            <a:avLst/>
          </a:prstGeom>
        </p:spPr>
        <p:txBody>
          <a:bodyPr wrap="square">
            <a:spAutoFit/>
          </a:bodyPr>
          <a:lstStyle/>
          <a:p>
            <a:pPr marL="457200" indent="-457200" algn="just">
              <a:buFont typeface="Arial" panose="020B0604020202020204" pitchFamily="34" charset="0"/>
              <a:buChar char="•"/>
            </a:pPr>
            <a:r>
              <a:rPr lang="en-US" sz="2800" dirty="0"/>
              <a:t>Still an open area of research, and some of the major challenges in discovering causal effects from observational data are the inability to,</a:t>
            </a:r>
          </a:p>
          <a:p>
            <a:pPr marL="457200" indent="-457200" algn="just">
              <a:buFont typeface="Arial" panose="020B0604020202020204" pitchFamily="34" charset="0"/>
              <a:buChar char="•"/>
            </a:pPr>
            <a:endParaRPr lang="en-US" sz="2800" dirty="0"/>
          </a:p>
          <a:p>
            <a:pPr marL="1371600" lvl="2" indent="-457200" algn="just">
              <a:buFont typeface="Wingdings" panose="05000000000000000000" pitchFamily="2" charset="2"/>
              <a:buChar char="ü"/>
            </a:pPr>
            <a:r>
              <a:rPr lang="en-US" sz="2800" dirty="0"/>
              <a:t>Identify all potential sources of bias (unobserved confounders)</a:t>
            </a:r>
          </a:p>
          <a:p>
            <a:pPr marL="1371600" lvl="2" indent="-457200" algn="just">
              <a:buFont typeface="Wingdings" panose="05000000000000000000" pitchFamily="2" charset="2"/>
              <a:buChar char="ü"/>
            </a:pPr>
            <a:r>
              <a:rPr lang="en-US" sz="2800" dirty="0"/>
              <a:t>Select an appropriate functional form for all variables (model misspecification)</a:t>
            </a:r>
          </a:p>
          <a:p>
            <a:pPr marL="1371600" lvl="2" indent="-457200" algn="just">
              <a:buFont typeface="Wingdings" panose="05000000000000000000" pitchFamily="2" charset="2"/>
              <a:buChar char="ü"/>
            </a:pPr>
            <a:r>
              <a:rPr lang="en-US" sz="2800" dirty="0"/>
              <a:t>Model temporal causal relationships. </a:t>
            </a:r>
          </a:p>
          <a:p>
            <a:pPr algn="just"/>
            <a:endParaRPr lang="en-US" dirty="0"/>
          </a:p>
        </p:txBody>
      </p:sp>
    </p:spTree>
    <p:extLst>
      <p:ext uri="{BB962C8B-B14F-4D97-AF65-F5344CB8AC3E}">
        <p14:creationId xmlns:p14="http://schemas.microsoft.com/office/powerpoint/2010/main" val="4765752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9CC10-B978-4922-B254-7168E9127D4B}"/>
              </a:ext>
            </a:extLst>
          </p:cNvPr>
          <p:cNvSpPr>
            <a:spLocks noGrp="1"/>
          </p:cNvSpPr>
          <p:nvPr>
            <p:ph type="title"/>
          </p:nvPr>
        </p:nvSpPr>
        <p:spPr>
          <a:xfrm>
            <a:off x="450574" y="18255"/>
            <a:ext cx="10903226" cy="1325563"/>
          </a:xfrm>
        </p:spPr>
        <p:txBody>
          <a:bodyPr/>
          <a:lstStyle/>
          <a:p>
            <a:r>
              <a:rPr lang="en-US" dirty="0"/>
              <a:t>Research directions in causal machine learning</a:t>
            </a:r>
          </a:p>
        </p:txBody>
      </p:sp>
      <p:sp>
        <p:nvSpPr>
          <p:cNvPr id="3" name="Content Placeholder 2">
            <a:extLst>
              <a:ext uri="{FF2B5EF4-FFF2-40B4-BE49-F238E27FC236}">
                <a16:creationId xmlns:a16="http://schemas.microsoft.com/office/drawing/2014/main" id="{341AC9A9-99E1-4CE5-991D-167F802C7C2A}"/>
              </a:ext>
            </a:extLst>
          </p:cNvPr>
          <p:cNvSpPr>
            <a:spLocks noGrp="1"/>
          </p:cNvSpPr>
          <p:nvPr>
            <p:ph idx="1"/>
          </p:nvPr>
        </p:nvSpPr>
        <p:spPr>
          <a:xfrm>
            <a:off x="450574" y="1534077"/>
            <a:ext cx="10515600" cy="4351338"/>
          </a:xfrm>
        </p:spPr>
        <p:txBody>
          <a:bodyPr/>
          <a:lstStyle/>
          <a:p>
            <a:pPr>
              <a:buFont typeface="Wingdings" panose="05000000000000000000" pitchFamily="2" charset="2"/>
              <a:buChar char="Ø"/>
            </a:pPr>
            <a:r>
              <a:rPr lang="en-US" sz="4400" dirty="0"/>
              <a:t>Causal reasoning</a:t>
            </a:r>
            <a:endParaRPr lang="en-US" sz="4000" dirty="0"/>
          </a:p>
        </p:txBody>
      </p:sp>
      <p:sp>
        <p:nvSpPr>
          <p:cNvPr id="4" name="Rectangle 3">
            <a:extLst>
              <a:ext uri="{FF2B5EF4-FFF2-40B4-BE49-F238E27FC236}">
                <a16:creationId xmlns:a16="http://schemas.microsoft.com/office/drawing/2014/main" id="{163D8F28-A90E-487A-932D-C5C51FEE8227}"/>
              </a:ext>
            </a:extLst>
          </p:cNvPr>
          <p:cNvSpPr/>
          <p:nvPr/>
        </p:nvSpPr>
        <p:spPr>
          <a:xfrm>
            <a:off x="742122" y="2310703"/>
            <a:ext cx="11314040" cy="4678204"/>
          </a:xfrm>
          <a:prstGeom prst="rect">
            <a:avLst/>
          </a:prstGeom>
        </p:spPr>
        <p:txBody>
          <a:bodyPr wrap="square">
            <a:spAutoFit/>
          </a:bodyPr>
          <a:lstStyle/>
          <a:p>
            <a:pPr marL="457200" indent="-457200" algn="just">
              <a:buFont typeface="Wingdings" panose="05000000000000000000" pitchFamily="2" charset="2"/>
              <a:buChar char="§"/>
            </a:pPr>
            <a:r>
              <a:rPr lang="en-US" sz="2800" dirty="0"/>
              <a:t>Given a set of variables and their causal relationships, </a:t>
            </a:r>
            <a:r>
              <a:rPr lang="en-US" sz="2800" dirty="0" err="1"/>
              <a:t>analyse</a:t>
            </a:r>
            <a:r>
              <a:rPr lang="en-US" sz="2800" dirty="0"/>
              <a:t> how a system will react to interventions.</a:t>
            </a:r>
          </a:p>
          <a:p>
            <a:pPr marL="457200" indent="-457200" algn="just">
              <a:buFont typeface="Wingdings" panose="05000000000000000000" pitchFamily="2" charset="2"/>
              <a:buChar char="§"/>
            </a:pPr>
            <a:r>
              <a:rPr lang="en-US" sz="2800" dirty="0"/>
              <a:t>Using causal models for quantifying the effect of interventions and pondering about the best decision is known as </a:t>
            </a:r>
            <a:r>
              <a:rPr lang="en-US" sz="2800" i="1" dirty="0"/>
              <a:t>causal reasoning</a:t>
            </a:r>
            <a:r>
              <a:rPr lang="en-US" sz="2800" dirty="0"/>
              <a:t>.</a:t>
            </a:r>
          </a:p>
          <a:p>
            <a:pPr marL="457200" indent="-457200" algn="just">
              <a:buFont typeface="Wingdings" panose="05000000000000000000" pitchFamily="2" charset="2"/>
              <a:buChar char="§"/>
            </a:pPr>
            <a:r>
              <a:rPr lang="en-US" sz="2800" dirty="0"/>
              <a:t>In SCM, counterfactual estimation with deep learning-</a:t>
            </a:r>
          </a:p>
          <a:p>
            <a:pPr marL="914400" lvl="1" indent="-457200" algn="just">
              <a:buFont typeface="Wingdings" panose="05000000000000000000" pitchFamily="2" charset="2"/>
              <a:buChar char="ü"/>
            </a:pPr>
            <a:r>
              <a:rPr lang="en-US" sz="2800" dirty="0"/>
              <a:t>Generative models such as normalizing flows, </a:t>
            </a:r>
          </a:p>
          <a:p>
            <a:pPr marL="914400" lvl="1" indent="-457200" algn="just">
              <a:buFont typeface="Wingdings" panose="05000000000000000000" pitchFamily="2" charset="2"/>
              <a:buChar char="ü"/>
            </a:pPr>
            <a:r>
              <a:rPr lang="en-US" sz="2800" dirty="0"/>
              <a:t>Variational autoencoders and </a:t>
            </a:r>
          </a:p>
          <a:p>
            <a:pPr marL="914400" lvl="1" indent="-457200" algn="just">
              <a:buFont typeface="Wingdings" panose="05000000000000000000" pitchFamily="2" charset="2"/>
              <a:buChar char="ü"/>
            </a:pPr>
            <a:r>
              <a:rPr lang="en-US" sz="2800" dirty="0"/>
              <a:t>Diffusion probabilistic models or twin networks which augment the original SCM resulting in both factual and counterfactual variables represented simultaneously.</a:t>
            </a:r>
          </a:p>
          <a:p>
            <a:pPr algn="just"/>
            <a:endParaRPr lang="en-US" dirty="0"/>
          </a:p>
        </p:txBody>
      </p:sp>
    </p:spTree>
    <p:extLst>
      <p:ext uri="{BB962C8B-B14F-4D97-AF65-F5344CB8AC3E}">
        <p14:creationId xmlns:p14="http://schemas.microsoft.com/office/powerpoint/2010/main" val="30759043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9CC10-B978-4922-B254-7168E9127D4B}"/>
              </a:ext>
            </a:extLst>
          </p:cNvPr>
          <p:cNvSpPr>
            <a:spLocks noGrp="1"/>
          </p:cNvSpPr>
          <p:nvPr>
            <p:ph type="title"/>
          </p:nvPr>
        </p:nvSpPr>
        <p:spPr>
          <a:xfrm>
            <a:off x="450574" y="18255"/>
            <a:ext cx="10903226" cy="1325563"/>
          </a:xfrm>
        </p:spPr>
        <p:txBody>
          <a:bodyPr/>
          <a:lstStyle/>
          <a:p>
            <a:r>
              <a:rPr lang="en-US" dirty="0"/>
              <a:t>Research directions in causal machine learning</a:t>
            </a:r>
          </a:p>
        </p:txBody>
      </p:sp>
      <p:sp>
        <p:nvSpPr>
          <p:cNvPr id="3" name="Content Placeholder 2">
            <a:extLst>
              <a:ext uri="{FF2B5EF4-FFF2-40B4-BE49-F238E27FC236}">
                <a16:creationId xmlns:a16="http://schemas.microsoft.com/office/drawing/2014/main" id="{341AC9A9-99E1-4CE5-991D-167F802C7C2A}"/>
              </a:ext>
            </a:extLst>
          </p:cNvPr>
          <p:cNvSpPr>
            <a:spLocks noGrp="1"/>
          </p:cNvSpPr>
          <p:nvPr>
            <p:ph idx="1"/>
          </p:nvPr>
        </p:nvSpPr>
        <p:spPr>
          <a:xfrm>
            <a:off x="450574" y="1534077"/>
            <a:ext cx="10515600" cy="4852962"/>
          </a:xfrm>
        </p:spPr>
        <p:txBody>
          <a:bodyPr/>
          <a:lstStyle/>
          <a:p>
            <a:pPr>
              <a:buFont typeface="Wingdings" panose="05000000000000000000" pitchFamily="2" charset="2"/>
              <a:buChar char="Ø"/>
            </a:pPr>
            <a:r>
              <a:rPr lang="en-US" sz="4400" dirty="0"/>
              <a:t>Causal reasoning</a:t>
            </a:r>
            <a:endParaRPr lang="en-US" sz="4000" dirty="0"/>
          </a:p>
        </p:txBody>
      </p:sp>
      <p:sp>
        <p:nvSpPr>
          <p:cNvPr id="4" name="Rectangle 3">
            <a:extLst>
              <a:ext uri="{FF2B5EF4-FFF2-40B4-BE49-F238E27FC236}">
                <a16:creationId xmlns:a16="http://schemas.microsoft.com/office/drawing/2014/main" id="{163D8F28-A90E-487A-932D-C5C51FEE8227}"/>
              </a:ext>
            </a:extLst>
          </p:cNvPr>
          <p:cNvSpPr/>
          <p:nvPr/>
        </p:nvSpPr>
        <p:spPr>
          <a:xfrm>
            <a:off x="1020415" y="2416721"/>
            <a:ext cx="10903225" cy="3970318"/>
          </a:xfrm>
          <a:prstGeom prst="rect">
            <a:avLst/>
          </a:prstGeom>
        </p:spPr>
        <p:txBody>
          <a:bodyPr wrap="square">
            <a:spAutoFit/>
          </a:bodyPr>
          <a:lstStyle/>
          <a:p>
            <a:pPr marL="457200" indent="-457200" algn="just">
              <a:buFont typeface="Wingdings" panose="05000000000000000000" pitchFamily="2" charset="2"/>
              <a:buChar char="§"/>
            </a:pPr>
            <a:r>
              <a:rPr lang="en-US" sz="2800" dirty="0"/>
              <a:t>In the potential outcomes framework, a number of approaches have been proposed to estimate personalized treatment effect from observational data, include-</a:t>
            </a:r>
          </a:p>
          <a:p>
            <a:pPr marL="914400" lvl="1" indent="-457200" algn="just">
              <a:buFont typeface="Wingdings" panose="05000000000000000000" pitchFamily="2" charset="2"/>
              <a:buChar char="ü"/>
            </a:pPr>
            <a:r>
              <a:rPr lang="en-US" sz="2800" dirty="0"/>
              <a:t>Bayesian additive regression trees</a:t>
            </a:r>
          </a:p>
          <a:p>
            <a:pPr marL="914400" lvl="1" indent="-457200" algn="just">
              <a:buFont typeface="Wingdings" panose="05000000000000000000" pitchFamily="2" charset="2"/>
              <a:buChar char="ü"/>
            </a:pPr>
            <a:r>
              <a:rPr lang="en-US" sz="2800" dirty="0"/>
              <a:t>Double ML, </a:t>
            </a:r>
          </a:p>
          <a:p>
            <a:pPr marL="914400" lvl="1" indent="-457200" algn="just">
              <a:buFont typeface="Wingdings" panose="05000000000000000000" pitchFamily="2" charset="2"/>
              <a:buChar char="ü"/>
            </a:pPr>
            <a:r>
              <a:rPr lang="en-US" sz="2800" dirty="0"/>
              <a:t>Regularization of neural networks with integral probability metrics or orthogonality constraints, </a:t>
            </a:r>
          </a:p>
          <a:p>
            <a:pPr marL="914400" lvl="1" indent="-457200" algn="just">
              <a:buFont typeface="Wingdings" panose="05000000000000000000" pitchFamily="2" charset="2"/>
              <a:buChar char="ü"/>
            </a:pPr>
            <a:r>
              <a:rPr lang="en-US" sz="2800" dirty="0"/>
              <a:t>Gaussian processes, </a:t>
            </a:r>
          </a:p>
          <a:p>
            <a:pPr marL="914400" lvl="1" indent="-457200" algn="just">
              <a:buFont typeface="Wingdings" panose="05000000000000000000" pitchFamily="2" charset="2"/>
              <a:buChar char="ü"/>
            </a:pPr>
            <a:r>
              <a:rPr lang="en-US" sz="2800" dirty="0"/>
              <a:t>Generative adversarial networks or energy-based models</a:t>
            </a:r>
            <a:endParaRPr lang="en-US" dirty="0"/>
          </a:p>
        </p:txBody>
      </p:sp>
    </p:spTree>
    <p:extLst>
      <p:ext uri="{BB962C8B-B14F-4D97-AF65-F5344CB8AC3E}">
        <p14:creationId xmlns:p14="http://schemas.microsoft.com/office/powerpoint/2010/main" val="3070444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ABA5C-148D-40D2-9506-2AA064D32D8A}"/>
              </a:ext>
            </a:extLst>
          </p:cNvPr>
          <p:cNvSpPr>
            <a:spLocks noGrp="1"/>
          </p:cNvSpPr>
          <p:nvPr>
            <p:ph type="title"/>
          </p:nvPr>
        </p:nvSpPr>
        <p:spPr>
          <a:xfrm>
            <a:off x="838200" y="150775"/>
            <a:ext cx="10515600" cy="1325563"/>
          </a:xfrm>
        </p:spPr>
        <p:txBody>
          <a:bodyPr/>
          <a:lstStyle/>
          <a:p>
            <a:r>
              <a:rPr lang="en-US" dirty="0"/>
              <a:t>CML Alleviate Challenges in Healthcare</a:t>
            </a:r>
          </a:p>
        </p:txBody>
      </p:sp>
      <p:sp>
        <p:nvSpPr>
          <p:cNvPr id="3" name="Content Placeholder 2">
            <a:extLst>
              <a:ext uri="{FF2B5EF4-FFF2-40B4-BE49-F238E27FC236}">
                <a16:creationId xmlns:a16="http://schemas.microsoft.com/office/drawing/2014/main" id="{B435EEF7-7048-4AAB-B40F-22214CF3656B}"/>
              </a:ext>
            </a:extLst>
          </p:cNvPr>
          <p:cNvSpPr>
            <a:spLocks noGrp="1"/>
          </p:cNvSpPr>
          <p:nvPr>
            <p:ph idx="1"/>
          </p:nvPr>
        </p:nvSpPr>
        <p:spPr>
          <a:xfrm>
            <a:off x="705680" y="1693105"/>
            <a:ext cx="10903224" cy="4351338"/>
          </a:xfrm>
        </p:spPr>
        <p:txBody>
          <a:bodyPr>
            <a:normAutofit/>
          </a:bodyPr>
          <a:lstStyle/>
          <a:p>
            <a:pPr algn="just"/>
            <a:r>
              <a:rPr lang="en-US" dirty="0"/>
              <a:t>How to acquire the necessary information to causally reason about treatments and outcomes. </a:t>
            </a:r>
          </a:p>
          <a:p>
            <a:pPr algn="just"/>
            <a:r>
              <a:rPr lang="en-US" dirty="0"/>
              <a:t>Generalizable across deployment environments such as different hospitals, cities or countries.</a:t>
            </a:r>
          </a:p>
          <a:p>
            <a:pPr algn="just"/>
            <a:r>
              <a:rPr lang="en-US" dirty="0"/>
              <a:t>Considering temporal information and combine multimodal information.</a:t>
            </a:r>
          </a:p>
          <a:p>
            <a:pPr algn="just"/>
            <a:r>
              <a:rPr lang="en-US" dirty="0"/>
              <a:t> Interestingly, it is the connection between CI and ML that can help alleviate these challenges. </a:t>
            </a:r>
          </a:p>
          <a:p>
            <a:pPr algn="just"/>
            <a:r>
              <a:rPr lang="en-US" dirty="0"/>
              <a:t>CI adds an extra layer of understanding about a system with expert knowledge, which improves information merging.</a:t>
            </a:r>
          </a:p>
        </p:txBody>
      </p:sp>
    </p:spTree>
    <p:extLst>
      <p:ext uri="{BB962C8B-B14F-4D97-AF65-F5344CB8AC3E}">
        <p14:creationId xmlns:p14="http://schemas.microsoft.com/office/powerpoint/2010/main" val="19071453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BEBF3-ACDF-404F-9D3E-E91D40BD084B}"/>
              </a:ext>
            </a:extLst>
          </p:cNvPr>
          <p:cNvSpPr>
            <a:spLocks noGrp="1"/>
          </p:cNvSpPr>
          <p:nvPr>
            <p:ph type="title"/>
          </p:nvPr>
        </p:nvSpPr>
        <p:spPr>
          <a:xfrm>
            <a:off x="334617" y="18255"/>
            <a:ext cx="10515600" cy="1325563"/>
          </a:xfrm>
        </p:spPr>
        <p:txBody>
          <a:bodyPr/>
          <a:lstStyle/>
          <a:p>
            <a:r>
              <a:rPr lang="en-US" dirty="0"/>
              <a:t>Conclusion</a:t>
            </a:r>
          </a:p>
        </p:txBody>
      </p:sp>
      <p:sp>
        <p:nvSpPr>
          <p:cNvPr id="3" name="Content Placeholder 2">
            <a:extLst>
              <a:ext uri="{FF2B5EF4-FFF2-40B4-BE49-F238E27FC236}">
                <a16:creationId xmlns:a16="http://schemas.microsoft.com/office/drawing/2014/main" id="{E8C72F63-5B71-42FE-A640-4B065E8A7160}"/>
              </a:ext>
            </a:extLst>
          </p:cNvPr>
          <p:cNvSpPr>
            <a:spLocks noGrp="1"/>
          </p:cNvSpPr>
          <p:nvPr>
            <p:ph idx="1"/>
          </p:nvPr>
        </p:nvSpPr>
        <p:spPr>
          <a:xfrm>
            <a:off x="334617" y="1507573"/>
            <a:ext cx="11499574" cy="4351338"/>
          </a:xfrm>
        </p:spPr>
        <p:txBody>
          <a:bodyPr/>
          <a:lstStyle/>
          <a:p>
            <a:pPr algn="just"/>
            <a:r>
              <a:rPr lang="en-US" dirty="0"/>
              <a:t>Described the importance of considering CML in healthcare systems.</a:t>
            </a:r>
          </a:p>
          <a:p>
            <a:pPr algn="just"/>
            <a:r>
              <a:rPr lang="en-US" dirty="0"/>
              <a:t>Highlighted the need to design systems that take into account the data generation process.</a:t>
            </a:r>
          </a:p>
          <a:p>
            <a:pPr algn="just"/>
            <a:r>
              <a:rPr lang="en-US" dirty="0"/>
              <a:t>A causal perspective on ML contributes to the goal of building systems that are not just performing better (e.g. achiever higher accuracy), but are able to reason about potential effects of interventions at population and individual levels.</a:t>
            </a:r>
          </a:p>
          <a:p>
            <a:pPr algn="just"/>
            <a:r>
              <a:rPr lang="en-US" dirty="0"/>
              <a:t>Discussed key pressing challenges in precision medicine and healthcare, using multi-modal, high-dimensional and unstructured data.</a:t>
            </a:r>
          </a:p>
        </p:txBody>
      </p:sp>
    </p:spTree>
    <p:extLst>
      <p:ext uri="{BB962C8B-B14F-4D97-AF65-F5344CB8AC3E}">
        <p14:creationId xmlns:p14="http://schemas.microsoft.com/office/powerpoint/2010/main" val="1896613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4020E-7E16-4054-A87B-FECEE68BA104}"/>
              </a:ext>
            </a:extLst>
          </p:cNvPr>
          <p:cNvSpPr>
            <a:spLocks noGrp="1"/>
          </p:cNvSpPr>
          <p:nvPr>
            <p:ph type="title"/>
          </p:nvPr>
        </p:nvSpPr>
        <p:spPr>
          <a:xfrm>
            <a:off x="296779" y="184651"/>
            <a:ext cx="10515600" cy="1325563"/>
          </a:xfrm>
        </p:spPr>
        <p:txBody>
          <a:bodyPr/>
          <a:lstStyle/>
          <a:p>
            <a:r>
              <a:rPr lang="en-US" dirty="0"/>
              <a:t>Hypothetical Example</a:t>
            </a:r>
          </a:p>
        </p:txBody>
      </p:sp>
      <p:pic>
        <p:nvPicPr>
          <p:cNvPr id="4" name="Picture 3">
            <a:extLst>
              <a:ext uri="{FF2B5EF4-FFF2-40B4-BE49-F238E27FC236}">
                <a16:creationId xmlns:a16="http://schemas.microsoft.com/office/drawing/2014/main" id="{D89C7F27-A919-4E6B-9A54-5429687358B5}"/>
              </a:ext>
            </a:extLst>
          </p:cNvPr>
          <p:cNvPicPr>
            <a:picLocks noChangeAspect="1"/>
          </p:cNvPicPr>
          <p:nvPr/>
        </p:nvPicPr>
        <p:blipFill rotWithShape="1">
          <a:blip r:embed="rId3"/>
          <a:srcRect l="8487" t="24737" r="59934" b="14911"/>
          <a:stretch/>
        </p:blipFill>
        <p:spPr>
          <a:xfrm>
            <a:off x="4429781" y="1510214"/>
            <a:ext cx="7668760" cy="4121960"/>
          </a:xfrm>
          <a:prstGeom prst="rect">
            <a:avLst/>
          </a:prstGeom>
        </p:spPr>
      </p:pic>
      <p:sp>
        <p:nvSpPr>
          <p:cNvPr id="5" name="Rectangle 4">
            <a:extLst>
              <a:ext uri="{FF2B5EF4-FFF2-40B4-BE49-F238E27FC236}">
                <a16:creationId xmlns:a16="http://schemas.microsoft.com/office/drawing/2014/main" id="{2885757A-A62C-425A-93BC-0D27CE17CDC3}"/>
              </a:ext>
            </a:extLst>
          </p:cNvPr>
          <p:cNvSpPr/>
          <p:nvPr/>
        </p:nvSpPr>
        <p:spPr>
          <a:xfrm>
            <a:off x="93457" y="4426580"/>
            <a:ext cx="4690578" cy="1815882"/>
          </a:xfrm>
          <a:prstGeom prst="rect">
            <a:avLst/>
          </a:prstGeom>
        </p:spPr>
        <p:txBody>
          <a:bodyPr wrap="square">
            <a:spAutoFit/>
          </a:bodyPr>
          <a:lstStyle/>
          <a:p>
            <a:pPr marL="285750" indent="-285750" algn="just">
              <a:buFont typeface="Arial" panose="020B0604020202020204" pitchFamily="34" charset="0"/>
              <a:buChar char="•"/>
            </a:pPr>
            <a:r>
              <a:rPr lang="en-US" sz="2800" dirty="0"/>
              <a:t>CML can be used to discover which relationships between variables are spurious and which are causal.</a:t>
            </a:r>
          </a:p>
        </p:txBody>
      </p:sp>
      <p:sp>
        <p:nvSpPr>
          <p:cNvPr id="3" name="Rectangle 2">
            <a:extLst>
              <a:ext uri="{FF2B5EF4-FFF2-40B4-BE49-F238E27FC236}">
                <a16:creationId xmlns:a16="http://schemas.microsoft.com/office/drawing/2014/main" id="{3284618D-7A25-4FEA-ADF0-A767800BF43A}"/>
              </a:ext>
            </a:extLst>
          </p:cNvPr>
          <p:cNvSpPr/>
          <p:nvPr/>
        </p:nvSpPr>
        <p:spPr>
          <a:xfrm>
            <a:off x="93459" y="1327633"/>
            <a:ext cx="4226750" cy="3108543"/>
          </a:xfrm>
          <a:prstGeom prst="rect">
            <a:avLst/>
          </a:prstGeom>
        </p:spPr>
        <p:txBody>
          <a:bodyPr wrap="square">
            <a:spAutoFit/>
          </a:bodyPr>
          <a:lstStyle/>
          <a:p>
            <a:pPr marL="285750" indent="-285750" algn="just">
              <a:buFont typeface="Arial" panose="020B0604020202020204" pitchFamily="34" charset="0"/>
              <a:buChar char="•"/>
            </a:pPr>
            <a:r>
              <a:rPr lang="en-US" sz="2800" dirty="0"/>
              <a:t>CDS systems targeted at precision medicine (also known as personalized medicine) need to answer complex queries about how individuals would respond to interventions.</a:t>
            </a:r>
          </a:p>
        </p:txBody>
      </p:sp>
    </p:spTree>
    <p:extLst>
      <p:ext uri="{BB962C8B-B14F-4D97-AF65-F5344CB8AC3E}">
        <p14:creationId xmlns:p14="http://schemas.microsoft.com/office/powerpoint/2010/main" val="3383618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58004-AE1B-4CC1-8EF7-F204F74EEB9F}"/>
              </a:ext>
            </a:extLst>
          </p:cNvPr>
          <p:cNvSpPr>
            <a:spLocks noGrp="1"/>
          </p:cNvSpPr>
          <p:nvPr>
            <p:ph type="title"/>
          </p:nvPr>
        </p:nvSpPr>
        <p:spPr>
          <a:xfrm>
            <a:off x="202096" y="192846"/>
            <a:ext cx="11671852" cy="1325563"/>
          </a:xfrm>
        </p:spPr>
        <p:txBody>
          <a:bodyPr/>
          <a:lstStyle/>
          <a:p>
            <a:r>
              <a:rPr lang="en-US" dirty="0"/>
              <a:t>Why should we consider a causal framework in healthcare?</a:t>
            </a:r>
          </a:p>
        </p:txBody>
      </p:sp>
      <p:sp>
        <p:nvSpPr>
          <p:cNvPr id="3" name="Content Placeholder 2">
            <a:extLst>
              <a:ext uri="{FF2B5EF4-FFF2-40B4-BE49-F238E27FC236}">
                <a16:creationId xmlns:a16="http://schemas.microsoft.com/office/drawing/2014/main" id="{068D17CB-CC79-43D3-924C-3FBB36E4F91F}"/>
              </a:ext>
            </a:extLst>
          </p:cNvPr>
          <p:cNvSpPr>
            <a:spLocks noGrp="1"/>
          </p:cNvSpPr>
          <p:nvPr>
            <p:ph idx="1"/>
          </p:nvPr>
        </p:nvSpPr>
        <p:spPr>
          <a:xfrm>
            <a:off x="506896" y="1785869"/>
            <a:ext cx="10558670" cy="3674027"/>
          </a:xfrm>
        </p:spPr>
        <p:txBody>
          <a:bodyPr>
            <a:normAutofit/>
          </a:bodyPr>
          <a:lstStyle/>
          <a:p>
            <a:pPr algn="just"/>
            <a:r>
              <a:rPr lang="en-US" dirty="0"/>
              <a:t>Predicting a disease with almost perfect accuracy for a given patient is not what precision medicine is trying to achieve.</a:t>
            </a:r>
          </a:p>
          <a:p>
            <a:pPr algn="just"/>
            <a:r>
              <a:rPr lang="en-US" dirty="0"/>
              <a:t>Extract actionable information from observational patient data in order to make interventional (treatment) decisions.</a:t>
            </a:r>
          </a:p>
          <a:p>
            <a:pPr algn="just"/>
            <a:r>
              <a:rPr lang="en-US" dirty="0"/>
              <a:t>Needs to estimate the treatment effect to make actionable decisions at the patient level.</a:t>
            </a:r>
          </a:p>
          <a:p>
            <a:pPr algn="just"/>
            <a:r>
              <a:rPr lang="en-US" dirty="0"/>
              <a:t>When using observational datasets, by definition, we never observe the counterfactual outcome.</a:t>
            </a:r>
          </a:p>
        </p:txBody>
      </p:sp>
    </p:spTree>
    <p:extLst>
      <p:ext uri="{BB962C8B-B14F-4D97-AF65-F5344CB8AC3E}">
        <p14:creationId xmlns:p14="http://schemas.microsoft.com/office/powerpoint/2010/main" val="2736869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4848A-9597-480A-AA25-CB456539E486}"/>
              </a:ext>
            </a:extLst>
          </p:cNvPr>
          <p:cNvSpPr>
            <a:spLocks noGrp="1"/>
          </p:cNvSpPr>
          <p:nvPr>
            <p:ph type="title"/>
          </p:nvPr>
        </p:nvSpPr>
        <p:spPr>
          <a:xfrm>
            <a:off x="122582" y="18255"/>
            <a:ext cx="10515600" cy="1325563"/>
          </a:xfrm>
        </p:spPr>
        <p:txBody>
          <a:bodyPr/>
          <a:lstStyle/>
          <a:p>
            <a:r>
              <a:rPr lang="en-US" dirty="0"/>
              <a:t>What is causality?</a:t>
            </a:r>
          </a:p>
        </p:txBody>
      </p:sp>
      <p:sp>
        <p:nvSpPr>
          <p:cNvPr id="3" name="Content Placeholder 2">
            <a:extLst>
              <a:ext uri="{FF2B5EF4-FFF2-40B4-BE49-F238E27FC236}">
                <a16:creationId xmlns:a16="http://schemas.microsoft.com/office/drawing/2014/main" id="{20FBC6B6-D972-4075-A7CA-514143AD0D68}"/>
              </a:ext>
            </a:extLst>
          </p:cNvPr>
          <p:cNvSpPr>
            <a:spLocks noGrp="1"/>
          </p:cNvSpPr>
          <p:nvPr>
            <p:ph idx="1"/>
          </p:nvPr>
        </p:nvSpPr>
        <p:spPr>
          <a:xfrm>
            <a:off x="559903" y="1343818"/>
            <a:ext cx="11062253" cy="1624669"/>
          </a:xfrm>
        </p:spPr>
        <p:txBody>
          <a:bodyPr>
            <a:normAutofit fontScale="92500" lnSpcReduction="10000"/>
          </a:bodyPr>
          <a:lstStyle/>
          <a:p>
            <a:pPr marL="0" indent="0" algn="just">
              <a:buNone/>
            </a:pPr>
            <a:r>
              <a:rPr lang="en-US" sz="3200" i="1" dirty="0"/>
              <a:t>Definition: if A is a cause and B is an effect, then B relies on A for its value. As causal relations are directional, the reverse is not true; A does not rely on B for its value. The notion of causality thus enables analysis of how a system would respond to an intervention.</a:t>
            </a:r>
          </a:p>
          <a:p>
            <a:pPr marL="0" indent="0" algn="just">
              <a:buNone/>
            </a:pPr>
            <a:endParaRPr lang="en-US" sz="3200" i="1" dirty="0"/>
          </a:p>
          <a:p>
            <a:pPr marL="0" indent="0" algn="just">
              <a:buNone/>
            </a:pPr>
            <a:endParaRPr lang="en-US" sz="3200" i="1" dirty="0"/>
          </a:p>
        </p:txBody>
      </p:sp>
      <p:sp>
        <p:nvSpPr>
          <p:cNvPr id="4" name="Rectangle 3">
            <a:extLst>
              <a:ext uri="{FF2B5EF4-FFF2-40B4-BE49-F238E27FC236}">
                <a16:creationId xmlns:a16="http://schemas.microsoft.com/office/drawing/2014/main" id="{5A64E3E2-9743-4D08-80E4-3A6B053A930B}"/>
              </a:ext>
            </a:extLst>
          </p:cNvPr>
          <p:cNvSpPr/>
          <p:nvPr/>
        </p:nvSpPr>
        <p:spPr>
          <a:xfrm>
            <a:off x="728870" y="3370719"/>
            <a:ext cx="10893286" cy="1938992"/>
          </a:xfrm>
          <a:prstGeom prst="rect">
            <a:avLst/>
          </a:prstGeom>
        </p:spPr>
        <p:txBody>
          <a:bodyPr wrap="square">
            <a:spAutoFit/>
          </a:bodyPr>
          <a:lstStyle/>
          <a:p>
            <a:pPr marL="571500" indent="-571500">
              <a:buFont typeface="Wingdings" panose="05000000000000000000" pitchFamily="2" charset="2"/>
              <a:buChar char="§"/>
            </a:pPr>
            <a:r>
              <a:rPr lang="en-US" sz="3200" dirty="0"/>
              <a:t>Two ways of defining and reasoning about causal relationships: </a:t>
            </a:r>
          </a:p>
          <a:p>
            <a:pPr marL="1028700" lvl="1" indent="-571500">
              <a:buFont typeface="Wingdings" panose="05000000000000000000" pitchFamily="2" charset="2"/>
              <a:buChar char="Ø"/>
            </a:pPr>
            <a:r>
              <a:rPr lang="en-US" sz="2800" dirty="0"/>
              <a:t>Structural causal models (SCMs) and </a:t>
            </a:r>
          </a:p>
          <a:p>
            <a:pPr marL="1028700" lvl="1" indent="-571500">
              <a:buFont typeface="Wingdings" panose="05000000000000000000" pitchFamily="2" charset="2"/>
              <a:buChar char="Ø"/>
            </a:pPr>
            <a:r>
              <a:rPr lang="en-US" sz="2800" dirty="0"/>
              <a:t>Potential outcomes.</a:t>
            </a:r>
          </a:p>
        </p:txBody>
      </p:sp>
    </p:spTree>
    <p:extLst>
      <p:ext uri="{BB962C8B-B14F-4D97-AF65-F5344CB8AC3E}">
        <p14:creationId xmlns:p14="http://schemas.microsoft.com/office/powerpoint/2010/main" val="4252086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C4A39-3B55-4599-8773-A46F1C39467C}"/>
              </a:ext>
            </a:extLst>
          </p:cNvPr>
          <p:cNvSpPr>
            <a:spLocks noGrp="1"/>
          </p:cNvSpPr>
          <p:nvPr>
            <p:ph type="title"/>
          </p:nvPr>
        </p:nvSpPr>
        <p:spPr>
          <a:xfrm>
            <a:off x="188843" y="113333"/>
            <a:ext cx="10515600" cy="1325563"/>
          </a:xfrm>
        </p:spPr>
        <p:txBody>
          <a:bodyPr/>
          <a:lstStyle/>
          <a:p>
            <a:r>
              <a:rPr lang="en-US" dirty="0"/>
              <a:t>Structural causal models (SCMs)</a:t>
            </a:r>
          </a:p>
        </p:txBody>
      </p:sp>
      <p:sp>
        <p:nvSpPr>
          <p:cNvPr id="3" name="Content Placeholder 2">
            <a:extLst>
              <a:ext uri="{FF2B5EF4-FFF2-40B4-BE49-F238E27FC236}">
                <a16:creationId xmlns:a16="http://schemas.microsoft.com/office/drawing/2014/main" id="{9E7C53BE-D69F-4A71-8EFB-E5A4B815334F}"/>
              </a:ext>
            </a:extLst>
          </p:cNvPr>
          <p:cNvSpPr>
            <a:spLocks noGrp="1"/>
          </p:cNvSpPr>
          <p:nvPr>
            <p:ph idx="1"/>
          </p:nvPr>
        </p:nvSpPr>
        <p:spPr>
          <a:xfrm>
            <a:off x="571499" y="1438895"/>
            <a:ext cx="11431657" cy="5098647"/>
          </a:xfrm>
        </p:spPr>
        <p:txBody>
          <a:bodyPr/>
          <a:lstStyle/>
          <a:p>
            <a:r>
              <a:rPr lang="en-US" dirty="0"/>
              <a:t>Mathematical formalism around the so-called do-calculus and SCMs pioneered by the Turing Award winner </a:t>
            </a:r>
            <a:r>
              <a:rPr lang="en-US" b="1" dirty="0"/>
              <a:t>Judea Pearl</a:t>
            </a:r>
            <a:r>
              <a:rPr lang="en-US" dirty="0"/>
              <a:t>.</a:t>
            </a:r>
          </a:p>
          <a:p>
            <a:r>
              <a:rPr lang="en-US" dirty="0"/>
              <a:t>Model the data generation process and incorporate assumptions about a given problem.</a:t>
            </a:r>
          </a:p>
          <a:p>
            <a:endParaRPr lang="en-US" dirty="0"/>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6AECD458-68BA-4F9C-B6BC-2072A95812E1}"/>
                  </a:ext>
                </a:extLst>
              </p:cNvPr>
              <p:cNvSpPr/>
              <p:nvPr/>
            </p:nvSpPr>
            <p:spPr>
              <a:xfrm>
                <a:off x="676688" y="3429000"/>
                <a:ext cx="10838623" cy="3108543"/>
              </a:xfrm>
              <a:prstGeom prst="rect">
                <a:avLst/>
              </a:prstGeom>
            </p:spPr>
            <p:txBody>
              <a:bodyPr wrap="square">
                <a:spAutoFit/>
              </a:bodyPr>
              <a:lstStyle/>
              <a:p>
                <a:r>
                  <a:rPr lang="en-US" sz="2800" dirty="0"/>
                  <a:t>An </a:t>
                </a:r>
                <a:r>
                  <a:rPr lang="en-US" sz="2800" b="1" dirty="0"/>
                  <a:t>SCM</a:t>
                </a:r>
                <a:r>
                  <a:rPr lang="en-US" sz="2800" dirty="0"/>
                  <a:t> </a:t>
                </a:r>
                <a14:m>
                  <m:oMath xmlns:m="http://schemas.openxmlformats.org/officeDocument/2006/math">
                    <m:r>
                      <a:rPr lang="en-US" sz="2800" b="0" i="1" smtClean="0">
                        <a:latin typeface="Cambria Math" panose="02040503050406030204" pitchFamily="18" charset="0"/>
                      </a:rPr>
                      <m:t>𝐺</m:t>
                    </m:r>
                    <m:r>
                      <a:rPr lang="en-US" sz="2800" b="0" i="1" smtClean="0">
                        <a:latin typeface="Cambria Math" panose="02040503050406030204" pitchFamily="18" charset="0"/>
                      </a:rPr>
                      <m:t>≔(</m:t>
                    </m:r>
                    <m:r>
                      <a:rPr lang="en-US" sz="2800" b="1" i="0" smtClean="0">
                        <a:latin typeface="Cambria Math" panose="02040503050406030204" pitchFamily="18" charset="0"/>
                      </a:rPr>
                      <m:t>𝐒</m:t>
                    </m:r>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𝑃</m:t>
                        </m:r>
                      </m:e>
                      <m:sub>
                        <m:r>
                          <a:rPr lang="en-US" sz="2800" b="0" i="1" smtClean="0">
                            <a:latin typeface="Cambria Math" panose="02040503050406030204" pitchFamily="18" charset="0"/>
                          </a:rPr>
                          <m:t>𝑁</m:t>
                        </m:r>
                      </m:sub>
                    </m:sSub>
                    <m:r>
                      <a:rPr lang="en-US" sz="2800" b="0" i="1" smtClean="0">
                        <a:latin typeface="Cambria Math" panose="02040503050406030204" pitchFamily="18" charset="0"/>
                      </a:rPr>
                      <m:t>)</m:t>
                    </m:r>
                  </m:oMath>
                </a14:m>
                <a:r>
                  <a:rPr lang="en-US" sz="2800" dirty="0"/>
                  <a:t> consists of a collection </a:t>
                </a:r>
                <a14:m>
                  <m:oMath xmlns:m="http://schemas.openxmlformats.org/officeDocument/2006/math">
                    <m:r>
                      <a:rPr lang="en-US" sz="2800" b="1" i="0" smtClean="0">
                        <a:latin typeface="Cambria Math" panose="02040503050406030204" pitchFamily="18" charset="0"/>
                      </a:rPr>
                      <m:t>𝐒</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𝑓</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𝑓</m:t>
                        </m:r>
                      </m:e>
                      <m:sub>
                        <m:r>
                          <a:rPr lang="en-US" sz="2800" b="0" i="1" smtClean="0">
                            <a:latin typeface="Cambria Math" panose="02040503050406030204" pitchFamily="18" charset="0"/>
                          </a:rPr>
                          <m:t>𝑘</m:t>
                        </m:r>
                      </m:sub>
                    </m:sSub>
                    <m:r>
                      <a:rPr lang="en-US" sz="2800" b="0" i="1" smtClean="0">
                        <a:latin typeface="Cambria Math" panose="02040503050406030204" pitchFamily="18" charset="0"/>
                      </a:rPr>
                      <m:t>)</m:t>
                    </m:r>
                  </m:oMath>
                </a14:m>
                <a:r>
                  <a:rPr lang="en-US" sz="2800" dirty="0"/>
                  <a:t> of structural assignments (called mechanisms)</a:t>
                </a:r>
              </a:p>
              <a:p>
                <a:endParaRPr lang="en-US" sz="2800" dirty="0"/>
              </a:p>
              <a:p>
                <a:r>
                  <a:rPr lang="en-US" sz="2800" dirty="0"/>
                  <a:t>		</a:t>
                </a:r>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𝑋</m:t>
                        </m:r>
                      </m:e>
                      <m:sub>
                        <m:r>
                          <a:rPr lang="en-US" sz="2800" b="0" i="1" smtClean="0">
                            <a:latin typeface="Cambria Math" panose="02040503050406030204" pitchFamily="18" charset="0"/>
                          </a:rPr>
                          <m:t>𝑘</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𝑓</m:t>
                        </m:r>
                      </m:e>
                      <m:sub>
                        <m:r>
                          <a:rPr lang="en-US" sz="2800" b="0" i="1" smtClean="0">
                            <a:latin typeface="Cambria Math" panose="02040503050406030204" pitchFamily="18" charset="0"/>
                          </a:rPr>
                          <m:t>𝑘</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1" i="0" smtClean="0">
                            <a:latin typeface="Cambria Math" panose="02040503050406030204" pitchFamily="18" charset="0"/>
                          </a:rPr>
                          <m:t>𝐏𝐀</m:t>
                        </m:r>
                      </m:e>
                      <m:sub>
                        <m:r>
                          <a:rPr lang="en-US" sz="2800" b="0" i="1" smtClean="0">
                            <a:latin typeface="Cambria Math" panose="02040503050406030204" pitchFamily="18" charset="0"/>
                          </a:rPr>
                          <m:t>𝑘</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𝑁</m:t>
                        </m:r>
                      </m:e>
                      <m:sub>
                        <m:r>
                          <a:rPr lang="en-US" sz="2800" b="0" i="1" smtClean="0">
                            <a:latin typeface="Cambria Math" panose="02040503050406030204" pitchFamily="18" charset="0"/>
                          </a:rPr>
                          <m:t>𝑘</m:t>
                        </m:r>
                      </m:sub>
                    </m:sSub>
                    <m:r>
                      <a:rPr lang="en-US" sz="2800" b="0" i="1" smtClean="0">
                        <a:latin typeface="Cambria Math" panose="02040503050406030204" pitchFamily="18" charset="0"/>
                      </a:rPr>
                      <m:t>)</m:t>
                    </m:r>
                  </m:oMath>
                </a14:m>
                <a:r>
                  <a:rPr lang="en-US" sz="2800" dirty="0"/>
                  <a:t>,</a:t>
                </a:r>
              </a:p>
              <a:p>
                <a:endParaRPr lang="en-US" sz="2800" dirty="0"/>
              </a:p>
              <a:p>
                <a:r>
                  <a:rPr lang="en-US" sz="2800" dirty="0"/>
                  <a:t>where </a:t>
                </a:r>
                <a14:m>
                  <m:oMath xmlns:m="http://schemas.openxmlformats.org/officeDocument/2006/math">
                    <m:sSub>
                      <m:sSubPr>
                        <m:ctrlPr>
                          <a:rPr lang="en-US" sz="2800" i="1" smtClean="0">
                            <a:latin typeface="Cambria Math" panose="02040503050406030204" pitchFamily="18" charset="0"/>
                          </a:rPr>
                        </m:ctrlPr>
                      </m:sSubPr>
                      <m:e>
                        <m:r>
                          <a:rPr lang="en-US" sz="2800" b="1" i="0" smtClean="0">
                            <a:latin typeface="Cambria Math" panose="02040503050406030204" pitchFamily="18" charset="0"/>
                          </a:rPr>
                          <m:t>𝐏𝐀</m:t>
                        </m:r>
                      </m:e>
                      <m:sub>
                        <m:r>
                          <a:rPr lang="en-US" sz="2800" b="0" i="1" smtClean="0">
                            <a:latin typeface="Cambria Math" panose="02040503050406030204" pitchFamily="18" charset="0"/>
                          </a:rPr>
                          <m:t>𝑘</m:t>
                        </m:r>
                      </m:sub>
                    </m:sSub>
                  </m:oMath>
                </a14:m>
                <a:r>
                  <a:rPr lang="en-US" sz="2800" dirty="0"/>
                  <a:t> is the set of parent variables of </a:t>
                </a:r>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𝑋</m:t>
                        </m:r>
                      </m:e>
                      <m:sub>
                        <m:r>
                          <a:rPr lang="en-US" sz="2800" b="0" i="1" smtClean="0">
                            <a:latin typeface="Cambria Math" panose="02040503050406030204" pitchFamily="18" charset="0"/>
                          </a:rPr>
                          <m:t>𝑘</m:t>
                        </m:r>
                      </m:sub>
                    </m:sSub>
                  </m:oMath>
                </a14:m>
                <a:r>
                  <a:rPr lang="en-US" sz="2800" dirty="0"/>
                  <a:t> (its direct causes) and </a:t>
                </a:r>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𝑁</m:t>
                        </m:r>
                      </m:e>
                      <m:sub>
                        <m:r>
                          <a:rPr lang="en-US" sz="2800" b="0" i="1" smtClean="0">
                            <a:latin typeface="Cambria Math" panose="02040503050406030204" pitchFamily="18" charset="0"/>
                          </a:rPr>
                          <m:t>𝑘</m:t>
                        </m:r>
                      </m:sub>
                    </m:sSub>
                  </m:oMath>
                </a14:m>
                <a:r>
                  <a:rPr lang="en-US" sz="2800" dirty="0"/>
                  <a:t> is a noise variable for modelling uncertainty.</a:t>
                </a:r>
              </a:p>
            </p:txBody>
          </p:sp>
        </mc:Choice>
        <mc:Fallback xmlns="">
          <p:sp>
            <p:nvSpPr>
              <p:cNvPr id="4" name="Rectangle 3">
                <a:extLst>
                  <a:ext uri="{FF2B5EF4-FFF2-40B4-BE49-F238E27FC236}">
                    <a16:creationId xmlns:a16="http://schemas.microsoft.com/office/drawing/2014/main" id="{6AECD458-68BA-4F9C-B6BC-2072A95812E1}"/>
                  </a:ext>
                </a:extLst>
              </p:cNvPr>
              <p:cNvSpPr>
                <a:spLocks noRot="1" noChangeAspect="1" noMove="1" noResize="1" noEditPoints="1" noAdjustHandles="1" noChangeArrowheads="1" noChangeShapeType="1" noTextEdit="1"/>
              </p:cNvSpPr>
              <p:nvPr/>
            </p:nvSpPr>
            <p:spPr>
              <a:xfrm>
                <a:off x="676688" y="3429000"/>
                <a:ext cx="10838623" cy="3108543"/>
              </a:xfrm>
              <a:prstGeom prst="rect">
                <a:avLst/>
              </a:prstGeom>
              <a:blipFill>
                <a:blip r:embed="rId3"/>
                <a:stretch>
                  <a:fillRect l="-1125" t="-1965" b="-4715"/>
                </a:stretch>
              </a:blipFill>
            </p:spPr>
            <p:txBody>
              <a:bodyPr/>
              <a:lstStyle/>
              <a:p>
                <a:r>
                  <a:rPr lang="en-US">
                    <a:noFill/>
                  </a:rPr>
                  <a:t> </a:t>
                </a:r>
              </a:p>
            </p:txBody>
          </p:sp>
        </mc:Fallback>
      </mc:AlternateContent>
    </p:spTree>
    <p:extLst>
      <p:ext uri="{BB962C8B-B14F-4D97-AF65-F5344CB8AC3E}">
        <p14:creationId xmlns:p14="http://schemas.microsoft.com/office/powerpoint/2010/main" val="2458244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C4A39-3B55-4599-8773-A46F1C39467C}"/>
              </a:ext>
            </a:extLst>
          </p:cNvPr>
          <p:cNvSpPr>
            <a:spLocks noGrp="1"/>
          </p:cNvSpPr>
          <p:nvPr>
            <p:ph type="title"/>
          </p:nvPr>
        </p:nvSpPr>
        <p:spPr>
          <a:xfrm>
            <a:off x="188843" y="113333"/>
            <a:ext cx="10515600" cy="1325563"/>
          </a:xfrm>
        </p:spPr>
        <p:txBody>
          <a:bodyPr/>
          <a:lstStyle/>
          <a:p>
            <a:r>
              <a:rPr lang="en-US" dirty="0"/>
              <a:t>Structural causal models (SCMs)</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6AECD458-68BA-4F9C-B6BC-2072A95812E1}"/>
                  </a:ext>
                </a:extLst>
              </p:cNvPr>
              <p:cNvSpPr/>
              <p:nvPr/>
            </p:nvSpPr>
            <p:spPr>
              <a:xfrm>
                <a:off x="676688" y="1335156"/>
                <a:ext cx="10838623" cy="2246769"/>
              </a:xfrm>
              <a:prstGeom prst="rect">
                <a:avLst/>
              </a:prstGeom>
            </p:spPr>
            <p:txBody>
              <a:bodyPr wrap="square">
                <a:spAutoFit/>
              </a:bodyPr>
              <a:lstStyle/>
              <a:p>
                <a:r>
                  <a:rPr lang="en-US" sz="2800" dirty="0"/>
                  <a:t>An </a:t>
                </a:r>
                <a:r>
                  <a:rPr lang="en-US" sz="2800" b="1" dirty="0"/>
                  <a:t>SCM</a:t>
                </a:r>
                <a:r>
                  <a:rPr lang="en-US" sz="2800" dirty="0"/>
                  <a:t> </a:t>
                </a:r>
                <a14:m>
                  <m:oMath xmlns:m="http://schemas.openxmlformats.org/officeDocument/2006/math">
                    <m:r>
                      <a:rPr lang="en-US" sz="2800" b="0" i="1" smtClean="0">
                        <a:latin typeface="Cambria Math" panose="02040503050406030204" pitchFamily="18" charset="0"/>
                      </a:rPr>
                      <m:t>𝐺</m:t>
                    </m:r>
                    <m:r>
                      <a:rPr lang="en-US" sz="2800" b="0" i="1" smtClean="0">
                        <a:latin typeface="Cambria Math" panose="02040503050406030204" pitchFamily="18" charset="0"/>
                      </a:rPr>
                      <m:t>≔(</m:t>
                    </m:r>
                    <m:r>
                      <a:rPr lang="en-US" sz="2800" b="1" i="0" smtClean="0">
                        <a:latin typeface="Cambria Math" panose="02040503050406030204" pitchFamily="18" charset="0"/>
                      </a:rPr>
                      <m:t>𝐒</m:t>
                    </m:r>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𝑃</m:t>
                        </m:r>
                      </m:e>
                      <m:sub>
                        <m:r>
                          <a:rPr lang="en-US" sz="2800" b="0" i="1" smtClean="0">
                            <a:latin typeface="Cambria Math" panose="02040503050406030204" pitchFamily="18" charset="0"/>
                          </a:rPr>
                          <m:t>𝑁</m:t>
                        </m:r>
                      </m:sub>
                    </m:sSub>
                    <m:r>
                      <a:rPr lang="en-US" sz="2800" b="0" i="1" smtClean="0">
                        <a:latin typeface="Cambria Math" panose="02040503050406030204" pitchFamily="18" charset="0"/>
                      </a:rPr>
                      <m:t>)</m:t>
                    </m:r>
                  </m:oMath>
                </a14:m>
                <a:r>
                  <a:rPr lang="en-US" sz="2800" dirty="0"/>
                  <a:t> consists of a collection </a:t>
                </a:r>
                <a14:m>
                  <m:oMath xmlns:m="http://schemas.openxmlformats.org/officeDocument/2006/math">
                    <m:r>
                      <a:rPr lang="en-US" sz="2800" b="1" i="0" smtClean="0">
                        <a:latin typeface="Cambria Math" panose="02040503050406030204" pitchFamily="18" charset="0"/>
                      </a:rPr>
                      <m:t>𝐒</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𝑓</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𝑓</m:t>
                        </m:r>
                      </m:e>
                      <m:sub>
                        <m:r>
                          <a:rPr lang="en-US" sz="2800" b="0" i="1" smtClean="0">
                            <a:latin typeface="Cambria Math" panose="02040503050406030204" pitchFamily="18" charset="0"/>
                          </a:rPr>
                          <m:t>𝑘</m:t>
                        </m:r>
                      </m:sub>
                    </m:sSub>
                    <m:r>
                      <a:rPr lang="en-US" sz="2800" b="0" i="1" smtClean="0">
                        <a:latin typeface="Cambria Math" panose="02040503050406030204" pitchFamily="18" charset="0"/>
                      </a:rPr>
                      <m:t>)</m:t>
                    </m:r>
                  </m:oMath>
                </a14:m>
                <a:r>
                  <a:rPr lang="en-US" sz="2800" dirty="0"/>
                  <a:t> of structural assignments (called mechanisms)</a:t>
                </a:r>
              </a:p>
              <a:p>
                <a:r>
                  <a:rPr lang="en-US" sz="2800" dirty="0"/>
                  <a:t>		</a:t>
                </a:r>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𝑋</m:t>
                        </m:r>
                      </m:e>
                      <m:sub>
                        <m:r>
                          <a:rPr lang="en-US" sz="2800" b="0" i="1" smtClean="0">
                            <a:latin typeface="Cambria Math" panose="02040503050406030204" pitchFamily="18" charset="0"/>
                          </a:rPr>
                          <m:t>𝑘</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𝑓</m:t>
                        </m:r>
                      </m:e>
                      <m:sub>
                        <m:r>
                          <a:rPr lang="en-US" sz="2800" b="0" i="1" smtClean="0">
                            <a:latin typeface="Cambria Math" panose="02040503050406030204" pitchFamily="18" charset="0"/>
                          </a:rPr>
                          <m:t>𝑘</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1" i="0" smtClean="0">
                            <a:latin typeface="Cambria Math" panose="02040503050406030204" pitchFamily="18" charset="0"/>
                          </a:rPr>
                          <m:t>𝐏𝐀</m:t>
                        </m:r>
                      </m:e>
                      <m:sub>
                        <m:r>
                          <a:rPr lang="en-US" sz="2800" b="0" i="1" smtClean="0">
                            <a:latin typeface="Cambria Math" panose="02040503050406030204" pitchFamily="18" charset="0"/>
                          </a:rPr>
                          <m:t>𝑘</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𝑁</m:t>
                        </m:r>
                      </m:e>
                      <m:sub>
                        <m:r>
                          <a:rPr lang="en-US" sz="2800" b="0" i="1" smtClean="0">
                            <a:latin typeface="Cambria Math" panose="02040503050406030204" pitchFamily="18" charset="0"/>
                          </a:rPr>
                          <m:t>𝑘</m:t>
                        </m:r>
                      </m:sub>
                    </m:sSub>
                    <m:r>
                      <a:rPr lang="en-US" sz="2800" b="0" i="1" smtClean="0">
                        <a:latin typeface="Cambria Math" panose="02040503050406030204" pitchFamily="18" charset="0"/>
                      </a:rPr>
                      <m:t>)</m:t>
                    </m:r>
                  </m:oMath>
                </a14:m>
                <a:r>
                  <a:rPr lang="en-US" sz="2800" dirty="0"/>
                  <a:t>,</a:t>
                </a:r>
              </a:p>
              <a:p>
                <a:r>
                  <a:rPr lang="en-US" sz="2800" dirty="0"/>
                  <a:t>where </a:t>
                </a:r>
                <a14:m>
                  <m:oMath xmlns:m="http://schemas.openxmlformats.org/officeDocument/2006/math">
                    <m:sSub>
                      <m:sSubPr>
                        <m:ctrlPr>
                          <a:rPr lang="en-US" sz="2800" i="1" smtClean="0">
                            <a:latin typeface="Cambria Math" panose="02040503050406030204" pitchFamily="18" charset="0"/>
                          </a:rPr>
                        </m:ctrlPr>
                      </m:sSubPr>
                      <m:e>
                        <m:r>
                          <a:rPr lang="en-US" sz="2800" b="1" i="0" smtClean="0">
                            <a:latin typeface="Cambria Math" panose="02040503050406030204" pitchFamily="18" charset="0"/>
                          </a:rPr>
                          <m:t>𝐏𝐀</m:t>
                        </m:r>
                      </m:e>
                      <m:sub>
                        <m:r>
                          <a:rPr lang="en-US" sz="2800" b="0" i="1" smtClean="0">
                            <a:latin typeface="Cambria Math" panose="02040503050406030204" pitchFamily="18" charset="0"/>
                          </a:rPr>
                          <m:t>𝑘</m:t>
                        </m:r>
                      </m:sub>
                    </m:sSub>
                  </m:oMath>
                </a14:m>
                <a:r>
                  <a:rPr lang="en-US" sz="2800" dirty="0"/>
                  <a:t> is the set of parent variables of </a:t>
                </a:r>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𝑋</m:t>
                        </m:r>
                      </m:e>
                      <m:sub>
                        <m:r>
                          <a:rPr lang="en-US" sz="2800" b="0" i="1" smtClean="0">
                            <a:latin typeface="Cambria Math" panose="02040503050406030204" pitchFamily="18" charset="0"/>
                          </a:rPr>
                          <m:t>𝑘</m:t>
                        </m:r>
                      </m:sub>
                    </m:sSub>
                  </m:oMath>
                </a14:m>
                <a:r>
                  <a:rPr lang="en-US" sz="2800" dirty="0"/>
                  <a:t> (its direct causes) and </a:t>
                </a:r>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𝑁</m:t>
                        </m:r>
                      </m:e>
                      <m:sub>
                        <m:r>
                          <a:rPr lang="en-US" sz="2800" b="0" i="1" smtClean="0">
                            <a:latin typeface="Cambria Math" panose="02040503050406030204" pitchFamily="18" charset="0"/>
                          </a:rPr>
                          <m:t>𝑘</m:t>
                        </m:r>
                      </m:sub>
                    </m:sSub>
                  </m:oMath>
                </a14:m>
                <a:r>
                  <a:rPr lang="en-US" sz="2800" dirty="0"/>
                  <a:t> is a noise variable for modelling uncertainty.</a:t>
                </a:r>
              </a:p>
            </p:txBody>
          </p:sp>
        </mc:Choice>
        <mc:Fallback xmlns="">
          <p:sp>
            <p:nvSpPr>
              <p:cNvPr id="4" name="Rectangle 3">
                <a:extLst>
                  <a:ext uri="{FF2B5EF4-FFF2-40B4-BE49-F238E27FC236}">
                    <a16:creationId xmlns:a16="http://schemas.microsoft.com/office/drawing/2014/main" id="{6AECD458-68BA-4F9C-B6BC-2072A95812E1}"/>
                  </a:ext>
                </a:extLst>
              </p:cNvPr>
              <p:cNvSpPr>
                <a:spLocks noRot="1" noChangeAspect="1" noMove="1" noResize="1" noEditPoints="1" noAdjustHandles="1" noChangeArrowheads="1" noChangeShapeType="1" noTextEdit="1"/>
              </p:cNvSpPr>
              <p:nvPr/>
            </p:nvSpPr>
            <p:spPr>
              <a:xfrm>
                <a:off x="676688" y="1335156"/>
                <a:ext cx="10838623" cy="2246769"/>
              </a:xfrm>
              <a:prstGeom prst="rect">
                <a:avLst/>
              </a:prstGeom>
              <a:blipFill>
                <a:blip r:embed="rId3"/>
                <a:stretch>
                  <a:fillRect l="-1125" t="-2439" b="-67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860EE00F-C3DD-4A1B-B818-8CF2685D8E67}"/>
                  </a:ext>
                </a:extLst>
              </p:cNvPr>
              <p:cNvSpPr/>
              <p:nvPr/>
            </p:nvSpPr>
            <p:spPr>
              <a:xfrm>
                <a:off x="676688" y="3636124"/>
                <a:ext cx="11343034" cy="3108543"/>
              </a:xfrm>
              <a:prstGeom prst="rect">
                <a:avLst/>
              </a:prstGeom>
            </p:spPr>
            <p:txBody>
              <a:bodyPr wrap="square">
                <a:spAutoFit/>
              </a:bodyPr>
              <a:lstStyle/>
              <a:p>
                <a14:m>
                  <m:oMath xmlns:m="http://schemas.openxmlformats.org/officeDocument/2006/math">
                    <m:r>
                      <a:rPr lang="en-US" sz="2800" b="1" i="1" smtClean="0">
                        <a:latin typeface="Cambria Math" panose="02040503050406030204" pitchFamily="18" charset="0"/>
                      </a:rPr>
                      <m:t>𝑵</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𝑁</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𝑁</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𝑁</m:t>
                        </m:r>
                      </m:e>
                      <m:sub>
                        <m:r>
                          <a:rPr lang="en-US" sz="2800" b="0" i="1" smtClean="0">
                            <a:latin typeface="Cambria Math" panose="02040503050406030204" pitchFamily="18" charset="0"/>
                          </a:rPr>
                          <m:t>𝑑</m:t>
                        </m:r>
                      </m:sub>
                    </m:sSub>
                    <m:r>
                      <a:rPr lang="en-US" sz="2800" b="0" i="1" smtClean="0">
                        <a:latin typeface="Cambria Math" panose="02040503050406030204" pitchFamily="18" charset="0"/>
                      </a:rPr>
                      <m:t>}</m:t>
                    </m:r>
                  </m:oMath>
                </a14:m>
                <a:r>
                  <a:rPr lang="en-US" sz="2800" dirty="0"/>
                  <a:t> is also referred to as exogenous noise. </a:t>
                </a:r>
              </a:p>
              <a:p>
                <a:endParaRPr lang="en-US" sz="2800" dirty="0"/>
              </a:p>
              <a:p>
                <a:r>
                  <a:rPr lang="en-US" sz="2800" dirty="0"/>
                  <a:t>It represents variables that were not included in the causal model,</a:t>
                </a:r>
              </a:p>
              <a:p>
                <a:r>
                  <a:rPr lang="en-US" sz="2800" dirty="0"/>
                  <a:t>as opposed to the </a:t>
                </a:r>
              </a:p>
              <a:p>
                <a:r>
                  <a:rPr lang="en-US" sz="2800" dirty="0"/>
                  <a:t>endogenous variables </a:t>
                </a:r>
                <a14:m>
                  <m:oMath xmlns:m="http://schemas.openxmlformats.org/officeDocument/2006/math">
                    <m:r>
                      <a:rPr lang="en-US" sz="2800" b="1" i="1" smtClean="0">
                        <a:latin typeface="Cambria Math" panose="02040503050406030204" pitchFamily="18" charset="0"/>
                      </a:rPr>
                      <m:t>𝑿</m:t>
                    </m:r>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𝑋</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𝑋</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𝑋</m:t>
                            </m:r>
                          </m:e>
                          <m:sub>
                            <m:r>
                              <a:rPr lang="en-US" sz="2800" b="0" i="1" smtClean="0">
                                <a:latin typeface="Cambria Math" panose="02040503050406030204" pitchFamily="18" charset="0"/>
                              </a:rPr>
                              <m:t>𝑑</m:t>
                            </m:r>
                          </m:sub>
                        </m:sSub>
                      </m:e>
                    </m:d>
                  </m:oMath>
                </a14:m>
                <a:r>
                  <a:rPr lang="en-US" sz="2800" dirty="0"/>
                  <a:t>, which are considered known or at least intended by design to be considered, and from which the set of parents </a:t>
                </a:r>
                <a14:m>
                  <m:oMath xmlns:m="http://schemas.openxmlformats.org/officeDocument/2006/math">
                    <m:sSub>
                      <m:sSubPr>
                        <m:ctrlPr>
                          <a:rPr lang="en-US" sz="2800" i="1" smtClean="0">
                            <a:latin typeface="Cambria Math" panose="02040503050406030204" pitchFamily="18" charset="0"/>
                          </a:rPr>
                        </m:ctrlPr>
                      </m:sSubPr>
                      <m:e>
                        <m:r>
                          <a:rPr lang="en-US" sz="2800" b="1" i="0" smtClean="0">
                            <a:latin typeface="Cambria Math" panose="02040503050406030204" pitchFamily="18" charset="0"/>
                          </a:rPr>
                          <m:t>𝐏𝐀</m:t>
                        </m:r>
                      </m:e>
                      <m:sub>
                        <m:r>
                          <a:rPr lang="en-US" sz="2800" b="0" i="1" smtClean="0">
                            <a:latin typeface="Cambria Math" panose="02040503050406030204" pitchFamily="18" charset="0"/>
                          </a:rPr>
                          <m:t>𝑘</m:t>
                        </m:r>
                      </m:sub>
                    </m:sSub>
                  </m:oMath>
                </a14:m>
                <a:r>
                  <a:rPr lang="en-US" sz="2800" dirty="0"/>
                  <a:t> are drawn.</a:t>
                </a:r>
              </a:p>
            </p:txBody>
          </p:sp>
        </mc:Choice>
        <mc:Fallback xmlns="">
          <p:sp>
            <p:nvSpPr>
              <p:cNvPr id="5" name="Rectangle 4">
                <a:extLst>
                  <a:ext uri="{FF2B5EF4-FFF2-40B4-BE49-F238E27FC236}">
                    <a16:creationId xmlns:a16="http://schemas.microsoft.com/office/drawing/2014/main" id="{860EE00F-C3DD-4A1B-B818-8CF2685D8E67}"/>
                  </a:ext>
                </a:extLst>
              </p:cNvPr>
              <p:cNvSpPr>
                <a:spLocks noRot="1" noChangeAspect="1" noMove="1" noResize="1" noEditPoints="1" noAdjustHandles="1" noChangeArrowheads="1" noChangeShapeType="1" noTextEdit="1"/>
              </p:cNvSpPr>
              <p:nvPr/>
            </p:nvSpPr>
            <p:spPr>
              <a:xfrm>
                <a:off x="676688" y="3636124"/>
                <a:ext cx="11343034" cy="3108543"/>
              </a:xfrm>
              <a:prstGeom prst="rect">
                <a:avLst/>
              </a:prstGeom>
              <a:blipFill>
                <a:blip r:embed="rId4"/>
                <a:stretch>
                  <a:fillRect l="-1075" t="-1765" r="-1720" b="-4706"/>
                </a:stretch>
              </a:blipFill>
            </p:spPr>
            <p:txBody>
              <a:bodyPr/>
              <a:lstStyle/>
              <a:p>
                <a:r>
                  <a:rPr lang="en-US">
                    <a:noFill/>
                  </a:rPr>
                  <a:t> </a:t>
                </a:r>
              </a:p>
            </p:txBody>
          </p:sp>
        </mc:Fallback>
      </mc:AlternateContent>
    </p:spTree>
    <p:extLst>
      <p:ext uri="{BB962C8B-B14F-4D97-AF65-F5344CB8AC3E}">
        <p14:creationId xmlns:p14="http://schemas.microsoft.com/office/powerpoint/2010/main" val="1973848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C4A39-3B55-4599-8773-A46F1C39467C}"/>
              </a:ext>
            </a:extLst>
          </p:cNvPr>
          <p:cNvSpPr>
            <a:spLocks noGrp="1"/>
          </p:cNvSpPr>
          <p:nvPr>
            <p:ph type="title"/>
          </p:nvPr>
        </p:nvSpPr>
        <p:spPr>
          <a:xfrm>
            <a:off x="188843" y="113333"/>
            <a:ext cx="10515600" cy="1325563"/>
          </a:xfrm>
        </p:spPr>
        <p:txBody>
          <a:bodyPr/>
          <a:lstStyle/>
          <a:p>
            <a:r>
              <a:rPr lang="en-US" dirty="0"/>
              <a:t>Structural causal models (SCMs)</a:t>
            </a:r>
          </a:p>
        </p:txBody>
      </p:sp>
      <p:sp>
        <p:nvSpPr>
          <p:cNvPr id="3" name="Rectangle 2">
            <a:extLst>
              <a:ext uri="{FF2B5EF4-FFF2-40B4-BE49-F238E27FC236}">
                <a16:creationId xmlns:a16="http://schemas.microsoft.com/office/drawing/2014/main" id="{76FD6A1B-970F-43F5-A7A6-79A3384326F2}"/>
              </a:ext>
            </a:extLst>
          </p:cNvPr>
          <p:cNvSpPr/>
          <p:nvPr/>
        </p:nvSpPr>
        <p:spPr>
          <a:xfrm>
            <a:off x="596347" y="1263782"/>
            <a:ext cx="10933043" cy="954107"/>
          </a:xfrm>
          <a:prstGeom prst="rect">
            <a:avLst/>
          </a:prstGeom>
        </p:spPr>
        <p:txBody>
          <a:bodyPr wrap="square">
            <a:spAutoFit/>
          </a:bodyPr>
          <a:lstStyle/>
          <a:p>
            <a:r>
              <a:rPr lang="en-US" sz="2800" dirty="0"/>
              <a:t>Exogenous variables N are mutually independent with the following joint distribution,</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6D4DB4A-8778-4513-BACC-A369E5EF5302}"/>
                  </a:ext>
                </a:extLst>
              </p:cNvPr>
              <p:cNvSpPr txBox="1"/>
              <p:nvPr/>
            </p:nvSpPr>
            <p:spPr>
              <a:xfrm>
                <a:off x="2080591" y="2217889"/>
                <a:ext cx="2896690" cy="12115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𝑃</m:t>
                      </m:r>
                      <m:d>
                        <m:dPr>
                          <m:ctrlPr>
                            <a:rPr lang="en-US" sz="2800" i="1" smtClean="0">
                              <a:latin typeface="Cambria Math" panose="02040503050406030204" pitchFamily="18" charset="0"/>
                            </a:rPr>
                          </m:ctrlPr>
                        </m:dPr>
                        <m:e>
                          <m:r>
                            <a:rPr lang="en-US" sz="2800" b="1" i="1" smtClean="0">
                              <a:latin typeface="Cambria Math" panose="02040503050406030204" pitchFamily="18" charset="0"/>
                            </a:rPr>
                            <m:t>𝑵</m:t>
                          </m:r>
                        </m:e>
                      </m:d>
                      <m:r>
                        <a:rPr lang="en-US" sz="2800" b="0" i="1" smtClean="0">
                          <a:latin typeface="Cambria Math" panose="02040503050406030204" pitchFamily="18" charset="0"/>
                        </a:rPr>
                        <m:t>=</m:t>
                      </m:r>
                      <m:nary>
                        <m:naryPr>
                          <m:chr m:val="∏"/>
                          <m:ctrlPr>
                            <a:rPr lang="en-US" sz="2800" b="0" i="1" smtClean="0">
                              <a:latin typeface="Cambria Math" panose="02040503050406030204" pitchFamily="18" charset="0"/>
                            </a:rPr>
                          </m:ctrlPr>
                        </m:naryPr>
                        <m:sub>
                          <m:r>
                            <m:rPr>
                              <m:brk m:alnAt="23"/>
                            </m:rPr>
                            <a:rPr lang="en-US" sz="2800" b="0" i="1" smtClean="0">
                              <a:latin typeface="Cambria Math" panose="02040503050406030204" pitchFamily="18" charset="0"/>
                            </a:rPr>
                            <m:t>𝑘</m:t>
                          </m:r>
                          <m:r>
                            <a:rPr lang="en-US" sz="2800" b="0" i="1" smtClean="0">
                              <a:latin typeface="Cambria Math" panose="02040503050406030204" pitchFamily="18" charset="0"/>
                            </a:rPr>
                            <m:t>=1</m:t>
                          </m:r>
                        </m:sub>
                        <m:sup>
                          <m:r>
                            <a:rPr lang="en-US" sz="2800" b="0" i="1" smtClean="0">
                              <a:latin typeface="Cambria Math" panose="02040503050406030204" pitchFamily="18" charset="0"/>
                            </a:rPr>
                            <m:t>𝐾</m:t>
                          </m:r>
                        </m:sup>
                        <m:e>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𝑁</m:t>
                                  </m:r>
                                </m:e>
                                <m:sub>
                                  <m:r>
                                    <a:rPr lang="en-US" sz="2800" b="0" i="1" smtClean="0">
                                      <a:latin typeface="Cambria Math" panose="02040503050406030204" pitchFamily="18" charset="0"/>
                                    </a:rPr>
                                    <m:t>𝑘</m:t>
                                  </m:r>
                                </m:sub>
                              </m:sSub>
                            </m:e>
                          </m:d>
                        </m:e>
                      </m:nary>
                    </m:oMath>
                  </m:oMathPara>
                </a14:m>
                <a:endParaRPr lang="en-US" sz="2800" dirty="0"/>
              </a:p>
            </p:txBody>
          </p:sp>
        </mc:Choice>
        <mc:Fallback xmlns="">
          <p:sp>
            <p:nvSpPr>
              <p:cNvPr id="6" name="TextBox 5">
                <a:extLst>
                  <a:ext uri="{FF2B5EF4-FFF2-40B4-BE49-F238E27FC236}">
                    <a16:creationId xmlns:a16="http://schemas.microsoft.com/office/drawing/2014/main" id="{06D4DB4A-8778-4513-BACC-A369E5EF5302}"/>
                  </a:ext>
                </a:extLst>
              </p:cNvPr>
              <p:cNvSpPr txBox="1">
                <a:spLocks noRot="1" noChangeAspect="1" noMove="1" noResize="1" noEditPoints="1" noAdjustHandles="1" noChangeArrowheads="1" noChangeShapeType="1" noTextEdit="1"/>
              </p:cNvSpPr>
              <p:nvPr/>
            </p:nvSpPr>
            <p:spPr>
              <a:xfrm>
                <a:off x="2080591" y="2217889"/>
                <a:ext cx="2896690" cy="1211550"/>
              </a:xfrm>
              <a:prstGeom prst="rect">
                <a:avLst/>
              </a:prstGeom>
              <a:blipFill>
                <a:blip r:embed="rId3"/>
                <a:stretch>
                  <a:fillRect/>
                </a:stretch>
              </a:blipFill>
            </p:spPr>
            <p:txBody>
              <a:bodyPr/>
              <a:lstStyle/>
              <a:p>
                <a:r>
                  <a:rPr lang="en-US">
                    <a:noFill/>
                  </a:rPr>
                  <a:t> </a:t>
                </a:r>
              </a:p>
            </p:txBody>
          </p:sp>
        </mc:Fallback>
      </mc:AlternateContent>
      <p:sp>
        <p:nvSpPr>
          <p:cNvPr id="7" name="Rectangle 6">
            <a:extLst>
              <a:ext uri="{FF2B5EF4-FFF2-40B4-BE49-F238E27FC236}">
                <a16:creationId xmlns:a16="http://schemas.microsoft.com/office/drawing/2014/main" id="{ABEA54E4-D0D4-4FEE-8AA7-567E349EB731}"/>
              </a:ext>
            </a:extLst>
          </p:cNvPr>
          <p:cNvSpPr/>
          <p:nvPr/>
        </p:nvSpPr>
        <p:spPr>
          <a:xfrm>
            <a:off x="596346" y="3562101"/>
            <a:ext cx="10933043" cy="954107"/>
          </a:xfrm>
          <a:prstGeom prst="rect">
            <a:avLst/>
          </a:prstGeom>
        </p:spPr>
        <p:txBody>
          <a:bodyPr wrap="square">
            <a:spAutoFit/>
          </a:bodyPr>
          <a:lstStyle/>
          <a:p>
            <a:r>
              <a:rPr lang="en-US" sz="2800" dirty="0"/>
              <a:t>The joint distribution over the endogenous variables X can be factorized as a product of independent conditional mechanisms,</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13C1AF4-D429-4866-B4C6-665CE0D92D71}"/>
                  </a:ext>
                </a:extLst>
              </p:cNvPr>
              <p:cNvSpPr txBox="1"/>
              <p:nvPr/>
            </p:nvSpPr>
            <p:spPr>
              <a:xfrm>
                <a:off x="2080591" y="4648870"/>
                <a:ext cx="5565498" cy="12115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𝑃</m:t>
                          </m:r>
                        </m:e>
                        <m:sub>
                          <m:r>
                            <a:rPr lang="en-US" sz="2800" b="0" i="1" smtClean="0">
                              <a:latin typeface="Cambria Math" panose="02040503050406030204" pitchFamily="18" charset="0"/>
                            </a:rPr>
                            <m:t>𝐺</m:t>
                          </m:r>
                        </m:sub>
                      </m:sSub>
                      <m:d>
                        <m:dPr>
                          <m:ctrlPr>
                            <a:rPr lang="en-US" sz="2800" i="1" smtClean="0">
                              <a:latin typeface="Cambria Math" panose="02040503050406030204" pitchFamily="18" charset="0"/>
                            </a:rPr>
                          </m:ctrlPr>
                        </m:dPr>
                        <m:e>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𝑋</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𝑋</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𝑋</m:t>
                              </m:r>
                            </m:e>
                            <m:sub>
                              <m:r>
                                <a:rPr lang="en-US" sz="2800" b="0" i="1" smtClean="0">
                                  <a:latin typeface="Cambria Math" panose="02040503050406030204" pitchFamily="18" charset="0"/>
                                </a:rPr>
                                <m:t>𝐾</m:t>
                              </m:r>
                            </m:sub>
                          </m:sSub>
                        </m:e>
                      </m:d>
                      <m:r>
                        <a:rPr lang="en-US" sz="2800" b="0" i="1" smtClean="0">
                          <a:latin typeface="Cambria Math" panose="02040503050406030204" pitchFamily="18" charset="0"/>
                        </a:rPr>
                        <m:t>=</m:t>
                      </m:r>
                      <m:nary>
                        <m:naryPr>
                          <m:chr m:val="∏"/>
                          <m:ctrlPr>
                            <a:rPr lang="en-US" sz="2800" b="0" i="1" smtClean="0">
                              <a:latin typeface="Cambria Math" panose="02040503050406030204" pitchFamily="18" charset="0"/>
                            </a:rPr>
                          </m:ctrlPr>
                        </m:naryPr>
                        <m:sub>
                          <m:r>
                            <m:rPr>
                              <m:brk m:alnAt="23"/>
                            </m:rPr>
                            <a:rPr lang="en-US" sz="2800" b="0" i="1" smtClean="0">
                              <a:latin typeface="Cambria Math" panose="02040503050406030204" pitchFamily="18" charset="0"/>
                            </a:rPr>
                            <m:t>𝑘</m:t>
                          </m:r>
                          <m:r>
                            <a:rPr lang="en-US" sz="2800" b="0" i="1" smtClean="0">
                              <a:latin typeface="Cambria Math" panose="02040503050406030204" pitchFamily="18" charset="0"/>
                            </a:rPr>
                            <m:t>=1</m:t>
                          </m:r>
                        </m:sub>
                        <m:sup>
                          <m:r>
                            <a:rPr lang="en-US" sz="2800" b="0" i="1" smtClean="0">
                              <a:latin typeface="Cambria Math" panose="02040503050406030204" pitchFamily="18" charset="0"/>
                            </a:rPr>
                            <m:t>𝐾</m:t>
                          </m:r>
                        </m:sup>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𝑃</m:t>
                              </m:r>
                            </m:e>
                            <m:sub>
                              <m:r>
                                <a:rPr lang="en-US" sz="2800" b="0" i="1" smtClean="0">
                                  <a:latin typeface="Cambria Math" panose="02040503050406030204" pitchFamily="18" charset="0"/>
                                </a:rPr>
                                <m:t>𝐺</m:t>
                              </m:r>
                            </m:sub>
                          </m:sSub>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𝑋</m:t>
                                  </m:r>
                                </m:e>
                                <m:sub>
                                  <m:r>
                                    <a:rPr lang="en-US" sz="2800" b="0" i="1" smtClean="0">
                                      <a:latin typeface="Cambria Math" panose="02040503050406030204" pitchFamily="18" charset="0"/>
                                    </a:rPr>
                                    <m:t>𝑘</m:t>
                                  </m:r>
                                </m:sub>
                              </m:sSub>
                            </m:e>
                            <m:e>
                              <m:sSub>
                                <m:sSubPr>
                                  <m:ctrlPr>
                                    <a:rPr lang="en-US" sz="2800" b="0" i="1" smtClean="0">
                                      <a:latin typeface="Cambria Math" panose="02040503050406030204" pitchFamily="18" charset="0"/>
                                    </a:rPr>
                                  </m:ctrlPr>
                                </m:sSubPr>
                                <m:e>
                                  <m:r>
                                    <a:rPr lang="en-US" sz="2800" b="1" i="0" smtClean="0">
                                      <a:latin typeface="Cambria Math" panose="02040503050406030204" pitchFamily="18" charset="0"/>
                                    </a:rPr>
                                    <m:t>𝐏𝐀</m:t>
                                  </m:r>
                                </m:e>
                                <m:sub>
                                  <m:r>
                                    <a:rPr lang="en-US" sz="2800" b="0" i="1" smtClean="0">
                                      <a:latin typeface="Cambria Math" panose="02040503050406030204" pitchFamily="18" charset="0"/>
                                    </a:rPr>
                                    <m:t>𝑘</m:t>
                                  </m:r>
                                </m:sub>
                              </m:sSub>
                            </m:e>
                          </m:d>
                        </m:e>
                      </m:nary>
                    </m:oMath>
                  </m:oMathPara>
                </a14:m>
                <a:endParaRPr lang="en-US" sz="2800" dirty="0"/>
              </a:p>
            </p:txBody>
          </p:sp>
        </mc:Choice>
        <mc:Fallback xmlns="">
          <p:sp>
            <p:nvSpPr>
              <p:cNvPr id="8" name="TextBox 7">
                <a:extLst>
                  <a:ext uri="{FF2B5EF4-FFF2-40B4-BE49-F238E27FC236}">
                    <a16:creationId xmlns:a16="http://schemas.microsoft.com/office/drawing/2014/main" id="{013C1AF4-D429-4866-B4C6-665CE0D92D71}"/>
                  </a:ext>
                </a:extLst>
              </p:cNvPr>
              <p:cNvSpPr txBox="1">
                <a:spLocks noRot="1" noChangeAspect="1" noMove="1" noResize="1" noEditPoints="1" noAdjustHandles="1" noChangeArrowheads="1" noChangeShapeType="1" noTextEdit="1"/>
              </p:cNvSpPr>
              <p:nvPr/>
            </p:nvSpPr>
            <p:spPr>
              <a:xfrm>
                <a:off x="2080591" y="4648870"/>
                <a:ext cx="5565498" cy="1211550"/>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995573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1625</TotalTime>
  <Words>2309</Words>
  <Application>Microsoft Office PowerPoint</Application>
  <PresentationFormat>Widescreen</PresentationFormat>
  <Paragraphs>202</Paragraphs>
  <Slides>30</Slides>
  <Notes>30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Bodoni MT</vt:lpstr>
      <vt:lpstr>Calibri</vt:lpstr>
      <vt:lpstr>Calibri Light</vt:lpstr>
      <vt:lpstr>Cambria Math</vt:lpstr>
      <vt:lpstr>Times New Roman</vt:lpstr>
      <vt:lpstr>Wingdings</vt:lpstr>
      <vt:lpstr>Office Theme</vt:lpstr>
      <vt:lpstr>PowerPoint Presentation</vt:lpstr>
      <vt:lpstr>Introduction</vt:lpstr>
      <vt:lpstr>CML Alleviate Challenges in Healthcare</vt:lpstr>
      <vt:lpstr>Hypothetical Example</vt:lpstr>
      <vt:lpstr>Why should we consider a causal framework in healthcare?</vt:lpstr>
      <vt:lpstr>What is causality?</vt:lpstr>
      <vt:lpstr>Structural causal models (SCMs)</vt:lpstr>
      <vt:lpstr>Structural causal models (SCMs)</vt:lpstr>
      <vt:lpstr>Structural causal models (SCMs)</vt:lpstr>
      <vt:lpstr>Structural causal models (SCMs)</vt:lpstr>
      <vt:lpstr>Potential outcomes</vt:lpstr>
      <vt:lpstr>Alzheimer’s disease: Practical Example of CML</vt:lpstr>
      <vt:lpstr>Alzheimer’s disease: Practical Example of CML</vt:lpstr>
      <vt:lpstr>Modeling the data generation process</vt:lpstr>
      <vt:lpstr>Modeling the data generation process</vt:lpstr>
      <vt:lpstr>Treatment effect and precision medicine</vt:lpstr>
      <vt:lpstr>Causal machine learning for complex data</vt:lpstr>
      <vt:lpstr>Causal machine learning for complex data</vt:lpstr>
      <vt:lpstr>Causal machine learning for complex data</vt:lpstr>
      <vt:lpstr>Causal machine learning for complex data</vt:lpstr>
      <vt:lpstr>Causal machine learning for complex data</vt:lpstr>
      <vt:lpstr>PowerPoint Presentation</vt:lpstr>
      <vt:lpstr>PowerPoint Presentation</vt:lpstr>
      <vt:lpstr>Research directions in causal machine learning</vt:lpstr>
      <vt:lpstr>Research directions in causal machine learning</vt:lpstr>
      <vt:lpstr>Research directions in causal machine learning</vt:lpstr>
      <vt:lpstr>Research directions in causal machine learning</vt:lpstr>
      <vt:lpstr>Research directions in causal machine learning</vt:lpstr>
      <vt:lpstr>Research directions in causal machine learning</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 M Ibrahim Khalilullah</dc:creator>
  <cp:lastModifiedBy>K M Ibrahim Khalilullah</cp:lastModifiedBy>
  <cp:revision>175</cp:revision>
  <cp:lastPrinted>2023-04-27T16:51:25Z</cp:lastPrinted>
  <dcterms:created xsi:type="dcterms:W3CDTF">2023-04-11T16:42:20Z</dcterms:created>
  <dcterms:modified xsi:type="dcterms:W3CDTF">2023-04-28T16:59:52Z</dcterms:modified>
</cp:coreProperties>
</file>