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5"/>
  </p:notesMasterIdLst>
  <p:sldIdLst>
    <p:sldId id="256" r:id="rId2"/>
    <p:sldId id="262" r:id="rId3"/>
    <p:sldId id="263" r:id="rId4"/>
    <p:sldId id="257" r:id="rId5"/>
    <p:sldId id="258" r:id="rId6"/>
    <p:sldId id="259" r:id="rId7"/>
    <p:sldId id="264" r:id="rId8"/>
    <p:sldId id="261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415DE-C3EF-47E6-A7B8-A904BE8DF26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7F160-860C-4A0C-A023-FC1A82DC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2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160-860C-4A0C-A023-FC1A82DCBC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93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59E7-A525-4CAA-A70B-6A7C95A471EE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7E5A7D64-BFE7-459D-93E0-1ED8FFA7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59E7-A525-4CAA-A70B-6A7C95A471EE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D64-BFE7-459D-93E0-1ED8FFA7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8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59E7-A525-4CAA-A70B-6A7C95A471EE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D64-BFE7-459D-93E0-1ED8FFA7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7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59E7-A525-4CAA-A70B-6A7C95A471EE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D64-BFE7-459D-93E0-1ED8FFA7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6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59E7-A525-4CAA-A70B-6A7C95A471EE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D64-BFE7-459D-93E0-1ED8FFA7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59E7-A525-4CAA-A70B-6A7C95A471EE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D64-BFE7-459D-93E0-1ED8FFA7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3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59E7-A525-4CAA-A70B-6A7C95A471EE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D64-BFE7-459D-93E0-1ED8FFA7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7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59E7-A525-4CAA-A70B-6A7C95A471EE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D64-BFE7-459D-93E0-1ED8FFA7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8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59E7-A525-4CAA-A70B-6A7C95A471EE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D64-BFE7-459D-93E0-1ED8FFA7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5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59E7-A525-4CAA-A70B-6A7C95A471EE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D64-BFE7-459D-93E0-1ED8FFA7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4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60159E7-A525-4CAA-A70B-6A7C95A471EE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D64-BFE7-459D-93E0-1ED8FFA7B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0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159E7-A525-4CAA-A70B-6A7C95A471EE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E5A7D64-BFE7-459D-93E0-1ED8FFA7B4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875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rbrains13.isi.uu.nl/results.ph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6C4B-1666-4C75-B233-59DC8BE8A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768" y="230819"/>
            <a:ext cx="8637073" cy="1148487"/>
          </a:xfrm>
        </p:spPr>
        <p:txBody>
          <a:bodyPr>
            <a:normAutofit/>
          </a:bodyPr>
          <a:lstStyle/>
          <a:p>
            <a:r>
              <a:rPr lang="en-US" sz="2000" b="0" i="0" u="none" strike="noStrike" baseline="0" dirty="0">
                <a:latin typeface="NimbusRomNo9L-Regu"/>
              </a:rPr>
              <a:t>Parallel Multi-Dimensional LSTM, With</a:t>
            </a:r>
            <a:br>
              <a:rPr lang="en-US" sz="2000" b="0" i="0" u="none" strike="noStrike" baseline="0" dirty="0">
                <a:latin typeface="NimbusRomNo9L-Regu"/>
              </a:rPr>
            </a:br>
            <a:r>
              <a:rPr lang="en-US" sz="2000" b="0" i="0" u="none" strike="noStrike" baseline="0" dirty="0">
                <a:latin typeface="NimbusRomNo9L-Regu"/>
              </a:rPr>
              <a:t>Application to Fast Biomedical Volumetric Image</a:t>
            </a:r>
            <a:br>
              <a:rPr lang="en-US" sz="2000" b="0" i="0" u="none" strike="noStrike" baseline="0" dirty="0">
                <a:latin typeface="NimbusRomNo9L-Regu"/>
              </a:rPr>
            </a:br>
            <a:r>
              <a:rPr lang="en-US" sz="2000" b="0" i="0" u="none" strike="noStrike" baseline="0" dirty="0">
                <a:latin typeface="NimbusRomNo9L-Regu"/>
              </a:rPr>
              <a:t>Segmentation(2015)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B69C4-2AAB-4310-BCC2-CB800A454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2473465"/>
            <a:ext cx="8637072" cy="2142923"/>
          </a:xfrm>
        </p:spPr>
        <p:txBody>
          <a:bodyPr/>
          <a:lstStyle/>
          <a:p>
            <a:r>
              <a:rPr lang="en-US" sz="1800" b="0" i="0" u="none" strike="noStrike" baseline="0" dirty="0">
                <a:latin typeface="NimbusRomNo9L-Regu"/>
              </a:rPr>
              <a:t>Marijn F. </a:t>
            </a:r>
            <a:r>
              <a:rPr lang="en-US" sz="1800" b="0" i="0" u="none" strike="noStrike" baseline="0" dirty="0" err="1">
                <a:latin typeface="NimbusRomNo9L-Regu"/>
              </a:rPr>
              <a:t>Stollenga</a:t>
            </a:r>
            <a:endParaRPr lang="en-US" sz="1800" b="0" i="0" u="none" strike="noStrike" baseline="0" dirty="0">
              <a:latin typeface="NimbusRomNo9L-Regu"/>
            </a:endParaRPr>
          </a:p>
          <a:p>
            <a:r>
              <a:rPr lang="en-US" sz="1800" b="0" i="0" u="none" strike="noStrike" baseline="0" dirty="0" err="1">
                <a:latin typeface="NimbusRomNo9L-Regu"/>
              </a:rPr>
              <a:t>Wonmin</a:t>
            </a:r>
            <a:r>
              <a:rPr lang="en-US" sz="1800" b="0" i="0" u="none" strike="noStrike" baseline="0" dirty="0">
                <a:latin typeface="NimbusRomNo9L-Regu"/>
              </a:rPr>
              <a:t> </a:t>
            </a:r>
            <a:r>
              <a:rPr lang="en-US" sz="1800" b="0" i="0" u="none" strike="noStrike" baseline="0" dirty="0" err="1">
                <a:latin typeface="NimbusRomNo9L-Regu"/>
              </a:rPr>
              <a:t>Byeon</a:t>
            </a:r>
            <a:endParaRPr lang="en-US" dirty="0">
              <a:latin typeface="NimbusRomNo9L-Regu"/>
            </a:endParaRPr>
          </a:p>
          <a:p>
            <a:r>
              <a:rPr lang="en-US" sz="1800" b="0" i="0" u="none" strike="noStrike" baseline="0" dirty="0">
                <a:latin typeface="NimbusRomNo9L-Regu"/>
              </a:rPr>
              <a:t>Marcus </a:t>
            </a:r>
            <a:r>
              <a:rPr lang="en-US" sz="1800" b="0" i="0" u="none" strike="noStrike" baseline="0" dirty="0" err="1">
                <a:latin typeface="NimbusRomNo9L-Regu"/>
              </a:rPr>
              <a:t>Liwicki</a:t>
            </a:r>
            <a:endParaRPr lang="en-US" sz="1800" b="0" i="0" u="none" strike="noStrike" baseline="0" dirty="0">
              <a:latin typeface="NimbusRomNo9L-Regu"/>
            </a:endParaRPr>
          </a:p>
          <a:p>
            <a:r>
              <a:rPr lang="en-US" sz="1800" b="0" i="0" u="none" strike="noStrike" baseline="0" dirty="0">
                <a:latin typeface="NimbusRomNo9L-Regu"/>
              </a:rPr>
              <a:t>Juergen </a:t>
            </a:r>
            <a:r>
              <a:rPr lang="en-US" sz="1800" b="0" i="0" u="none" strike="noStrike" baseline="0" dirty="0" err="1">
                <a:latin typeface="NimbusRomNo9L-Regu"/>
              </a:rPr>
              <a:t>Schmidhuber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64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B46F-44C0-4490-8A0B-049DF5E0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03273-AD12-4C47-A00E-8EC2E07A4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the efficiency of parallel computing on GPU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8402E-D538-4B19-9EF8-39A4CC48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393" y="2613238"/>
            <a:ext cx="2429214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92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CBD9-AB72-4576-AFBA-07ADE2604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44BBC-7133-4802-B0AD-936C3100E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MD-LSTM start from a point, sweep a cube every time. And the length is gradually increase until cover the whole data.</a:t>
            </a:r>
          </a:p>
          <a:p>
            <a:r>
              <a:rPr lang="en-US" dirty="0" err="1"/>
              <a:t>Prymid</a:t>
            </a:r>
            <a:r>
              <a:rPr lang="en-US" dirty="0"/>
              <a:t>-LSTM start from a face, And the face gradually move through its direction until cover the whole data.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2BF5C6-934B-471A-94E7-B2E529AAC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708" y="3970742"/>
            <a:ext cx="3648584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9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B030-BCD0-4341-8AF7-F5EC06670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045" y="2464634"/>
            <a:ext cx="9291215" cy="3450613"/>
          </a:xfrm>
        </p:spPr>
        <p:txBody>
          <a:bodyPr/>
          <a:lstStyle/>
          <a:p>
            <a:r>
              <a:rPr lang="en-US" dirty="0"/>
              <a:t>In 3D. Define the direction D = [:,:,1], [:,:,-1] …...[-1,:,:]</a:t>
            </a:r>
          </a:p>
          <a:p>
            <a:endParaRPr lang="en-US" dirty="0"/>
          </a:p>
          <a:p>
            <a:r>
              <a:rPr lang="en-US" dirty="0"/>
              <a:t>The input data will be processed by the C-LSTM from the 6 directions. Then bring to a </a:t>
            </a:r>
            <a:r>
              <a:rPr lang="en-US" dirty="0">
                <a:solidFill>
                  <a:srgbClr val="FF0000"/>
                </a:solidFill>
              </a:rPr>
              <a:t>fully connect layer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tanh</a:t>
            </a:r>
            <a:r>
              <a:rPr lang="en-US" dirty="0"/>
              <a:t> as the activation function.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000E6-5977-4690-8449-4770B3537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723" y="357198"/>
            <a:ext cx="6496957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30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18D3F-23FD-4617-A1BB-21646FC71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9291215" cy="1049235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B3E636-DD2D-4027-A64C-66549FD53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175" y="806929"/>
            <a:ext cx="4248743" cy="2934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9A4056-ED4C-4F04-BA7A-A89FE72C7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165" y="4329411"/>
            <a:ext cx="6458851" cy="24006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05E320-3690-4615-8ED4-3227C331F7B1}"/>
              </a:ext>
            </a:extLst>
          </p:cNvPr>
          <p:cNvSpPr txBox="1"/>
          <p:nvPr/>
        </p:nvSpPr>
        <p:spPr>
          <a:xfrm>
            <a:off x="2652203" y="3960079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https://mrbrains13.isi.uu.nl/results.php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921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9711-4163-4ED0-BCCF-AEE65430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&amp;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C9C33-410F-4142-8E0E-34E4815EB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NimbusRomNo9L-Regu"/>
              </a:rPr>
              <a:t>Compare to CNN. MD-RNN can predict the entire context of each pixel in a few sweeps through all pixels.</a:t>
            </a:r>
          </a:p>
          <a:p>
            <a:endParaRPr lang="en-US" dirty="0"/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previous MD-LSTM variants were hard to parallelize on GPUs. This paper </a:t>
            </a:r>
            <a:r>
              <a:rPr lang="en-US" b="0" i="0" u="none" strike="noStrike" baseline="0" dirty="0">
                <a:latin typeface="NimbusRomNo9L-Regu"/>
              </a:rPr>
              <a:t>r</a:t>
            </a:r>
            <a:r>
              <a:rPr lang="en-US" sz="2000" b="0" i="0" u="none" strike="noStrike" baseline="0" dirty="0">
                <a:latin typeface="NimbusRomNo9L-Regu"/>
              </a:rPr>
              <a:t>e-arrange the traditional cuboid order of computations in MD-LSTM in pyramidal fashion.</a:t>
            </a:r>
          </a:p>
          <a:p>
            <a:pPr algn="l"/>
            <a:endParaRPr lang="en-US" sz="2000" dirty="0">
              <a:latin typeface="NimbusRomNo9L-Regu"/>
            </a:endParaRPr>
          </a:p>
          <a:p>
            <a:pPr algn="l"/>
            <a:r>
              <a:rPr lang="en-US" sz="2000" dirty="0">
                <a:latin typeface="NimbusRomNo9L-Regu"/>
              </a:rPr>
              <a:t>Pyramid-LSTM need less sweeps, and can get more features.</a:t>
            </a:r>
          </a:p>
          <a:p>
            <a:pPr algn="l"/>
            <a:endParaRPr lang="en-US" sz="2000" dirty="0">
              <a:latin typeface="NimbusRomNo9L-Regu"/>
            </a:endParaRPr>
          </a:p>
          <a:p>
            <a:pPr algn="l"/>
            <a:r>
              <a:rPr lang="en-US" dirty="0"/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73680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7256-74A1-4E4C-80BB-122752F7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342420"/>
            <a:ext cx="9291215" cy="1049235"/>
          </a:xfrm>
        </p:spPr>
        <p:txBody>
          <a:bodyPr/>
          <a:lstStyle/>
          <a:p>
            <a:r>
              <a:rPr lang="en-US" dirty="0"/>
              <a:t>LSTM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ABC87-5DFE-4950-AB02-2903D8D6C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33525"/>
            <a:ext cx="5096586" cy="1790950"/>
          </a:xfrm>
          <a:prstGeom prst="rect">
            <a:avLst/>
          </a:prstGeom>
        </p:spPr>
      </p:pic>
      <p:pic>
        <p:nvPicPr>
          <p:cNvPr id="1026" name="Picture 2" descr="从Tensorflow代码中理解LSTM网络| Dongfeng Gu">
            <a:extLst>
              <a:ext uri="{FF2B5EF4-FFF2-40B4-BE49-F238E27FC236}">
                <a16:creationId xmlns:a16="http://schemas.microsoft.com/office/drawing/2014/main" id="{0E542B0A-6B5A-4537-BA60-CCF3FC7D5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79" y="1391655"/>
            <a:ext cx="5128041" cy="33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87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D8F6-640E-4BAC-8706-BB601865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114571"/>
            <a:ext cx="9291215" cy="1049235"/>
          </a:xfrm>
        </p:spPr>
        <p:txBody>
          <a:bodyPr/>
          <a:lstStyle/>
          <a:p>
            <a:r>
              <a:rPr lang="en-US" dirty="0"/>
              <a:t>MDRNN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800D-288A-4027-9EDB-7A28A63F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1" y="1170399"/>
            <a:ext cx="9291215" cy="3450613"/>
          </a:xfrm>
        </p:spPr>
        <p:txBody>
          <a:bodyPr/>
          <a:lstStyle/>
          <a:p>
            <a:r>
              <a:rPr lang="en-US" sz="1800" b="0" i="0" u="none" strike="noStrike" baseline="0" dirty="0">
                <a:latin typeface="NimbusRomNo9L-Regu"/>
              </a:rPr>
              <a:t>Multi-Dimensional Recurrent Neural Networks(2007, Alex Graves, Santiago </a:t>
            </a:r>
            <a:r>
              <a:rPr lang="en-US" sz="1800" b="0" i="0" u="none" strike="noStrike" baseline="0" dirty="0" err="1">
                <a:latin typeface="NimbusRomNo9L-Regu"/>
              </a:rPr>
              <a:t>Fern´andez</a:t>
            </a:r>
            <a:r>
              <a:rPr lang="en-US" sz="1800" b="0" i="0" u="none" strike="noStrike" baseline="0" dirty="0">
                <a:latin typeface="NimbusRomNo9L-Regu"/>
              </a:rPr>
              <a:t>, </a:t>
            </a:r>
            <a:r>
              <a:rPr lang="en-US" sz="1800" b="0" i="0" u="none" strike="noStrike" baseline="0" dirty="0" err="1">
                <a:latin typeface="NimbusRomNo9L-Regu"/>
              </a:rPr>
              <a:t>J¨urgen</a:t>
            </a:r>
            <a:r>
              <a:rPr lang="en-US" sz="1800" b="0" i="0" u="none" strike="noStrike" baseline="0" dirty="0">
                <a:latin typeface="NimbusRomNo9L-Regu"/>
              </a:rPr>
              <a:t> </a:t>
            </a:r>
            <a:r>
              <a:rPr lang="en-US" sz="1800" b="0" i="0" u="none" strike="noStrike" baseline="0" dirty="0" err="1">
                <a:latin typeface="NimbusRomNo9L-Regu"/>
              </a:rPr>
              <a:t>Schmidhuber</a:t>
            </a:r>
            <a:r>
              <a:rPr lang="en-US" sz="1800" b="0" i="0" u="none" strike="noStrike" baseline="0" dirty="0">
                <a:latin typeface="NimbusRomNo9L-Regu"/>
              </a:rPr>
              <a:t>)</a:t>
            </a:r>
          </a:p>
          <a:p>
            <a:endParaRPr lang="en-US" sz="1800" dirty="0">
              <a:latin typeface="NimbusRomNo9L-Regu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BC639-BB3F-4187-8EE3-A56D3CFA3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151" y="2433498"/>
            <a:ext cx="6401693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3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D8F6-640E-4BAC-8706-BB601865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7673"/>
            <a:ext cx="9291215" cy="1049235"/>
          </a:xfrm>
        </p:spPr>
        <p:txBody>
          <a:bodyPr/>
          <a:lstStyle/>
          <a:p>
            <a:r>
              <a:rPr lang="en-US" dirty="0"/>
              <a:t>MDRNN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1AB124-7D55-474F-9216-8DC3F844C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933" y="4594164"/>
            <a:ext cx="5635160" cy="22638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24885B-79ED-4D5C-A429-2D9A4E200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539" y="900128"/>
            <a:ext cx="6401693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4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D8F6-640E-4BAC-8706-BB601865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6550"/>
            <a:ext cx="9291215" cy="1049235"/>
          </a:xfrm>
        </p:spPr>
        <p:txBody>
          <a:bodyPr/>
          <a:lstStyle/>
          <a:p>
            <a:r>
              <a:rPr lang="en-US" altLang="zh-CN" dirty="0"/>
              <a:t>Multi-directional </a:t>
            </a:r>
            <a:r>
              <a:rPr lang="en-US" dirty="0" err="1"/>
              <a:t>mdrnn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55AACC-FADB-4BA4-8A19-4082E5D4B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153" y="942628"/>
            <a:ext cx="6763694" cy="2486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094EE3-CE34-4749-95EC-15A3B8294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374" y="3429000"/>
            <a:ext cx="6457252" cy="255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96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3540-1B30-4737-89B8-C4668FA1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5428"/>
            <a:ext cx="9291215" cy="1049235"/>
          </a:xfrm>
        </p:spPr>
        <p:txBody>
          <a:bodyPr/>
          <a:lstStyle/>
          <a:p>
            <a:r>
              <a:rPr lang="en-US" dirty="0"/>
              <a:t>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7AF8AB-B08F-4C1F-9C79-B99E5CF06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17" y="1047081"/>
            <a:ext cx="4867954" cy="2295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C2D1A-962A-4309-AB7D-E4E47FB72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3" y="1097317"/>
            <a:ext cx="4430020" cy="22829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DA98C7-C8C7-4894-B436-FD8C6D4A4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17" y="3634818"/>
            <a:ext cx="6430272" cy="15146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B0747A-56B2-4C37-B743-C2DB471992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17" y="5342189"/>
            <a:ext cx="6477904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2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C762605-C5C6-4BB6-9AD4-01AA1C620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42" y="1508999"/>
            <a:ext cx="6554115" cy="359142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DC08483-737D-4A13-8EF9-3796EB610CE9}"/>
              </a:ext>
            </a:extLst>
          </p:cNvPr>
          <p:cNvSpPr txBox="1">
            <a:spLocks/>
          </p:cNvSpPr>
          <p:nvPr/>
        </p:nvSpPr>
        <p:spPr>
          <a:xfrm>
            <a:off x="1450391" y="0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Pyramid_lstm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15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64FE-EF81-4ECA-847D-CEC52626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214E0-6CE8-45E4-AE4C-3B7188A9B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times </a:t>
            </a:r>
            <a:r>
              <a:rPr lang="en-US" dirty="0" err="1"/>
              <a:t>teatures</a:t>
            </a:r>
            <a:r>
              <a:rPr lang="en-US" dirty="0"/>
              <a:t> than MDLSTM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E017B-3EB0-4AEC-B64A-78A79252D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022" y="2625583"/>
            <a:ext cx="2638793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772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763</TotalTime>
  <Words>235</Words>
  <Application>Microsoft Office PowerPoint</Application>
  <PresentationFormat>Widescreen</PresentationFormat>
  <Paragraphs>31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NimbusRomNo9L-Regu</vt:lpstr>
      <vt:lpstr>Arial</vt:lpstr>
      <vt:lpstr>Calibri</vt:lpstr>
      <vt:lpstr>Rockwell</vt:lpstr>
      <vt:lpstr>Gallery</vt:lpstr>
      <vt:lpstr>Parallel Multi-Dimensional LSTM, With Application to Fast Biomedical Volumetric Image Segmentation(2015)</vt:lpstr>
      <vt:lpstr>Abstract &amp; introduction</vt:lpstr>
      <vt:lpstr>LSTM</vt:lpstr>
      <vt:lpstr>MDRNN</vt:lpstr>
      <vt:lpstr>MDRNN</vt:lpstr>
      <vt:lpstr>Multi-directional mdrnn</vt:lpstr>
      <vt:lpstr>process</vt:lpstr>
      <vt:lpstr>PowerPoint Presentation</vt:lpstr>
      <vt:lpstr>PowerPoint Presentation</vt:lpstr>
      <vt:lpstr>PowerPoint Presentation</vt:lpstr>
      <vt:lpstr>COMPARISON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Multi-Dimensional LSTM, With Application to Fast Biomedical Volumetric Image Segmentation</dc:title>
  <dc:creator>肖 尧荣</dc:creator>
  <cp:lastModifiedBy>肖 尧荣</cp:lastModifiedBy>
  <cp:revision>13</cp:revision>
  <dcterms:created xsi:type="dcterms:W3CDTF">2021-05-07T04:23:19Z</dcterms:created>
  <dcterms:modified xsi:type="dcterms:W3CDTF">2021-05-07T17:06:37Z</dcterms:modified>
</cp:coreProperties>
</file>