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1" r:id="rId9"/>
    <p:sldId id="263" r:id="rId10"/>
    <p:sldId id="265" r:id="rId11"/>
    <p:sldId id="266" r:id="rId12"/>
    <p:sldId id="267" r:id="rId13"/>
    <p:sldId id="268" r:id="rId14"/>
    <p:sldId id="269" r:id="rId15"/>
    <p:sldId id="264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3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7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46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7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59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1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0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3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3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02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8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8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C059E-C4F1-4CD3-84AC-B36F8126118D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B0D00-FE95-4FA3-B8D6-E98765326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91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2E53-B3A6-E5B8-9982-2EFF03DC3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832" y="2814058"/>
            <a:ext cx="9448800" cy="1825096"/>
          </a:xfrm>
        </p:spPr>
        <p:txBody>
          <a:bodyPr>
            <a:normAutofit fontScale="90000"/>
          </a:bodyPr>
          <a:lstStyle/>
          <a:p>
            <a:r>
              <a:rPr lang="en-US"/>
              <a:t>Disruption of the gut microbiota-inflammation-brain axis in unmedicated bipolar disorder II depression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4DC9C-3B1B-F0F4-6A0D-47B036DCE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5431" y="4639154"/>
            <a:ext cx="9448800" cy="685800"/>
          </a:xfrm>
        </p:spPr>
        <p:txBody>
          <a:bodyPr/>
          <a:lstStyle/>
          <a:p>
            <a:r>
              <a:rPr lang="en-US"/>
              <a:t>Jordan Clemsen</a:t>
            </a:r>
          </a:p>
        </p:txBody>
      </p:sp>
    </p:spTree>
    <p:extLst>
      <p:ext uri="{BB962C8B-B14F-4D97-AF65-F5344CB8AC3E}">
        <p14:creationId xmlns:p14="http://schemas.microsoft.com/office/powerpoint/2010/main" val="145999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D8A710-3ADF-E7D4-EB49-19E2804B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CAD36-403F-A296-5F40-738C2818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BD2 symptoms</a:t>
            </a:r>
          </a:p>
          <a:p>
            <a:r>
              <a:rPr lang="en-US"/>
              <a:t>Reduced </a:t>
            </a:r>
            <a:r>
              <a:rPr lang="en-US" err="1"/>
              <a:t>dALFF</a:t>
            </a:r>
            <a:r>
              <a:rPr lang="en-US"/>
              <a:t>, </a:t>
            </a:r>
            <a:r>
              <a:rPr lang="en-US" err="1"/>
              <a:t>dFC</a:t>
            </a:r>
            <a:endParaRPr lang="en-US"/>
          </a:p>
          <a:p>
            <a:r>
              <a:rPr lang="en-US"/>
              <a:t>Outliers</a:t>
            </a:r>
          </a:p>
          <a:p>
            <a:r>
              <a:rPr lang="en-US"/>
              <a:t>Proinflammatory biota</a:t>
            </a:r>
          </a:p>
          <a:p>
            <a:r>
              <a:rPr lang="en-US"/>
              <a:t>DMN </a:t>
            </a:r>
            <a:r>
              <a:rPr lang="en-US" err="1"/>
              <a:t>corr</a:t>
            </a:r>
            <a:r>
              <a:rPr lang="en-US"/>
              <a:t> to biota</a:t>
            </a:r>
          </a:p>
          <a:p>
            <a:r>
              <a:rPr lang="en-US"/>
              <a:t>Unmedicated changes of biota not documented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7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D076-D423-A332-F988-B4AC1FA5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8855-0C60-F3EB-3A75-6A59A9218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65 BD vs 65 </a:t>
            </a:r>
            <a:r>
              <a:rPr lang="en-US" err="1"/>
              <a:t>cont</a:t>
            </a:r>
            <a:endParaRPr lang="en-US"/>
          </a:p>
          <a:p>
            <a:r>
              <a:rPr lang="en-US"/>
              <a:t>Met DSM-5 criteria</a:t>
            </a:r>
          </a:p>
          <a:p>
            <a:r>
              <a:rPr lang="en-US"/>
              <a:t>HDRS &gt;21</a:t>
            </a:r>
          </a:p>
          <a:p>
            <a:r>
              <a:rPr lang="en-US"/>
              <a:t>YMRS &lt;7</a:t>
            </a:r>
          </a:p>
          <a:p>
            <a:r>
              <a:rPr lang="en-US"/>
              <a:t>3T MRI</a:t>
            </a:r>
          </a:p>
          <a:p>
            <a:r>
              <a:rPr lang="en-US"/>
              <a:t>Blood</a:t>
            </a:r>
          </a:p>
          <a:p>
            <a:r>
              <a:rPr lang="en-US"/>
              <a:t>Fecal samples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84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F435-43CA-F6CA-3AFF-5F986B70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Imaging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49F33-FB54-9A6F-95DB-1F09F56792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Time series -&gt; fast Fournier transform</a:t>
            </a:r>
          </a:p>
          <a:p>
            <a:r>
              <a:rPr lang="en-US"/>
              <a:t>Voxel = root of power, AVRG</a:t>
            </a:r>
          </a:p>
          <a:p>
            <a:r>
              <a:rPr lang="en-US"/>
              <a:t>Smoothed 6mm kernel</a:t>
            </a:r>
          </a:p>
          <a:p>
            <a:r>
              <a:rPr lang="en-US" err="1"/>
              <a:t>sFC</a:t>
            </a:r>
            <a:r>
              <a:rPr lang="en-US"/>
              <a:t> from clusters of ALFF</a:t>
            </a:r>
          </a:p>
          <a:p>
            <a:r>
              <a:rPr lang="en-US"/>
              <a:t>ALFF to whole brain voxel</a:t>
            </a:r>
          </a:p>
          <a:p>
            <a:r>
              <a:rPr lang="en-US"/>
              <a:t>Pearson </a:t>
            </a:r>
            <a:r>
              <a:rPr lang="en-US" err="1"/>
              <a:t>corr</a:t>
            </a:r>
            <a:r>
              <a:rPr lang="en-US"/>
              <a:t> = mean time and voxel</a:t>
            </a:r>
          </a:p>
          <a:p>
            <a:r>
              <a:rPr lang="en-US"/>
              <a:t>Corr maps -&gt; z,  by Fishers </a:t>
            </a:r>
          </a:p>
          <a:p>
            <a:r>
              <a:rPr lang="en-US"/>
              <a:t>Smoothed</a:t>
            </a:r>
          </a:p>
          <a:p>
            <a:r>
              <a:rPr lang="en-US"/>
              <a:t>Sliding Window from TDA toolkit (50)</a:t>
            </a:r>
          </a:p>
          <a:p>
            <a:r>
              <a:rPr lang="en-US"/>
              <a:t>Validated by using 30 and 70</a:t>
            </a:r>
          </a:p>
          <a:p>
            <a:endParaRPr lang="en-US"/>
          </a:p>
        </p:txBody>
      </p:sp>
      <p:pic>
        <p:nvPicPr>
          <p:cNvPr id="6" name="Content Placeholder 5" descr="A diagram of the brain&#10;&#10;AI-generated content may be incorrect.">
            <a:extLst>
              <a:ext uri="{FF2B5EF4-FFF2-40B4-BE49-F238E27FC236}">
                <a16:creationId xmlns:a16="http://schemas.microsoft.com/office/drawing/2014/main" id="{FFA6302B-99E7-4EDE-E93B-9202C391C4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057401"/>
            <a:ext cx="6096000" cy="4800599"/>
          </a:xfrm>
        </p:spPr>
      </p:pic>
    </p:spTree>
    <p:extLst>
      <p:ext uri="{BB962C8B-B14F-4D97-AF65-F5344CB8AC3E}">
        <p14:creationId xmlns:p14="http://schemas.microsoft.com/office/powerpoint/2010/main" val="3433456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EB6F-C8BB-7CFB-0143-DF33331B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1BBF8-6277-DAFC-D195-A64BCB7E3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/>
              <a:t>Cytokines (IL-2, IL-4, IL-6, IL-8, IL-10, TNF-α</a:t>
            </a:r>
            <a:endParaRPr lang="en-US"/>
          </a:p>
          <a:p>
            <a:r>
              <a:rPr lang="en-US" err="1"/>
              <a:t>MagPure</a:t>
            </a:r>
            <a:r>
              <a:rPr lang="en-US"/>
              <a:t> stool DNA kit B</a:t>
            </a:r>
          </a:p>
          <a:p>
            <a:r>
              <a:rPr lang="en-US"/>
              <a:t>PCR  V4 of the 16s rRNA the Illumina protocol, the Illumina </a:t>
            </a:r>
            <a:r>
              <a:rPr lang="en-US" err="1"/>
              <a:t>MiSeq</a:t>
            </a:r>
            <a:r>
              <a:rPr lang="en-US"/>
              <a:t> platform</a:t>
            </a:r>
          </a:p>
          <a:p>
            <a:r>
              <a:rPr lang="en-US"/>
              <a:t>(Short RNA seq)</a:t>
            </a:r>
          </a:p>
          <a:p>
            <a:r>
              <a:rPr lang="en-US" err="1"/>
              <a:t>Vserch</a:t>
            </a:r>
            <a:r>
              <a:rPr lang="en-US"/>
              <a:t> for + </a:t>
            </a:r>
          </a:p>
          <a:p>
            <a:r>
              <a:rPr lang="en-US"/>
              <a:t>ASV mapped</a:t>
            </a:r>
          </a:p>
          <a:p>
            <a:r>
              <a:rPr lang="en-US"/>
              <a:t>RDP database</a:t>
            </a:r>
          </a:p>
          <a:p>
            <a:r>
              <a:rPr lang="en-US"/>
              <a:t>Shannon and Simpson</a:t>
            </a:r>
          </a:p>
          <a:p>
            <a:r>
              <a:rPr lang="en-US" err="1"/>
              <a:t>PCoA</a:t>
            </a:r>
            <a:endParaRPr lang="en-US"/>
          </a:p>
          <a:p>
            <a:r>
              <a:rPr lang="en-US" err="1"/>
              <a:t>LEfSe</a:t>
            </a:r>
            <a:endParaRPr lang="en-US"/>
          </a:p>
        </p:txBody>
      </p:sp>
      <p:pic>
        <p:nvPicPr>
          <p:cNvPr id="16" name="Content Placeholder 15" descr="A graph of a bar graph&#10;&#10;AI-generated content may be incorrect.">
            <a:extLst>
              <a:ext uri="{FF2B5EF4-FFF2-40B4-BE49-F238E27FC236}">
                <a16:creationId xmlns:a16="http://schemas.microsoft.com/office/drawing/2014/main" id="{CB8BB0AA-5933-8418-F9D5-6DCBA8A957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29" y="1905001"/>
            <a:ext cx="6282264" cy="4953000"/>
          </a:xfrm>
        </p:spPr>
      </p:pic>
    </p:spTree>
    <p:extLst>
      <p:ext uri="{BB962C8B-B14F-4D97-AF65-F5344CB8AC3E}">
        <p14:creationId xmlns:p14="http://schemas.microsoft.com/office/powerpoint/2010/main" val="6374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6B53-9AA6-7B03-EE0B-0535AE33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83DB-F43D-0DDE-8DF2-D061C4DF10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Indep</a:t>
            </a:r>
            <a:r>
              <a:rPr lang="en-US"/>
              <a:t> T and Mann-Whitty u test</a:t>
            </a:r>
          </a:p>
          <a:p>
            <a:r>
              <a:rPr lang="en-US" err="1"/>
              <a:t>Demograph</a:t>
            </a:r>
            <a:r>
              <a:rPr lang="en-US"/>
              <a:t> and mood</a:t>
            </a:r>
          </a:p>
          <a:p>
            <a:r>
              <a:rPr lang="en-US"/>
              <a:t>ALFF two tailed t test</a:t>
            </a:r>
          </a:p>
          <a:p>
            <a:r>
              <a:rPr lang="en-US"/>
              <a:t>GRF theory between clusters</a:t>
            </a:r>
          </a:p>
          <a:p>
            <a:r>
              <a:rPr lang="en-US"/>
              <a:t>One sample test for each ROI</a:t>
            </a:r>
          </a:p>
          <a:p>
            <a:r>
              <a:rPr lang="en-US"/>
              <a:t>Two tailed t test whole brain</a:t>
            </a:r>
          </a:p>
          <a:p>
            <a:r>
              <a:rPr lang="en-US"/>
              <a:t>Cytokines Shapiro-Wilk test, Independent-sample t-test and </a:t>
            </a:r>
            <a:r>
              <a:rPr lang="en-US" err="1"/>
              <a:t>MannWhitney</a:t>
            </a:r>
            <a:r>
              <a:rPr lang="en-US"/>
              <a:t> U test</a:t>
            </a:r>
          </a:p>
          <a:p>
            <a:r>
              <a:rPr lang="en-US"/>
              <a:t>GRBF, LIBSVM software for SVM</a:t>
            </a:r>
          </a:p>
          <a:p>
            <a:r>
              <a:rPr lang="en-US"/>
              <a:t>80% accuracy microbiota and </a:t>
            </a:r>
            <a:r>
              <a:rPr lang="en-US" err="1"/>
              <a:t>rs-fmri</a:t>
            </a:r>
            <a:r>
              <a:rPr lang="en-US"/>
              <a:t> </a:t>
            </a:r>
          </a:p>
          <a:p>
            <a:r>
              <a:rPr lang="en-US"/>
              <a:t>+pro  and anti cytokines with BD</a:t>
            </a:r>
          </a:p>
          <a:p>
            <a:endParaRPr lang="en-US"/>
          </a:p>
        </p:txBody>
      </p:sp>
      <p:pic>
        <p:nvPicPr>
          <p:cNvPr id="6" name="Content Placeholder 5" descr="A collage of graphs and diagrams&#10;&#10;AI-generated content may be incorrect.">
            <a:extLst>
              <a:ext uri="{FF2B5EF4-FFF2-40B4-BE49-F238E27FC236}">
                <a16:creationId xmlns:a16="http://schemas.microsoft.com/office/drawing/2014/main" id="{5AE53077-85BA-0661-EA7E-9AB03583BE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5" y="1774371"/>
            <a:ext cx="6487886" cy="5083629"/>
          </a:xfrm>
        </p:spPr>
      </p:pic>
    </p:spTree>
    <p:extLst>
      <p:ext uri="{BB962C8B-B14F-4D97-AF65-F5344CB8AC3E}">
        <p14:creationId xmlns:p14="http://schemas.microsoft.com/office/powerpoint/2010/main" val="97669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90BA-F798-4B0D-A7DD-66D873AF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Jordan’s suggestions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8291A-3EBA-9994-DD74-87B968368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4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A52949-D0A0-AB7D-C534-837E470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Critiques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C1A5A-DB26-477A-C859-75E25826B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1 year</a:t>
            </a:r>
          </a:p>
          <a:p>
            <a:r>
              <a:rPr lang="en-US"/>
              <a:t>1%</a:t>
            </a:r>
          </a:p>
          <a:p>
            <a:r>
              <a:rPr lang="en-US"/>
              <a:t>130 sample size</a:t>
            </a:r>
          </a:p>
          <a:p>
            <a:r>
              <a:rPr lang="en-US"/>
              <a:t>ICA?</a:t>
            </a:r>
          </a:p>
          <a:p>
            <a:r>
              <a:rPr lang="en-US"/>
              <a:t>Social microbe exchange</a:t>
            </a:r>
          </a:p>
          <a:p>
            <a:r>
              <a:rPr lang="en-US" err="1"/>
              <a:t>Virome</a:t>
            </a:r>
            <a:endParaRPr lang="en-US"/>
          </a:p>
          <a:p>
            <a:r>
              <a:rPr lang="en-US"/>
              <a:t>Mycobiome</a:t>
            </a:r>
          </a:p>
          <a:p>
            <a:r>
              <a:rPr lang="en-US"/>
              <a:t>Embark study reported 90%&lt;</a:t>
            </a:r>
          </a:p>
          <a:p>
            <a:r>
              <a:rPr lang="en-US"/>
              <a:t>Other body area biomes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EC8C5-37CD-7FCA-7932-F8DB116E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your thoughts?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36A553-614B-9B5A-DDEA-D1BE68D5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FEF03E-FA36-AFC7-3650-7CF23C472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A438AF-0BC8-D67B-88E7-6EAB5FEA8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3A7ED-FEDD-D7CA-9298-DEF6865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central dogma of molecular biology?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F0BA-A413-3B0A-3979-B16C36024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266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4276D0-FF6A-AAE7-A6A8-BC5AC2A5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 dogma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3A448-8811-9301-51C9-635EAFE745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4 base pairs</a:t>
            </a:r>
          </a:p>
          <a:p>
            <a:r>
              <a:rPr lang="en-US"/>
              <a:t>ATGC = DNA</a:t>
            </a:r>
          </a:p>
          <a:p>
            <a:r>
              <a:rPr lang="en-US"/>
              <a:t>AUGC = </a:t>
            </a:r>
            <a:r>
              <a:rPr lang="en-US" err="1"/>
              <a:t>Rna</a:t>
            </a:r>
            <a:endParaRPr lang="en-US"/>
          </a:p>
          <a:p>
            <a:r>
              <a:rPr lang="en-US"/>
              <a:t>To proteins</a:t>
            </a:r>
          </a:p>
          <a:p>
            <a:r>
              <a:rPr lang="en-US"/>
              <a:t>Transcription</a:t>
            </a:r>
          </a:p>
          <a:p>
            <a:r>
              <a:rPr lang="en-US"/>
              <a:t>Translation</a:t>
            </a:r>
          </a:p>
          <a:p>
            <a:r>
              <a:rPr lang="en-US"/>
              <a:t>Codons UUG, AUG, etc.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2D7FBE-DADD-BEE0-D69A-9EE19B6BF0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4558"/>
            <a:ext cx="5334000" cy="4024125"/>
          </a:xfrm>
        </p:spPr>
      </p:pic>
    </p:spTree>
    <p:extLst>
      <p:ext uri="{BB962C8B-B14F-4D97-AF65-F5344CB8AC3E}">
        <p14:creationId xmlns:p14="http://schemas.microsoft.com/office/powerpoint/2010/main" val="81549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89B0-AFE3-3202-7F49-10969587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mirna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1B86-2AC1-C8C1-71EB-DC933925C1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Hairpin structure</a:t>
            </a:r>
          </a:p>
          <a:p>
            <a:r>
              <a:rPr lang="en-US"/>
              <a:t>Attaches to mRNA</a:t>
            </a:r>
          </a:p>
          <a:p>
            <a:r>
              <a:rPr lang="en-US"/>
              <a:t>Upregulated or down</a:t>
            </a:r>
          </a:p>
          <a:p>
            <a:r>
              <a:rPr lang="en-US"/>
              <a:t>Genes that code miRNA</a:t>
            </a:r>
          </a:p>
          <a:p>
            <a:r>
              <a:rPr lang="en-US"/>
              <a:t>Numerous</a:t>
            </a:r>
          </a:p>
          <a:p>
            <a:r>
              <a:rPr lang="en-US"/>
              <a:t>Nobel prize 1993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Content Placeholder 5" descr="A diagram of a gene sequence&#10;&#10;AI-generated content may be incorrect.">
            <a:extLst>
              <a:ext uri="{FF2B5EF4-FFF2-40B4-BE49-F238E27FC236}">
                <a16:creationId xmlns:a16="http://schemas.microsoft.com/office/drawing/2014/main" id="{366C2570-E292-ABA9-3614-6B1A672334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082" y="2194559"/>
            <a:ext cx="7285918" cy="4663441"/>
          </a:xfrm>
        </p:spPr>
      </p:pic>
    </p:spTree>
    <p:extLst>
      <p:ext uri="{BB962C8B-B14F-4D97-AF65-F5344CB8AC3E}">
        <p14:creationId xmlns:p14="http://schemas.microsoft.com/office/powerpoint/2010/main" val="319334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92A2-4AB9-4390-EDC3-EA01AC85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2E03-8EB6-D8D9-984A-2524CE739E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More than bacteria</a:t>
            </a:r>
          </a:p>
          <a:p>
            <a:r>
              <a:rPr lang="en-US"/>
              <a:t>Plasmid</a:t>
            </a:r>
          </a:p>
          <a:p>
            <a:r>
              <a:rPr lang="en-US"/>
              <a:t>Pilus</a:t>
            </a:r>
          </a:p>
          <a:p>
            <a:r>
              <a:rPr lang="en-US"/>
              <a:t>Endospore</a:t>
            </a:r>
          </a:p>
          <a:p>
            <a:r>
              <a:rPr lang="en-US"/>
              <a:t>Vast</a:t>
            </a:r>
          </a:p>
          <a:p>
            <a:r>
              <a:rPr lang="en-US"/>
              <a:t>Fermentation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10" name="Content Placeholder 9" descr="A close-up of a black hairy object&#10;&#10;AI-generated content may be incorrect.">
            <a:extLst>
              <a:ext uri="{FF2B5EF4-FFF2-40B4-BE49-F238E27FC236}">
                <a16:creationId xmlns:a16="http://schemas.microsoft.com/office/drawing/2014/main" id="{D9868A22-EEA5-4C5B-4549-421885AED3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71" y="2057401"/>
            <a:ext cx="7169229" cy="4876799"/>
          </a:xfrm>
        </p:spPr>
      </p:pic>
    </p:spTree>
    <p:extLst>
      <p:ext uri="{BB962C8B-B14F-4D97-AF65-F5344CB8AC3E}">
        <p14:creationId xmlns:p14="http://schemas.microsoft.com/office/powerpoint/2010/main" val="186243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5CC1-B343-A255-AFDE-E0B89304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Microbiome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0AEF8-F0B7-3FA5-1044-EDF549FAF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Enteric nervous system</a:t>
            </a:r>
          </a:p>
          <a:p>
            <a:r>
              <a:rPr lang="en-US"/>
              <a:t>Neurotransmitters</a:t>
            </a:r>
          </a:p>
          <a:p>
            <a:r>
              <a:rPr lang="en-US"/>
              <a:t>Fermentation</a:t>
            </a:r>
          </a:p>
          <a:p>
            <a:r>
              <a:rPr lang="en-US"/>
              <a:t>Lacto -&gt; H0</a:t>
            </a:r>
          </a:p>
          <a:p>
            <a:r>
              <a:rPr lang="en-US"/>
              <a:t>Space</a:t>
            </a:r>
          </a:p>
          <a:p>
            <a:r>
              <a:rPr lang="en-US"/>
              <a:t>Breast feeding</a:t>
            </a:r>
          </a:p>
          <a:p>
            <a:r>
              <a:rPr lang="en-US"/>
              <a:t>miRNA!!! = humans</a:t>
            </a:r>
          </a:p>
          <a:p>
            <a:endParaRPr lang="en-US"/>
          </a:p>
        </p:txBody>
      </p:sp>
      <p:pic>
        <p:nvPicPr>
          <p:cNvPr id="6" name="Content Placeholder 5" descr="A diagram of a human body&#10;&#10;AI-generated content may be incorrect.">
            <a:extLst>
              <a:ext uri="{FF2B5EF4-FFF2-40B4-BE49-F238E27FC236}">
                <a16:creationId xmlns:a16="http://schemas.microsoft.com/office/drawing/2014/main" id="{4C5B72E2-1F04-49C4-DE1A-A12E8A98C2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9" y="1698171"/>
            <a:ext cx="7946571" cy="5159830"/>
          </a:xfrm>
        </p:spPr>
      </p:pic>
    </p:spTree>
    <p:extLst>
      <p:ext uri="{BB962C8B-B14F-4D97-AF65-F5344CB8AC3E}">
        <p14:creationId xmlns:p14="http://schemas.microsoft.com/office/powerpoint/2010/main" val="128686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ABC6A-09F5-A83F-FF98-11A6977E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you had a functioning pilus and a plasmid, etc. What gene(s) would you share and why?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CD5FBB-2FC0-218E-7421-D98550A7E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F0C9EC-37B8-240C-C473-E16F9097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3E0E8A-1E61-32EE-4C8E-E513F044B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625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Vapor Trail</vt:lpstr>
      <vt:lpstr>Disruption of the gut microbiota-inflammation-brain axis in unmedicated bipolar disorder II depression</vt:lpstr>
      <vt:lpstr>Background</vt:lpstr>
      <vt:lpstr>What is the central dogma of molecular biology?</vt:lpstr>
      <vt:lpstr>Central dogma</vt:lpstr>
      <vt:lpstr>mirna</vt:lpstr>
      <vt:lpstr>Bacteria</vt:lpstr>
      <vt:lpstr>Microbiome</vt:lpstr>
      <vt:lpstr>If you had a functioning pilus and a plasmid, etc. What gene(s) would you share and why? </vt:lpstr>
      <vt:lpstr>Study</vt:lpstr>
      <vt:lpstr>Why?</vt:lpstr>
      <vt:lpstr>Methods I</vt:lpstr>
      <vt:lpstr>Imaging I</vt:lpstr>
      <vt:lpstr>Microbiology</vt:lpstr>
      <vt:lpstr>Statistics</vt:lpstr>
      <vt:lpstr>Jordan’s suggestions</vt:lpstr>
      <vt:lpstr>Critiques</vt:lpstr>
      <vt:lpstr>What are your thoughts?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Disruption of the gut microbiota-inflammation-brain axis in unmedicated bipolar disorder II depression</dc:title>
  <dc:creator>Friedrich Nietzsche</dc:creator>
  <cp:lastModifiedBy>Friedrich Nietzsche</cp:lastModifiedBy>
  <cp:revision>1</cp:revision>
  <dcterms:created xsi:type="dcterms:W3CDTF">2025-03-19T22:34:52Z</dcterms:created>
  <dcterms:modified xsi:type="dcterms:W3CDTF">2025-03-29T18:30:17Z</dcterms:modified>
</cp:coreProperties>
</file>