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63" r:id="rId5"/>
    <p:sldId id="259" r:id="rId6"/>
    <p:sldId id="258" r:id="rId7"/>
    <p:sldId id="260" r:id="rId8"/>
    <p:sldId id="264" r:id="rId9"/>
    <p:sldId id="261" r:id="rId10"/>
    <p:sldId id="265" r:id="rId11"/>
    <p:sldId id="266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7783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5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54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2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3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5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D353-B72D-A671-8A39-006AF3BB7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lung microbiome regulates brain autoimmunity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9E6C7-C9D0-ABC3-BFBC-ADE1ACAD1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Jordan Clemsen</a:t>
            </a:r>
          </a:p>
        </p:txBody>
      </p:sp>
    </p:spTree>
    <p:extLst>
      <p:ext uri="{BB962C8B-B14F-4D97-AF65-F5344CB8AC3E}">
        <p14:creationId xmlns:p14="http://schemas.microsoft.com/office/powerpoint/2010/main" val="115131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BA4781-0290-134A-44A1-832A97D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Cytokines and Microglia?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F9B3-E1BE-CF5E-FAEC-EDED55D5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Cytokines</a:t>
            </a:r>
          </a:p>
          <a:p>
            <a:r>
              <a:rPr lang="en-US" dirty="0"/>
              <a:t>Reduced expression levels of CXCL9, CXCL10, CXCL11</a:t>
            </a:r>
          </a:p>
          <a:p>
            <a:r>
              <a:rPr lang="en-US" dirty="0"/>
              <a:t>Decreased inflammation</a:t>
            </a:r>
          </a:p>
          <a:p>
            <a:r>
              <a:rPr lang="en-US" dirty="0"/>
              <a:t>Tested functionality of microglia</a:t>
            </a:r>
          </a:p>
          <a:p>
            <a:r>
              <a:rPr lang="en-US" dirty="0"/>
              <a:t>Genes Mx1, Mx2, Rsad2, Oas1a and Irf7 were upregulated</a:t>
            </a:r>
          </a:p>
          <a:p>
            <a:r>
              <a:rPr lang="en-US" dirty="0"/>
              <a:t>Il6st and Irf8 were down regulated</a:t>
            </a:r>
          </a:p>
        </p:txBody>
      </p:sp>
    </p:spTree>
    <p:extLst>
      <p:ext uri="{BB962C8B-B14F-4D97-AF65-F5344CB8AC3E}">
        <p14:creationId xmlns:p14="http://schemas.microsoft.com/office/powerpoint/2010/main" val="2246989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2B3DB3-00BB-382D-21A4-11555025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Microbiome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E1A9-D27F-5ACA-B20F-33F815A9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PCA on BALF</a:t>
            </a:r>
          </a:p>
          <a:p>
            <a:r>
              <a:rPr lang="en-US" dirty="0"/>
              <a:t>Shannon, Anova</a:t>
            </a:r>
          </a:p>
          <a:p>
            <a:r>
              <a:rPr lang="en-US" dirty="0"/>
              <a:t>Gram-negative Bacteroidetes were the most abundant phylum of bacteria at 37%</a:t>
            </a:r>
          </a:p>
          <a:p>
            <a:r>
              <a:rPr lang="en-US" dirty="0" err="1"/>
              <a:t>Prevotellaceae</a:t>
            </a:r>
            <a:r>
              <a:rPr lang="en-US" dirty="0"/>
              <a:t>, </a:t>
            </a:r>
            <a:r>
              <a:rPr lang="en-US" dirty="0" err="1"/>
              <a:t>Muribaculaceae</a:t>
            </a:r>
            <a:r>
              <a:rPr lang="en-US" dirty="0"/>
              <a:t> and </a:t>
            </a:r>
            <a:r>
              <a:rPr lang="en-US" dirty="0" err="1"/>
              <a:t>Rikenellaceae</a:t>
            </a:r>
            <a:r>
              <a:rPr lang="en-US" dirty="0"/>
              <a:t>, at 7%</a:t>
            </a:r>
          </a:p>
          <a:p>
            <a:r>
              <a:rPr lang="en-US" dirty="0"/>
              <a:t>Anaerobes, resistant neomycin</a:t>
            </a:r>
          </a:p>
          <a:p>
            <a:r>
              <a:rPr lang="en-US" dirty="0"/>
              <a:t>LPS in BALF</a:t>
            </a:r>
          </a:p>
          <a:p>
            <a:r>
              <a:rPr lang="en-US" dirty="0"/>
              <a:t>Penetrates BBB</a:t>
            </a:r>
          </a:p>
          <a:p>
            <a:r>
              <a:rPr lang="en-US" dirty="0"/>
              <a:t>LPS in CNS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2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078733D-0B53-5672-830C-CD310B16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pic>
        <p:nvPicPr>
          <p:cNvPr id="14" name="Content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F96641CB-F496-AD61-A8F7-2D53CDD704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9"/>
          <a:stretch/>
        </p:blipFill>
        <p:spPr>
          <a:xfrm>
            <a:off x="6096000" y="-126609"/>
            <a:ext cx="5172221" cy="6984609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FF6EB8-EE85-44CE-81AC-A0E33C402C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A, Left, PCA of the microbiota composition of BALF </a:t>
            </a:r>
          </a:p>
          <a:p>
            <a:r>
              <a:rPr lang="en-US" dirty="0"/>
              <a:t>A, Right, quantification of bacterial abundance based on </a:t>
            </a:r>
            <a:r>
              <a:rPr lang="en-US" dirty="0" err="1"/>
              <a:t>tuf</a:t>
            </a:r>
            <a:r>
              <a:rPr lang="en-US" dirty="0"/>
              <a:t> gene expression via</a:t>
            </a:r>
          </a:p>
          <a:p>
            <a:r>
              <a:rPr lang="en-US" dirty="0"/>
              <a:t>B, procedure</a:t>
            </a:r>
          </a:p>
          <a:p>
            <a:r>
              <a:rPr lang="en-US" dirty="0"/>
              <a:t>C , One-way ANOVA and Kruskal–Wallis test </a:t>
            </a:r>
          </a:p>
        </p:txBody>
      </p:sp>
    </p:spTree>
    <p:extLst>
      <p:ext uri="{BB962C8B-B14F-4D97-AF65-F5344CB8AC3E}">
        <p14:creationId xmlns:p14="http://schemas.microsoft.com/office/powerpoint/2010/main" val="216209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7D9543-462C-EACB-2A23-BE848E81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pic>
        <p:nvPicPr>
          <p:cNvPr id="13" name="Content Placeholder 12" descr="A close-up of a poster&#10;&#10;Description automatically generated">
            <a:extLst>
              <a:ext uri="{FF2B5EF4-FFF2-40B4-BE49-F238E27FC236}">
                <a16:creationId xmlns:a16="http://schemas.microsoft.com/office/drawing/2014/main" id="{2C97CCE2-9BC2-8487-9876-3019EA81EB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32" y="520505"/>
            <a:ext cx="5212080" cy="6337495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548E89-9333-5663-F2A3-498C37787D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A, Neomycin involving the brain </a:t>
            </a:r>
          </a:p>
          <a:p>
            <a:r>
              <a:rPr lang="en-US" dirty="0"/>
              <a:t>B,T cell transcriptome does not change with neomycin</a:t>
            </a:r>
          </a:p>
          <a:p>
            <a:r>
              <a:rPr lang="en-US" dirty="0"/>
              <a:t>B, Differential gene expression</a:t>
            </a:r>
          </a:p>
          <a:p>
            <a:r>
              <a:rPr lang="en-US" dirty="0"/>
              <a:t>C,  Cytokine expression</a:t>
            </a:r>
          </a:p>
          <a:p>
            <a:r>
              <a:rPr lang="en-US" dirty="0"/>
              <a:t>D, Clinical parameters</a:t>
            </a:r>
          </a:p>
          <a:p>
            <a:r>
              <a:rPr lang="en-US" dirty="0"/>
              <a:t>F, 2</a:t>
            </a:r>
            <a:r>
              <a:rPr lang="en-US" baseline="30000" dirty="0"/>
              <a:t>nd</a:t>
            </a:r>
            <a:r>
              <a:rPr lang="en-US" dirty="0"/>
              <a:t> transfers of microbiota</a:t>
            </a:r>
          </a:p>
          <a:p>
            <a:r>
              <a:rPr lang="en-US" dirty="0"/>
              <a:t>G, Kinetics of T cells</a:t>
            </a:r>
          </a:p>
          <a:p>
            <a:r>
              <a:rPr lang="en-US" dirty="0"/>
              <a:t>H, CNS invasion of T cells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0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537C-35AC-BC3B-7A20-D640DDB7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CA810-831E-A2DF-2831-34BF4BD24E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A, Neomycin reduces inflammation</a:t>
            </a:r>
          </a:p>
          <a:p>
            <a:r>
              <a:rPr lang="en-US" dirty="0"/>
              <a:t>B, T cell response decreed with neomycin</a:t>
            </a:r>
          </a:p>
          <a:p>
            <a:r>
              <a:rPr lang="en-US" dirty="0"/>
              <a:t>Two tailed t test and ANOVA</a:t>
            </a:r>
          </a:p>
        </p:txBody>
      </p:sp>
      <p:pic>
        <p:nvPicPr>
          <p:cNvPr id="6" name="Content Placeholder 5" descr="A close-up of a graph&#10;&#10;Description automatically generated">
            <a:extLst>
              <a:ext uri="{FF2B5EF4-FFF2-40B4-BE49-F238E27FC236}">
                <a16:creationId xmlns:a16="http://schemas.microsoft.com/office/drawing/2014/main" id="{D5C8A5D0-8816-054E-C540-299F5AC8E2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781" y="0"/>
            <a:ext cx="5453576" cy="6858000"/>
          </a:xfrm>
        </p:spPr>
      </p:pic>
    </p:spTree>
    <p:extLst>
      <p:ext uri="{BB962C8B-B14F-4D97-AF65-F5344CB8AC3E}">
        <p14:creationId xmlns:p14="http://schemas.microsoft.com/office/powerpoint/2010/main" val="34136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3B8A-01C1-377F-B1A3-136F455B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FC65-22AE-C50D-591E-6E17DAA19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A, Reconstructions of microglia in grey matter</a:t>
            </a:r>
          </a:p>
          <a:p>
            <a:r>
              <a:rPr lang="en-US" dirty="0"/>
              <a:t>B,(global) and C, Gene expression microglia spinal cord with control</a:t>
            </a:r>
          </a:p>
          <a:p>
            <a:r>
              <a:rPr lang="en-US" dirty="0"/>
              <a:t>D, Clinical features after transfer</a:t>
            </a:r>
          </a:p>
        </p:txBody>
      </p:sp>
      <p:pic>
        <p:nvPicPr>
          <p:cNvPr id="6" name="Content Placeholder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C860352E-5F4E-83A6-3F32-8B4CC48314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21297"/>
            <a:ext cx="4982307" cy="6879297"/>
          </a:xfrm>
        </p:spPr>
      </p:pic>
    </p:spTree>
    <p:extLst>
      <p:ext uri="{BB962C8B-B14F-4D97-AF65-F5344CB8AC3E}">
        <p14:creationId xmlns:p14="http://schemas.microsoft.com/office/powerpoint/2010/main" val="137945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7ABC-2451-90C2-0271-E76B52AB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8AA0-85C2-C2C5-D5CD-E347DD5AF0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A, Average microbiota in the lung</a:t>
            </a:r>
          </a:p>
          <a:p>
            <a:r>
              <a:rPr lang="en-US" dirty="0"/>
              <a:t>B, Heatmap of families</a:t>
            </a:r>
          </a:p>
          <a:p>
            <a:r>
              <a:rPr lang="en-US" dirty="0"/>
              <a:t>C, With clinical features</a:t>
            </a:r>
          </a:p>
          <a:p>
            <a:r>
              <a:rPr lang="en-US" dirty="0"/>
              <a:t>D, Treatment with LPS</a:t>
            </a:r>
          </a:p>
          <a:p>
            <a:r>
              <a:rPr lang="en-US" dirty="0"/>
              <a:t>E, One way ANOVA multiple comparison test.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close-up of a graph&#10;&#10;Description automatically generated">
            <a:extLst>
              <a:ext uri="{FF2B5EF4-FFF2-40B4-BE49-F238E27FC236}">
                <a16:creationId xmlns:a16="http://schemas.microsoft.com/office/drawing/2014/main" id="{B72E3E67-7420-C42B-9237-DCFA3657E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32" y="93828"/>
            <a:ext cx="5476551" cy="6764172"/>
          </a:xfrm>
        </p:spPr>
      </p:pic>
    </p:spTree>
    <p:extLst>
      <p:ext uri="{BB962C8B-B14F-4D97-AF65-F5344CB8AC3E}">
        <p14:creationId xmlns:p14="http://schemas.microsoft.com/office/powerpoint/2010/main" val="412133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1F2D-324D-8FDA-4834-58008EFF3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7069-3BBA-67D2-BCB8-CF38DEB80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9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8E8B-300B-9E21-AAD5-94C6E78A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65CDA-0CA0-447D-65A6-B8687CD2AB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Different types</a:t>
            </a:r>
          </a:p>
          <a:p>
            <a:r>
              <a:rPr lang="en-US" dirty="0"/>
              <a:t>Astrocytes </a:t>
            </a:r>
          </a:p>
          <a:p>
            <a:r>
              <a:rPr lang="en-US" dirty="0"/>
              <a:t>Oligodendrocytes</a:t>
            </a:r>
          </a:p>
          <a:p>
            <a:r>
              <a:rPr lang="en-US" dirty="0"/>
              <a:t>Radial Glia</a:t>
            </a:r>
          </a:p>
          <a:p>
            <a:r>
              <a:rPr lang="en-US" dirty="0"/>
              <a:t>Microglia</a:t>
            </a:r>
          </a:p>
          <a:p>
            <a:r>
              <a:rPr lang="en-US" dirty="0"/>
              <a:t>Controversy</a:t>
            </a:r>
          </a:p>
        </p:txBody>
      </p:sp>
      <p:pic>
        <p:nvPicPr>
          <p:cNvPr id="6" name="Content Placeholder 5" descr="A diagram of different types of cells&#10;&#10;Description automatically generated">
            <a:extLst>
              <a:ext uri="{FF2B5EF4-FFF2-40B4-BE49-F238E27FC236}">
                <a16:creationId xmlns:a16="http://schemas.microsoft.com/office/drawing/2014/main" id="{0A49C4A9-F912-FF6C-570F-F7FFDE2526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064" y="1691322"/>
            <a:ext cx="5066611" cy="4147352"/>
          </a:xfrm>
        </p:spPr>
      </p:pic>
    </p:spTree>
    <p:extLst>
      <p:ext uri="{BB962C8B-B14F-4D97-AF65-F5344CB8AC3E}">
        <p14:creationId xmlns:p14="http://schemas.microsoft.com/office/powerpoint/2010/main" val="53881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5FC2-C7BD-83D9-65C7-6239CDF0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F498-5C11-913D-3AB0-E4D625FC39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Hematopoietic stem cells</a:t>
            </a:r>
          </a:p>
          <a:p>
            <a:r>
              <a:rPr lang="en-US" dirty="0"/>
              <a:t>Produce Cytokines</a:t>
            </a:r>
          </a:p>
          <a:p>
            <a:r>
              <a:rPr lang="en-US" dirty="0"/>
              <a:t>Phagocytosis </a:t>
            </a:r>
          </a:p>
          <a:p>
            <a:r>
              <a:rPr lang="en-US" dirty="0"/>
              <a:t>Adaptive immunity</a:t>
            </a:r>
          </a:p>
          <a:p>
            <a:r>
              <a:rPr lang="en-US" dirty="0"/>
              <a:t>Cytokines, innate</a:t>
            </a:r>
          </a:p>
        </p:txBody>
      </p:sp>
      <p:pic>
        <p:nvPicPr>
          <p:cNvPr id="6" name="Content Placeholder 5" descr="Diagram of a diagram of a cell cycle&#10;&#10;Description automatically generated">
            <a:extLst>
              <a:ext uri="{FF2B5EF4-FFF2-40B4-BE49-F238E27FC236}">
                <a16:creationId xmlns:a16="http://schemas.microsoft.com/office/drawing/2014/main" id="{F360E8C8-B793-E299-B1AD-8524BEFFEA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72" y="1691322"/>
            <a:ext cx="4595471" cy="4351337"/>
          </a:xfrm>
        </p:spPr>
      </p:pic>
    </p:spTree>
    <p:extLst>
      <p:ext uri="{BB962C8B-B14F-4D97-AF65-F5344CB8AC3E}">
        <p14:creationId xmlns:p14="http://schemas.microsoft.com/office/powerpoint/2010/main" val="55311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6F77-F3D0-9C50-F639-B029D44D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Lung Immunology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96B2-B28D-DD14-288B-1F0E554220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Van Der Waals bonds</a:t>
            </a:r>
          </a:p>
          <a:p>
            <a:r>
              <a:rPr lang="en-US" dirty="0"/>
              <a:t>Oxygen Blood</a:t>
            </a:r>
          </a:p>
          <a:p>
            <a:r>
              <a:rPr lang="en-US" dirty="0"/>
              <a:t>Neutrophils</a:t>
            </a:r>
          </a:p>
          <a:p>
            <a:r>
              <a:rPr lang="en-US" dirty="0"/>
              <a:t>Cytokines</a:t>
            </a:r>
          </a:p>
          <a:p>
            <a:r>
              <a:rPr lang="en-US" dirty="0"/>
              <a:t>Fibrosis</a:t>
            </a:r>
          </a:p>
          <a:p>
            <a:endParaRPr lang="en-US" dirty="0"/>
          </a:p>
        </p:txBody>
      </p:sp>
      <p:pic>
        <p:nvPicPr>
          <p:cNvPr id="6" name="Content Placeholder 5" descr="A diagram of a human body&#10;&#10;Description automatically generated">
            <a:extLst>
              <a:ext uri="{FF2B5EF4-FFF2-40B4-BE49-F238E27FC236}">
                <a16:creationId xmlns:a16="http://schemas.microsoft.com/office/drawing/2014/main" id="{5FE4CA7B-F64E-C7C1-AAD8-90ADF8FC62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07" y="2039815"/>
            <a:ext cx="5385568" cy="3143999"/>
          </a:xfrm>
        </p:spPr>
      </p:pic>
    </p:spTree>
    <p:extLst>
      <p:ext uri="{BB962C8B-B14F-4D97-AF65-F5344CB8AC3E}">
        <p14:creationId xmlns:p14="http://schemas.microsoft.com/office/powerpoint/2010/main" val="338661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9CEBEF-20D2-E82D-2649-EB958910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Lung Microbiome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B9F27F-7E1B-4FA0-81EC-AA5703C743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Influenza type A</a:t>
            </a:r>
          </a:p>
          <a:p>
            <a:r>
              <a:rPr lang="en-US" dirty="0"/>
              <a:t>Endosome</a:t>
            </a:r>
          </a:p>
          <a:p>
            <a:r>
              <a:rPr lang="en-US" dirty="0"/>
              <a:t>Proinflammatory ex: TNF </a:t>
            </a:r>
            <a:r>
              <a:rPr lang="el-GR" dirty="0"/>
              <a:t>α</a:t>
            </a:r>
            <a:endParaRPr lang="en-US" dirty="0"/>
          </a:p>
          <a:p>
            <a:r>
              <a:rPr lang="en-US" dirty="0"/>
              <a:t>Sometimes anti-inflammatory </a:t>
            </a:r>
            <a:r>
              <a:rPr lang="en-US" b="0" i="0" dirty="0">
                <a:solidFill>
                  <a:srgbClr val="1B1B1B"/>
                </a:solidFill>
                <a:effectLst/>
              </a:rPr>
              <a:t>IL-6</a:t>
            </a:r>
          </a:p>
          <a:p>
            <a:r>
              <a:rPr lang="en-US" dirty="0">
                <a:solidFill>
                  <a:srgbClr val="1B1B1B"/>
                </a:solidFill>
              </a:rPr>
              <a:t>G</a:t>
            </a:r>
            <a:r>
              <a:rPr lang="en-US" b="0" i="0" dirty="0">
                <a:solidFill>
                  <a:srgbClr val="1B1B1B"/>
                </a:solidFill>
                <a:effectLst/>
              </a:rPr>
              <a:t>oblet cells produce mucus</a:t>
            </a:r>
          </a:p>
        </p:txBody>
      </p:sp>
      <p:pic>
        <p:nvPicPr>
          <p:cNvPr id="3" name="Content Placeholder 2" descr="A diagram of a cell cycle&#10;&#10;Description automatically generated">
            <a:extLst>
              <a:ext uri="{FF2B5EF4-FFF2-40B4-BE49-F238E27FC236}">
                <a16:creationId xmlns:a16="http://schemas.microsoft.com/office/drawing/2014/main" id="{646BEBA2-8AA7-EE50-BDCE-653056B3E0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965" y="2250831"/>
            <a:ext cx="3759472" cy="3929306"/>
          </a:xfrm>
        </p:spPr>
      </p:pic>
    </p:spTree>
    <p:extLst>
      <p:ext uri="{BB962C8B-B14F-4D97-AF65-F5344CB8AC3E}">
        <p14:creationId xmlns:p14="http://schemas.microsoft.com/office/powerpoint/2010/main" val="263375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E230-E9B4-7F67-6B92-9C72D6FC4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FA44-9523-DA86-3547-C9DF66D6F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2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332C-BD9E-C482-1ABE-17EFCBBB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1329-07DC-CE9D-3D63-BCD0DFC9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Manipulation of Microbiome</a:t>
            </a:r>
          </a:p>
          <a:p>
            <a:r>
              <a:rPr lang="en-US" dirty="0"/>
              <a:t>1mg of neomycin</a:t>
            </a:r>
          </a:p>
          <a:p>
            <a:r>
              <a:rPr lang="en-US" dirty="0"/>
              <a:t>MBP Specific Cells</a:t>
            </a:r>
          </a:p>
          <a:p>
            <a:r>
              <a:rPr lang="en-US" dirty="0"/>
              <a:t>6 hours, Immunized</a:t>
            </a:r>
          </a:p>
          <a:p>
            <a:r>
              <a:rPr lang="en-US" dirty="0"/>
              <a:t>Normal EAE mice/Control Group</a:t>
            </a:r>
          </a:p>
          <a:p>
            <a:r>
              <a:rPr lang="en-US" dirty="0"/>
              <a:t>Again, but Neomycin in the gut</a:t>
            </a:r>
          </a:p>
          <a:p>
            <a:r>
              <a:rPr lang="en-US" dirty="0"/>
              <a:t>Minimal changes, 10 more concentration EAE</a:t>
            </a:r>
          </a:p>
          <a:p>
            <a:r>
              <a:rPr lang="en-US" dirty="0"/>
              <a:t>Florescent cells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0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445C46-8BAD-56AB-05B7-DEB20688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Immune with CNS?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94DF-8AED-1130-0244-292C3F4D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Different T cell num in lung vs CNS</a:t>
            </a:r>
          </a:p>
          <a:p>
            <a:r>
              <a:rPr lang="en-US" dirty="0"/>
              <a:t>PCR of Cytokines, unremarkable</a:t>
            </a:r>
          </a:p>
          <a:p>
            <a:r>
              <a:rPr lang="en-US" dirty="0"/>
              <a:t>Subcutaneous injection -&gt; lung, remarkable</a:t>
            </a:r>
          </a:p>
          <a:p>
            <a:r>
              <a:rPr lang="en-US" dirty="0"/>
              <a:t>BALF replaces Neomycin</a:t>
            </a:r>
          </a:p>
          <a:p>
            <a:r>
              <a:rPr lang="en-US" dirty="0"/>
              <a:t>Microbial transfers reduces EAE, with extra control group</a:t>
            </a:r>
          </a:p>
          <a:p>
            <a:r>
              <a:rPr lang="en-US" dirty="0"/>
              <a:t>T cell in CNS reduced</a:t>
            </a:r>
          </a:p>
          <a:p>
            <a:r>
              <a:rPr lang="en-US" dirty="0"/>
              <a:t>BBB</a:t>
            </a:r>
          </a:p>
          <a:p>
            <a:r>
              <a:rPr lang="en-US" dirty="0"/>
              <a:t>Flow cytometry</a:t>
            </a:r>
          </a:p>
          <a:p>
            <a:r>
              <a:rPr lang="en-US" dirty="0"/>
              <a:t>Not significant regulation of genes</a:t>
            </a:r>
          </a:p>
          <a:p>
            <a:r>
              <a:rPr lang="en-US" dirty="0"/>
              <a:t>No evidence of leaky BBB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7242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14744</TotalTime>
  <Words>401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View</vt:lpstr>
      <vt:lpstr>The lung microbiome regulates brain autoimmunity</vt:lpstr>
      <vt:lpstr>Background</vt:lpstr>
      <vt:lpstr>Glia</vt:lpstr>
      <vt:lpstr>T cells</vt:lpstr>
      <vt:lpstr>Lung Immunology</vt:lpstr>
      <vt:lpstr>Lung Microbiome</vt:lpstr>
      <vt:lpstr>Study</vt:lpstr>
      <vt:lpstr>Infusion</vt:lpstr>
      <vt:lpstr>Immune with CNS?</vt:lpstr>
      <vt:lpstr>Cytokines and Microglia?</vt:lpstr>
      <vt:lpstr>Microbiome</vt:lpstr>
      <vt:lpstr>Figure 1</vt:lpstr>
      <vt:lpstr>Figure 2</vt:lpstr>
      <vt:lpstr>Figure 3</vt:lpstr>
      <vt:lpstr>Figure 4</vt:lpstr>
      <vt:lpstr>Figure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lung microbiome regulates brain autoimmunity</dc:title>
  <dc:creator>Friedrich Nietzsche</dc:creator>
  <cp:lastModifiedBy>Friedrich Nietzsche</cp:lastModifiedBy>
  <cp:revision>2</cp:revision>
  <dcterms:created xsi:type="dcterms:W3CDTF">2024-09-23T16:22:05Z</dcterms:created>
  <dcterms:modified xsi:type="dcterms:W3CDTF">2024-11-22T20:16:47Z</dcterms:modified>
</cp:coreProperties>
</file>