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362" r:id="rId2"/>
    <p:sldId id="260" r:id="rId3"/>
    <p:sldId id="363" r:id="rId4"/>
    <p:sldId id="365" r:id="rId5"/>
    <p:sldId id="364" r:id="rId6"/>
    <p:sldId id="366" r:id="rId7"/>
    <p:sldId id="367" r:id="rId8"/>
    <p:sldId id="368" r:id="rId9"/>
    <p:sldId id="369" r:id="rId10"/>
    <p:sldId id="370" r:id="rId11"/>
    <p:sldId id="372" r:id="rId12"/>
    <p:sldId id="373" r:id="rId13"/>
    <p:sldId id="371" r:id="rId14"/>
    <p:sldId id="36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1910" autoAdjust="0"/>
  </p:normalViewPr>
  <p:slideViewPr>
    <p:cSldViewPr snapToGrid="0">
      <p:cViewPr varScale="1">
        <p:scale>
          <a:sx n="70" d="100"/>
          <a:sy n="70" d="100"/>
        </p:scale>
        <p:origin x="11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30903-814C-42DE-88C1-967B5FDD450B}" type="datetimeFigureOut">
              <a:rPr lang="en-US" smtClean="0"/>
              <a:t>5/20/2022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C9EF3-EF9C-4BC6-9ED4-135EB13F2C0D}" type="slidenum">
              <a:rPr lang="en-US" smtClean="0"/>
              <a:t>‹#›</a:t>
            </a:fld>
            <a:endParaRPr lang="en-US"/>
          </a:p>
        </p:txBody>
      </p:sp>
    </p:spTree>
    <p:extLst>
      <p:ext uri="{BB962C8B-B14F-4D97-AF65-F5344CB8AC3E}">
        <p14:creationId xmlns:p14="http://schemas.microsoft.com/office/powerpoint/2010/main" val="338074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University_of_Susse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Anil Seth: British professor of Cognitive and Computational Neuroscience at the </a:t>
            </a:r>
            <a:r>
              <a:rPr lang="en-US" b="0" i="0" u="sng" dirty="0">
                <a:solidFill>
                  <a:srgbClr val="0645AD"/>
                </a:solidFill>
                <a:effectLst/>
                <a:latin typeface="Arial" panose="020B0604020202020204" pitchFamily="34" charset="0"/>
                <a:hlinkClick r:id="rId3"/>
              </a:rPr>
              <a:t>University of Sussex</a:t>
            </a:r>
            <a:r>
              <a:rPr lang="en-US" b="0" i="0" u="sng" dirty="0">
                <a:solidFill>
                  <a:srgbClr val="0645AD"/>
                </a:solidFill>
                <a:effectLst/>
                <a:latin typeface="Arial" panose="020B0604020202020204" pitchFamily="34" charset="0"/>
              </a:rPr>
              <a:t>,</a:t>
            </a:r>
            <a:r>
              <a:rPr lang="en-US" b="0" i="0" u="none" dirty="0">
                <a:solidFill>
                  <a:srgbClr val="0645AD"/>
                </a:solidFill>
                <a:effectLst/>
                <a:latin typeface="Arial" panose="020B0604020202020204" pitchFamily="34" charset="0"/>
              </a:rPr>
              <a:t> over 100 publications/book chapters. </a:t>
            </a:r>
            <a:r>
              <a:rPr lang="en-US" b="0" i="0" dirty="0">
                <a:solidFill>
                  <a:srgbClr val="202122"/>
                </a:solidFill>
                <a:effectLst/>
                <a:latin typeface="Arial" panose="020B0604020202020204" pitchFamily="34" charset="0"/>
              </a:rPr>
              <a:t>Editor-in-Chief of </a:t>
            </a:r>
            <a:r>
              <a:rPr lang="en-US" b="0" i="1" dirty="0">
                <a:solidFill>
                  <a:srgbClr val="202122"/>
                </a:solidFill>
                <a:effectLst/>
                <a:latin typeface="Arial" panose="020B0604020202020204" pitchFamily="34" charset="0"/>
              </a:rPr>
              <a:t>Neuroscience of Consciousness</a:t>
            </a:r>
            <a:endParaRPr lang="en-US" b="0" i="0" u="sng" dirty="0">
              <a:solidFill>
                <a:srgbClr val="0645AD"/>
              </a:solidFill>
              <a:effectLst/>
              <a:latin typeface="Arial" panose="020B0604020202020204" pitchFamily="34" charset="0"/>
            </a:endParaRPr>
          </a:p>
          <a:p>
            <a:r>
              <a:rPr lang="en-US" b="0" i="0" u="none" dirty="0">
                <a:solidFill>
                  <a:srgbClr val="0645AD"/>
                </a:solidFill>
                <a:effectLst/>
                <a:latin typeface="Arial" panose="020B0604020202020204" pitchFamily="34" charset="0"/>
              </a:rPr>
              <a:t>Tim Bayne: </a:t>
            </a:r>
            <a:r>
              <a:rPr lang="en-US" b="0" i="0" dirty="0">
                <a:solidFill>
                  <a:srgbClr val="4D5156"/>
                </a:solidFill>
                <a:effectLst/>
                <a:latin typeface="arial" panose="020B0604020202020204" pitchFamily="34" charset="0"/>
              </a:rPr>
              <a:t>Professor of Philosophy at Monash University, Australia, Associated with MIND, Open Mind and current works emphasizes on trying to find a measure of consciousness. </a:t>
            </a:r>
            <a:endParaRPr lang="en-US" u="none" dirty="0"/>
          </a:p>
        </p:txBody>
      </p:sp>
      <p:sp>
        <p:nvSpPr>
          <p:cNvPr id="4" name="Slide Number Placeholder 3"/>
          <p:cNvSpPr>
            <a:spLocks noGrp="1"/>
          </p:cNvSpPr>
          <p:nvPr>
            <p:ph type="sldNum" sz="quarter" idx="5"/>
          </p:nvPr>
        </p:nvSpPr>
        <p:spPr/>
        <p:txBody>
          <a:bodyPr/>
          <a:lstStyle/>
          <a:p>
            <a:fld id="{B1BC9EF3-EF9C-4BC6-9ED4-135EB13F2C0D}" type="slidenum">
              <a:rPr lang="en-US" smtClean="0"/>
              <a:t>1</a:t>
            </a:fld>
            <a:endParaRPr lang="en-US"/>
          </a:p>
        </p:txBody>
      </p:sp>
    </p:spTree>
    <p:extLst>
      <p:ext uri="{BB962C8B-B14F-4D97-AF65-F5344CB8AC3E}">
        <p14:creationId xmlns:p14="http://schemas.microsoft.com/office/powerpoint/2010/main" val="38486998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background point, it is important to recognize the holistic nature of theory evaluation. Theories are not confirmed by a single finding; nor are they generally defeated by a single experiment</a:t>
            </a:r>
          </a:p>
          <a:p>
            <a:endParaRPr lang="en-US" dirty="0"/>
          </a:p>
          <a:p>
            <a:r>
              <a:rPr lang="en-US" dirty="0"/>
              <a:t>. Instead, theory confirmation is typically an incremental process, in which one theory wins out over its rivals by providing an account of the target phenomenon that explains a wide range of data and can be integrated with successful theories in </a:t>
            </a:r>
            <a:r>
              <a:rPr lang="en-US" dirty="0" err="1"/>
              <a:t>neighbouring</a:t>
            </a:r>
            <a:r>
              <a:rPr lang="en-US" dirty="0"/>
              <a:t> domains</a:t>
            </a:r>
          </a:p>
          <a:p>
            <a:endParaRPr lang="en-US" dirty="0"/>
          </a:p>
          <a:p>
            <a:r>
              <a:rPr lang="en-US" dirty="0"/>
              <a:t>---</a:t>
            </a:r>
          </a:p>
          <a:p>
            <a:endParaRPr lang="en-US" dirty="0"/>
          </a:p>
          <a:p>
            <a:endParaRPr lang="en-US" dirty="0"/>
          </a:p>
          <a:p>
            <a:r>
              <a:rPr lang="en-US" dirty="0"/>
              <a:t>One obvious source of constraints on a </a:t>
            </a:r>
            <a:r>
              <a:rPr lang="en-US" dirty="0" err="1"/>
              <a:t>ToC</a:t>
            </a:r>
            <a:r>
              <a:rPr lang="en-US" dirty="0"/>
              <a:t> is the structure of consciousness. Although numerous structural features have been discussed in connection with </a:t>
            </a:r>
            <a:r>
              <a:rPr lang="en-US" dirty="0" err="1"/>
              <a:t>ToCs</a:t>
            </a:r>
            <a:r>
              <a:rPr lang="en-US" dirty="0"/>
              <a:t>, one structural feature of particular utility for contrasting </a:t>
            </a:r>
            <a:r>
              <a:rPr lang="en-US" dirty="0" err="1"/>
              <a:t>ToCs</a:t>
            </a:r>
            <a:r>
              <a:rPr lang="en-US" dirty="0"/>
              <a:t> is the </a:t>
            </a:r>
            <a:r>
              <a:rPr lang="en-US" b="1" dirty="0"/>
              <a:t>unity of consciousness</a:t>
            </a:r>
          </a:p>
          <a:p>
            <a:endParaRPr lang="en-US" dirty="0"/>
          </a:p>
          <a:p>
            <a:r>
              <a:rPr lang="en-US" dirty="0"/>
              <a:t>The fact that the experiences that a single agent has at a time seem always to occur as the components of a single complex experience, one that fully captures what it is like to be that agent</a:t>
            </a:r>
          </a:p>
          <a:p>
            <a:endParaRPr lang="en-US" dirty="0"/>
          </a:p>
          <a:p>
            <a:r>
              <a:rPr lang="en-US" dirty="0"/>
              <a:t>-- IIT places considerable emphasis on the unity of consciousness. It not only assumes that consciousness is always unified but also appeals to the claim that consciousness is necessarily unified to motivate the association of consciousness with (maxima of) irreducible integrated information.</a:t>
            </a:r>
          </a:p>
          <a:p>
            <a:endParaRPr lang="en-US" dirty="0"/>
          </a:p>
          <a:p>
            <a:r>
              <a:rPr lang="en-US" dirty="0"/>
              <a:t>-- Although GWTs do not emphasize the unity of consciousness in the way that IIT does, the association of consciousness with broadcast within a functionally integrated workspace suggests that they too may have the resources to provide a plausible account of the unity of consciousness</a:t>
            </a:r>
          </a:p>
          <a:p>
            <a:endParaRPr lang="en-US" dirty="0"/>
          </a:p>
          <a:p>
            <a:r>
              <a:rPr lang="en-US" dirty="0"/>
              <a:t>-- Other </a:t>
            </a:r>
            <a:r>
              <a:rPr lang="en-US" dirty="0" err="1"/>
              <a:t>ToCs</a:t>
            </a:r>
            <a:r>
              <a:rPr lang="en-US" dirty="0"/>
              <a:t>, such as HOTs and re-entry/ predictive processing theories, have a more ambivalent relationship to the unity of consciousness, tending either to only gesture at an account of this property or to overlook it entirely</a:t>
            </a:r>
          </a:p>
          <a:p>
            <a:endParaRPr lang="en-US" dirty="0"/>
          </a:p>
          <a:p>
            <a:r>
              <a:rPr lang="en-US" dirty="0"/>
              <a:t>The contrast in attitudes among </a:t>
            </a:r>
            <a:r>
              <a:rPr lang="en-US" dirty="0" err="1"/>
              <a:t>ToCs</a:t>
            </a:r>
            <a:r>
              <a:rPr lang="en-US" dirty="0"/>
              <a:t> to the unity of consciousness is due, in part at least, to more fundamental disagreement over whether consciousness is (necessarily) unified.</a:t>
            </a:r>
          </a:p>
          <a:p>
            <a:endParaRPr lang="en-US" dirty="0"/>
          </a:p>
          <a:p>
            <a:r>
              <a:rPr lang="en-US" dirty="0"/>
              <a:t>Although the unity of consciousness promises to provide an important constraint on </a:t>
            </a:r>
            <a:r>
              <a:rPr lang="en-US" dirty="0" err="1"/>
              <a:t>ToCs</a:t>
            </a:r>
            <a:r>
              <a:rPr lang="en-US" dirty="0"/>
              <a:t>, in order for this promise to be realized we need a better account of the respects in which consciousness is (necessarily) unified</a:t>
            </a:r>
          </a:p>
          <a:p>
            <a:endParaRPr lang="en-US" dirty="0"/>
          </a:p>
          <a:p>
            <a:r>
              <a:rPr lang="en-US" dirty="0"/>
              <a:t>----</a:t>
            </a:r>
          </a:p>
          <a:p>
            <a:endParaRPr lang="en-US" dirty="0"/>
          </a:p>
          <a:p>
            <a:r>
              <a:rPr lang="en-US" dirty="0"/>
              <a:t>A second source of constraints is provided by neural data. For example, it is generally accepted that the cerebellum is neither necessary nor sufficient for consciousness</a:t>
            </a:r>
          </a:p>
          <a:p>
            <a:endParaRPr lang="en-US" dirty="0"/>
          </a:p>
          <a:p>
            <a:r>
              <a:rPr lang="en-US" dirty="0"/>
              <a:t>A </a:t>
            </a:r>
            <a:r>
              <a:rPr lang="en-US" dirty="0" err="1"/>
              <a:t>ToC</a:t>
            </a:r>
            <a:r>
              <a:rPr lang="en-US" dirty="0"/>
              <a:t> ought to account for this fact, and explain why the cerebellum is not implicated in consciousness</a:t>
            </a:r>
          </a:p>
          <a:p>
            <a:endParaRPr lang="en-US" dirty="0"/>
          </a:p>
          <a:p>
            <a:r>
              <a:rPr lang="en-US" dirty="0"/>
              <a:t>-- , IIT argues that the cerebellum is not implicated in consciousness because its architecture is poorly suited for generating high levels of integrated information</a:t>
            </a:r>
          </a:p>
          <a:p>
            <a:endParaRPr lang="en-US" dirty="0"/>
          </a:p>
          <a:p>
            <a:r>
              <a:rPr lang="en-US" dirty="0"/>
              <a:t>-- HOTs could argue that the cerebellum lacks the capacity to support meta-representations of the relevant kind</a:t>
            </a:r>
          </a:p>
          <a:p>
            <a:endParaRPr lang="en-US" dirty="0"/>
          </a:p>
          <a:p>
            <a:pPr marL="0" indent="0">
              <a:buFontTx/>
              <a:buNone/>
            </a:pPr>
            <a:r>
              <a:rPr lang="en-US" dirty="0"/>
              <a:t>-- </a:t>
            </a:r>
            <a:r>
              <a:rPr lang="en-US" sz="1200" dirty="0"/>
              <a:t>GWTs can make the case that the cerebellum does not implement a global workspace.</a:t>
            </a:r>
          </a:p>
          <a:p>
            <a:pPr marL="0" indent="0">
              <a:buFontTx/>
              <a:buNone/>
            </a:pPr>
            <a:endParaRPr lang="en-US" sz="1200" dirty="0"/>
          </a:p>
          <a:p>
            <a:pPr marL="0" indent="0">
              <a:buFontTx/>
              <a:buNone/>
            </a:pPr>
            <a:r>
              <a:rPr lang="en-US" sz="1200" dirty="0"/>
              <a:t>-- Re-entrant and predictive processing theorists can point to the absence of rich recurrent signaling in the cerebellum.</a:t>
            </a:r>
          </a:p>
          <a:p>
            <a:pPr marL="0" indent="0">
              <a:buFontTx/>
              <a:buNone/>
            </a:pPr>
            <a:endParaRPr lang="en-US" sz="1200" dirty="0"/>
          </a:p>
          <a:p>
            <a:pPr marL="0" indent="0">
              <a:buFontTx/>
              <a:buNone/>
            </a:pPr>
            <a:r>
              <a:rPr lang="en-US" sz="1200" dirty="0"/>
              <a:t>-----</a:t>
            </a:r>
          </a:p>
          <a:p>
            <a:pPr marL="0" indent="0">
              <a:buFontTx/>
              <a:buNone/>
            </a:pPr>
            <a:endParaRPr lang="en-US" sz="1200" dirty="0"/>
          </a:p>
          <a:p>
            <a:pPr marL="0" indent="0">
              <a:buFontTx/>
              <a:buNone/>
            </a:pPr>
            <a:r>
              <a:rPr lang="en-US" dirty="0"/>
              <a:t>Although it is generally accepted that a </a:t>
            </a:r>
            <a:r>
              <a:rPr lang="en-US" dirty="0" err="1"/>
              <a:t>ToC</a:t>
            </a:r>
            <a:r>
              <a:rPr lang="en-US" dirty="0"/>
              <a:t> should explain why the cerebellum is not implicated in consciousness, there are other kinds of neural data that are much more controversial from the point of view of </a:t>
            </a:r>
            <a:r>
              <a:rPr lang="en-US" dirty="0" err="1"/>
              <a:t>ToCs</a:t>
            </a:r>
            <a:endParaRPr lang="en-US" sz="1200" dirty="0"/>
          </a:p>
          <a:p>
            <a:pPr marL="0" indent="0">
              <a:buFontTx/>
              <a:buNone/>
            </a:pPr>
            <a:endParaRPr lang="en-US" sz="1200"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10</a:t>
            </a:fld>
            <a:endParaRPr lang="en-US"/>
          </a:p>
        </p:txBody>
      </p:sp>
    </p:spTree>
    <p:extLst>
      <p:ext uri="{BB962C8B-B14F-4D97-AF65-F5344CB8AC3E}">
        <p14:creationId xmlns:p14="http://schemas.microsoft.com/office/powerpoint/2010/main" val="758584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 important example is provided by the debate about the role of prefrontal (‘front-of-the-brain’) processes in consciousness.</a:t>
            </a:r>
            <a:endParaRPr lang="en-US" sz="1200"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Many neuroimaging studies have found prefrontal engagement for conscious (versus unconscious) perception, based both on regional activity and on functional connectivity between frontal and other regions (primate studies).  </a:t>
            </a:r>
          </a:p>
          <a:p>
            <a:endParaRPr lang="en-US" dirty="0"/>
          </a:p>
          <a:p>
            <a:r>
              <a:rPr lang="en-US" dirty="0"/>
              <a:t>A small number of primate studies have also found that conscious contents can be decoded from prefrontal activity patterns during binocular rivalry, continuous flash suppression and rapid serial presentation of visual stimuli.</a:t>
            </a:r>
          </a:p>
          <a:p>
            <a:endParaRPr lang="en-US" dirty="0"/>
          </a:p>
          <a:p>
            <a:r>
              <a:rPr lang="en-US" dirty="0"/>
              <a:t>Advocates of HOTs and GWTs appeal to these findings to support their accounts over competing theories.</a:t>
            </a:r>
          </a:p>
          <a:p>
            <a:endParaRPr lang="en-US" dirty="0"/>
          </a:p>
          <a:p>
            <a:r>
              <a:rPr lang="en-US" dirty="0"/>
              <a:t>Advocates of HOTs and GWTs appeal to these findings to support their accounts over competing theories. In response, advocates of IIT and re-entry theories argue that the observed prefrontal activity is a (non-necessary) consequence of consciousness and is probably associated with cognitive access to the contents of consciousness and the ability to provide </a:t>
            </a:r>
            <a:r>
              <a:rPr lang="en-US" dirty="0" err="1"/>
              <a:t>behavioural</a:t>
            </a:r>
            <a:r>
              <a:rPr lang="en-US" dirty="0"/>
              <a:t> reports, rather than with conscious perception per se</a:t>
            </a:r>
          </a:p>
          <a:p>
            <a:endParaRPr lang="en-US" dirty="0"/>
          </a:p>
          <a:p>
            <a:r>
              <a:rPr lang="en-US" dirty="0"/>
              <a:t>Those who defend this ‘back-of-the-brain’ perspective argue that posterior cortical processes — encompassing parts of the perceptual and parietal cortex and precuneus — suffice for perceptual experience, and that ‘front-of-the-brain’ processes are not necessary</a:t>
            </a:r>
          </a:p>
          <a:p>
            <a:endParaRPr lang="en-US" dirty="0"/>
          </a:p>
          <a:p>
            <a:r>
              <a:rPr lang="en-US" dirty="0"/>
              <a:t>This claim is supported by so-called ‘no-report’ studies which have tended to find diminished prefrontal engagement when subjects do not provide explicit reports about their perceptions</a:t>
            </a:r>
          </a:p>
          <a:p>
            <a:endParaRPr lang="en-US" dirty="0"/>
          </a:p>
          <a:p>
            <a:r>
              <a:rPr lang="en-US" dirty="0"/>
              <a:t>‘Back-of-the-brain’ advocates also draw on positive evidence in </a:t>
            </a:r>
            <a:r>
              <a:rPr lang="en-US" dirty="0" err="1"/>
              <a:t>favour</a:t>
            </a:r>
            <a:r>
              <a:rPr lang="en-US" dirty="0"/>
              <a:t> of a tight coupling between posterior activity and consciousness. </a:t>
            </a:r>
          </a:p>
          <a:p>
            <a:endParaRPr lang="en-US" dirty="0"/>
          </a:p>
          <a:p>
            <a:r>
              <a:rPr lang="en-US" dirty="0"/>
              <a:t>‘Back-of-the-brain’ advocates also draw on positive evidence in </a:t>
            </a:r>
            <a:r>
              <a:rPr lang="en-US" dirty="0" err="1"/>
              <a:t>favour</a:t>
            </a:r>
            <a:r>
              <a:rPr lang="en-US" dirty="0"/>
              <a:t> of a tight coupling between posterior activity and consciousness. For example, one innovative study that probed for conscious contents during sleep using a serial awakening paradigm found that activity in posterior cortical regions predicted whether an individual would report dream experience, across both rapid eye movement and non-rapid eye movement sleep stages.</a:t>
            </a:r>
          </a:p>
          <a:p>
            <a:endParaRPr lang="en-US" dirty="0"/>
          </a:p>
          <a:p>
            <a:r>
              <a:rPr lang="en-US" dirty="0"/>
              <a:t>the ‘front-of-the-brain’ interpretation of decoding studies is open to challenge, for showing that conscious contents can be ‘read out’ from a particular area does not establish that the brain itself is ‘reading out’ those contents from that area in a way that constitutes a relevant kind of meta-representation or global broadcast.</a:t>
            </a:r>
          </a:p>
          <a:p>
            <a:endParaRPr lang="en-US" dirty="0"/>
          </a:p>
          <a:p>
            <a:r>
              <a:rPr lang="en-US" dirty="0"/>
              <a:t>---</a:t>
            </a:r>
          </a:p>
          <a:p>
            <a:endParaRPr lang="en-US" dirty="0"/>
          </a:p>
          <a:p>
            <a:endParaRPr lang="en-US" dirty="0"/>
          </a:p>
          <a:p>
            <a:r>
              <a:rPr lang="en-US" dirty="0"/>
              <a:t>Although some aspects of the ‘front-of-the-brain’ versus ‘back-of-the-brain’ debate do indeed concern neurobiological data —for example, opinions differ on where the anatomical boundaries of the prefrontal cortex lie</a:t>
            </a:r>
          </a:p>
          <a:p>
            <a:endParaRPr lang="en-US" dirty="0"/>
          </a:p>
          <a:p>
            <a:r>
              <a:rPr lang="en-US" dirty="0"/>
              <a:t>a disagreement about the relationship between consciousness and cognitive access:</a:t>
            </a:r>
          </a:p>
          <a:p>
            <a:endParaRPr lang="en-US" dirty="0"/>
          </a:p>
          <a:p>
            <a:r>
              <a:rPr lang="en-US" dirty="0"/>
              <a:t>-- is it reasonable to take the availability of content for verbal report and the direct control of </a:t>
            </a:r>
            <a:r>
              <a:rPr lang="en-US" dirty="0" err="1"/>
              <a:t>behaviour</a:t>
            </a:r>
            <a:r>
              <a:rPr lang="en-US" dirty="0"/>
              <a:t> as a proxy for consciousness, or</a:t>
            </a:r>
          </a:p>
          <a:p>
            <a:endParaRPr lang="en-US" dirty="0"/>
          </a:p>
          <a:p>
            <a:r>
              <a:rPr lang="en-US" dirty="0"/>
              <a:t>-- should investigations into the brain basis of consciousness remain neutral as to how exactly consciousness and cognitive access are related</a:t>
            </a:r>
          </a:p>
          <a:p>
            <a:endParaRPr lang="en-US" dirty="0"/>
          </a:p>
          <a:p>
            <a:endParaRPr lang="en-US" dirty="0"/>
          </a:p>
          <a:p>
            <a:r>
              <a:rPr lang="en-US" dirty="0"/>
              <a:t>Debate about this question is reflected in the attitudes that different </a:t>
            </a:r>
            <a:r>
              <a:rPr lang="en-US" dirty="0" err="1"/>
              <a:t>ToCs</a:t>
            </a:r>
            <a:r>
              <a:rPr lang="en-US" dirty="0"/>
              <a:t> take to cognitive access.</a:t>
            </a:r>
          </a:p>
          <a:p>
            <a:endParaRPr lang="en-US" dirty="0"/>
          </a:p>
          <a:p>
            <a:r>
              <a:rPr lang="en-US" dirty="0"/>
              <a:t>-- GWTs place cognitive access at the heart of their account of consciousness, suggesting not only that the contents of consciousness are always available for cognitive access but also that the processes that underlie cognitive access (namely, ignition and global broadcast) serve as the basis of conscious experience</a:t>
            </a:r>
          </a:p>
          <a:p>
            <a:endParaRPr lang="en-US" dirty="0"/>
          </a:p>
          <a:p>
            <a:r>
              <a:rPr lang="en-US" dirty="0"/>
              <a:t>-- . Other theories, such as IIT and local recurrency accounts, deny a close relationship between consciousness and cognitive access, holding that mental states can be conscious without being available for the direct control of thought and action, and also that mental states could, in principle, be available for the direct control of thought and action without being conscious</a:t>
            </a:r>
          </a:p>
          <a:p>
            <a:endParaRPr lang="en-US" dirty="0"/>
          </a:p>
          <a:p>
            <a:r>
              <a:rPr lang="en-US" dirty="0"/>
              <a:t>-- Although higher-order approaches are not committed to any particular relationship between consciousness and cognitive access, in practice their advocates generally assume that the contents of consciousness will be cognitively accessible (although perhaps not vice versa)</a:t>
            </a:r>
          </a:p>
          <a:p>
            <a:endParaRPr lang="en-US"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11</a:t>
            </a:fld>
            <a:endParaRPr lang="en-US"/>
          </a:p>
        </p:txBody>
      </p:sp>
    </p:spTree>
    <p:extLst>
      <p:ext uri="{BB962C8B-B14F-4D97-AF65-F5344CB8AC3E}">
        <p14:creationId xmlns:p14="http://schemas.microsoft.com/office/powerpoint/2010/main" val="4027457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Perhaps the most powerful source of data for evaluating rival </a:t>
            </a:r>
            <a:r>
              <a:rPr lang="en-US" dirty="0" err="1"/>
              <a:t>ToCs</a:t>
            </a:r>
            <a:r>
              <a:rPr lang="en-US" dirty="0"/>
              <a:t> involves novel predictions.</a:t>
            </a:r>
          </a:p>
          <a:p>
            <a:endParaRPr lang="en-US" dirty="0"/>
          </a:p>
          <a:p>
            <a:r>
              <a:rPr lang="en-US" dirty="0"/>
              <a:t>Many of the most significant events in the history of science have involved the confirmation of novel predictions115. For example, general relativity received strong support from the fact that it predicted both the advance of the perihelion of Mercury and the way in which starlight grazing the Sun’s surface would be deflected.</a:t>
            </a:r>
          </a:p>
          <a:p>
            <a:endParaRPr lang="en-US" dirty="0"/>
          </a:p>
          <a:p>
            <a:r>
              <a:rPr lang="en-US" dirty="0"/>
              <a:t>If a </a:t>
            </a:r>
            <a:r>
              <a:rPr lang="en-US" dirty="0" err="1"/>
              <a:t>ToC</a:t>
            </a:r>
            <a:r>
              <a:rPr lang="en-US" dirty="0"/>
              <a:t> was to make confirmed novel predictions, then it would be strongly supported, especially when compared with theories that failed to make the relevant prediction, or made different and incompatible predictions</a:t>
            </a:r>
          </a:p>
          <a:p>
            <a:endParaRPr lang="en-US" dirty="0"/>
          </a:p>
          <a:p>
            <a:r>
              <a:rPr lang="en-US" dirty="0"/>
              <a:t>Many of the novel predictions that contemporary </a:t>
            </a:r>
            <a:r>
              <a:rPr lang="en-US" dirty="0" err="1"/>
              <a:t>ToCs</a:t>
            </a:r>
            <a:r>
              <a:rPr lang="en-US" dirty="0"/>
              <a:t> make are difficult to test</a:t>
            </a:r>
          </a:p>
          <a:p>
            <a:endParaRPr lang="en-US" dirty="0"/>
          </a:p>
          <a:p>
            <a:r>
              <a:rPr lang="en-US" dirty="0"/>
              <a:t>-- re-entry and IIT accounts predict that posterior cortical activity can support conscious experience without contribution from anterior areas, but at present we lack reliable methods to verify such claims, as verification relies on subjective report (or, at least, executive control in some form), which in turn requires anterior cortical activity. </a:t>
            </a:r>
          </a:p>
          <a:p>
            <a:endParaRPr lang="en-US" dirty="0"/>
          </a:p>
          <a:p>
            <a:r>
              <a:rPr lang="en-US" dirty="0"/>
              <a:t>-- More dramatically, IIT predicts that consciousness is widely distributed throughout nature, including in many non-biological systems, and might even occur in systems that are as simple as photodiodes and single atoms (although, interestingly, not in strictly feedforward neural networks61).</a:t>
            </a:r>
          </a:p>
          <a:p>
            <a:endParaRPr lang="en-US" dirty="0"/>
          </a:p>
          <a:p>
            <a:r>
              <a:rPr lang="en-US" dirty="0"/>
              <a:t>---- This prediction runs counter to widely held assumptions about the distribution of consciousness, but cannot be sensibly evaluated in the absence of robust methods for detecting the presence of consciousness in such systems </a:t>
            </a:r>
          </a:p>
          <a:p>
            <a:endParaRPr lang="en-US" dirty="0"/>
          </a:p>
          <a:p>
            <a:r>
              <a:rPr lang="en-US" dirty="0"/>
              <a:t>-----------</a:t>
            </a:r>
          </a:p>
          <a:p>
            <a:endParaRPr lang="en-US" dirty="0"/>
          </a:p>
          <a:p>
            <a:r>
              <a:rPr lang="en-US" dirty="0"/>
              <a:t>In some cases, methodological advances may bring novel predictions within reach of testability. One striking prediction, arising from IIT</a:t>
            </a:r>
          </a:p>
          <a:p>
            <a:endParaRPr lang="en-US" dirty="0"/>
          </a:p>
          <a:p>
            <a:r>
              <a:rPr lang="en-US" dirty="0"/>
              <a:t>-- , is that changes in neural structure could lead to changes in conscious experience even when these changes do not give rise to changes in neural activity</a:t>
            </a:r>
          </a:p>
          <a:p>
            <a:endParaRPr lang="en-US" dirty="0"/>
          </a:p>
          <a:p>
            <a:r>
              <a:rPr lang="en-US" dirty="0"/>
              <a:t>-- For example, inactive neurons in the visual cortex may contribute to visual experience, whereas inactivated neurons would not59. This prediction arises because, in IIT, it is the cause–effect structure specified by neural mechanisms that matters for consciousness. </a:t>
            </a:r>
          </a:p>
          <a:p>
            <a:endParaRPr lang="en-US" dirty="0"/>
          </a:p>
          <a:p>
            <a:r>
              <a:rPr lang="en-US" dirty="0"/>
              <a:t>---- This means that if one intervenes in neural mechanisms, so as to change the cause–effect structure, then consciousness can change even if the corresponding neural dynamics do not change</a:t>
            </a:r>
          </a:p>
          <a:p>
            <a:endParaRPr lang="en-US" dirty="0"/>
          </a:p>
          <a:p>
            <a:r>
              <a:rPr lang="en-US" dirty="0"/>
              <a:t>---- a prediction that is particularly counter-intuitive in the case where dynamics are absent (that is, for inactive neurons)</a:t>
            </a:r>
          </a:p>
          <a:p>
            <a:endParaRPr lang="en-US" dirty="0"/>
          </a:p>
          <a:p>
            <a:r>
              <a:rPr lang="en-US" dirty="0"/>
              <a:t>Hypotheses such as this, which do not readily follow from the other theories discussed here, may be testable using precise interventional methods, such as optogenetics, in animal models of perceptual decision-making</a:t>
            </a:r>
          </a:p>
          <a:p>
            <a:endParaRPr lang="en-US" dirty="0"/>
          </a:p>
          <a:p>
            <a:r>
              <a:rPr lang="en-US" dirty="0"/>
              <a:t>-----------------</a:t>
            </a:r>
          </a:p>
          <a:p>
            <a:endParaRPr lang="en-US" dirty="0"/>
          </a:p>
          <a:p>
            <a:r>
              <a:rPr lang="en-US" dirty="0"/>
              <a:t>A particularly fruitful avenue for evaluating rival </a:t>
            </a:r>
            <a:r>
              <a:rPr lang="en-US" dirty="0" err="1"/>
              <a:t>ToCs</a:t>
            </a:r>
            <a:r>
              <a:rPr lang="en-US" dirty="0"/>
              <a:t> focuses on the temporal profile of conscious (as opposed to unconscious) processing</a:t>
            </a:r>
          </a:p>
          <a:p>
            <a:endParaRPr lang="en-US" dirty="0"/>
          </a:p>
          <a:p>
            <a:r>
              <a:rPr lang="en-US" dirty="0"/>
              <a:t>-- Some theorists (for example, see ref.118) argue that conscious perception has an early (120–200 </a:t>
            </a:r>
            <a:r>
              <a:rPr lang="en-US" dirty="0" err="1"/>
              <a:t>ms</a:t>
            </a:r>
            <a:r>
              <a:rPr lang="en-US" dirty="0"/>
              <a:t>) onset following stimulus presentation, appealing to evidence that suggests a robust correlation between perceptual consciousness and early-onset modality-specific negative-going event-related potentials — called awareness negativity responses — while questioning the reliability of previously discussed later-onset signatures</a:t>
            </a:r>
          </a:p>
          <a:p>
            <a:endParaRPr lang="en-US" dirty="0"/>
          </a:p>
          <a:p>
            <a:r>
              <a:rPr lang="en-US" dirty="0"/>
              <a:t>---- P3b (a positive-going event-related potential observed at ~300ms after stimulus onset)</a:t>
            </a:r>
          </a:p>
          <a:p>
            <a:endParaRPr lang="en-US" dirty="0"/>
          </a:p>
          <a:p>
            <a:r>
              <a:rPr lang="en-US" dirty="0"/>
              <a:t>---- . The early negativity highlighted by </a:t>
            </a:r>
            <a:r>
              <a:rPr lang="en-US" dirty="0" err="1"/>
              <a:t>Dembski</a:t>
            </a:r>
            <a:r>
              <a:rPr lang="en-US" dirty="0"/>
              <a:t> and colleagues has been found in both vision and audition, leading them to argue that there is a generalized early-onset response that robustly indexes perceptual consciousness</a:t>
            </a:r>
          </a:p>
          <a:p>
            <a:endParaRPr lang="en-US" dirty="0"/>
          </a:p>
          <a:p>
            <a:r>
              <a:rPr lang="en-US" dirty="0"/>
              <a:t>---- . Such data point in </a:t>
            </a:r>
            <a:r>
              <a:rPr lang="en-US" dirty="0" err="1"/>
              <a:t>favour</a:t>
            </a:r>
            <a:r>
              <a:rPr lang="en-US" dirty="0"/>
              <a:t> of IIT and local re-entry accounts of consciousness</a:t>
            </a:r>
          </a:p>
          <a:p>
            <a:endParaRPr lang="en-US" dirty="0"/>
          </a:p>
          <a:p>
            <a:endParaRPr lang="en-US" dirty="0"/>
          </a:p>
          <a:p>
            <a:r>
              <a:rPr lang="en-US" dirty="0"/>
              <a:t>-----------</a:t>
            </a:r>
          </a:p>
          <a:p>
            <a:endParaRPr lang="en-US" dirty="0"/>
          </a:p>
          <a:p>
            <a:endParaRPr lang="en-US" dirty="0"/>
          </a:p>
          <a:p>
            <a:r>
              <a:rPr lang="en-US" dirty="0"/>
              <a:t>-- Other theorists120,121 argue in </a:t>
            </a:r>
            <a:r>
              <a:rPr lang="en-US" dirty="0" err="1"/>
              <a:t>favour</a:t>
            </a:r>
            <a:r>
              <a:rPr lang="en-US" dirty="0"/>
              <a:t> of a much later onset (roughly, 250–400 </a:t>
            </a:r>
            <a:r>
              <a:rPr lang="en-US" dirty="0" err="1"/>
              <a:t>ms</a:t>
            </a:r>
            <a:r>
              <a:rPr lang="en-US" dirty="0"/>
              <a:t>) for perceptual consciousness</a:t>
            </a:r>
          </a:p>
          <a:p>
            <a:endParaRPr lang="en-US" dirty="0"/>
          </a:p>
          <a:p>
            <a:endParaRPr lang="en-US" dirty="0"/>
          </a:p>
          <a:p>
            <a:r>
              <a:rPr lang="en-US" dirty="0"/>
              <a:t>Candidate late-onset neural signatures of conscious perception include long-distance information sharing and bifurcation dynamics</a:t>
            </a:r>
          </a:p>
          <a:p>
            <a:endParaRPr lang="en-US" dirty="0"/>
          </a:p>
          <a:p>
            <a:r>
              <a:rPr lang="en-US" dirty="0"/>
              <a:t>-- Evidence in </a:t>
            </a:r>
            <a:r>
              <a:rPr lang="en-US" dirty="0" err="1"/>
              <a:t>favour</a:t>
            </a:r>
            <a:r>
              <a:rPr lang="en-US" dirty="0"/>
              <a:t> of late-onset accounts of perceptual consciousness generally supports higher-order and global workspace </a:t>
            </a:r>
            <a:r>
              <a:rPr lang="en-US" dirty="0" err="1"/>
              <a:t>ToCs</a:t>
            </a:r>
            <a:r>
              <a:rPr lang="en-US" dirty="0"/>
              <a:t>. </a:t>
            </a:r>
          </a:p>
          <a:p>
            <a:endParaRPr lang="en-US" dirty="0"/>
          </a:p>
          <a:p>
            <a:r>
              <a:rPr lang="en-US" dirty="0"/>
              <a:t>-- The debate between ‘early-onset’ and ‘late-onset’ accounts of perceptual experience is likely to remain a central topic of discussion for the foreseeable future.</a:t>
            </a:r>
          </a:p>
          <a:p>
            <a:endParaRPr lang="en-US" dirty="0"/>
          </a:p>
          <a:p>
            <a:r>
              <a:rPr lang="en-US" dirty="0"/>
              <a:t>--------</a:t>
            </a:r>
          </a:p>
          <a:p>
            <a:endParaRPr lang="en-US" dirty="0"/>
          </a:p>
          <a:p>
            <a:endParaRPr lang="en-US" dirty="0"/>
          </a:p>
          <a:p>
            <a:r>
              <a:rPr lang="en-US" dirty="0"/>
              <a:t>Note that the issue of the temporal profile of conscious processing is distinct from both the perception of duration123 and the temporal characteristics of a conscious ‘moment’124,125, both of which reflect aspects of conscious content that ought to be explained by a </a:t>
            </a:r>
            <a:r>
              <a:rPr lang="en-US" dirty="0" err="1"/>
              <a:t>ToC</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12</a:t>
            </a:fld>
            <a:endParaRPr lang="en-US"/>
          </a:p>
        </p:txBody>
      </p:sp>
    </p:spTree>
    <p:extLst>
      <p:ext uri="{BB962C8B-B14F-4D97-AF65-F5344CB8AC3E}">
        <p14:creationId xmlns:p14="http://schemas.microsoft.com/office/powerpoint/2010/main" val="915408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present, </a:t>
            </a:r>
            <a:r>
              <a:rPr lang="en-US" dirty="0" err="1"/>
              <a:t>ToCs</a:t>
            </a:r>
            <a:r>
              <a:rPr lang="en-US" dirty="0"/>
              <a:t> are generally used as ‘narrative structures’ within the science of consciousness. </a:t>
            </a:r>
          </a:p>
          <a:p>
            <a:endParaRPr lang="en-US" dirty="0"/>
          </a:p>
          <a:p>
            <a:r>
              <a:rPr lang="en-US" dirty="0"/>
              <a:t>Although they inform the interpretation of neural and </a:t>
            </a:r>
            <a:r>
              <a:rPr lang="en-US" dirty="0" err="1"/>
              <a:t>behavioural</a:t>
            </a:r>
            <a:r>
              <a:rPr lang="en-US" dirty="0"/>
              <a:t> data, it is still rare for a study to be designed with questions of theory validation in mind</a:t>
            </a:r>
          </a:p>
          <a:p>
            <a:endParaRPr lang="en-US" dirty="0"/>
          </a:p>
          <a:p>
            <a:r>
              <a:rPr lang="en-US" dirty="0"/>
              <a:t>future progress will depend on experiments that enable </a:t>
            </a:r>
            <a:r>
              <a:rPr lang="en-US" dirty="0" err="1"/>
              <a:t>ToCs</a:t>
            </a:r>
            <a:r>
              <a:rPr lang="en-US" dirty="0"/>
              <a:t> to be tested and disambiguated.</a:t>
            </a:r>
          </a:p>
          <a:p>
            <a:endParaRPr lang="en-US" dirty="0"/>
          </a:p>
          <a:p>
            <a:r>
              <a:rPr lang="en-US" dirty="0"/>
              <a:t>----</a:t>
            </a:r>
          </a:p>
          <a:p>
            <a:endParaRPr lang="en-US" dirty="0"/>
          </a:p>
          <a:p>
            <a:r>
              <a:rPr lang="en-US" dirty="0"/>
              <a:t>First, </a:t>
            </a:r>
            <a:r>
              <a:rPr lang="en-US" dirty="0" err="1"/>
              <a:t>ToCs</a:t>
            </a:r>
            <a:r>
              <a:rPr lang="en-US" dirty="0"/>
              <a:t> need to be developed with precision, for theories that appeal only to vague and imprecise constructs can generate only vague and imprecise predictions.</a:t>
            </a:r>
          </a:p>
          <a:p>
            <a:endParaRPr lang="en-US" dirty="0"/>
          </a:p>
          <a:p>
            <a:r>
              <a:rPr lang="en-US" dirty="0"/>
              <a:t>-- For example, HOTs and predictive processing and re-entry theories need to specify the kinds of </a:t>
            </a:r>
            <a:r>
              <a:rPr lang="en-US" dirty="0" err="1"/>
              <a:t>metarepresentations</a:t>
            </a:r>
            <a:r>
              <a:rPr lang="en-US" dirty="0"/>
              <a:t> and re-entrant or predictive processes that are distinctive of (specific aspects of) consciousness;</a:t>
            </a:r>
          </a:p>
          <a:p>
            <a:endParaRPr lang="en-US" dirty="0"/>
          </a:p>
          <a:p>
            <a:r>
              <a:rPr lang="en-US" dirty="0"/>
              <a:t>-- IIT needs to make precise its implications for the functional profile of consciousness and the impact of the environment and embodiment on consciousness</a:t>
            </a:r>
          </a:p>
          <a:p>
            <a:endParaRPr lang="en-US" dirty="0"/>
          </a:p>
          <a:p>
            <a:r>
              <a:rPr lang="en-US" dirty="0"/>
              <a:t>-- GWTs need to provide a principled account of which workspaces qualify as ‘global’ in the relevant sense</a:t>
            </a:r>
          </a:p>
          <a:p>
            <a:endParaRPr lang="en-US" dirty="0"/>
          </a:p>
          <a:p>
            <a:r>
              <a:rPr lang="en-US" dirty="0"/>
              <a:t>The development of computational models might also allow contrasts between </a:t>
            </a:r>
            <a:r>
              <a:rPr lang="en-US" dirty="0" err="1"/>
              <a:t>ToCs</a:t>
            </a:r>
            <a:r>
              <a:rPr lang="en-US" dirty="0"/>
              <a:t> to be reframed in terms of (potentially distributed) processes rather than, as is currently popular, in terms of broad neuroanatomical regions (for example, as in the debate between ‘front-of-the-brain’ and ‘back-of-the-brain’ theorists111)</a:t>
            </a:r>
          </a:p>
          <a:p>
            <a:endParaRPr lang="en-US" dirty="0"/>
          </a:p>
          <a:p>
            <a:r>
              <a:rPr lang="en-US" dirty="0"/>
              <a:t>A key challenge for the computational approach is to develop models that do not merely account for the functional features of consciousness but also account for its phenomenological properties</a:t>
            </a:r>
          </a:p>
          <a:p>
            <a:endParaRPr lang="en-US" dirty="0"/>
          </a:p>
          <a:p>
            <a:r>
              <a:rPr lang="en-US" dirty="0"/>
              <a:t>This brings the additional challenge of how to validate, or disambiguate between, computational models using phenomenological data (potentially by collecting subjective reports at the appropriate levels of phenomenological granularity)</a:t>
            </a:r>
          </a:p>
          <a:p>
            <a:endParaRPr lang="en-US" dirty="0"/>
          </a:p>
          <a:p>
            <a:r>
              <a:rPr lang="en-US" dirty="0"/>
              <a:t>---</a:t>
            </a:r>
          </a:p>
          <a:p>
            <a:endParaRPr lang="en-US" dirty="0"/>
          </a:p>
          <a:p>
            <a:r>
              <a:rPr lang="en-US" dirty="0"/>
              <a:t>In addition to being made more specific, </a:t>
            </a:r>
            <a:r>
              <a:rPr lang="en-US" dirty="0" err="1"/>
              <a:t>ToCs</a:t>
            </a:r>
            <a:r>
              <a:rPr lang="en-US" dirty="0"/>
              <a:t> also need to be made more comprehensive.</a:t>
            </a:r>
          </a:p>
          <a:p>
            <a:endParaRPr lang="en-US" dirty="0"/>
          </a:p>
          <a:p>
            <a:r>
              <a:rPr lang="en-US" dirty="0"/>
              <a:t>-- </a:t>
            </a:r>
            <a:r>
              <a:rPr lang="en-US" dirty="0" err="1"/>
              <a:t>ToCs</a:t>
            </a:r>
            <a:r>
              <a:rPr lang="en-US" dirty="0"/>
              <a:t> have tended to focus on particular kinds of local states (perceptual experiences, with an emphasis on vision) on particular kinds of global states (ordinary waking awareness) and on particular kinds of conscious creatures (adult human beings)</a:t>
            </a:r>
          </a:p>
          <a:p>
            <a:endParaRPr lang="en-US" dirty="0"/>
          </a:p>
          <a:p>
            <a:r>
              <a:rPr lang="en-US" dirty="0"/>
              <a:t>-- Although there are good reasons why theorists have tended to focus on a restricted class of conscious states and creatures — experimental accessibility being an important factor — a fully comprehensive </a:t>
            </a:r>
            <a:r>
              <a:rPr lang="en-US" dirty="0" err="1"/>
              <a:t>ToC</a:t>
            </a:r>
            <a:r>
              <a:rPr lang="en-US" dirty="0"/>
              <a:t> must do justice to the rich diversity of consciousness</a:t>
            </a:r>
          </a:p>
          <a:p>
            <a:endParaRPr lang="en-US" dirty="0"/>
          </a:p>
          <a:p>
            <a:r>
              <a:rPr lang="en-US" dirty="0"/>
              <a:t>-- With respect to local states, </a:t>
            </a:r>
            <a:r>
              <a:rPr lang="en-US" dirty="0" err="1"/>
              <a:t>ToCs</a:t>
            </a:r>
            <a:r>
              <a:rPr lang="en-US" dirty="0"/>
              <a:t> must go beyond perception and account also, for example, for affect, temporality, volition and thought.</a:t>
            </a:r>
          </a:p>
          <a:p>
            <a:endParaRPr lang="en-US" dirty="0"/>
          </a:p>
          <a:p>
            <a:r>
              <a:rPr lang="en-US" dirty="0"/>
              <a:t>-- With respect to global states, </a:t>
            </a:r>
            <a:r>
              <a:rPr lang="en-US" dirty="0" err="1"/>
              <a:t>ToCs</a:t>
            </a:r>
            <a:r>
              <a:rPr lang="en-US" dirty="0"/>
              <a:t> must go beyond ordinary wakefulness and account also for the distinctive modes of consciousness associated with, for example, dreaming, meditation, disorders of consciousness and the psychedelic state</a:t>
            </a:r>
          </a:p>
          <a:p>
            <a:endParaRPr lang="en-US" dirty="0"/>
          </a:p>
          <a:p>
            <a:r>
              <a:rPr lang="en-US" dirty="0"/>
              <a:t>-- With respect to conscious creatures, </a:t>
            </a:r>
            <a:r>
              <a:rPr lang="en-US" dirty="0" err="1"/>
              <a:t>ToCs</a:t>
            </a:r>
            <a:r>
              <a:rPr lang="en-US" dirty="0"/>
              <a:t> must go beyond adult experience and address questions regarding consciousness in human infants, non-human animals and even artificial systems</a:t>
            </a:r>
          </a:p>
          <a:p>
            <a:endParaRPr lang="en-US" dirty="0"/>
          </a:p>
          <a:p>
            <a:r>
              <a:rPr lang="en-US" dirty="0"/>
              <a:t>---- Although there is nothing wrong with </a:t>
            </a:r>
            <a:r>
              <a:rPr lang="en-US" dirty="0" err="1"/>
              <a:t>ToCs</a:t>
            </a:r>
            <a:r>
              <a:rPr lang="en-US" dirty="0"/>
              <a:t> that have a restricted focus, theories that provide a more comprehensive account of consciousness have obvious advantages over those that do not, especially if they can identify explanatory connections between different aspects of consciousness</a:t>
            </a:r>
          </a:p>
          <a:p>
            <a:endParaRPr lang="en-US" dirty="0"/>
          </a:p>
          <a:p>
            <a:r>
              <a:rPr lang="en-US" dirty="0"/>
              <a:t>-----------</a:t>
            </a:r>
          </a:p>
          <a:p>
            <a:endParaRPr lang="en-US" dirty="0"/>
          </a:p>
          <a:p>
            <a:r>
              <a:rPr lang="en-US" dirty="0"/>
              <a:t>The third issue to be addressed is the measurement problem: the problem of identifying trustworthy measures of consciousness</a:t>
            </a:r>
          </a:p>
          <a:p>
            <a:endParaRPr lang="en-US" dirty="0"/>
          </a:p>
          <a:p>
            <a:r>
              <a:rPr lang="en-US" dirty="0"/>
              <a:t>-- Solving this problem is crucial, for detailed and comprehensive </a:t>
            </a:r>
            <a:r>
              <a:rPr lang="en-US" dirty="0" err="1"/>
              <a:t>ToCs</a:t>
            </a:r>
            <a:r>
              <a:rPr lang="en-US" dirty="0"/>
              <a:t> are unlikely to be of much use unless we also have the capacity to verify their predictions</a:t>
            </a:r>
          </a:p>
          <a:p>
            <a:endParaRPr lang="en-US" dirty="0"/>
          </a:p>
          <a:p>
            <a:r>
              <a:rPr lang="en-US" dirty="0"/>
              <a:t>It is useful to distinguish two (closely related) versions of the measurement problem</a:t>
            </a:r>
          </a:p>
          <a:p>
            <a:endParaRPr lang="en-US" dirty="0"/>
          </a:p>
          <a:p>
            <a:r>
              <a:rPr lang="en-US" dirty="0"/>
              <a:t>-- m. The first concerns the detection of conscious contents. Here, the primary challenge is to identify ways of distinguishing conscious from unconscious mental states that do not make controversial assumptions about the functional profile of consciousness (such as that conscious contents must be reportable or otherwise available for high-level cognitive control)</a:t>
            </a:r>
          </a:p>
          <a:p>
            <a:endParaRPr lang="en-US" dirty="0"/>
          </a:p>
          <a:p>
            <a:r>
              <a:rPr lang="en-US" dirty="0"/>
              <a:t>-- The other version of the measurement problem focuses not on contents but on creatures</a:t>
            </a:r>
          </a:p>
          <a:p>
            <a:endParaRPr lang="en-US" dirty="0"/>
          </a:p>
          <a:p>
            <a:r>
              <a:rPr lang="en-US" dirty="0"/>
              <a:t>---- The questions here include how we might determine the distribution of consciousness in the animal kingdom whether certain classes of cerebral organoids136 or artificial intelligence systems135–137 are conscious, ; when consciousness first emerges in ontogenesis; and when consciousness is retained in the context of traumatic brain injury1</a:t>
            </a:r>
          </a:p>
          <a:p>
            <a:endParaRPr lang="en-US" dirty="0"/>
          </a:p>
          <a:p>
            <a:r>
              <a:rPr lang="en-US" dirty="0"/>
              <a:t>---- Here, too, the challenge is to develop ways of measuring consciousness that avoid controversial assumptions about its functional profile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13</a:t>
            </a:fld>
            <a:endParaRPr lang="en-US"/>
          </a:p>
        </p:txBody>
      </p:sp>
    </p:spTree>
    <p:extLst>
      <p:ext uri="{BB962C8B-B14F-4D97-AF65-F5344CB8AC3E}">
        <p14:creationId xmlns:p14="http://schemas.microsoft.com/office/powerpoint/2010/main" val="919140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14</a:t>
            </a:fld>
            <a:endParaRPr lang="en-US"/>
          </a:p>
        </p:txBody>
      </p:sp>
    </p:spTree>
    <p:extLst>
      <p:ext uri="{BB962C8B-B14F-4D97-AF65-F5344CB8AC3E}">
        <p14:creationId xmlns:p14="http://schemas.microsoft.com/office/powerpoint/2010/main" val="1597109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2</a:t>
            </a:fld>
            <a:endParaRPr lang="en-US"/>
          </a:p>
        </p:txBody>
      </p:sp>
    </p:spTree>
    <p:extLst>
      <p:ext uri="{BB962C8B-B14F-4D97-AF65-F5344CB8AC3E}">
        <p14:creationId xmlns:p14="http://schemas.microsoft.com/office/powerpoint/2010/main" val="34505451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Whereas the NCC approach prioritizes the search for correlations between brain activity and consciousness, a theoretical approach instead focuses on identifying explanatory links between neural mechanisms and aspects of consciousness</a:t>
            </a:r>
          </a:p>
          <a:p>
            <a:endParaRPr lang="en-US" dirty="0"/>
          </a:p>
          <a:p>
            <a:r>
              <a:rPr lang="en-US" dirty="0"/>
              <a:t>That being said, theorists often employ different conceptions of what it would take to secure an explanatory link between neural activity and consciousness</a:t>
            </a:r>
          </a:p>
          <a:p>
            <a:endParaRPr lang="en-US" dirty="0"/>
          </a:p>
          <a:p>
            <a:r>
              <a:rPr lang="en-US" dirty="0"/>
              <a:t>Some assume that a satisfactory </a:t>
            </a:r>
            <a:r>
              <a:rPr lang="en-US" dirty="0" err="1"/>
              <a:t>ToC</a:t>
            </a:r>
            <a:r>
              <a:rPr lang="en-US" dirty="0"/>
              <a:t> should and can close the ‘explanatory gap’ </a:t>
            </a:r>
          </a:p>
          <a:p>
            <a:endParaRPr lang="en-US" dirty="0"/>
          </a:p>
          <a:p>
            <a:r>
              <a:rPr lang="en-US" dirty="0"/>
              <a:t>Others doubt or remain agnostic as to whether the explanatory gap will ever be fully closed, but nonetheless hope for a framework that might explain certain aspects of consciousness and, in so doing, reduce or eliminate the sense of mystery surrounding its biophysical basis</a:t>
            </a:r>
          </a:p>
          <a:p>
            <a:endParaRPr lang="en-US" dirty="0"/>
          </a:p>
          <a:p>
            <a:r>
              <a:rPr lang="en-US" dirty="0"/>
              <a:t>Still others argue that explanatory gap intuitions are misleading, and should not be taken seriously by the science of consciousness</a:t>
            </a:r>
          </a:p>
          <a:p>
            <a:endParaRPr lang="en-US" dirty="0"/>
          </a:p>
          <a:p>
            <a:r>
              <a:rPr lang="en-US" dirty="0"/>
              <a:t>Notably, instead of </a:t>
            </a:r>
            <a:r>
              <a:rPr lang="en-US" dirty="0" err="1"/>
              <a:t>ToCs</a:t>
            </a:r>
            <a:r>
              <a:rPr lang="en-US" dirty="0"/>
              <a:t> progressively being ‘ruled out’ as empirical data accumulate, they seem to be proliferating. This proliferation has led to both attempts to integrate existing theories with each other16 and the development of ‘adversarial collaborations’, in which proponents of competing theories agree in advance about whether the outcome of a proposed experiment will support or undermine their preferred theory</a:t>
            </a:r>
          </a:p>
          <a:p>
            <a:endParaRPr lang="en-US" dirty="0"/>
          </a:p>
          <a:p>
            <a:endParaRPr lang="en-US" dirty="0"/>
          </a:p>
          <a:p>
            <a:r>
              <a:rPr lang="en-US" dirty="0"/>
              <a:t>Our attention is restricted to theories that are either themselves expressed in neurobiological terms or are plausibly taken to entail claims that can be expressed in neurobiological terms. (As we will see, some ‘neurobiological’ </a:t>
            </a:r>
            <a:r>
              <a:rPr lang="en-US" dirty="0" err="1"/>
              <a:t>ToCs</a:t>
            </a:r>
            <a:r>
              <a:rPr lang="en-US" dirty="0"/>
              <a:t> are expressed in the abstract language of functional relations or information theory, and qualify as ‘neurobiological’ only because the abstract features that they appeal to are associated with particular neural mechanisms.) </a:t>
            </a:r>
          </a:p>
          <a:p>
            <a:endParaRPr lang="en-US" dirty="0"/>
          </a:p>
          <a:p>
            <a:endParaRPr lang="en-US" dirty="0"/>
          </a:p>
          <a:p>
            <a:r>
              <a:rPr lang="en-US" dirty="0"/>
              <a:t>We also consider only neuroscientific theories that are consistent with known physical theory, and we also leave to one side theories that link consciousness directly to quantum mechanical processes</a:t>
            </a:r>
          </a:p>
        </p:txBody>
      </p:sp>
      <p:sp>
        <p:nvSpPr>
          <p:cNvPr id="4" name="Slide Number Placeholder 3"/>
          <p:cNvSpPr>
            <a:spLocks noGrp="1"/>
          </p:cNvSpPr>
          <p:nvPr>
            <p:ph type="sldNum" sz="quarter" idx="5"/>
          </p:nvPr>
        </p:nvSpPr>
        <p:spPr/>
        <p:txBody>
          <a:bodyPr/>
          <a:lstStyle/>
          <a:p>
            <a:fld id="{B1BC9EF3-EF9C-4BC6-9ED4-135EB13F2C0D}" type="slidenum">
              <a:rPr lang="en-US" smtClean="0"/>
              <a:t>3</a:t>
            </a:fld>
            <a:endParaRPr lang="en-US"/>
          </a:p>
        </p:txBody>
      </p:sp>
    </p:spTree>
    <p:extLst>
      <p:ext uri="{BB962C8B-B14F-4D97-AF65-F5344CB8AC3E}">
        <p14:creationId xmlns:p14="http://schemas.microsoft.com/office/powerpoint/2010/main" val="1115049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theories of consciousness (</a:t>
            </a:r>
            <a:r>
              <a:rPr lang="en-US" dirty="0" err="1"/>
              <a:t>ToCs</a:t>
            </a:r>
            <a:r>
              <a:rPr lang="en-US" dirty="0"/>
              <a:t>) (for example, integrated information theory (IIT) and certain versions of higher-order theory (HOT)) address the hard problem directly. Other theories (for example, global workspace theories (GWTs)) focus on the functional and </a:t>
            </a:r>
            <a:r>
              <a:rPr lang="en-US" dirty="0" err="1"/>
              <a:t>behavioural</a:t>
            </a:r>
            <a:r>
              <a:rPr lang="en-US" dirty="0"/>
              <a:t> properties associated with consciousness; although they can be viewed as addressing the hard problem, this is not the primary goal of their proponents. A third strategy (adopted by some predictive processing theorists) aims to provide a framework in which various questions about the phenomenal properties of consciousness can be addressed, without attempting to account for the existence of phenomenology as such67 — an approach sometimes called the ‘real problem’1</a:t>
            </a:r>
          </a:p>
          <a:p>
            <a:endParaRPr lang="en-US" dirty="0"/>
          </a:p>
          <a:p>
            <a:endParaRPr lang="en-US" dirty="0"/>
          </a:p>
          <a:p>
            <a:r>
              <a:rPr lang="en-US" dirty="0"/>
              <a:t>Those who take the latter view often argue that the appearance of a distinctively hard problem derives from the peculiar features of the concepts (‘phenomenal concepts’) that we employ in representing our own conscious states</a:t>
            </a:r>
          </a:p>
          <a:p>
            <a:endParaRPr lang="en-US" dirty="0"/>
          </a:p>
          <a:p>
            <a:r>
              <a:rPr lang="en-US" dirty="0"/>
              <a:t>The grip of the hard problem may loosen as our capacity to explain, predict and control both phenomenological and functional properties of consciousness expands</a:t>
            </a:r>
          </a:p>
        </p:txBody>
      </p:sp>
      <p:sp>
        <p:nvSpPr>
          <p:cNvPr id="4" name="Slide Number Placeholder 3"/>
          <p:cNvSpPr>
            <a:spLocks noGrp="1"/>
          </p:cNvSpPr>
          <p:nvPr>
            <p:ph type="sldNum" sz="quarter" idx="5"/>
          </p:nvPr>
        </p:nvSpPr>
        <p:spPr/>
        <p:txBody>
          <a:bodyPr/>
          <a:lstStyle/>
          <a:p>
            <a:fld id="{B1BC9EF3-EF9C-4BC6-9ED4-135EB13F2C0D}" type="slidenum">
              <a:rPr lang="en-US" smtClean="0"/>
              <a:t>4</a:t>
            </a:fld>
            <a:endParaRPr lang="en-US"/>
          </a:p>
        </p:txBody>
      </p:sp>
    </p:spTree>
    <p:extLst>
      <p:ext uri="{BB962C8B-B14F-4D97-AF65-F5344CB8AC3E}">
        <p14:creationId xmlns:p14="http://schemas.microsoft.com/office/powerpoint/2010/main" val="117320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main reasons why </a:t>
            </a:r>
            <a:r>
              <a:rPr lang="en-US" dirty="0" err="1"/>
              <a:t>ToCs</a:t>
            </a:r>
            <a:r>
              <a:rPr lang="en-US" dirty="0"/>
              <a:t> ‘talk’ past each other is that they often have different explanatory targets. </a:t>
            </a:r>
          </a:p>
          <a:p>
            <a:r>
              <a:rPr lang="en-US" dirty="0"/>
              <a:t>We therefore begin by considering what a comprehensive </a:t>
            </a:r>
            <a:r>
              <a:rPr lang="en-US" dirty="0" err="1"/>
              <a:t>ToC</a:t>
            </a:r>
            <a:r>
              <a:rPr lang="en-US" dirty="0"/>
              <a:t> should aim to account for, noting that even this issue is contested, with theorists often disagreeing about what kinds of phenomena a </a:t>
            </a:r>
            <a:r>
              <a:rPr lang="en-US" dirty="0" err="1"/>
              <a:t>ToC</a:t>
            </a:r>
            <a:r>
              <a:rPr lang="en-US" dirty="0"/>
              <a:t> should explain</a:t>
            </a:r>
          </a:p>
          <a:p>
            <a:endParaRPr lang="en-US" dirty="0"/>
          </a:p>
          <a:p>
            <a:r>
              <a:rPr lang="en-US" dirty="0"/>
              <a:t>There is ‘something it is like’ for an organism to be conscious20, and what it is like to be in one state of consciousness differs from what it is like to be in another state of consciousness.</a:t>
            </a:r>
          </a:p>
          <a:p>
            <a:endParaRPr lang="en-US" dirty="0"/>
          </a:p>
          <a:p>
            <a:r>
              <a:rPr lang="en-US" dirty="0"/>
              <a:t>A comprehensive </a:t>
            </a:r>
            <a:r>
              <a:rPr lang="en-US" dirty="0" err="1"/>
              <a:t>ToC</a:t>
            </a:r>
            <a:r>
              <a:rPr lang="en-US" dirty="0"/>
              <a:t> will explain why some organisms or systems are conscious whereas others are not, and it will also explain why states of consciousness differ from each other in the ways that they do</a:t>
            </a:r>
          </a:p>
          <a:p>
            <a:endParaRPr lang="en-US" dirty="0"/>
          </a:p>
          <a:p>
            <a:r>
              <a:rPr lang="en-US" dirty="0"/>
              <a:t>---</a:t>
            </a:r>
          </a:p>
          <a:p>
            <a:r>
              <a:rPr lang="en-US" dirty="0"/>
              <a:t>Global states concern an organism’s overall subjective profile and are associated with changes in arousal and </a:t>
            </a:r>
            <a:r>
              <a:rPr lang="en-US" dirty="0" err="1"/>
              <a:t>behavioural</a:t>
            </a:r>
            <a:r>
              <a:rPr lang="en-US" dirty="0"/>
              <a:t> responsiveness</a:t>
            </a:r>
          </a:p>
          <a:p>
            <a:r>
              <a:rPr lang="en-US" dirty="0"/>
              <a:t>These global states are sometimes called ‘levels’ of consciousness, but we prefer the term ‘global states’ because it leaves open the possibility that these states cannot be given a complete ordering in terms of a single dimension, but are best conceptualized as regions within a multidimensional space</a:t>
            </a:r>
          </a:p>
          <a:p>
            <a:endParaRPr lang="en-US" dirty="0"/>
          </a:p>
          <a:p>
            <a:endParaRPr lang="en-US" dirty="0"/>
          </a:p>
          <a:p>
            <a:r>
              <a:rPr lang="en-US" dirty="0"/>
              <a:t>Local states — often referred to as ‘conscious contents’ or as states having ‘qualia’ — are characterized by ‘what it is like’ to be in them. </a:t>
            </a:r>
          </a:p>
          <a:p>
            <a:r>
              <a:rPr lang="en-US" dirty="0"/>
              <a:t>An important subset of local states underpins the experience of selfhood, which encompasses experiences of mood, emotion, volition, body ownership, explicit autobiographical memory and the like</a:t>
            </a:r>
          </a:p>
          <a:p>
            <a:endParaRPr lang="en-US" dirty="0"/>
          </a:p>
          <a:p>
            <a:r>
              <a:rPr lang="en-US" dirty="0"/>
              <a:t>Although neurobiological theories tend to focus on local states with sensory and perceptual content, consciousness also includes local states with cognitive and propositional content, such as the thoughts that arise when solving a crossword puzzle. </a:t>
            </a:r>
          </a:p>
          <a:p>
            <a:r>
              <a:rPr lang="en-US" dirty="0"/>
              <a:t>Importantly, the local states that an agent has at a particular time do not simply occur as independent elements but are, instead, bound together as components of a single conscious scene that subsumes each of the agent’s local states</a:t>
            </a:r>
          </a:p>
          <a:p>
            <a:endParaRPr lang="en-US" dirty="0"/>
          </a:p>
          <a:p>
            <a:endParaRPr lang="en-US" dirty="0"/>
          </a:p>
          <a:p>
            <a:r>
              <a:rPr lang="en-US" dirty="0"/>
              <a:t>---</a:t>
            </a:r>
          </a:p>
          <a:p>
            <a:r>
              <a:rPr lang="en-US" dirty="0"/>
              <a:t>(‘Function’ here encompasses both teleological functions — functional roles as shaped by evolution — and dispositional functions — the role a process plays in the operation of a larger system of which it is a part)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Phenomenal and functional properties are not independent (they are very likely not to be independent), merely that they provide distinct explanatory targets for </a:t>
            </a:r>
            <a:r>
              <a:rPr lang="en-US" dirty="0" err="1"/>
              <a:t>ToCs</a:t>
            </a:r>
            <a:endParaRPr lang="en-US" dirty="0"/>
          </a:p>
          <a:p>
            <a:endParaRPr lang="en-US" dirty="0"/>
          </a:p>
          <a:p>
            <a:r>
              <a:rPr lang="en-US" dirty="0"/>
              <a:t>some </a:t>
            </a:r>
            <a:r>
              <a:rPr lang="en-US" dirty="0" err="1"/>
              <a:t>ToCs</a:t>
            </a:r>
            <a:r>
              <a:rPr lang="en-US" dirty="0"/>
              <a:t> focus on the phenomenal features of consciousness, others focus on the functional features of consciousness and still others attempt to account for both the functional and phenomenal features of consciousness</a:t>
            </a:r>
          </a:p>
          <a:p>
            <a:endParaRPr lang="en-US" dirty="0"/>
          </a:p>
          <a:p>
            <a:endParaRPr lang="en-US" dirty="0"/>
          </a:p>
          <a:p>
            <a:r>
              <a:rPr lang="en-US" dirty="0"/>
              <a:t>This distinction can be explained with reference to </a:t>
            </a:r>
            <a:r>
              <a:rPr lang="en-US" b="1" dirty="0"/>
              <a:t>binocular rivalry</a:t>
            </a:r>
            <a:r>
              <a:rPr lang="en-US" dirty="0"/>
              <a:t>, in which each eye is presented with a different stimulus (say, a house to the right eye and a face to the left eye), and the subject’s visual experience alternates between the left-eye stimulus and the right-eye stimulus</a:t>
            </a:r>
          </a:p>
          <a:p>
            <a:endParaRPr lang="en-US" dirty="0"/>
          </a:p>
          <a:p>
            <a:r>
              <a:rPr lang="en-US" dirty="0"/>
              <a:t>---</a:t>
            </a:r>
          </a:p>
          <a:p>
            <a:endParaRPr lang="en-US" dirty="0"/>
          </a:p>
          <a:p>
            <a:r>
              <a:rPr lang="en-US" dirty="0"/>
              <a:t>Notably, there may be some contents that cannot be conscious (for example, low-level processing within early sensory or regulatory systems) and others that can only be conscious (for example, globally integrated perceptual scenes). Thus, in addition to explaining why some mental contents are conscious in some contexts but not others, another challenge is to explain why some contents can never be conscious and why others can exist only as conscious</a:t>
            </a:r>
          </a:p>
          <a:p>
            <a:endParaRPr lang="en-US"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5</a:t>
            </a:fld>
            <a:endParaRPr lang="en-US"/>
          </a:p>
        </p:txBody>
      </p:sp>
    </p:spTree>
    <p:extLst>
      <p:ext uri="{BB962C8B-B14F-4D97-AF65-F5344CB8AC3E}">
        <p14:creationId xmlns:p14="http://schemas.microsoft.com/office/powerpoint/2010/main" val="3005012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a representation with the content ‘I have a visual experience of a moving dot’ is a meta-representation, for its content concerns the agent’s own representations of the world rather than the world itself</a:t>
            </a:r>
          </a:p>
          <a:p>
            <a:endParaRPr lang="en-US" dirty="0"/>
          </a:p>
          <a:p>
            <a:r>
              <a:rPr lang="en-US" dirty="0"/>
              <a:t>Some versions of the approach identify the kinds of meta-representations that are crucial for consciousness with thoughts (or thought-like states) that have conceptual content30–32. Other varieties of HOT have been expressed in computational terms. </a:t>
            </a:r>
          </a:p>
          <a:p>
            <a:endParaRPr lang="en-US" dirty="0"/>
          </a:p>
          <a:p>
            <a:r>
              <a:rPr lang="en-US" dirty="0"/>
              <a:t>According to the self-organizing meta-representational account, consciousness involves higher-order brain networks learning to redescribe the representations encoded in lower-order networks in a way that counts as meta-representational</a:t>
            </a:r>
          </a:p>
          <a:p>
            <a:endParaRPr lang="en-US" dirty="0"/>
          </a:p>
          <a:p>
            <a:r>
              <a:rPr lang="en-US" dirty="0"/>
              <a:t>Alternatively, higher-order state space theory proposes that subjective reports (for example, statements such as ‘I am aware of X’) are metacognitive (higher-order) decisions about a generative model of perceptual content</a:t>
            </a:r>
          </a:p>
          <a:p>
            <a:endParaRPr lang="en-US" dirty="0"/>
          </a:p>
          <a:p>
            <a:r>
              <a:rPr lang="en-US" dirty="0"/>
              <a:t>whereas perceptual reality monitoring posits that conscious perception arises when a higher-order network judges a </a:t>
            </a:r>
            <a:r>
              <a:rPr lang="en-US" dirty="0" err="1"/>
              <a:t>firstorder</a:t>
            </a:r>
            <a:r>
              <a:rPr lang="en-US" dirty="0"/>
              <a:t> representation to be a reliable reflection of the external world</a:t>
            </a:r>
          </a:p>
          <a:p>
            <a:endParaRPr lang="en-US" dirty="0"/>
          </a:p>
          <a:p>
            <a:r>
              <a:rPr lang="en-US" dirty="0"/>
              <a:t>HOTs rarely focus on global states of consciousness, but it would be natural for them to appeal to the integrity of (meta-)representational processes to account for the distinctions between global states.</a:t>
            </a:r>
          </a:p>
          <a:p>
            <a:endParaRPr lang="en-US" dirty="0"/>
          </a:p>
          <a:p>
            <a:r>
              <a:rPr lang="en-US" dirty="0"/>
              <a:t>----</a:t>
            </a:r>
          </a:p>
          <a:p>
            <a:endParaRPr lang="en-US" dirty="0"/>
          </a:p>
          <a:p>
            <a:r>
              <a:rPr lang="en-US" dirty="0"/>
              <a:t>A particularly intriguing question is whether (and if so, how) HOTs explain the distinctive phenomenal character of various kinds of experiences. Why is the phenomenal character associated with seeing a sunset so different from the phenomenal character associated with a headache?</a:t>
            </a:r>
          </a:p>
          <a:p>
            <a:endParaRPr lang="en-US" dirty="0"/>
          </a:p>
          <a:p>
            <a:r>
              <a:rPr lang="en-US" dirty="0"/>
              <a:t>The general shape of the higher-order response to this question is that the phenomenal character of a state is determined by the properties that the relevant meta-representational state ascribes to it. Most examples of this approach focus on visual experience</a:t>
            </a:r>
          </a:p>
          <a:p>
            <a:endParaRPr lang="en-US" dirty="0"/>
          </a:p>
          <a:p>
            <a:r>
              <a:rPr lang="en-US" dirty="0"/>
              <a:t>Indeed, some HOTs downplay the idea that consciousness has any distinctive function44. Other versions of the higher-order approach identify the functional role of consciousness with the metacognitive processes associated with confidence judgements and error monitoring</a:t>
            </a:r>
          </a:p>
          <a:p>
            <a:endParaRPr lang="en-US" dirty="0"/>
          </a:p>
          <a:p>
            <a:endParaRPr lang="en-US" dirty="0"/>
          </a:p>
          <a:p>
            <a:r>
              <a:rPr lang="en-US" dirty="0"/>
              <a:t>---</a:t>
            </a:r>
          </a:p>
          <a:p>
            <a:endParaRPr lang="en-US" dirty="0"/>
          </a:p>
          <a:p>
            <a:r>
              <a:rPr lang="en-US" dirty="0"/>
              <a:t>With respect to the neural basis of consciousness, the emphasis on meta-representation has led higher-order theorists to emphasize anterior cortical regions, especially the prefrontal cortex30, given the association of these regions with complex cognitive functions.</a:t>
            </a:r>
          </a:p>
          <a:p>
            <a:endParaRPr lang="en-US" dirty="0"/>
          </a:p>
          <a:p>
            <a:r>
              <a:rPr lang="en-US" dirty="0"/>
              <a:t>However, although most HOTs propose that anterior involvement is implicated in consciousness, there is disagreement about precisely which anterior regions (or processes) are required</a:t>
            </a:r>
          </a:p>
          <a:p>
            <a:endParaRPr lang="en-US"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6</a:t>
            </a:fld>
            <a:endParaRPr lang="en-US"/>
          </a:p>
        </p:txBody>
      </p:sp>
    </p:spTree>
    <p:extLst>
      <p:ext uri="{BB962C8B-B14F-4D97-AF65-F5344CB8AC3E}">
        <p14:creationId xmlns:p14="http://schemas.microsoft.com/office/powerpoint/2010/main" val="39257508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GWTs originate from ‘blackboard’ architectures in artificial intelligence, in which the blackboard is a centralized resource through which specialized processors share and receive information. </a:t>
            </a:r>
          </a:p>
          <a:p>
            <a:endParaRPr lang="en-US" dirty="0"/>
          </a:p>
          <a:p>
            <a:r>
              <a:rPr lang="en-US" dirty="0"/>
              <a:t>. The first GWT of consciousness47 was framed at a cognitive level</a:t>
            </a:r>
          </a:p>
          <a:p>
            <a:endParaRPr lang="en-US" dirty="0"/>
          </a:p>
          <a:p>
            <a:r>
              <a:rPr lang="en-US" dirty="0"/>
              <a:t>It proposed that conscious mental states are those that are ‘globally available’ to a wide range of cognitive processes including attention, evaluation, memory and verbal report. T</a:t>
            </a:r>
          </a:p>
          <a:p>
            <a:endParaRPr lang="en-US" dirty="0"/>
          </a:p>
          <a:p>
            <a:r>
              <a:rPr lang="en-US" dirty="0"/>
              <a:t>The core claim of GWTs is that it is the wide accessibility of information to such consumer cognitive systems that constitutes conscious experience</a:t>
            </a:r>
          </a:p>
          <a:p>
            <a:endParaRPr lang="en-US" dirty="0"/>
          </a:p>
          <a:p>
            <a:r>
              <a:rPr lang="en-US" dirty="0"/>
              <a:t>This basic claim has since been developed into a neural theory — often referred to as the ‘global neuronal workspace theory’ — according to which sensory information gains access to consciousness when it is ‘broadcast’ within an anatomically widespread neuronal workspace that is implemented across higher-order cortical association areas, with a particular (although not exclusive) emphasis on the prefrontal cortex</a:t>
            </a:r>
          </a:p>
          <a:p>
            <a:endParaRPr lang="en-US" dirty="0"/>
          </a:p>
          <a:p>
            <a:r>
              <a:rPr lang="en-US" dirty="0"/>
              <a:t>Access to the global workspace is achieved through nonlinear network ‘ignition’ in which recurrent processing amplifies and sustains neuronal representations</a:t>
            </a:r>
          </a:p>
          <a:p>
            <a:endParaRPr lang="en-US" dirty="0"/>
          </a:p>
          <a:p>
            <a:r>
              <a:rPr lang="en-US" dirty="0"/>
              <a:t>Like HOTs, GWTs focus on the question of what makes a representation conscious, and GWT theorists have rarely attempted to account for the phenomenal differences between distinct kinds of experiences</a:t>
            </a:r>
          </a:p>
          <a:p>
            <a:endParaRPr lang="en-US" dirty="0"/>
          </a:p>
          <a:p>
            <a:r>
              <a:rPr lang="en-US" dirty="0"/>
              <a:t>Returning to our example of binocular rivalry, the GWT view aims to explain why, at a particular point in time, the mental state corresponding to ‘house’ is conscious (whereas that corresponding to ‘face’ is unconscious), but offers no direct account of the experiential contrast between seeing a house on the one hand and seeing a face on the other</a:t>
            </a:r>
          </a:p>
          <a:p>
            <a:endParaRPr lang="en-US" dirty="0"/>
          </a:p>
          <a:p>
            <a:r>
              <a:rPr lang="en-US" dirty="0"/>
              <a:t>The relative silence of GWTs on the issue of experiential character aligns with the general tendency of such theories to focus on functional, rather than phenomenal, aspects of consciousness. In fact, GWTs are often explicitly proposed as accounts of ‘conscious access’49; that is, as accounts of why certain representations are available to be flexibly used by a wide range of consuming systems (whereas others are not)</a:t>
            </a:r>
          </a:p>
          <a:p>
            <a:endParaRPr lang="en-US" dirty="0"/>
          </a:p>
          <a:p>
            <a:r>
              <a:rPr lang="en-US" dirty="0"/>
              <a:t>GWTs also offer clear accounts of how consciousness is related to other cognitive processes, such as attention and working memory According to GWTs, attention selects and amplifies specific signals, allowing them to enter the workspace (and thus be conscious), whereas consciousness and working memory are intimately related because attended working memory items are conscious and use the global workspace for broadcast</a:t>
            </a:r>
          </a:p>
          <a:p>
            <a:endParaRPr lang="en-US" dirty="0"/>
          </a:p>
          <a:p>
            <a:r>
              <a:rPr lang="en-US" dirty="0" err="1"/>
              <a:t>Neurally</a:t>
            </a:r>
            <a:r>
              <a:rPr lang="en-US" dirty="0"/>
              <a:t>, a global loss of consciousness is reflected in impaired functional or dynamical connectivity in </a:t>
            </a:r>
            <a:r>
              <a:rPr lang="en-US" dirty="0" err="1"/>
              <a:t>fronto</a:t>
            </a:r>
            <a:r>
              <a:rPr lang="en-US" dirty="0"/>
              <a:t>-parietal regions that are considered ‘hub’ nodes in the global workspace</a:t>
            </a:r>
          </a:p>
          <a:p>
            <a:endParaRPr lang="en-US" dirty="0"/>
          </a:p>
          <a:p>
            <a:r>
              <a:rPr lang="en-US" dirty="0"/>
              <a:t>One important question raised by GWTs concerns what exactly is required for a workspace to qualify as ‘global’</a:t>
            </a:r>
          </a:p>
          <a:p>
            <a:endParaRPr lang="en-US" dirty="0"/>
          </a:p>
          <a:p>
            <a:r>
              <a:rPr lang="en-US" dirty="0"/>
              <a:t>. Is it the number (and type) of consuming systems to which the workspace can broadcast that matters, or is it the kind of broadcasting that occurs within the workspace? Or both important. Unsure.</a:t>
            </a:r>
          </a:p>
          <a:p>
            <a:r>
              <a:rPr lang="en-US" dirty="0"/>
              <a:t>Important for brain damage, people who have undergone split-brain surgery, non-human animals and artificial intelligence systems</a:t>
            </a:r>
          </a:p>
        </p:txBody>
      </p:sp>
      <p:sp>
        <p:nvSpPr>
          <p:cNvPr id="4" name="Slide Number Placeholder 3"/>
          <p:cNvSpPr>
            <a:spLocks noGrp="1"/>
          </p:cNvSpPr>
          <p:nvPr>
            <p:ph type="sldNum" sz="quarter" idx="5"/>
          </p:nvPr>
        </p:nvSpPr>
        <p:spPr/>
        <p:txBody>
          <a:bodyPr/>
          <a:lstStyle/>
          <a:p>
            <a:fld id="{B1BC9EF3-EF9C-4BC6-9ED4-135EB13F2C0D}" type="slidenum">
              <a:rPr lang="en-US" smtClean="0"/>
              <a:t>7</a:t>
            </a:fld>
            <a:endParaRPr lang="en-US"/>
          </a:p>
        </p:txBody>
      </p:sp>
    </p:spTree>
    <p:extLst>
      <p:ext uri="{BB962C8B-B14F-4D97-AF65-F5344CB8AC3E}">
        <p14:creationId xmlns:p14="http://schemas.microsoft.com/office/powerpoint/2010/main" val="29400123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IIT starts from a very different place from HOTs or GWTs by advancing a mathematical approach to characterizing phenomenology</a:t>
            </a:r>
          </a:p>
          <a:p>
            <a:endParaRPr lang="en-US" dirty="0"/>
          </a:p>
          <a:p>
            <a:r>
              <a:rPr lang="en-US" dirty="0"/>
              <a:t>The theory starts by proposing axioms about the phenomenological character of conscious experiences (that is, properties that are taken to be self-evidently true and to apply to all possible forms of consciousness), and from these axioms it derives claims about the properties that any physical substrate of consciousness must satisfy</a:t>
            </a:r>
          </a:p>
          <a:p>
            <a:endParaRPr lang="en-US" dirty="0"/>
          </a:p>
          <a:p>
            <a:r>
              <a:rPr lang="en-US" dirty="0"/>
              <a:t>Integrated information, in turn, is associated with the information theoretic quantity Φ, which measures — broadly speaking — how much information is generated by a system as a whole, compared with its parts considered independently</a:t>
            </a:r>
          </a:p>
          <a:p>
            <a:endParaRPr lang="en-US" dirty="0"/>
          </a:p>
          <a:p>
            <a:endParaRPr lang="en-US" dirty="0"/>
          </a:p>
          <a:p>
            <a:r>
              <a:rPr lang="en-US" dirty="0"/>
              <a:t>, IIT links consciousness primarily with posterior cortical areas (the so-called ‘posterior hot zone’ encompassing parietal, temporal and occipital areas), in part on the grounds that these areas exhibit neuroanatomical properties that are supposedly well suited for generating high levels of integrated information</a:t>
            </a:r>
          </a:p>
          <a:p>
            <a:endParaRPr lang="en-US" dirty="0"/>
          </a:p>
          <a:p>
            <a:r>
              <a:rPr lang="en-US" dirty="0"/>
              <a:t>Also in contrast to GWTs and HOTs, which associate consciousness with aspects of cortical information processing (that is, functional descriptions of what a system does), IIT does not refer to ‘information processing’ per se. Instead, it links consciousness to properties of the intrinsic cause–effect structure of a system; namely, to the causal power of a system to influence itself</a:t>
            </a:r>
          </a:p>
          <a:p>
            <a:endParaRPr lang="en-US" dirty="0"/>
          </a:p>
          <a:p>
            <a:r>
              <a:rPr lang="en-US" dirty="0"/>
              <a:t>According to IIT, any system that generates a non-zero maximum of (irreducible) integrated information is conscious, at least to some degree. Because of this, IIT would appear to imply that there already exist non-biological systems that are conscious</a:t>
            </a:r>
          </a:p>
          <a:p>
            <a:endParaRPr lang="en-US" dirty="0"/>
          </a:p>
          <a:p>
            <a:r>
              <a:rPr lang="en-US" dirty="0"/>
              <a:t>--</a:t>
            </a:r>
          </a:p>
          <a:p>
            <a:endParaRPr lang="en-US" dirty="0"/>
          </a:p>
          <a:p>
            <a:r>
              <a:rPr lang="en-US" dirty="0"/>
              <a:t>IIT is reasonably comprehensive, offering accounts of both global states and local states of consciousness</a:t>
            </a:r>
          </a:p>
          <a:p>
            <a:endParaRPr lang="en-US" dirty="0"/>
          </a:p>
          <a:p>
            <a:r>
              <a:rPr lang="en-US" dirty="0"/>
              <a:t>Global states are associated with the quantity of irreducible integrated information generated by a system, as measured by Φ. IIT therefore encourages a unidimensional conception of global states, for it equates an organism’s level of consciousness with its value of Φ.</a:t>
            </a:r>
          </a:p>
          <a:p>
            <a:endParaRPr lang="en-US" dirty="0"/>
          </a:p>
          <a:p>
            <a:r>
              <a:rPr lang="en-US" dirty="0"/>
              <a:t>The experiential character of local states can be understood in terms of ‘conceptual structures’, which IIT treats as ‘shapes’ in a high-dimensional space that is specified by the mechanistic cause–effect structure of the system</a:t>
            </a:r>
          </a:p>
          <a:p>
            <a:endParaRPr lang="en-US" dirty="0"/>
          </a:p>
          <a:p>
            <a:r>
              <a:rPr lang="en-US" dirty="0"/>
              <a:t>These shapes underpin (or are identical to) specific kinds of phenomenal character.</a:t>
            </a:r>
          </a:p>
          <a:p>
            <a:r>
              <a:rPr lang="en-US" dirty="0"/>
              <a:t>For example, the spatial nature of visual experience has been related to the cause–effect structure specified by grid-like mechanisms present in early visual cortex</a:t>
            </a:r>
          </a:p>
          <a:p>
            <a:endParaRPr lang="en-US" dirty="0"/>
          </a:p>
          <a:p>
            <a:r>
              <a:rPr lang="en-US" dirty="0"/>
              <a:t>The global unity of consciousness is explained by the integrated aspect of integrated information — its association with information generated by the ‘whole’ over and above that generated by the ‘parts’</a:t>
            </a:r>
          </a:p>
          <a:p>
            <a:endParaRPr lang="en-US" dirty="0"/>
          </a:p>
          <a:p>
            <a:r>
              <a:rPr lang="en-US" dirty="0"/>
              <a:t>Finally, according to IIT, contents are conscious (rather than unconscious) when, and only when, they are incorporated into a cause–effect ‘complex’ (where a complex is a subset of the physical system that underpins a maximum of irreducible integrated information)</a:t>
            </a:r>
          </a:p>
          <a:p>
            <a:endParaRPr lang="en-US" dirty="0"/>
          </a:p>
          <a:p>
            <a:r>
              <a:rPr lang="en-US" dirty="0"/>
              <a:t>---</a:t>
            </a:r>
          </a:p>
          <a:p>
            <a:endParaRPr lang="en-US" dirty="0"/>
          </a:p>
          <a:p>
            <a:r>
              <a:rPr lang="en-US" dirty="0"/>
              <a:t> binocular rivalry example, IIT explains why the subject reports experiencing a house (rather than a face) by appealing to the hypothesis that the complex underlying their report is associated with the conceptual structure corresponding to the content ‘house’ (rather than the content ‘face’), and it explains the experiential contrast between seeing a house and seeing a face in terms of the ‘shape’ of the corresponding conceptual structure</a:t>
            </a:r>
          </a:p>
          <a:p>
            <a:endParaRPr lang="en-US" dirty="0"/>
          </a:p>
          <a:p>
            <a:r>
              <a:rPr lang="en-US" dirty="0"/>
              <a:t>---</a:t>
            </a:r>
          </a:p>
          <a:p>
            <a:endParaRPr lang="en-US" dirty="0"/>
          </a:p>
          <a:p>
            <a:r>
              <a:rPr lang="en-US" dirty="0"/>
              <a:t>Although IIT provides a more comprehensive treatment of the various aspects of consciousness than most </a:t>
            </a:r>
            <a:r>
              <a:rPr lang="en-US" dirty="0" err="1"/>
              <a:t>ToCs</a:t>
            </a:r>
            <a:r>
              <a:rPr lang="en-US" dirty="0"/>
              <a:t>, it says comparatively little about how consciousness is related to other aspects of the mind, such as attention, learning and memory, and has not yet focused on the relevance of embodiment and environmental embeddedness for consciousness (the latter also being a challenge for HOTs and GWTs)</a:t>
            </a:r>
          </a:p>
          <a:p>
            <a:endParaRPr lang="en-US" dirty="0"/>
          </a:p>
          <a:p>
            <a:endParaRPr lang="en-US" dirty="0"/>
          </a:p>
          <a:p>
            <a:r>
              <a:rPr lang="en-US" dirty="0"/>
              <a:t>That said, IIT theorists have made initial steps towards addressing some of these challenges by, for example, developing measures of ‘matching complexity’ that track the shared information between an agent and its environment, and by formulating agent-based models in which agents that are able to engage effectively with their surroundings are found to exhibit increased amounts of integrated information</a:t>
            </a:r>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8</a:t>
            </a:fld>
            <a:endParaRPr lang="en-US"/>
          </a:p>
        </p:txBody>
      </p:sp>
    </p:spTree>
    <p:extLst>
      <p:ext uri="{BB962C8B-B14F-4D97-AF65-F5344CB8AC3E}">
        <p14:creationId xmlns:p14="http://schemas.microsoft.com/office/powerpoint/2010/main" val="10549451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consider two general approaches to understanding consciousness that emphasize the importance of top-down </a:t>
            </a:r>
            <a:r>
              <a:rPr lang="en-US" dirty="0" err="1"/>
              <a:t>signalling</a:t>
            </a:r>
            <a:r>
              <a:rPr lang="en-US" dirty="0"/>
              <a:t> in shaping and enabling conscious perception</a:t>
            </a:r>
          </a:p>
          <a:p>
            <a:endParaRPr lang="en-US" dirty="0"/>
          </a:p>
          <a:p>
            <a:r>
              <a:rPr lang="en-US" dirty="0"/>
              <a:t>Re-entry theories are motivated by neurophysiological evidence revealing the importance of top-down </a:t>
            </a:r>
            <a:r>
              <a:rPr lang="en-US" dirty="0" err="1"/>
              <a:t>signalling</a:t>
            </a:r>
            <a:r>
              <a:rPr lang="en-US" dirty="0"/>
              <a:t> for conscious (usually visual) perception</a:t>
            </a:r>
          </a:p>
          <a:p>
            <a:endParaRPr lang="en-US" dirty="0"/>
          </a:p>
          <a:p>
            <a:r>
              <a:rPr lang="en-US" dirty="0"/>
              <a:t>In one prominent re-entry theory — local recurrency theory — </a:t>
            </a:r>
            <a:r>
              <a:rPr lang="en-US" dirty="0" err="1"/>
              <a:t>Lamme</a:t>
            </a:r>
            <a:r>
              <a:rPr lang="en-US" dirty="0"/>
              <a:t> argues that localized recurrent or re-entrant processing within perceptual cortices is sufficient to give rise to consciousness (given the integrity of other enabling factors, such as brainstem arousal), but that parietal and frontal regions might be required for reporting the contents of perceptual experience or drawing on them for reasoning and decision-making</a:t>
            </a:r>
          </a:p>
          <a:p>
            <a:endParaRPr lang="en-US" dirty="0"/>
          </a:p>
          <a:p>
            <a:r>
              <a:rPr lang="en-US" dirty="0"/>
              <a:t>One motivation traces to considering the problem of perception as one of inference about the causes of sensory signals72,73. The other — exemplified by the free energy principle74 — appeals to fundamental constraints regarding control and regulation that apply to all systems that maintain their organization over time</a:t>
            </a:r>
          </a:p>
          <a:p>
            <a:endParaRPr lang="en-US" dirty="0"/>
          </a:p>
          <a:p>
            <a:r>
              <a:rPr lang="en-US" dirty="0"/>
              <a:t>Some expressions of predictive processing, such as active inference, add the notion that sensory prediction errors can be minimized not only by updating predictions but also by performing actions to bring about expected sensory data — thereby enabling a form of predictive control</a:t>
            </a:r>
          </a:p>
          <a:p>
            <a:endParaRPr lang="en-US" dirty="0"/>
          </a:p>
          <a:p>
            <a:r>
              <a:rPr lang="en-US" dirty="0"/>
              <a:t>Although predictive processing theories did not originate as </a:t>
            </a:r>
            <a:r>
              <a:rPr lang="en-US" dirty="0" err="1"/>
              <a:t>ToCs</a:t>
            </a:r>
            <a:r>
              <a:rPr lang="en-US" dirty="0"/>
              <a:t>, it has been suggested that they can furnish systematic correlations between neural mechanisms and phenomenological properties67, where ‘systematic’ means having explanatory power guided by theoretical considerations, in contrast to mere empirical correlations as in the vanilla NCC approach.</a:t>
            </a:r>
          </a:p>
          <a:p>
            <a:endParaRPr lang="en-US" dirty="0"/>
          </a:p>
          <a:p>
            <a:endParaRPr lang="en-US" dirty="0"/>
          </a:p>
          <a:p>
            <a:r>
              <a:rPr lang="en-US" dirty="0"/>
              <a:t>From this perspective, predictive processing theories fulfil many of the desiderata for </a:t>
            </a:r>
            <a:r>
              <a:rPr lang="en-US" dirty="0" err="1"/>
              <a:t>ToCs</a:t>
            </a:r>
            <a:r>
              <a:rPr lang="en-US" dirty="0"/>
              <a:t> we outlined earlier, but may be best thought of as theories for consciousness science, rather than </a:t>
            </a:r>
            <a:r>
              <a:rPr lang="en-US" dirty="0" err="1"/>
              <a:t>ToCs</a:t>
            </a:r>
            <a:r>
              <a:rPr lang="en-US" dirty="0"/>
              <a:t> per se, for there are many perspectives on precisely how predictive processing relates to consciousness</a:t>
            </a:r>
          </a:p>
          <a:p>
            <a:endParaRPr lang="en-US" dirty="0"/>
          </a:p>
          <a:p>
            <a:endParaRPr lang="en-US" dirty="0"/>
          </a:p>
          <a:p>
            <a:r>
              <a:rPr lang="en-US" dirty="0"/>
              <a:t>Predictive processing theories typically address local conscious states in terms of the content of top-down perceptual predictions</a:t>
            </a:r>
          </a:p>
          <a:p>
            <a:r>
              <a:rPr lang="en-US" dirty="0"/>
              <a:t>: informally, perceptual content is given by the brain’s ‘best guess’ of the causes of its sensorium</a:t>
            </a:r>
          </a:p>
          <a:p>
            <a:endParaRPr lang="en-US" dirty="0"/>
          </a:p>
          <a:p>
            <a:r>
              <a:rPr lang="en-US" dirty="0"/>
              <a:t>The experiential character of a local state is specified by the nature of the perceptual predictions at play</a:t>
            </a:r>
          </a:p>
          <a:p>
            <a:r>
              <a:rPr lang="en-US" dirty="0"/>
              <a:t>For example, the phenomenology of ‘objecthood’ in vision may be accounted for by conditional predictions about the sensory consequences of actions whereas the phenomenology of emotional states may be explained by the role of interoceptive predictions in regulating the organism’s physiological condition</a:t>
            </a:r>
          </a:p>
          <a:p>
            <a:endParaRPr lang="en-US" dirty="0"/>
          </a:p>
          <a:p>
            <a:endParaRPr lang="en-US" dirty="0"/>
          </a:p>
          <a:p>
            <a:r>
              <a:rPr lang="en-US" dirty="0"/>
              <a:t>Predictive processing can explain the distinction between conscious and unconscious states in terms of whether a mental state is part of a current ‘best guess’ (or optimal posterior) during perceptual inference.</a:t>
            </a:r>
          </a:p>
          <a:p>
            <a:endParaRPr lang="en-US" dirty="0"/>
          </a:p>
          <a:p>
            <a:r>
              <a:rPr lang="en-US" dirty="0"/>
              <a:t>----</a:t>
            </a:r>
          </a:p>
          <a:p>
            <a:endParaRPr lang="en-US" dirty="0"/>
          </a:p>
          <a:p>
            <a:endParaRPr lang="en-US" dirty="0"/>
          </a:p>
          <a:p>
            <a:r>
              <a:rPr lang="en-US" dirty="0"/>
              <a:t>In the example of binocular rivalry, predictive processing envisages two competing perceptual hypotheses (best guesses), one of which ‘wins’, leading to perceptual dominance</a:t>
            </a:r>
          </a:p>
          <a:p>
            <a:endParaRPr lang="en-US" dirty="0"/>
          </a:p>
          <a:p>
            <a:r>
              <a:rPr lang="en-US" dirty="0"/>
              <a:t>Sensory signals from the alternative hypothesis accumulate as prediction error, which eventually leads to a perceptual transition, at which point sensory signals explained by the previously dominant best guess now become a source of unexplained prediction error, and so the cycle repeats</a:t>
            </a:r>
          </a:p>
          <a:p>
            <a:endParaRPr lang="en-US" dirty="0"/>
          </a:p>
          <a:p>
            <a:r>
              <a:rPr lang="en-US" dirty="0"/>
              <a:t>The experiential contrast between the house and the face would, as mentioned, be explained by properties of the corresponding perceptual predictions.</a:t>
            </a:r>
          </a:p>
          <a:p>
            <a:endParaRPr lang="en-US" dirty="0"/>
          </a:p>
          <a:p>
            <a:r>
              <a:rPr lang="en-US" dirty="0"/>
              <a:t>In those varieties of predictive processing that emphasize active inference, a change in conscious content can happen only if perceptual belief updating comes about through action (where action can be overt, such as a saccadic eye movement, or covert, such as a shift of attentional focus)</a:t>
            </a:r>
          </a:p>
          <a:p>
            <a:endParaRPr lang="en-US" dirty="0"/>
          </a:p>
          <a:p>
            <a:endParaRPr lang="en-US" dirty="0"/>
          </a:p>
          <a:p>
            <a:r>
              <a:rPr lang="en-US" dirty="0"/>
              <a:t>---</a:t>
            </a:r>
          </a:p>
          <a:p>
            <a:endParaRPr lang="en-US" dirty="0"/>
          </a:p>
          <a:p>
            <a:r>
              <a:rPr lang="en-US" dirty="0"/>
              <a:t>Predictive processing theories do not generally deal with global states of consciousness, but it would be natural for them to appeal to the integrity of the relevant predictive processes in explaining distinctions among global states (much of the same way as HOTs)</a:t>
            </a:r>
          </a:p>
          <a:p>
            <a:endParaRPr lang="en-US" dirty="0"/>
          </a:p>
          <a:p>
            <a:r>
              <a:rPr lang="en-US" dirty="0"/>
              <a:t>---</a:t>
            </a:r>
          </a:p>
          <a:p>
            <a:endParaRPr lang="en-US" dirty="0"/>
          </a:p>
          <a:p>
            <a:r>
              <a:rPr lang="en-US" dirty="0"/>
              <a:t>With respect to the functional dimensions of consciousness, both re-entry and predictive processing approaches provide clear treatments of the relationship between consciousness and attention.</a:t>
            </a:r>
          </a:p>
          <a:p>
            <a:endParaRPr lang="en-US" dirty="0"/>
          </a:p>
          <a:p>
            <a:r>
              <a:rPr lang="en-US" dirty="0"/>
              <a:t>In local recurrency theory, as in GWTs, attention provides a selective boost to sensory signals so that they reach prefrontal and parietal regions, engaging conscious access</a:t>
            </a:r>
          </a:p>
          <a:p>
            <a:endParaRPr lang="en-US" dirty="0"/>
          </a:p>
          <a:p>
            <a:r>
              <a:rPr lang="en-US" dirty="0"/>
              <a:t>In predictive processing, attention is associated with the process of ‘precision weighting’, in which the estimated precision of sensory signals is modulated in ways intuitively equivalent to altering the signal-to-noise ratio or ‘gain’ of these signals</a:t>
            </a:r>
          </a:p>
          <a:p>
            <a:endParaRPr lang="en-US" dirty="0"/>
          </a:p>
          <a:p>
            <a:r>
              <a:rPr lang="en-US" dirty="0"/>
              <a:t>in active inference, as mentioned, attentional sampling may be necessary for changes in conscious content</a:t>
            </a:r>
          </a:p>
          <a:p>
            <a:endParaRPr lang="en-US" dirty="0"/>
          </a:p>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9</a:t>
            </a:fld>
            <a:endParaRPr lang="en-US"/>
          </a:p>
        </p:txBody>
      </p:sp>
    </p:spTree>
    <p:extLst>
      <p:ext uri="{BB962C8B-B14F-4D97-AF65-F5344CB8AC3E}">
        <p14:creationId xmlns:p14="http://schemas.microsoft.com/office/powerpoint/2010/main" val="315613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5B64FB-F030-4B03-A68A-36FB9ABE4BFB}" type="datetime1">
              <a:rPr lang="en-US" smtClean="0"/>
              <a:t>5/20/2022</a:t>
            </a:fld>
            <a:endParaRPr lang="en-US"/>
          </a:p>
        </p:txBody>
      </p:sp>
      <p:sp>
        <p:nvSpPr>
          <p:cNvPr id="5" name="Footer Placeholder 4"/>
          <p:cNvSpPr>
            <a:spLocks noGrp="1"/>
          </p:cNvSpPr>
          <p:nvPr>
            <p:ph type="ftr" sz="quarter" idx="11"/>
          </p:nvPr>
        </p:nvSpPr>
        <p:spPr/>
        <p:txBody>
          <a:bodyPr/>
          <a:lstStyle/>
          <a:p>
            <a:r>
              <a:rPr lang="en-US"/>
              <a:t>ToC</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88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0D5158-4319-4B87-9613-62DF2B2AD8D4}" type="datetime1">
              <a:rPr lang="en-US" smtClean="0"/>
              <a:t>5/20/2022</a:t>
            </a:fld>
            <a:endParaRPr lang="en-US"/>
          </a:p>
        </p:txBody>
      </p:sp>
      <p:sp>
        <p:nvSpPr>
          <p:cNvPr id="5" name="Footer Placeholder 4"/>
          <p:cNvSpPr>
            <a:spLocks noGrp="1"/>
          </p:cNvSpPr>
          <p:nvPr>
            <p:ph type="ftr" sz="quarter" idx="11"/>
          </p:nvPr>
        </p:nvSpPr>
        <p:spPr/>
        <p:txBody>
          <a:bodyPr/>
          <a:lstStyle/>
          <a:p>
            <a:r>
              <a:rPr lang="en-US"/>
              <a:t>ToC</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412458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CCC6E3-7439-4C7D-9DB4-8A1C1355BCD9}" type="datetime1">
              <a:rPr lang="en-US" smtClean="0"/>
              <a:t>5/20/2022</a:t>
            </a:fld>
            <a:endParaRPr lang="en-US"/>
          </a:p>
        </p:txBody>
      </p:sp>
      <p:sp>
        <p:nvSpPr>
          <p:cNvPr id="5" name="Footer Placeholder 4"/>
          <p:cNvSpPr>
            <a:spLocks noGrp="1"/>
          </p:cNvSpPr>
          <p:nvPr>
            <p:ph type="ftr" sz="quarter" idx="11"/>
          </p:nvPr>
        </p:nvSpPr>
        <p:spPr/>
        <p:txBody>
          <a:bodyPr/>
          <a:lstStyle/>
          <a:p>
            <a:r>
              <a:rPr lang="en-US"/>
              <a:t>ToC</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139336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86AE99-3A5F-47E3-97EA-0E03CC840FA3}" type="datetime1">
              <a:rPr lang="en-US" smtClean="0"/>
              <a:t>5/20/2022</a:t>
            </a:fld>
            <a:endParaRPr lang="en-US"/>
          </a:p>
        </p:txBody>
      </p:sp>
      <p:sp>
        <p:nvSpPr>
          <p:cNvPr id="5" name="Footer Placeholder 4"/>
          <p:cNvSpPr>
            <a:spLocks noGrp="1"/>
          </p:cNvSpPr>
          <p:nvPr>
            <p:ph type="ftr" sz="quarter" idx="11"/>
          </p:nvPr>
        </p:nvSpPr>
        <p:spPr/>
        <p:txBody>
          <a:bodyPr/>
          <a:lstStyle/>
          <a:p>
            <a:r>
              <a:rPr lang="en-US"/>
              <a:t>ToC</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133766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A0C86B-370D-44A8-9E2A-BF574989044C}" type="datetime1">
              <a:rPr lang="en-US" smtClean="0"/>
              <a:t>5/20/2022</a:t>
            </a:fld>
            <a:endParaRPr lang="en-US"/>
          </a:p>
        </p:txBody>
      </p:sp>
      <p:sp>
        <p:nvSpPr>
          <p:cNvPr id="5" name="Footer Placeholder 4"/>
          <p:cNvSpPr>
            <a:spLocks noGrp="1"/>
          </p:cNvSpPr>
          <p:nvPr>
            <p:ph type="ftr" sz="quarter" idx="11"/>
          </p:nvPr>
        </p:nvSpPr>
        <p:spPr/>
        <p:txBody>
          <a:bodyPr/>
          <a:lstStyle/>
          <a:p>
            <a:r>
              <a:rPr lang="en-US"/>
              <a:t>ToC</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25E332-0A16-4A5F-A664-9B1EF544BBF7}" type="datetime1">
              <a:rPr lang="en-US" smtClean="0"/>
              <a:t>5/20/2022</a:t>
            </a:fld>
            <a:endParaRPr lang="en-US"/>
          </a:p>
        </p:txBody>
      </p:sp>
      <p:sp>
        <p:nvSpPr>
          <p:cNvPr id="6" name="Footer Placeholder 5"/>
          <p:cNvSpPr>
            <a:spLocks noGrp="1"/>
          </p:cNvSpPr>
          <p:nvPr>
            <p:ph type="ftr" sz="quarter" idx="11"/>
          </p:nvPr>
        </p:nvSpPr>
        <p:spPr/>
        <p:txBody>
          <a:bodyPr/>
          <a:lstStyle/>
          <a:p>
            <a:r>
              <a:rPr lang="en-US"/>
              <a:t>ToC</a:t>
            </a:r>
          </a:p>
        </p:txBody>
      </p:sp>
      <p:sp>
        <p:nvSpPr>
          <p:cNvPr id="7" name="Slide Number Placeholder 6"/>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7221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19F144-186C-4BAE-BF16-D69715C3A335}" type="datetime1">
              <a:rPr lang="en-US" smtClean="0"/>
              <a:t>5/20/2022</a:t>
            </a:fld>
            <a:endParaRPr lang="en-US"/>
          </a:p>
        </p:txBody>
      </p:sp>
      <p:sp>
        <p:nvSpPr>
          <p:cNvPr id="8" name="Footer Placeholder 7"/>
          <p:cNvSpPr>
            <a:spLocks noGrp="1"/>
          </p:cNvSpPr>
          <p:nvPr>
            <p:ph type="ftr" sz="quarter" idx="11"/>
          </p:nvPr>
        </p:nvSpPr>
        <p:spPr/>
        <p:txBody>
          <a:bodyPr/>
          <a:lstStyle/>
          <a:p>
            <a:r>
              <a:rPr lang="en-US"/>
              <a:t>ToC</a:t>
            </a:r>
          </a:p>
        </p:txBody>
      </p:sp>
      <p:sp>
        <p:nvSpPr>
          <p:cNvPr id="9" name="Slide Number Placeholder 8"/>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20453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83A13C-17F3-4E4B-9F4E-FC0DCF484CC8}" type="datetime1">
              <a:rPr lang="en-US" smtClean="0"/>
              <a:t>5/20/2022</a:t>
            </a:fld>
            <a:endParaRPr lang="en-US"/>
          </a:p>
        </p:txBody>
      </p:sp>
      <p:sp>
        <p:nvSpPr>
          <p:cNvPr id="4" name="Footer Placeholder 3"/>
          <p:cNvSpPr>
            <a:spLocks noGrp="1"/>
          </p:cNvSpPr>
          <p:nvPr>
            <p:ph type="ftr" sz="quarter" idx="11"/>
          </p:nvPr>
        </p:nvSpPr>
        <p:spPr/>
        <p:txBody>
          <a:bodyPr/>
          <a:lstStyle/>
          <a:p>
            <a:r>
              <a:rPr lang="en-US"/>
              <a:t>ToC</a:t>
            </a:r>
          </a:p>
        </p:txBody>
      </p:sp>
      <p:sp>
        <p:nvSpPr>
          <p:cNvPr id="5" name="Slide Number Placeholder 4"/>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92887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4CAB9C1-83BE-4884-8A6C-F2D062D94FA9}" type="datetime1">
              <a:rPr lang="en-US" smtClean="0"/>
              <a:t>5/20/2022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ToC</a:t>
            </a:r>
          </a:p>
        </p:txBody>
      </p:sp>
      <p:sp>
        <p:nvSpPr>
          <p:cNvPr id="9" name="Slide Number Placeholder 8"/>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204008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979674A-A3F2-46CD-AB1D-802CBCB99030}" type="datetime1">
              <a:rPr lang="en-US" smtClean="0"/>
              <a:t>5/20/2022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ToC</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39AD06-24D5-4BD7-A5D9-D7D60C888695}" type="slidenum">
              <a:rPr lang="en-US" smtClean="0"/>
              <a:t>‹#›</a:t>
            </a:fld>
            <a:endParaRPr lang="en-US"/>
          </a:p>
        </p:txBody>
      </p:sp>
    </p:spTree>
    <p:extLst>
      <p:ext uri="{BB962C8B-B14F-4D97-AF65-F5344CB8AC3E}">
        <p14:creationId xmlns:p14="http://schemas.microsoft.com/office/powerpoint/2010/main" val="344611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F06EBC-F7DF-4A12-9824-CFAD288D7A54}" type="datetime1">
              <a:rPr lang="en-US" smtClean="0"/>
              <a:t>5/20/2022</a:t>
            </a:fld>
            <a:endParaRPr lang="en-US"/>
          </a:p>
        </p:txBody>
      </p:sp>
      <p:sp>
        <p:nvSpPr>
          <p:cNvPr id="6" name="Footer Placeholder 5"/>
          <p:cNvSpPr>
            <a:spLocks noGrp="1"/>
          </p:cNvSpPr>
          <p:nvPr>
            <p:ph type="ftr" sz="quarter" idx="11"/>
          </p:nvPr>
        </p:nvSpPr>
        <p:spPr/>
        <p:txBody>
          <a:bodyPr/>
          <a:lstStyle/>
          <a:p>
            <a:r>
              <a:rPr lang="en-US"/>
              <a:t>ToC</a:t>
            </a:r>
          </a:p>
        </p:txBody>
      </p:sp>
      <p:sp>
        <p:nvSpPr>
          <p:cNvPr id="7" name="Slide Number Placeholder 6"/>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12824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44DA6B0-58EF-486B-9D89-D252127FB433}" type="datetime1">
              <a:rPr lang="en-US" smtClean="0"/>
              <a:t>5/20/2022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ToC</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A39AD06-24D5-4BD7-A5D9-D7D60C88869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42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0777-6440-4CE6-9790-EE8D0C706BB0}"/>
              </a:ext>
            </a:extLst>
          </p:cNvPr>
          <p:cNvSpPr>
            <a:spLocks noGrp="1"/>
          </p:cNvSpPr>
          <p:nvPr>
            <p:ph type="ctrTitle"/>
          </p:nvPr>
        </p:nvSpPr>
        <p:spPr/>
        <p:txBody>
          <a:bodyPr/>
          <a:lstStyle/>
          <a:p>
            <a:r>
              <a:rPr lang="en-US" sz="4000" spc="-5" dirty="0">
                <a:solidFill>
                  <a:prstClr val="black">
                    <a:lumMod val="75000"/>
                    <a:lumOff val="25000"/>
                  </a:prstClr>
                </a:solidFill>
                <a:latin typeface="Calibri" panose="020F0502020204030204"/>
              </a:rPr>
              <a:t>Theories of consciousness </a:t>
            </a:r>
            <a:br>
              <a:rPr lang="en-US" sz="4000" spc="-5" dirty="0">
                <a:solidFill>
                  <a:prstClr val="black">
                    <a:lumMod val="75000"/>
                    <a:lumOff val="25000"/>
                  </a:prstClr>
                </a:solidFill>
                <a:latin typeface="Calibri" panose="020F0502020204030204"/>
              </a:rPr>
            </a:br>
            <a:r>
              <a:rPr lang="en-US" sz="1800" spc="-5" dirty="0">
                <a:solidFill>
                  <a:prstClr val="black">
                    <a:lumMod val="75000"/>
                    <a:lumOff val="25000"/>
                  </a:prstClr>
                </a:solidFill>
                <a:latin typeface="Calibri" panose="020F0502020204030204"/>
              </a:rPr>
              <a:t>By Anil K. Seth and Tim Bayne</a:t>
            </a:r>
            <a:endParaRPr lang="en-US" sz="1800" dirty="0"/>
          </a:p>
        </p:txBody>
      </p:sp>
      <p:sp>
        <p:nvSpPr>
          <p:cNvPr id="3" name="Subtitle 2">
            <a:extLst>
              <a:ext uri="{FF2B5EF4-FFF2-40B4-BE49-F238E27FC236}">
                <a16:creationId xmlns:a16="http://schemas.microsoft.com/office/drawing/2014/main" id="{56E82A29-74A2-464F-9A26-EE8AA77EC479}"/>
              </a:ext>
            </a:extLst>
          </p:cNvPr>
          <p:cNvSpPr>
            <a:spLocks noGrp="1"/>
          </p:cNvSpPr>
          <p:nvPr>
            <p:ph type="subTitle" idx="1"/>
          </p:nvPr>
        </p:nvSpPr>
        <p:spPr>
          <a:xfrm>
            <a:off x="1100051" y="4455620"/>
            <a:ext cx="10058400" cy="1528911"/>
          </a:xfrm>
        </p:spPr>
        <p:txBody>
          <a:bodyPr>
            <a:normAutofit/>
          </a:bodyPr>
          <a:lstStyle/>
          <a:p>
            <a:pPr marL="1045844" marR="5080" lvl="0" indent="-1033780" defTabSz="457200" rtl="0" eaLnBrk="1" fontAlgn="auto" latinLnBrk="0" hangingPunct="1">
              <a:lnSpc>
                <a:spcPts val="3460"/>
              </a:lnSpc>
              <a:spcBef>
                <a:spcPts val="535"/>
              </a:spcBef>
              <a:spcAft>
                <a:spcPts val="0"/>
              </a:spcAft>
              <a:buClrTx/>
              <a:buSzTx/>
              <a:buFontTx/>
              <a:buNone/>
              <a:tabLst/>
              <a:defRPr/>
            </a:pPr>
            <a:r>
              <a:rPr kumimoji="0" lang="en-US" sz="2000" b="0" i="0" u="none" strike="noStrike" kern="1200" cap="none" spc="-10" normalizeH="0" baseline="0" noProof="0" dirty="0">
                <a:ln>
                  <a:noFill/>
                </a:ln>
                <a:solidFill>
                  <a:prstClr val="black"/>
                </a:solidFill>
                <a:effectLst/>
                <a:uLnTx/>
                <a:uFillTx/>
                <a:latin typeface="Calibri" panose="020F0502020204030204"/>
                <a:ea typeface="+mn-ea"/>
                <a:cs typeface="Calibri Light"/>
              </a:rPr>
              <a:t>Presentation by TJ LaGrow</a:t>
            </a:r>
          </a:p>
          <a:p>
            <a:pPr marL="1045844" marR="5080" lvl="0" indent="-1033780" defTabSz="457200" rtl="0" eaLnBrk="1" fontAlgn="auto" latinLnBrk="0" hangingPunct="1">
              <a:lnSpc>
                <a:spcPts val="3460"/>
              </a:lnSpc>
              <a:spcBef>
                <a:spcPts val="535"/>
              </a:spcBef>
              <a:spcAft>
                <a:spcPts val="0"/>
              </a:spcAft>
              <a:buClrTx/>
              <a:buSzTx/>
              <a:buFontTx/>
              <a:buNone/>
              <a:tabLst/>
              <a:defRPr/>
            </a:pPr>
            <a:r>
              <a:rPr kumimoji="0" lang="en-US" sz="2000" b="0" i="0" u="none" strike="noStrike" kern="1200" cap="none" spc="-10" normalizeH="0" baseline="0" noProof="0" dirty="0">
                <a:ln>
                  <a:noFill/>
                </a:ln>
                <a:solidFill>
                  <a:prstClr val="black"/>
                </a:solidFill>
                <a:effectLst/>
                <a:uLnTx/>
                <a:uFillTx/>
                <a:latin typeface="Calibri" panose="020F0502020204030204" pitchFamily="34" charset="0"/>
                <a:cs typeface="Calibri" panose="020F0502020204030204" pitchFamily="34" charset="0"/>
              </a:rPr>
              <a:t>TReNDS Center MLBBQ </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r>
              <a:rPr lang="en-US" sz="2000" dirty="0">
                <a:solidFill>
                  <a:schemeClr val="tx1"/>
                </a:solidFill>
                <a:latin typeface="Calibri" panose="020F0502020204030204" pitchFamily="34" charset="0"/>
                <a:cs typeface="Calibri" panose="020F0502020204030204" pitchFamily="34" charset="0"/>
              </a:rPr>
              <a:t>5/20/2022</a:t>
            </a:r>
          </a:p>
        </p:txBody>
      </p:sp>
      <p:sp>
        <p:nvSpPr>
          <p:cNvPr id="5" name="Slide Number Placeholder 4">
            <a:extLst>
              <a:ext uri="{FF2B5EF4-FFF2-40B4-BE49-F238E27FC236}">
                <a16:creationId xmlns:a16="http://schemas.microsoft.com/office/drawing/2014/main" id="{80A6CB34-B76A-4193-BF94-03FA275A72C4}"/>
              </a:ext>
            </a:extLst>
          </p:cNvPr>
          <p:cNvSpPr>
            <a:spLocks noGrp="1"/>
          </p:cNvSpPr>
          <p:nvPr>
            <p:ph type="sldNum" sz="quarter" idx="12"/>
          </p:nvPr>
        </p:nvSpPr>
        <p:spPr/>
        <p:txBody>
          <a:bodyPr/>
          <a:lstStyle/>
          <a:p>
            <a:fld id="{AA39AD06-24D5-4BD7-A5D9-D7D60C888695}" type="slidenum">
              <a:rPr lang="en-US" smtClean="0"/>
              <a:t>1</a:t>
            </a:fld>
            <a:endParaRPr lang="en-US"/>
          </a:p>
        </p:txBody>
      </p:sp>
      <p:sp>
        <p:nvSpPr>
          <p:cNvPr id="6" name="TextBox 5">
            <a:extLst>
              <a:ext uri="{FF2B5EF4-FFF2-40B4-BE49-F238E27FC236}">
                <a16:creationId xmlns:a16="http://schemas.microsoft.com/office/drawing/2014/main" id="{6DBA93C0-8C74-496A-AB95-2D47A055009B}"/>
              </a:ext>
            </a:extLst>
          </p:cNvPr>
          <p:cNvSpPr txBox="1"/>
          <p:nvPr/>
        </p:nvSpPr>
        <p:spPr>
          <a:xfrm>
            <a:off x="50068" y="6099048"/>
            <a:ext cx="6211957" cy="400110"/>
          </a:xfrm>
          <a:prstGeom prst="rect">
            <a:avLst/>
          </a:prstGeom>
          <a:noFill/>
        </p:spPr>
        <p:txBody>
          <a:bodyPr wrap="none" rtlCol="0">
            <a:spAutoFit/>
          </a:bodyPr>
          <a:lstStyle/>
          <a:p>
            <a:r>
              <a:rPr lang="en-US" sz="1000" b="0" i="0" dirty="0">
                <a:solidFill>
                  <a:srgbClr val="222222"/>
                </a:solidFill>
                <a:effectLst/>
                <a:latin typeface="Arial" panose="020B0604020202020204" pitchFamily="34" charset="0"/>
              </a:rPr>
              <a:t>Seth, Anil K., and Tim Bayne. "Theories of consciousness." Nature Reviews Neuroscience (2022): 1-14.</a:t>
            </a:r>
          </a:p>
          <a:p>
            <a:endParaRPr lang="en-US" sz="1000" dirty="0"/>
          </a:p>
        </p:txBody>
      </p:sp>
      <p:sp>
        <p:nvSpPr>
          <p:cNvPr id="8" name="Footer Placeholder 7">
            <a:extLst>
              <a:ext uri="{FF2B5EF4-FFF2-40B4-BE49-F238E27FC236}">
                <a16:creationId xmlns:a16="http://schemas.microsoft.com/office/drawing/2014/main" id="{A896A207-BBF8-6988-5BF3-366478C26671}"/>
              </a:ext>
            </a:extLst>
          </p:cNvPr>
          <p:cNvSpPr>
            <a:spLocks noGrp="1"/>
          </p:cNvSpPr>
          <p:nvPr>
            <p:ph type="ftr" sz="quarter" idx="11"/>
          </p:nvPr>
        </p:nvSpPr>
        <p:spPr/>
        <p:txBody>
          <a:bodyPr/>
          <a:lstStyle/>
          <a:p>
            <a:r>
              <a:rPr lang="en-US"/>
              <a:t>ToC</a:t>
            </a:r>
          </a:p>
        </p:txBody>
      </p:sp>
    </p:spTree>
    <p:extLst>
      <p:ext uri="{BB962C8B-B14F-4D97-AF65-F5344CB8AC3E}">
        <p14:creationId xmlns:p14="http://schemas.microsoft.com/office/powerpoint/2010/main" val="745481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10</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Evaluation of Theories of Consciousness</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3323987"/>
          </a:xfrm>
          <a:prstGeom prst="rect">
            <a:avLst/>
          </a:prstGeom>
          <a:noFill/>
        </p:spPr>
        <p:txBody>
          <a:bodyPr wrap="square" rtlCol="0">
            <a:spAutoFit/>
          </a:bodyPr>
          <a:lstStyle/>
          <a:p>
            <a:r>
              <a:rPr lang="en-US" sz="1400" dirty="0"/>
              <a:t>Structure of Consciousness; Utility of Consciousness</a:t>
            </a:r>
          </a:p>
          <a:p>
            <a:pPr marL="742950" lvl="1" indent="-285750">
              <a:buFontTx/>
              <a:buChar char="-"/>
            </a:pPr>
            <a:r>
              <a:rPr lang="en-US" sz="1400" dirty="0"/>
              <a:t>IIT places considerable emphasis on the unity of consciousness.</a:t>
            </a:r>
          </a:p>
          <a:p>
            <a:pPr marL="742950" lvl="1" indent="-285750">
              <a:buFontTx/>
              <a:buChar char="-"/>
            </a:pPr>
            <a:r>
              <a:rPr lang="en-US" sz="1400" dirty="0"/>
              <a:t>(Not explicitly) GWTs’ association of consciousness with broadcast within a functionally integrated workspace suggests that they too may have the resources to provide a plausible account of the unity of consciousness.</a:t>
            </a:r>
          </a:p>
          <a:p>
            <a:pPr marL="742950" lvl="1" indent="-285750">
              <a:buFontTx/>
              <a:buChar char="-"/>
            </a:pPr>
            <a:r>
              <a:rPr lang="en-US" sz="1400" dirty="0"/>
              <a:t>HOTs and re-entry/ predictive processing theories, have a more ambivalent relationship to the unity of consciousness.</a:t>
            </a:r>
          </a:p>
          <a:p>
            <a:pPr marL="742950" lvl="1" indent="-285750">
              <a:buFontTx/>
              <a:buChar char="-"/>
            </a:pPr>
            <a:r>
              <a:rPr lang="en-US" sz="1400" dirty="0"/>
              <a:t>Is consciousness (necessarily) unified?</a:t>
            </a:r>
          </a:p>
          <a:p>
            <a:pPr marL="285750" indent="-285750">
              <a:buFontTx/>
              <a:buChar char="-"/>
            </a:pPr>
            <a:endParaRPr lang="en-US" sz="1400" dirty="0"/>
          </a:p>
          <a:p>
            <a:r>
              <a:rPr lang="en-US" sz="1400" dirty="0"/>
              <a:t>Neural Data Constraint </a:t>
            </a:r>
          </a:p>
          <a:p>
            <a:pPr marL="742950" lvl="1" indent="-285750">
              <a:buFontTx/>
              <a:buChar char="-"/>
            </a:pPr>
            <a:r>
              <a:rPr lang="en-US" sz="1400" dirty="0"/>
              <a:t>Cerebellum is neither necessary nor sufficient for consciousness.</a:t>
            </a:r>
          </a:p>
          <a:p>
            <a:pPr marL="742950" lvl="1" indent="-285750">
              <a:buFontTx/>
              <a:buChar char="-"/>
            </a:pPr>
            <a:r>
              <a:rPr lang="en-US" sz="1400" dirty="0"/>
              <a:t>IIT argues that the cerebellum is not implicated in consciousness because its architecture is poorly suited for generating high levels of integrated information.</a:t>
            </a:r>
          </a:p>
          <a:p>
            <a:pPr marL="742950" lvl="1" indent="-285750">
              <a:buFontTx/>
              <a:buChar char="-"/>
            </a:pPr>
            <a:r>
              <a:rPr lang="en-US" sz="1400" dirty="0"/>
              <a:t>HOTs could argue that the cerebellum lacks the capacity to support meta-representations of the relevant kind.</a:t>
            </a:r>
          </a:p>
          <a:p>
            <a:pPr marL="742950" lvl="1" indent="-285750">
              <a:buFontTx/>
              <a:buChar char="-"/>
            </a:pPr>
            <a:r>
              <a:rPr lang="en-US" sz="1400" dirty="0"/>
              <a:t>GWTs can make the case that the cerebellum does not implement a global workspace.</a:t>
            </a:r>
          </a:p>
          <a:p>
            <a:pPr marL="742950" lvl="1" indent="-285750">
              <a:buFontTx/>
              <a:buChar char="-"/>
            </a:pPr>
            <a:r>
              <a:rPr lang="en-US" sz="1400" dirty="0"/>
              <a:t>Re-entrant and predictive processing theorists can point to the absence of rich recurrent signaling in the cerebellum.</a:t>
            </a:r>
          </a:p>
          <a:p>
            <a:pPr marL="285750" indent="-285750">
              <a:buFontTx/>
              <a:buChar char="-"/>
            </a:pPr>
            <a:endParaRPr lang="en-US" sz="1400" dirty="0"/>
          </a:p>
        </p:txBody>
      </p:sp>
      <p:pic>
        <p:nvPicPr>
          <p:cNvPr id="7" name="Picture 6" descr="Diagram&#10;&#10;Description automatically generated">
            <a:extLst>
              <a:ext uri="{FF2B5EF4-FFF2-40B4-BE49-F238E27FC236}">
                <a16:creationId xmlns:a16="http://schemas.microsoft.com/office/drawing/2014/main" id="{59E2D66A-2744-30BE-3354-74ECE7B9F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25" y="4601420"/>
            <a:ext cx="1668925" cy="1386960"/>
          </a:xfrm>
          <a:prstGeom prst="rect">
            <a:avLst/>
          </a:prstGeom>
        </p:spPr>
      </p:pic>
      <p:pic>
        <p:nvPicPr>
          <p:cNvPr id="9" name="Picture 8" descr="Diagram, schematic&#10;&#10;Description automatically generated">
            <a:extLst>
              <a:ext uri="{FF2B5EF4-FFF2-40B4-BE49-F238E27FC236}">
                <a16:creationId xmlns:a16="http://schemas.microsoft.com/office/drawing/2014/main" id="{B6BF3300-EFC0-7069-69AD-8DE121BD2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185" y="4523308"/>
            <a:ext cx="1611770" cy="1543184"/>
          </a:xfrm>
          <a:prstGeom prst="rect">
            <a:avLst/>
          </a:prstGeom>
        </p:spPr>
      </p:pic>
      <p:pic>
        <p:nvPicPr>
          <p:cNvPr id="11" name="Picture 10" descr="Diagram&#10;&#10;Description automatically generated">
            <a:extLst>
              <a:ext uri="{FF2B5EF4-FFF2-40B4-BE49-F238E27FC236}">
                <a16:creationId xmlns:a16="http://schemas.microsoft.com/office/drawing/2014/main" id="{AB87541F-C622-20B9-ABDD-8F547D98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490" y="4563862"/>
            <a:ext cx="2510359" cy="1462077"/>
          </a:xfrm>
          <a:prstGeom prst="rect">
            <a:avLst/>
          </a:prstGeom>
        </p:spPr>
      </p:pic>
      <p:pic>
        <p:nvPicPr>
          <p:cNvPr id="13" name="Picture 12" descr="Diagram&#10;&#10;Description automatically generated">
            <a:extLst>
              <a:ext uri="{FF2B5EF4-FFF2-40B4-BE49-F238E27FC236}">
                <a16:creationId xmlns:a16="http://schemas.microsoft.com/office/drawing/2014/main" id="{65F87F05-B76E-6C45-A302-8344673B4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2987" y="4563861"/>
            <a:ext cx="1615981" cy="1462078"/>
          </a:xfrm>
          <a:prstGeom prst="rect">
            <a:avLst/>
          </a:prstGeom>
        </p:spPr>
      </p:pic>
      <p:sp>
        <p:nvSpPr>
          <p:cNvPr id="14" name="TextBox 13">
            <a:extLst>
              <a:ext uri="{FF2B5EF4-FFF2-40B4-BE49-F238E27FC236}">
                <a16:creationId xmlns:a16="http://schemas.microsoft.com/office/drawing/2014/main" id="{36D6CC9B-81FB-6C55-7860-03C9B570B220}"/>
              </a:ext>
            </a:extLst>
          </p:cNvPr>
          <p:cNvSpPr txBox="1"/>
          <p:nvPr/>
        </p:nvSpPr>
        <p:spPr>
          <a:xfrm>
            <a:off x="1473694" y="5988380"/>
            <a:ext cx="454676" cy="276999"/>
          </a:xfrm>
          <a:prstGeom prst="rect">
            <a:avLst/>
          </a:prstGeom>
          <a:noFill/>
        </p:spPr>
        <p:txBody>
          <a:bodyPr wrap="none" rtlCol="0">
            <a:spAutoFit/>
          </a:bodyPr>
          <a:lstStyle/>
          <a:p>
            <a:r>
              <a:rPr lang="en-US" sz="1200" dirty="0"/>
              <a:t>HOT</a:t>
            </a:r>
          </a:p>
        </p:txBody>
      </p:sp>
      <p:sp>
        <p:nvSpPr>
          <p:cNvPr id="15" name="TextBox 14">
            <a:extLst>
              <a:ext uri="{FF2B5EF4-FFF2-40B4-BE49-F238E27FC236}">
                <a16:creationId xmlns:a16="http://schemas.microsoft.com/office/drawing/2014/main" id="{FA1F01B1-52A2-C472-CF8A-CCC986EA8D05}"/>
              </a:ext>
            </a:extLst>
          </p:cNvPr>
          <p:cNvSpPr txBox="1"/>
          <p:nvPr/>
        </p:nvSpPr>
        <p:spPr>
          <a:xfrm>
            <a:off x="4247732" y="6025939"/>
            <a:ext cx="493340" cy="276999"/>
          </a:xfrm>
          <a:prstGeom prst="rect">
            <a:avLst/>
          </a:prstGeom>
          <a:noFill/>
        </p:spPr>
        <p:txBody>
          <a:bodyPr wrap="none" rtlCol="0">
            <a:spAutoFit/>
          </a:bodyPr>
          <a:lstStyle/>
          <a:p>
            <a:r>
              <a:rPr lang="en-US" sz="1200" dirty="0"/>
              <a:t>GWT</a:t>
            </a:r>
          </a:p>
        </p:txBody>
      </p:sp>
      <p:sp>
        <p:nvSpPr>
          <p:cNvPr id="16" name="TextBox 15">
            <a:extLst>
              <a:ext uri="{FF2B5EF4-FFF2-40B4-BE49-F238E27FC236}">
                <a16:creationId xmlns:a16="http://schemas.microsoft.com/office/drawing/2014/main" id="{118A32A3-86ED-4989-9032-212F73795A4E}"/>
              </a:ext>
            </a:extLst>
          </p:cNvPr>
          <p:cNvSpPr txBox="1"/>
          <p:nvPr/>
        </p:nvSpPr>
        <p:spPr>
          <a:xfrm>
            <a:off x="7113978" y="5988380"/>
            <a:ext cx="336952" cy="276999"/>
          </a:xfrm>
          <a:prstGeom prst="rect">
            <a:avLst/>
          </a:prstGeom>
          <a:noFill/>
        </p:spPr>
        <p:txBody>
          <a:bodyPr wrap="none" rtlCol="0">
            <a:spAutoFit/>
          </a:bodyPr>
          <a:lstStyle/>
          <a:p>
            <a:r>
              <a:rPr lang="en-US" sz="1200" dirty="0"/>
              <a:t>IIT</a:t>
            </a:r>
          </a:p>
        </p:txBody>
      </p:sp>
      <p:sp>
        <p:nvSpPr>
          <p:cNvPr id="17" name="TextBox 16">
            <a:extLst>
              <a:ext uri="{FF2B5EF4-FFF2-40B4-BE49-F238E27FC236}">
                <a16:creationId xmlns:a16="http://schemas.microsoft.com/office/drawing/2014/main" id="{B10905DC-174A-D786-110E-9608E9FC3ADC}"/>
              </a:ext>
            </a:extLst>
          </p:cNvPr>
          <p:cNvSpPr txBox="1"/>
          <p:nvPr/>
        </p:nvSpPr>
        <p:spPr>
          <a:xfrm>
            <a:off x="9692132" y="6023940"/>
            <a:ext cx="1397690" cy="276999"/>
          </a:xfrm>
          <a:prstGeom prst="rect">
            <a:avLst/>
          </a:prstGeom>
          <a:noFill/>
        </p:spPr>
        <p:txBody>
          <a:bodyPr wrap="none" rtlCol="0">
            <a:spAutoFit/>
          </a:bodyPr>
          <a:lstStyle/>
          <a:p>
            <a:r>
              <a:rPr lang="en-US" sz="1200" dirty="0"/>
              <a:t>Re-entry/Predictive</a:t>
            </a:r>
          </a:p>
        </p:txBody>
      </p:sp>
    </p:spTree>
    <p:extLst>
      <p:ext uri="{BB962C8B-B14F-4D97-AF65-F5344CB8AC3E}">
        <p14:creationId xmlns:p14="http://schemas.microsoft.com/office/powerpoint/2010/main" val="169804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11</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Evaluation of Theories of Consciousness</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3539430"/>
          </a:xfrm>
          <a:prstGeom prst="rect">
            <a:avLst/>
          </a:prstGeom>
          <a:noFill/>
        </p:spPr>
        <p:txBody>
          <a:bodyPr wrap="square" rtlCol="0">
            <a:spAutoFit/>
          </a:bodyPr>
          <a:lstStyle/>
          <a:p>
            <a:r>
              <a:rPr lang="en-US" sz="1400" dirty="0"/>
              <a:t>Front-of-the-Brain vs. Back-Of-The-Brain Debate</a:t>
            </a:r>
          </a:p>
          <a:p>
            <a:pPr marL="742950" lvl="1" indent="-285750">
              <a:buFontTx/>
              <a:buChar char="-"/>
            </a:pPr>
            <a:r>
              <a:rPr lang="en-US" sz="1400" dirty="0"/>
              <a:t>Many neuroimaging studies have found prefrontal engagement for conscious (versus unconscious) perception, based both on regional activity and on functional connectivity between frontal and other regions (primate studies).  </a:t>
            </a:r>
          </a:p>
          <a:p>
            <a:pPr marL="1200150" lvl="2" indent="-285750">
              <a:buFontTx/>
              <a:buChar char="-"/>
            </a:pPr>
            <a:r>
              <a:rPr lang="en-US" sz="1400" dirty="0"/>
              <a:t>Lesion evidence, and evidence from brain stimulation, has also been used to argue that the prefrontal activity is crucially implicated in consciousness.</a:t>
            </a:r>
          </a:p>
          <a:p>
            <a:pPr marL="742950" lvl="1" indent="-285750">
              <a:buFontTx/>
              <a:buChar char="-"/>
            </a:pPr>
            <a:r>
              <a:rPr lang="en-US" sz="1400" dirty="0"/>
              <a:t>Advocates of HOTs and GWTs appeal to these findings to support their accounts over competing theories.</a:t>
            </a:r>
          </a:p>
          <a:p>
            <a:pPr marL="742950" lvl="1" indent="-285750">
              <a:buFontTx/>
              <a:buChar char="-"/>
            </a:pPr>
            <a:r>
              <a:rPr lang="en-US" sz="1400" dirty="0"/>
              <a:t>Advocates of IIT and re-entry theories argue that the observed prefrontal activity is a (non-necessary) consequence of consciousness.</a:t>
            </a:r>
          </a:p>
          <a:p>
            <a:pPr marL="1200150" lvl="2" indent="-285750">
              <a:buFontTx/>
              <a:buChar char="-"/>
            </a:pPr>
            <a:r>
              <a:rPr lang="en-US" sz="1400" dirty="0"/>
              <a:t>Probably associated with cognitive access to the contents of consciousness and the ability to provide behavioral reports, rather than with conscious perception.</a:t>
            </a:r>
          </a:p>
          <a:p>
            <a:pPr marL="742950" lvl="1" indent="-285750">
              <a:buFontTx/>
              <a:buChar char="-"/>
            </a:pPr>
            <a:r>
              <a:rPr lang="en-US" sz="1400" dirty="0"/>
              <a:t>Back-of-the-brain perspective argue that posterior cortical processes (parts of the perceptual and parietal cortex and precuneus) suffice for perceptual experience and front-of-the-brain processes are not necessary. (No-report studies).</a:t>
            </a:r>
          </a:p>
          <a:p>
            <a:pPr marL="1200150" lvl="2" indent="-285750">
              <a:buFontTx/>
              <a:buChar char="-"/>
            </a:pPr>
            <a:r>
              <a:rPr lang="en-US" sz="1400" dirty="0"/>
              <a:t>Positive evidence of a tight coupling between posterior activity and consciousness.</a:t>
            </a:r>
          </a:p>
          <a:p>
            <a:pPr marL="742950" lvl="1" indent="-285750">
              <a:buFontTx/>
              <a:buChar char="-"/>
            </a:pPr>
            <a:r>
              <a:rPr lang="en-US" sz="1400" dirty="0"/>
              <a:t>Front-of-the-brain interpretation of decoding studies is open to challenge.</a:t>
            </a:r>
          </a:p>
          <a:p>
            <a:pPr marL="742950" lvl="1" indent="-285750">
              <a:buFontTx/>
              <a:buChar char="-"/>
            </a:pPr>
            <a:r>
              <a:rPr lang="en-US" sz="1400" dirty="0"/>
              <a:t>Debate on opinions of where anatomical boundaries of the prefrontal cortex lie.</a:t>
            </a:r>
          </a:p>
          <a:p>
            <a:pPr marL="742950" lvl="1" indent="-285750">
              <a:buFontTx/>
              <a:buChar char="-"/>
            </a:pPr>
            <a:r>
              <a:rPr lang="en-US" sz="1400" dirty="0"/>
              <a:t>Disagreement about the relationship between consciousness and cognitive access.</a:t>
            </a:r>
          </a:p>
          <a:p>
            <a:pPr marL="285750" indent="-285750">
              <a:buFontTx/>
              <a:buChar char="-"/>
            </a:pPr>
            <a:endParaRPr lang="en-US" sz="1400" dirty="0"/>
          </a:p>
        </p:txBody>
      </p:sp>
      <p:pic>
        <p:nvPicPr>
          <p:cNvPr id="7" name="Picture 6" descr="Diagram&#10;&#10;Description automatically generated">
            <a:extLst>
              <a:ext uri="{FF2B5EF4-FFF2-40B4-BE49-F238E27FC236}">
                <a16:creationId xmlns:a16="http://schemas.microsoft.com/office/drawing/2014/main" id="{59E2D66A-2744-30BE-3354-74ECE7B9F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25" y="4601420"/>
            <a:ext cx="1668925" cy="1386960"/>
          </a:xfrm>
          <a:prstGeom prst="rect">
            <a:avLst/>
          </a:prstGeom>
        </p:spPr>
      </p:pic>
      <p:pic>
        <p:nvPicPr>
          <p:cNvPr id="9" name="Picture 8" descr="Diagram, schematic&#10;&#10;Description automatically generated">
            <a:extLst>
              <a:ext uri="{FF2B5EF4-FFF2-40B4-BE49-F238E27FC236}">
                <a16:creationId xmlns:a16="http://schemas.microsoft.com/office/drawing/2014/main" id="{B6BF3300-EFC0-7069-69AD-8DE121BD2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185" y="4523308"/>
            <a:ext cx="1611770" cy="1543184"/>
          </a:xfrm>
          <a:prstGeom prst="rect">
            <a:avLst/>
          </a:prstGeom>
        </p:spPr>
      </p:pic>
      <p:pic>
        <p:nvPicPr>
          <p:cNvPr id="11" name="Picture 10" descr="Diagram&#10;&#10;Description automatically generated">
            <a:extLst>
              <a:ext uri="{FF2B5EF4-FFF2-40B4-BE49-F238E27FC236}">
                <a16:creationId xmlns:a16="http://schemas.microsoft.com/office/drawing/2014/main" id="{AB87541F-C622-20B9-ABDD-8F547D98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490" y="4563862"/>
            <a:ext cx="2510359" cy="1462077"/>
          </a:xfrm>
          <a:prstGeom prst="rect">
            <a:avLst/>
          </a:prstGeom>
        </p:spPr>
      </p:pic>
      <p:pic>
        <p:nvPicPr>
          <p:cNvPr id="13" name="Picture 12" descr="Diagram&#10;&#10;Description automatically generated">
            <a:extLst>
              <a:ext uri="{FF2B5EF4-FFF2-40B4-BE49-F238E27FC236}">
                <a16:creationId xmlns:a16="http://schemas.microsoft.com/office/drawing/2014/main" id="{65F87F05-B76E-6C45-A302-8344673B4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2987" y="4563861"/>
            <a:ext cx="1615981" cy="1462078"/>
          </a:xfrm>
          <a:prstGeom prst="rect">
            <a:avLst/>
          </a:prstGeom>
        </p:spPr>
      </p:pic>
      <p:sp>
        <p:nvSpPr>
          <p:cNvPr id="14" name="TextBox 13">
            <a:extLst>
              <a:ext uri="{FF2B5EF4-FFF2-40B4-BE49-F238E27FC236}">
                <a16:creationId xmlns:a16="http://schemas.microsoft.com/office/drawing/2014/main" id="{36D6CC9B-81FB-6C55-7860-03C9B570B220}"/>
              </a:ext>
            </a:extLst>
          </p:cNvPr>
          <p:cNvSpPr txBox="1"/>
          <p:nvPr/>
        </p:nvSpPr>
        <p:spPr>
          <a:xfrm>
            <a:off x="1473694" y="5988380"/>
            <a:ext cx="454676" cy="276999"/>
          </a:xfrm>
          <a:prstGeom prst="rect">
            <a:avLst/>
          </a:prstGeom>
          <a:noFill/>
        </p:spPr>
        <p:txBody>
          <a:bodyPr wrap="none" rtlCol="0">
            <a:spAutoFit/>
          </a:bodyPr>
          <a:lstStyle/>
          <a:p>
            <a:r>
              <a:rPr lang="en-US" sz="1200" dirty="0"/>
              <a:t>HOT</a:t>
            </a:r>
          </a:p>
        </p:txBody>
      </p:sp>
      <p:sp>
        <p:nvSpPr>
          <p:cNvPr id="15" name="TextBox 14">
            <a:extLst>
              <a:ext uri="{FF2B5EF4-FFF2-40B4-BE49-F238E27FC236}">
                <a16:creationId xmlns:a16="http://schemas.microsoft.com/office/drawing/2014/main" id="{FA1F01B1-52A2-C472-CF8A-CCC986EA8D05}"/>
              </a:ext>
            </a:extLst>
          </p:cNvPr>
          <p:cNvSpPr txBox="1"/>
          <p:nvPr/>
        </p:nvSpPr>
        <p:spPr>
          <a:xfrm>
            <a:off x="4247732" y="6025939"/>
            <a:ext cx="493340" cy="276999"/>
          </a:xfrm>
          <a:prstGeom prst="rect">
            <a:avLst/>
          </a:prstGeom>
          <a:noFill/>
        </p:spPr>
        <p:txBody>
          <a:bodyPr wrap="none" rtlCol="0">
            <a:spAutoFit/>
          </a:bodyPr>
          <a:lstStyle/>
          <a:p>
            <a:r>
              <a:rPr lang="en-US" sz="1200" dirty="0"/>
              <a:t>GWT</a:t>
            </a:r>
          </a:p>
        </p:txBody>
      </p:sp>
      <p:sp>
        <p:nvSpPr>
          <p:cNvPr id="16" name="TextBox 15">
            <a:extLst>
              <a:ext uri="{FF2B5EF4-FFF2-40B4-BE49-F238E27FC236}">
                <a16:creationId xmlns:a16="http://schemas.microsoft.com/office/drawing/2014/main" id="{118A32A3-86ED-4989-9032-212F73795A4E}"/>
              </a:ext>
            </a:extLst>
          </p:cNvPr>
          <p:cNvSpPr txBox="1"/>
          <p:nvPr/>
        </p:nvSpPr>
        <p:spPr>
          <a:xfrm>
            <a:off x="7113978" y="5988380"/>
            <a:ext cx="336952" cy="276999"/>
          </a:xfrm>
          <a:prstGeom prst="rect">
            <a:avLst/>
          </a:prstGeom>
          <a:noFill/>
        </p:spPr>
        <p:txBody>
          <a:bodyPr wrap="none" rtlCol="0">
            <a:spAutoFit/>
          </a:bodyPr>
          <a:lstStyle/>
          <a:p>
            <a:r>
              <a:rPr lang="en-US" sz="1200" dirty="0"/>
              <a:t>IIT</a:t>
            </a:r>
          </a:p>
        </p:txBody>
      </p:sp>
      <p:sp>
        <p:nvSpPr>
          <p:cNvPr id="17" name="TextBox 16">
            <a:extLst>
              <a:ext uri="{FF2B5EF4-FFF2-40B4-BE49-F238E27FC236}">
                <a16:creationId xmlns:a16="http://schemas.microsoft.com/office/drawing/2014/main" id="{B10905DC-174A-D786-110E-9608E9FC3ADC}"/>
              </a:ext>
            </a:extLst>
          </p:cNvPr>
          <p:cNvSpPr txBox="1"/>
          <p:nvPr/>
        </p:nvSpPr>
        <p:spPr>
          <a:xfrm>
            <a:off x="9692132" y="6023940"/>
            <a:ext cx="1397690" cy="276999"/>
          </a:xfrm>
          <a:prstGeom prst="rect">
            <a:avLst/>
          </a:prstGeom>
          <a:noFill/>
        </p:spPr>
        <p:txBody>
          <a:bodyPr wrap="none" rtlCol="0">
            <a:spAutoFit/>
          </a:bodyPr>
          <a:lstStyle/>
          <a:p>
            <a:r>
              <a:rPr lang="en-US" sz="1200" dirty="0"/>
              <a:t>Re-entry/Predictive</a:t>
            </a:r>
          </a:p>
        </p:txBody>
      </p:sp>
    </p:spTree>
    <p:extLst>
      <p:ext uri="{BB962C8B-B14F-4D97-AF65-F5344CB8AC3E}">
        <p14:creationId xmlns:p14="http://schemas.microsoft.com/office/powerpoint/2010/main" val="1782817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12</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Evaluation of Theories of Consciousness</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4185761"/>
          </a:xfrm>
          <a:prstGeom prst="rect">
            <a:avLst/>
          </a:prstGeom>
          <a:noFill/>
        </p:spPr>
        <p:txBody>
          <a:bodyPr wrap="square" rtlCol="0">
            <a:spAutoFit/>
          </a:bodyPr>
          <a:lstStyle/>
          <a:p>
            <a:r>
              <a:rPr lang="en-US" sz="1400" dirty="0"/>
              <a:t>Novel Prediction</a:t>
            </a:r>
          </a:p>
          <a:p>
            <a:pPr marL="742950" lvl="1" indent="-285750">
              <a:buFontTx/>
              <a:buChar char="-"/>
            </a:pPr>
            <a:r>
              <a:rPr lang="en-US" sz="1400" dirty="0"/>
              <a:t>Many of the most significant events in the history of science have involved the confirmation of novel predictions.</a:t>
            </a:r>
          </a:p>
          <a:p>
            <a:pPr marL="742950" lvl="1" indent="-285750">
              <a:buFontTx/>
              <a:buChar char="-"/>
            </a:pPr>
            <a:r>
              <a:rPr lang="en-US" sz="1400" dirty="0"/>
              <a:t>Extremely difficult to test. </a:t>
            </a:r>
          </a:p>
          <a:p>
            <a:pPr marL="1200150" lvl="2" indent="-285750">
              <a:buFontTx/>
              <a:buChar char="-"/>
            </a:pPr>
            <a:r>
              <a:rPr lang="en-US" sz="1400" dirty="0"/>
              <a:t>Re-entry and IIT accounts predict that posterior cortical activity can support conscious experience without contribution from anterior areas. Requires  subjective report (executive control; requires anterior cortical activity).</a:t>
            </a:r>
          </a:p>
          <a:p>
            <a:pPr marL="1200150" lvl="2" indent="-285750">
              <a:buFontTx/>
              <a:buChar char="-"/>
            </a:pPr>
            <a:r>
              <a:rPr lang="en-US" sz="1400" dirty="0"/>
              <a:t>Further, IIT predicts that consciousness is widely distributed throughout nature, including in many non-biological systems. (Counterintuitive about many assumptions). </a:t>
            </a:r>
          </a:p>
          <a:p>
            <a:pPr marL="742950" lvl="1" indent="-285750">
              <a:buFontTx/>
              <a:buChar char="-"/>
            </a:pPr>
            <a:r>
              <a:rPr lang="en-US" sz="1400" dirty="0"/>
              <a:t>Almost there. </a:t>
            </a:r>
          </a:p>
          <a:p>
            <a:pPr marL="1200150" lvl="2" indent="-285750">
              <a:buFontTx/>
              <a:buChar char="-"/>
            </a:pPr>
            <a:r>
              <a:rPr lang="en-US" sz="1400" dirty="0"/>
              <a:t>(IIT) changes in neural structure could lead to changes in conscious experience even when these changes do not give rise to changes in neural activity. </a:t>
            </a:r>
          </a:p>
          <a:p>
            <a:endParaRPr lang="en-US" sz="1400" dirty="0"/>
          </a:p>
          <a:p>
            <a:r>
              <a:rPr lang="en-US" sz="1400" dirty="0"/>
              <a:t>Temporal Profiling</a:t>
            </a:r>
          </a:p>
          <a:p>
            <a:pPr marL="742950" lvl="1" indent="-285750">
              <a:buFontTx/>
              <a:buChar char="-"/>
            </a:pPr>
            <a:r>
              <a:rPr lang="en-US" sz="1400" dirty="0"/>
              <a:t>Event-related potentials in electrophysiological recordings.</a:t>
            </a:r>
          </a:p>
          <a:p>
            <a:pPr marL="742950" lvl="1" indent="-285750">
              <a:buFontTx/>
              <a:buChar char="-"/>
            </a:pPr>
            <a:r>
              <a:rPr lang="en-US" sz="1400" dirty="0"/>
              <a:t>The early negativity of the awareness negativity responses has been found in both vision and audition.</a:t>
            </a:r>
          </a:p>
          <a:p>
            <a:pPr marL="1200150" lvl="2" indent="-285750">
              <a:buFontTx/>
              <a:buChar char="-"/>
            </a:pPr>
            <a:r>
              <a:rPr lang="en-US" sz="1400" dirty="0"/>
              <a:t>Favor IIT and local re-entry accounts of consciousness (still debated). </a:t>
            </a:r>
          </a:p>
          <a:p>
            <a:pPr marL="742950" lvl="1" indent="-285750">
              <a:buFontTx/>
              <a:buChar char="-"/>
            </a:pPr>
            <a:r>
              <a:rPr lang="en-US" sz="1400" dirty="0"/>
              <a:t>Other theorists argue for a much later onset for perceptual consciousness</a:t>
            </a:r>
          </a:p>
          <a:p>
            <a:pPr marL="285750" indent="-285750">
              <a:buFontTx/>
              <a:buChar char="-"/>
            </a:pPr>
            <a:endParaRPr lang="en-US" sz="1400" dirty="0"/>
          </a:p>
          <a:p>
            <a:pPr marL="742950" lvl="1" indent="-285750">
              <a:buFontTx/>
              <a:buChar char="-"/>
            </a:pPr>
            <a:endParaRPr lang="en-US" sz="1400" dirty="0"/>
          </a:p>
          <a:p>
            <a:pPr marL="742950" lvl="1" indent="-285750">
              <a:buFontTx/>
              <a:buChar char="-"/>
            </a:pPr>
            <a:endParaRPr lang="en-US" sz="1400" dirty="0"/>
          </a:p>
        </p:txBody>
      </p:sp>
      <p:pic>
        <p:nvPicPr>
          <p:cNvPr id="7" name="Picture 6" descr="Diagram&#10;&#10;Description automatically generated">
            <a:extLst>
              <a:ext uri="{FF2B5EF4-FFF2-40B4-BE49-F238E27FC236}">
                <a16:creationId xmlns:a16="http://schemas.microsoft.com/office/drawing/2014/main" id="{59E2D66A-2744-30BE-3354-74ECE7B9FB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25" y="4601420"/>
            <a:ext cx="1668925" cy="1386960"/>
          </a:xfrm>
          <a:prstGeom prst="rect">
            <a:avLst/>
          </a:prstGeom>
        </p:spPr>
      </p:pic>
      <p:pic>
        <p:nvPicPr>
          <p:cNvPr id="9" name="Picture 8" descr="Diagram, schematic&#10;&#10;Description automatically generated">
            <a:extLst>
              <a:ext uri="{FF2B5EF4-FFF2-40B4-BE49-F238E27FC236}">
                <a16:creationId xmlns:a16="http://schemas.microsoft.com/office/drawing/2014/main" id="{B6BF3300-EFC0-7069-69AD-8DE121BD2A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185" y="4523308"/>
            <a:ext cx="1611770" cy="1543184"/>
          </a:xfrm>
          <a:prstGeom prst="rect">
            <a:avLst/>
          </a:prstGeom>
        </p:spPr>
      </p:pic>
      <p:pic>
        <p:nvPicPr>
          <p:cNvPr id="11" name="Picture 10" descr="Diagram&#10;&#10;Description automatically generated">
            <a:extLst>
              <a:ext uri="{FF2B5EF4-FFF2-40B4-BE49-F238E27FC236}">
                <a16:creationId xmlns:a16="http://schemas.microsoft.com/office/drawing/2014/main" id="{AB87541F-C622-20B9-ABDD-8F547D98BE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490" y="4563862"/>
            <a:ext cx="2510359" cy="1462077"/>
          </a:xfrm>
          <a:prstGeom prst="rect">
            <a:avLst/>
          </a:prstGeom>
        </p:spPr>
      </p:pic>
      <p:pic>
        <p:nvPicPr>
          <p:cNvPr id="13" name="Picture 12" descr="Diagram&#10;&#10;Description automatically generated">
            <a:extLst>
              <a:ext uri="{FF2B5EF4-FFF2-40B4-BE49-F238E27FC236}">
                <a16:creationId xmlns:a16="http://schemas.microsoft.com/office/drawing/2014/main" id="{65F87F05-B76E-6C45-A302-8344673B4AA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2987" y="4563861"/>
            <a:ext cx="1615981" cy="1462078"/>
          </a:xfrm>
          <a:prstGeom prst="rect">
            <a:avLst/>
          </a:prstGeom>
        </p:spPr>
      </p:pic>
      <p:sp>
        <p:nvSpPr>
          <p:cNvPr id="14" name="TextBox 13">
            <a:extLst>
              <a:ext uri="{FF2B5EF4-FFF2-40B4-BE49-F238E27FC236}">
                <a16:creationId xmlns:a16="http://schemas.microsoft.com/office/drawing/2014/main" id="{36D6CC9B-81FB-6C55-7860-03C9B570B220}"/>
              </a:ext>
            </a:extLst>
          </p:cNvPr>
          <p:cNvSpPr txBox="1"/>
          <p:nvPr/>
        </p:nvSpPr>
        <p:spPr>
          <a:xfrm>
            <a:off x="1473694" y="5988380"/>
            <a:ext cx="454676" cy="276999"/>
          </a:xfrm>
          <a:prstGeom prst="rect">
            <a:avLst/>
          </a:prstGeom>
          <a:noFill/>
        </p:spPr>
        <p:txBody>
          <a:bodyPr wrap="none" rtlCol="0">
            <a:spAutoFit/>
          </a:bodyPr>
          <a:lstStyle/>
          <a:p>
            <a:r>
              <a:rPr lang="en-US" sz="1200" dirty="0"/>
              <a:t>HOT</a:t>
            </a:r>
          </a:p>
        </p:txBody>
      </p:sp>
      <p:sp>
        <p:nvSpPr>
          <p:cNvPr id="15" name="TextBox 14">
            <a:extLst>
              <a:ext uri="{FF2B5EF4-FFF2-40B4-BE49-F238E27FC236}">
                <a16:creationId xmlns:a16="http://schemas.microsoft.com/office/drawing/2014/main" id="{FA1F01B1-52A2-C472-CF8A-CCC986EA8D05}"/>
              </a:ext>
            </a:extLst>
          </p:cNvPr>
          <p:cNvSpPr txBox="1"/>
          <p:nvPr/>
        </p:nvSpPr>
        <p:spPr>
          <a:xfrm>
            <a:off x="4247732" y="6025939"/>
            <a:ext cx="493340" cy="276999"/>
          </a:xfrm>
          <a:prstGeom prst="rect">
            <a:avLst/>
          </a:prstGeom>
          <a:noFill/>
        </p:spPr>
        <p:txBody>
          <a:bodyPr wrap="none" rtlCol="0">
            <a:spAutoFit/>
          </a:bodyPr>
          <a:lstStyle/>
          <a:p>
            <a:r>
              <a:rPr lang="en-US" sz="1200" dirty="0"/>
              <a:t>GWT</a:t>
            </a:r>
          </a:p>
        </p:txBody>
      </p:sp>
      <p:sp>
        <p:nvSpPr>
          <p:cNvPr id="16" name="TextBox 15">
            <a:extLst>
              <a:ext uri="{FF2B5EF4-FFF2-40B4-BE49-F238E27FC236}">
                <a16:creationId xmlns:a16="http://schemas.microsoft.com/office/drawing/2014/main" id="{118A32A3-86ED-4989-9032-212F73795A4E}"/>
              </a:ext>
            </a:extLst>
          </p:cNvPr>
          <p:cNvSpPr txBox="1"/>
          <p:nvPr/>
        </p:nvSpPr>
        <p:spPr>
          <a:xfrm>
            <a:off x="7113978" y="5988380"/>
            <a:ext cx="336952" cy="276999"/>
          </a:xfrm>
          <a:prstGeom prst="rect">
            <a:avLst/>
          </a:prstGeom>
          <a:noFill/>
        </p:spPr>
        <p:txBody>
          <a:bodyPr wrap="none" rtlCol="0">
            <a:spAutoFit/>
          </a:bodyPr>
          <a:lstStyle/>
          <a:p>
            <a:r>
              <a:rPr lang="en-US" sz="1200" dirty="0"/>
              <a:t>IIT</a:t>
            </a:r>
          </a:p>
        </p:txBody>
      </p:sp>
      <p:sp>
        <p:nvSpPr>
          <p:cNvPr id="17" name="TextBox 16">
            <a:extLst>
              <a:ext uri="{FF2B5EF4-FFF2-40B4-BE49-F238E27FC236}">
                <a16:creationId xmlns:a16="http://schemas.microsoft.com/office/drawing/2014/main" id="{B10905DC-174A-D786-110E-9608E9FC3ADC}"/>
              </a:ext>
            </a:extLst>
          </p:cNvPr>
          <p:cNvSpPr txBox="1"/>
          <p:nvPr/>
        </p:nvSpPr>
        <p:spPr>
          <a:xfrm>
            <a:off x="9692132" y="6023940"/>
            <a:ext cx="1397690" cy="276999"/>
          </a:xfrm>
          <a:prstGeom prst="rect">
            <a:avLst/>
          </a:prstGeom>
          <a:noFill/>
        </p:spPr>
        <p:txBody>
          <a:bodyPr wrap="none" rtlCol="0">
            <a:spAutoFit/>
          </a:bodyPr>
          <a:lstStyle/>
          <a:p>
            <a:r>
              <a:rPr lang="en-US" sz="1200" dirty="0"/>
              <a:t>Re-entry/Predictive</a:t>
            </a:r>
          </a:p>
        </p:txBody>
      </p:sp>
    </p:spTree>
    <p:extLst>
      <p:ext uri="{BB962C8B-B14F-4D97-AF65-F5344CB8AC3E}">
        <p14:creationId xmlns:p14="http://schemas.microsoft.com/office/powerpoint/2010/main" val="1726676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13</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Moving Forward</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3277820"/>
          </a:xfrm>
          <a:prstGeom prst="rect">
            <a:avLst/>
          </a:prstGeom>
          <a:noFill/>
        </p:spPr>
        <p:txBody>
          <a:bodyPr wrap="square" rtlCol="0">
            <a:spAutoFit/>
          </a:bodyPr>
          <a:lstStyle/>
          <a:p>
            <a:r>
              <a:rPr lang="en-US" dirty="0"/>
              <a:t>‘Narrative structures’ within the science of consciousness.</a:t>
            </a:r>
          </a:p>
          <a:p>
            <a:endParaRPr lang="en-US" dirty="0"/>
          </a:p>
          <a:p>
            <a:pPr>
              <a:lnSpc>
                <a:spcPct val="150000"/>
              </a:lnSpc>
            </a:pPr>
            <a:r>
              <a:rPr lang="en-US" dirty="0"/>
              <a:t>Three suggestions. </a:t>
            </a:r>
          </a:p>
          <a:p>
            <a:pPr marL="800100" lvl="1" indent="-342900">
              <a:lnSpc>
                <a:spcPct val="150000"/>
              </a:lnSpc>
              <a:buFont typeface="+mj-lt"/>
              <a:buAutoNum type="arabicPeriod"/>
            </a:pPr>
            <a:r>
              <a:rPr lang="en-US" dirty="0" err="1"/>
              <a:t>ToCs</a:t>
            </a:r>
            <a:r>
              <a:rPr lang="en-US" dirty="0"/>
              <a:t> need to be developed with precision.</a:t>
            </a:r>
          </a:p>
          <a:p>
            <a:pPr marL="800100" lvl="1" indent="-342900">
              <a:lnSpc>
                <a:spcPct val="150000"/>
              </a:lnSpc>
              <a:buFont typeface="+mj-lt"/>
              <a:buAutoNum type="arabicPeriod"/>
            </a:pPr>
            <a:r>
              <a:rPr lang="en-US" dirty="0" err="1"/>
              <a:t>ToCs</a:t>
            </a:r>
            <a:r>
              <a:rPr lang="en-US" dirty="0"/>
              <a:t> need to be made more comprehensive.</a:t>
            </a:r>
          </a:p>
          <a:p>
            <a:pPr marL="800100" lvl="1" indent="-342900">
              <a:lnSpc>
                <a:spcPct val="150000"/>
              </a:lnSpc>
              <a:buFont typeface="+mj-lt"/>
              <a:buAutoNum type="arabicPeriod"/>
            </a:pPr>
            <a:r>
              <a:rPr lang="en-US" dirty="0"/>
              <a:t>The measurement problem: the problem of identifying trustworthy measures of consciousness (critical for verification of predictions). </a:t>
            </a:r>
          </a:p>
          <a:p>
            <a:pPr marL="800100" lvl="1" indent="-342900">
              <a:buFont typeface="+mj-lt"/>
              <a:buAutoNum type="arabicPeriod"/>
            </a:pPr>
            <a:endParaRPr lang="en-US" dirty="0"/>
          </a:p>
          <a:p>
            <a:endParaRPr lang="en-US" dirty="0"/>
          </a:p>
        </p:txBody>
      </p:sp>
      <p:pic>
        <p:nvPicPr>
          <p:cNvPr id="6" name="Picture 5" descr="Diagram&#10;&#10;Description automatically generated">
            <a:extLst>
              <a:ext uri="{FF2B5EF4-FFF2-40B4-BE49-F238E27FC236}">
                <a16:creationId xmlns:a16="http://schemas.microsoft.com/office/drawing/2014/main" id="{BDA64D30-9C63-08B2-4967-00735EBC93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25" y="4601420"/>
            <a:ext cx="1668925" cy="1386960"/>
          </a:xfrm>
          <a:prstGeom prst="rect">
            <a:avLst/>
          </a:prstGeom>
        </p:spPr>
      </p:pic>
      <p:pic>
        <p:nvPicPr>
          <p:cNvPr id="7" name="Picture 6" descr="Diagram, schematic&#10;&#10;Description automatically generated">
            <a:extLst>
              <a:ext uri="{FF2B5EF4-FFF2-40B4-BE49-F238E27FC236}">
                <a16:creationId xmlns:a16="http://schemas.microsoft.com/office/drawing/2014/main" id="{B5A3E378-CC9C-C407-9202-C8C7B59A60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185" y="4523308"/>
            <a:ext cx="1611770" cy="1543184"/>
          </a:xfrm>
          <a:prstGeom prst="rect">
            <a:avLst/>
          </a:prstGeom>
        </p:spPr>
      </p:pic>
      <p:pic>
        <p:nvPicPr>
          <p:cNvPr id="8" name="Picture 7" descr="Diagram&#10;&#10;Description automatically generated">
            <a:extLst>
              <a:ext uri="{FF2B5EF4-FFF2-40B4-BE49-F238E27FC236}">
                <a16:creationId xmlns:a16="http://schemas.microsoft.com/office/drawing/2014/main" id="{A609BB6F-0E23-A8CD-C7B0-34876418B4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490" y="4563862"/>
            <a:ext cx="2510359" cy="1462077"/>
          </a:xfrm>
          <a:prstGeom prst="rect">
            <a:avLst/>
          </a:prstGeom>
        </p:spPr>
      </p:pic>
      <p:pic>
        <p:nvPicPr>
          <p:cNvPr id="9" name="Picture 8" descr="Diagram&#10;&#10;Description automatically generated">
            <a:extLst>
              <a:ext uri="{FF2B5EF4-FFF2-40B4-BE49-F238E27FC236}">
                <a16:creationId xmlns:a16="http://schemas.microsoft.com/office/drawing/2014/main" id="{F4FD3764-3F51-E4FE-40F3-36C0792187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2987" y="4563861"/>
            <a:ext cx="1615981" cy="1462078"/>
          </a:xfrm>
          <a:prstGeom prst="rect">
            <a:avLst/>
          </a:prstGeom>
        </p:spPr>
      </p:pic>
      <p:sp>
        <p:nvSpPr>
          <p:cNvPr id="10" name="TextBox 9">
            <a:extLst>
              <a:ext uri="{FF2B5EF4-FFF2-40B4-BE49-F238E27FC236}">
                <a16:creationId xmlns:a16="http://schemas.microsoft.com/office/drawing/2014/main" id="{2E2A8237-5B11-D004-00EF-DCC19FFCB839}"/>
              </a:ext>
            </a:extLst>
          </p:cNvPr>
          <p:cNvSpPr txBox="1"/>
          <p:nvPr/>
        </p:nvSpPr>
        <p:spPr>
          <a:xfrm>
            <a:off x="1473694" y="5988380"/>
            <a:ext cx="454676" cy="276999"/>
          </a:xfrm>
          <a:prstGeom prst="rect">
            <a:avLst/>
          </a:prstGeom>
          <a:noFill/>
        </p:spPr>
        <p:txBody>
          <a:bodyPr wrap="none" rtlCol="0">
            <a:spAutoFit/>
          </a:bodyPr>
          <a:lstStyle/>
          <a:p>
            <a:r>
              <a:rPr lang="en-US" sz="1200" dirty="0"/>
              <a:t>HOT</a:t>
            </a:r>
          </a:p>
        </p:txBody>
      </p:sp>
      <p:sp>
        <p:nvSpPr>
          <p:cNvPr id="11" name="TextBox 10">
            <a:extLst>
              <a:ext uri="{FF2B5EF4-FFF2-40B4-BE49-F238E27FC236}">
                <a16:creationId xmlns:a16="http://schemas.microsoft.com/office/drawing/2014/main" id="{B0DBFF52-6BDE-AC54-11FD-AC3C880076C1}"/>
              </a:ext>
            </a:extLst>
          </p:cNvPr>
          <p:cNvSpPr txBox="1"/>
          <p:nvPr/>
        </p:nvSpPr>
        <p:spPr>
          <a:xfrm>
            <a:off x="4247732" y="6025939"/>
            <a:ext cx="493340" cy="276999"/>
          </a:xfrm>
          <a:prstGeom prst="rect">
            <a:avLst/>
          </a:prstGeom>
          <a:noFill/>
        </p:spPr>
        <p:txBody>
          <a:bodyPr wrap="none" rtlCol="0">
            <a:spAutoFit/>
          </a:bodyPr>
          <a:lstStyle/>
          <a:p>
            <a:r>
              <a:rPr lang="en-US" sz="1200" dirty="0"/>
              <a:t>GWT</a:t>
            </a:r>
          </a:p>
        </p:txBody>
      </p:sp>
      <p:sp>
        <p:nvSpPr>
          <p:cNvPr id="12" name="TextBox 11">
            <a:extLst>
              <a:ext uri="{FF2B5EF4-FFF2-40B4-BE49-F238E27FC236}">
                <a16:creationId xmlns:a16="http://schemas.microsoft.com/office/drawing/2014/main" id="{72E9859A-C98D-6373-F3B7-9186F1A551E1}"/>
              </a:ext>
            </a:extLst>
          </p:cNvPr>
          <p:cNvSpPr txBox="1"/>
          <p:nvPr/>
        </p:nvSpPr>
        <p:spPr>
          <a:xfrm>
            <a:off x="7113978" y="5988380"/>
            <a:ext cx="336952" cy="276999"/>
          </a:xfrm>
          <a:prstGeom prst="rect">
            <a:avLst/>
          </a:prstGeom>
          <a:noFill/>
        </p:spPr>
        <p:txBody>
          <a:bodyPr wrap="none" rtlCol="0">
            <a:spAutoFit/>
          </a:bodyPr>
          <a:lstStyle/>
          <a:p>
            <a:r>
              <a:rPr lang="en-US" sz="1200" dirty="0"/>
              <a:t>IIT</a:t>
            </a:r>
          </a:p>
        </p:txBody>
      </p:sp>
      <p:sp>
        <p:nvSpPr>
          <p:cNvPr id="13" name="TextBox 12">
            <a:extLst>
              <a:ext uri="{FF2B5EF4-FFF2-40B4-BE49-F238E27FC236}">
                <a16:creationId xmlns:a16="http://schemas.microsoft.com/office/drawing/2014/main" id="{A7892BAB-CD49-8F98-28E6-A2D45534DF1C}"/>
              </a:ext>
            </a:extLst>
          </p:cNvPr>
          <p:cNvSpPr txBox="1"/>
          <p:nvPr/>
        </p:nvSpPr>
        <p:spPr>
          <a:xfrm>
            <a:off x="9692132" y="6023940"/>
            <a:ext cx="1397690" cy="276999"/>
          </a:xfrm>
          <a:prstGeom prst="rect">
            <a:avLst/>
          </a:prstGeom>
          <a:noFill/>
        </p:spPr>
        <p:txBody>
          <a:bodyPr wrap="none" rtlCol="0">
            <a:spAutoFit/>
          </a:bodyPr>
          <a:lstStyle/>
          <a:p>
            <a:r>
              <a:rPr lang="en-US" sz="1200" dirty="0"/>
              <a:t>Re-entry/Predictive</a:t>
            </a:r>
          </a:p>
        </p:txBody>
      </p:sp>
    </p:spTree>
    <p:extLst>
      <p:ext uri="{BB962C8B-B14F-4D97-AF65-F5344CB8AC3E}">
        <p14:creationId xmlns:p14="http://schemas.microsoft.com/office/powerpoint/2010/main" val="4689068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4B58D6-6102-444F-B284-A97ADD146268}"/>
              </a:ext>
            </a:extLst>
          </p:cNvPr>
          <p:cNvSpPr>
            <a:spLocks noGrp="1"/>
          </p:cNvSpPr>
          <p:nvPr>
            <p:ph type="sldNum" sz="quarter" idx="12"/>
          </p:nvPr>
        </p:nvSpPr>
        <p:spPr/>
        <p:txBody>
          <a:bodyPr/>
          <a:lstStyle/>
          <a:p>
            <a:fld id="{AA39AD06-24D5-4BD7-A5D9-D7D60C888695}" type="slidenum">
              <a:rPr lang="en-US" smtClean="0"/>
              <a:t>14</a:t>
            </a:fld>
            <a:endParaRPr lang="en-US"/>
          </a:p>
        </p:txBody>
      </p:sp>
      <p:sp>
        <p:nvSpPr>
          <p:cNvPr id="4" name="TextBox 3">
            <a:extLst>
              <a:ext uri="{FF2B5EF4-FFF2-40B4-BE49-F238E27FC236}">
                <a16:creationId xmlns:a16="http://schemas.microsoft.com/office/drawing/2014/main" id="{BD318587-C887-4F26-BCBB-B7A65BDC70CE}"/>
              </a:ext>
            </a:extLst>
          </p:cNvPr>
          <p:cNvSpPr txBox="1"/>
          <p:nvPr/>
        </p:nvSpPr>
        <p:spPr>
          <a:xfrm>
            <a:off x="3906586" y="2721114"/>
            <a:ext cx="3935181" cy="707886"/>
          </a:xfrm>
          <a:prstGeom prst="rect">
            <a:avLst/>
          </a:prstGeom>
          <a:noFill/>
        </p:spPr>
        <p:txBody>
          <a:bodyPr wrap="none" rtlCol="0">
            <a:spAutoFit/>
          </a:bodyPr>
          <a:lstStyle/>
          <a:p>
            <a:pPr algn="ctr"/>
            <a:r>
              <a:rPr lang="en-US" sz="4000" dirty="0"/>
              <a:t>Phew! Thank you!</a:t>
            </a:r>
          </a:p>
        </p:txBody>
      </p:sp>
      <p:sp>
        <p:nvSpPr>
          <p:cNvPr id="5" name="Footer Placeholder 4">
            <a:extLst>
              <a:ext uri="{FF2B5EF4-FFF2-40B4-BE49-F238E27FC236}">
                <a16:creationId xmlns:a16="http://schemas.microsoft.com/office/drawing/2014/main" id="{EA8C0075-6658-0540-676B-16BA9C4EA7D5}"/>
              </a:ext>
            </a:extLst>
          </p:cNvPr>
          <p:cNvSpPr>
            <a:spLocks noGrp="1"/>
          </p:cNvSpPr>
          <p:nvPr>
            <p:ph type="ftr" sz="quarter" idx="11"/>
          </p:nvPr>
        </p:nvSpPr>
        <p:spPr/>
        <p:txBody>
          <a:bodyPr/>
          <a:lstStyle/>
          <a:p>
            <a:r>
              <a:rPr lang="en-US"/>
              <a:t>ToC</a:t>
            </a:r>
          </a:p>
        </p:txBody>
      </p:sp>
      <p:pic>
        <p:nvPicPr>
          <p:cNvPr id="9" name="Picture 8" descr="Diagram&#10;&#10;Description automatically generated">
            <a:extLst>
              <a:ext uri="{FF2B5EF4-FFF2-40B4-BE49-F238E27FC236}">
                <a16:creationId xmlns:a16="http://schemas.microsoft.com/office/drawing/2014/main" id="{85BFF515-6064-0B8F-A09B-3ED3DC8E4F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725" y="4601420"/>
            <a:ext cx="1668925" cy="1386960"/>
          </a:xfrm>
          <a:prstGeom prst="rect">
            <a:avLst/>
          </a:prstGeom>
        </p:spPr>
      </p:pic>
      <p:pic>
        <p:nvPicPr>
          <p:cNvPr id="10" name="Picture 9" descr="Diagram, schematic&#10;&#10;Description automatically generated">
            <a:extLst>
              <a:ext uri="{FF2B5EF4-FFF2-40B4-BE49-F238E27FC236}">
                <a16:creationId xmlns:a16="http://schemas.microsoft.com/office/drawing/2014/main" id="{4166DBC2-87E1-A892-B6AB-FF91F98D03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9185" y="4523308"/>
            <a:ext cx="1611770" cy="1543184"/>
          </a:xfrm>
          <a:prstGeom prst="rect">
            <a:avLst/>
          </a:prstGeom>
        </p:spPr>
      </p:pic>
      <p:pic>
        <p:nvPicPr>
          <p:cNvPr id="11" name="Picture 10" descr="Diagram&#10;&#10;Description automatically generated">
            <a:extLst>
              <a:ext uri="{FF2B5EF4-FFF2-40B4-BE49-F238E27FC236}">
                <a16:creationId xmlns:a16="http://schemas.microsoft.com/office/drawing/2014/main" id="{A70F0C61-E343-627B-61E8-5A67A8793A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6490" y="4563862"/>
            <a:ext cx="2510359" cy="1462077"/>
          </a:xfrm>
          <a:prstGeom prst="rect">
            <a:avLst/>
          </a:prstGeom>
        </p:spPr>
      </p:pic>
      <p:pic>
        <p:nvPicPr>
          <p:cNvPr id="12" name="Picture 11" descr="Diagram&#10;&#10;Description automatically generated">
            <a:extLst>
              <a:ext uri="{FF2B5EF4-FFF2-40B4-BE49-F238E27FC236}">
                <a16:creationId xmlns:a16="http://schemas.microsoft.com/office/drawing/2014/main" id="{1FD75362-F696-A209-2EF1-69C67A232B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2987" y="4563861"/>
            <a:ext cx="1615981" cy="1462078"/>
          </a:xfrm>
          <a:prstGeom prst="rect">
            <a:avLst/>
          </a:prstGeom>
        </p:spPr>
      </p:pic>
      <p:sp>
        <p:nvSpPr>
          <p:cNvPr id="13" name="TextBox 12">
            <a:extLst>
              <a:ext uri="{FF2B5EF4-FFF2-40B4-BE49-F238E27FC236}">
                <a16:creationId xmlns:a16="http://schemas.microsoft.com/office/drawing/2014/main" id="{FFEA2107-B565-6015-1144-BF3E8FA19A2E}"/>
              </a:ext>
            </a:extLst>
          </p:cNvPr>
          <p:cNvSpPr txBox="1"/>
          <p:nvPr/>
        </p:nvSpPr>
        <p:spPr>
          <a:xfrm>
            <a:off x="1473694" y="5988380"/>
            <a:ext cx="454676" cy="276999"/>
          </a:xfrm>
          <a:prstGeom prst="rect">
            <a:avLst/>
          </a:prstGeom>
          <a:noFill/>
        </p:spPr>
        <p:txBody>
          <a:bodyPr wrap="none" rtlCol="0">
            <a:spAutoFit/>
          </a:bodyPr>
          <a:lstStyle/>
          <a:p>
            <a:r>
              <a:rPr lang="en-US" sz="1200" dirty="0"/>
              <a:t>HOT</a:t>
            </a:r>
          </a:p>
        </p:txBody>
      </p:sp>
      <p:sp>
        <p:nvSpPr>
          <p:cNvPr id="14" name="TextBox 13">
            <a:extLst>
              <a:ext uri="{FF2B5EF4-FFF2-40B4-BE49-F238E27FC236}">
                <a16:creationId xmlns:a16="http://schemas.microsoft.com/office/drawing/2014/main" id="{73F51D40-6D25-4E4B-EB26-C93CA24FB7B2}"/>
              </a:ext>
            </a:extLst>
          </p:cNvPr>
          <p:cNvSpPr txBox="1"/>
          <p:nvPr/>
        </p:nvSpPr>
        <p:spPr>
          <a:xfrm>
            <a:off x="4247732" y="6025939"/>
            <a:ext cx="493340" cy="276999"/>
          </a:xfrm>
          <a:prstGeom prst="rect">
            <a:avLst/>
          </a:prstGeom>
          <a:noFill/>
        </p:spPr>
        <p:txBody>
          <a:bodyPr wrap="none" rtlCol="0">
            <a:spAutoFit/>
          </a:bodyPr>
          <a:lstStyle/>
          <a:p>
            <a:r>
              <a:rPr lang="en-US" sz="1200" dirty="0"/>
              <a:t>GWT</a:t>
            </a:r>
          </a:p>
        </p:txBody>
      </p:sp>
      <p:sp>
        <p:nvSpPr>
          <p:cNvPr id="15" name="TextBox 14">
            <a:extLst>
              <a:ext uri="{FF2B5EF4-FFF2-40B4-BE49-F238E27FC236}">
                <a16:creationId xmlns:a16="http://schemas.microsoft.com/office/drawing/2014/main" id="{45EACC82-ADFD-05F8-796C-4F67EA5C5D87}"/>
              </a:ext>
            </a:extLst>
          </p:cNvPr>
          <p:cNvSpPr txBox="1"/>
          <p:nvPr/>
        </p:nvSpPr>
        <p:spPr>
          <a:xfrm>
            <a:off x="7113978" y="5988380"/>
            <a:ext cx="336952" cy="276999"/>
          </a:xfrm>
          <a:prstGeom prst="rect">
            <a:avLst/>
          </a:prstGeom>
          <a:noFill/>
        </p:spPr>
        <p:txBody>
          <a:bodyPr wrap="none" rtlCol="0">
            <a:spAutoFit/>
          </a:bodyPr>
          <a:lstStyle/>
          <a:p>
            <a:r>
              <a:rPr lang="en-US" sz="1200" dirty="0"/>
              <a:t>IIT</a:t>
            </a:r>
          </a:p>
        </p:txBody>
      </p:sp>
      <p:sp>
        <p:nvSpPr>
          <p:cNvPr id="16" name="TextBox 15">
            <a:extLst>
              <a:ext uri="{FF2B5EF4-FFF2-40B4-BE49-F238E27FC236}">
                <a16:creationId xmlns:a16="http://schemas.microsoft.com/office/drawing/2014/main" id="{9441A536-878F-44C4-1B9F-63F531173C99}"/>
              </a:ext>
            </a:extLst>
          </p:cNvPr>
          <p:cNvSpPr txBox="1"/>
          <p:nvPr/>
        </p:nvSpPr>
        <p:spPr>
          <a:xfrm>
            <a:off x="9692132" y="6023940"/>
            <a:ext cx="1397690" cy="276999"/>
          </a:xfrm>
          <a:prstGeom prst="rect">
            <a:avLst/>
          </a:prstGeom>
          <a:noFill/>
        </p:spPr>
        <p:txBody>
          <a:bodyPr wrap="none" rtlCol="0">
            <a:spAutoFit/>
          </a:bodyPr>
          <a:lstStyle/>
          <a:p>
            <a:r>
              <a:rPr lang="en-US" sz="1200" dirty="0"/>
              <a:t>Re-entry/Predictive</a:t>
            </a:r>
          </a:p>
        </p:txBody>
      </p:sp>
    </p:spTree>
    <p:extLst>
      <p:ext uri="{BB962C8B-B14F-4D97-AF65-F5344CB8AC3E}">
        <p14:creationId xmlns:p14="http://schemas.microsoft.com/office/powerpoint/2010/main" val="2421784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4B58D6-6102-444F-B284-A97ADD146268}"/>
              </a:ext>
            </a:extLst>
          </p:cNvPr>
          <p:cNvSpPr>
            <a:spLocks noGrp="1"/>
          </p:cNvSpPr>
          <p:nvPr>
            <p:ph type="sldNum" sz="quarter" idx="12"/>
          </p:nvPr>
        </p:nvSpPr>
        <p:spPr/>
        <p:txBody>
          <a:bodyPr/>
          <a:lstStyle/>
          <a:p>
            <a:fld id="{AA39AD06-24D5-4BD7-A5D9-D7D60C888695}" type="slidenum">
              <a:rPr lang="en-US" smtClean="0"/>
              <a:t>2</a:t>
            </a:fld>
            <a:endParaRPr lang="en-US"/>
          </a:p>
        </p:txBody>
      </p:sp>
      <p:sp>
        <p:nvSpPr>
          <p:cNvPr id="4" name="TextBox 3">
            <a:extLst>
              <a:ext uri="{FF2B5EF4-FFF2-40B4-BE49-F238E27FC236}">
                <a16:creationId xmlns:a16="http://schemas.microsoft.com/office/drawing/2014/main" id="{BD318587-C887-4F26-BCBB-B7A65BDC70CE}"/>
              </a:ext>
            </a:extLst>
          </p:cNvPr>
          <p:cNvSpPr txBox="1"/>
          <p:nvPr/>
        </p:nvSpPr>
        <p:spPr>
          <a:xfrm>
            <a:off x="4794169" y="33090"/>
            <a:ext cx="2160015" cy="707886"/>
          </a:xfrm>
          <a:prstGeom prst="rect">
            <a:avLst/>
          </a:prstGeom>
          <a:noFill/>
        </p:spPr>
        <p:txBody>
          <a:bodyPr wrap="none" rtlCol="0">
            <a:spAutoFit/>
          </a:bodyPr>
          <a:lstStyle/>
          <a:p>
            <a:r>
              <a:rPr lang="en-US" sz="4000" dirty="0"/>
              <a:t>Overview</a:t>
            </a:r>
          </a:p>
        </p:txBody>
      </p:sp>
      <p:sp>
        <p:nvSpPr>
          <p:cNvPr id="2" name="TextBox 1">
            <a:extLst>
              <a:ext uri="{FF2B5EF4-FFF2-40B4-BE49-F238E27FC236}">
                <a16:creationId xmlns:a16="http://schemas.microsoft.com/office/drawing/2014/main" id="{557B2BEC-6B5E-4F53-9856-F1A496EBCAFB}"/>
              </a:ext>
            </a:extLst>
          </p:cNvPr>
          <p:cNvSpPr txBox="1"/>
          <p:nvPr/>
        </p:nvSpPr>
        <p:spPr>
          <a:xfrm>
            <a:off x="937260" y="1074420"/>
            <a:ext cx="10447020" cy="419961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dirty="0"/>
              <a:t>NCCs</a:t>
            </a:r>
          </a:p>
          <a:p>
            <a:pPr marL="285750" indent="-285750">
              <a:lnSpc>
                <a:spcPct val="150000"/>
              </a:lnSpc>
              <a:buFont typeface="Arial" panose="020B0604020202020204" pitchFamily="34" charset="0"/>
              <a:buChar char="•"/>
            </a:pPr>
            <a:r>
              <a:rPr lang="en-US" sz="2000" dirty="0"/>
              <a:t>Preliminaries</a:t>
            </a:r>
          </a:p>
          <a:p>
            <a:pPr marL="285750" indent="-285750">
              <a:lnSpc>
                <a:spcPct val="150000"/>
              </a:lnSpc>
              <a:buFont typeface="Arial" panose="020B0604020202020204" pitchFamily="34" charset="0"/>
              <a:buChar char="•"/>
            </a:pPr>
            <a:r>
              <a:rPr lang="en-US" sz="2000" dirty="0"/>
              <a:t>Hard vs. Easy Problems</a:t>
            </a:r>
          </a:p>
          <a:p>
            <a:pPr marL="285750" indent="-285750">
              <a:lnSpc>
                <a:spcPct val="150000"/>
              </a:lnSpc>
              <a:buFont typeface="Arial" panose="020B0604020202020204" pitchFamily="34" charset="0"/>
              <a:buChar char="•"/>
            </a:pPr>
            <a:r>
              <a:rPr lang="en-US" sz="2000" dirty="0"/>
              <a:t>Higher-Order Theories (HOTs)</a:t>
            </a:r>
          </a:p>
          <a:p>
            <a:pPr marL="285750" indent="-285750">
              <a:lnSpc>
                <a:spcPct val="150000"/>
              </a:lnSpc>
              <a:buFont typeface="Arial" panose="020B0604020202020204" pitchFamily="34" charset="0"/>
              <a:buChar char="•"/>
            </a:pPr>
            <a:r>
              <a:rPr lang="en-US" sz="2000" dirty="0"/>
              <a:t>Global Workspace Theories (GWTs)</a:t>
            </a:r>
          </a:p>
          <a:p>
            <a:pPr marL="285750" indent="-285750">
              <a:lnSpc>
                <a:spcPct val="150000"/>
              </a:lnSpc>
              <a:buFont typeface="Arial" panose="020B0604020202020204" pitchFamily="34" charset="0"/>
              <a:buChar char="•"/>
            </a:pPr>
            <a:r>
              <a:rPr lang="en-US" sz="2000" dirty="0"/>
              <a:t>Integrated Information Theory (IIT)</a:t>
            </a:r>
          </a:p>
          <a:p>
            <a:pPr marL="285750" indent="-285750">
              <a:lnSpc>
                <a:spcPct val="150000"/>
              </a:lnSpc>
              <a:buFont typeface="Arial" panose="020B0604020202020204" pitchFamily="34" charset="0"/>
              <a:buChar char="•"/>
            </a:pPr>
            <a:r>
              <a:rPr lang="en-US" sz="2000" dirty="0"/>
              <a:t>Re-entry and Predictive Processing Theories</a:t>
            </a:r>
          </a:p>
          <a:p>
            <a:pPr marL="285750" indent="-285750">
              <a:lnSpc>
                <a:spcPct val="150000"/>
              </a:lnSpc>
              <a:buFont typeface="Arial" panose="020B0604020202020204" pitchFamily="34" charset="0"/>
              <a:buChar char="•"/>
            </a:pPr>
            <a:r>
              <a:rPr lang="en-US" sz="2000" dirty="0"/>
              <a:t>Evaluation of Theories of Consciousness </a:t>
            </a:r>
          </a:p>
          <a:p>
            <a:pPr marL="285750" indent="-285750">
              <a:lnSpc>
                <a:spcPct val="150000"/>
              </a:lnSpc>
              <a:buFont typeface="Arial" panose="020B0604020202020204" pitchFamily="34" charset="0"/>
              <a:buChar char="•"/>
            </a:pPr>
            <a:r>
              <a:rPr lang="en-US" sz="2000" dirty="0"/>
              <a:t>Moving Forward</a:t>
            </a:r>
          </a:p>
        </p:txBody>
      </p:sp>
      <p:sp>
        <p:nvSpPr>
          <p:cNvPr id="6" name="Footer Placeholder 5">
            <a:extLst>
              <a:ext uri="{FF2B5EF4-FFF2-40B4-BE49-F238E27FC236}">
                <a16:creationId xmlns:a16="http://schemas.microsoft.com/office/drawing/2014/main" id="{19D967CB-93D2-0145-C704-0800CD9C6B87}"/>
              </a:ext>
            </a:extLst>
          </p:cNvPr>
          <p:cNvSpPr>
            <a:spLocks noGrp="1"/>
          </p:cNvSpPr>
          <p:nvPr>
            <p:ph type="ftr" sz="quarter" idx="11"/>
          </p:nvPr>
        </p:nvSpPr>
        <p:spPr/>
        <p:txBody>
          <a:bodyPr/>
          <a:lstStyle/>
          <a:p>
            <a:r>
              <a:rPr lang="en-US"/>
              <a:t>ToC</a:t>
            </a:r>
          </a:p>
        </p:txBody>
      </p:sp>
    </p:spTree>
    <p:extLst>
      <p:ext uri="{BB962C8B-B14F-4D97-AF65-F5344CB8AC3E}">
        <p14:creationId xmlns:p14="http://schemas.microsoft.com/office/powerpoint/2010/main" val="3071294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3</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Neural Correlates of Consciousness (NCCs) </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4801314"/>
          </a:xfrm>
          <a:prstGeom prst="rect">
            <a:avLst/>
          </a:prstGeom>
          <a:noFill/>
        </p:spPr>
        <p:txBody>
          <a:bodyPr wrap="square" rtlCol="0">
            <a:spAutoFit/>
          </a:bodyPr>
          <a:lstStyle/>
          <a:p>
            <a:r>
              <a:rPr lang="en-US" dirty="0"/>
              <a:t>Definition </a:t>
            </a:r>
          </a:p>
          <a:p>
            <a:pPr marL="285750" indent="-285750">
              <a:buFontTx/>
              <a:buChar char="-"/>
            </a:pPr>
            <a:r>
              <a:rPr lang="en-US" i="1" dirty="0"/>
              <a:t>The minimal set of neural events that is jointly sufficient for a conscious state</a:t>
            </a:r>
            <a:r>
              <a:rPr lang="en-US" dirty="0"/>
              <a:t>. </a:t>
            </a:r>
          </a:p>
          <a:p>
            <a:pPr marL="285750" indent="-285750">
              <a:buFontTx/>
              <a:buChar char="-"/>
            </a:pPr>
            <a:r>
              <a:rPr lang="en-US" dirty="0"/>
              <a:t>Seeking the brain states and processes that are most closely related to consciousness.</a:t>
            </a:r>
          </a:p>
          <a:p>
            <a:pPr marL="285750" indent="-285750">
              <a:buFontTx/>
              <a:buChar char="-"/>
            </a:pPr>
            <a:r>
              <a:rPr lang="en-US" dirty="0"/>
              <a:t>Provided common language and theory for researchers</a:t>
            </a:r>
          </a:p>
          <a:p>
            <a:endParaRPr lang="en-US" dirty="0"/>
          </a:p>
          <a:p>
            <a:r>
              <a:rPr lang="en-US" dirty="0"/>
              <a:t>Limitations</a:t>
            </a:r>
          </a:p>
          <a:p>
            <a:pPr marL="285750" indent="-285750">
              <a:buFontTx/>
              <a:buChar char="-"/>
            </a:pPr>
            <a:r>
              <a:rPr lang="en-US" dirty="0"/>
              <a:t>Distinguishing ‘true’ NCCs from the neural prerequisites and consequences of consciousness</a:t>
            </a:r>
          </a:p>
          <a:p>
            <a:pPr marL="285750" indent="-285750">
              <a:buFontTx/>
              <a:buChar char="-"/>
            </a:pPr>
            <a:r>
              <a:rPr lang="en-US" dirty="0"/>
              <a:t>Leads to the development of </a:t>
            </a:r>
            <a:r>
              <a:rPr lang="en-US" b="1" dirty="0"/>
              <a:t>Theories of </a:t>
            </a:r>
            <a:r>
              <a:rPr lang="en-US" sz="1800" b="1" dirty="0"/>
              <a:t>Consciousness (</a:t>
            </a:r>
            <a:r>
              <a:rPr lang="en-US" sz="1800" b="1" dirty="0" err="1"/>
              <a:t>ToC</a:t>
            </a:r>
            <a:r>
              <a:rPr lang="en-US" sz="1800" b="1" dirty="0"/>
              <a:t>)</a:t>
            </a:r>
            <a:endParaRPr lang="en-US" b="1" dirty="0"/>
          </a:p>
          <a:p>
            <a:pPr marL="285750" indent="-285750">
              <a:buFontTx/>
              <a:buChar char="-"/>
            </a:pPr>
            <a:r>
              <a:rPr lang="en-US" dirty="0"/>
              <a:t>Go beyond an NCC-based methodology and move towards models of consciousness that deliver explanatory insight</a:t>
            </a:r>
          </a:p>
          <a:p>
            <a:pPr marL="285750" indent="-285750">
              <a:buFontTx/>
              <a:buChar char="-"/>
            </a:pPr>
            <a:r>
              <a:rPr lang="en-US" dirty="0"/>
              <a:t>Empirically validated </a:t>
            </a:r>
            <a:r>
              <a:rPr lang="en-US" dirty="0" err="1"/>
              <a:t>ToC</a:t>
            </a:r>
            <a:r>
              <a:rPr lang="en-US" dirty="0"/>
              <a:t> should be the primary goal of consciousness science.</a:t>
            </a:r>
          </a:p>
          <a:p>
            <a:pPr marL="285750" indent="-285750">
              <a:buFontTx/>
              <a:buChar char="-"/>
            </a:pPr>
            <a:endParaRPr lang="en-US" dirty="0"/>
          </a:p>
          <a:p>
            <a:pPr marL="285750" indent="-285750">
              <a:buFontTx/>
              <a:buChar char="-"/>
            </a:pPr>
            <a:endParaRPr lang="en-US" dirty="0"/>
          </a:p>
          <a:p>
            <a:r>
              <a:rPr lang="en-US" dirty="0"/>
              <a:t>Explanatory Gap</a:t>
            </a:r>
          </a:p>
          <a:p>
            <a:pPr marL="285750" indent="-285750">
              <a:buFontTx/>
              <a:buChar char="-"/>
            </a:pPr>
            <a:r>
              <a:rPr lang="en-US" dirty="0"/>
              <a:t>The intuition that there seems to be no prospect of a fully reductive explanation of experience in physical or functional terms.</a:t>
            </a:r>
          </a:p>
          <a:p>
            <a:pPr marL="285750" indent="-285750">
              <a:buFontTx/>
              <a:buChar char="-"/>
            </a:pPr>
            <a:endParaRPr lang="en-US" dirty="0"/>
          </a:p>
          <a:p>
            <a:r>
              <a:rPr lang="en-US" dirty="0"/>
              <a:t>Proliferation of Science</a:t>
            </a:r>
          </a:p>
        </p:txBody>
      </p:sp>
    </p:spTree>
    <p:extLst>
      <p:ext uri="{BB962C8B-B14F-4D97-AF65-F5344CB8AC3E}">
        <p14:creationId xmlns:p14="http://schemas.microsoft.com/office/powerpoint/2010/main" val="91136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4</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Hard vs. Easy Problems</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5355312"/>
          </a:xfrm>
          <a:prstGeom prst="rect">
            <a:avLst/>
          </a:prstGeom>
          <a:noFill/>
        </p:spPr>
        <p:txBody>
          <a:bodyPr wrap="square" rtlCol="0">
            <a:spAutoFit/>
          </a:bodyPr>
          <a:lstStyle/>
          <a:p>
            <a:r>
              <a:rPr lang="en-US" dirty="0"/>
              <a:t>David Chalmers in the 1990s</a:t>
            </a:r>
          </a:p>
          <a:p>
            <a:pPr marL="285750" indent="-285750">
              <a:buFontTx/>
              <a:buChar char="-"/>
            </a:pPr>
            <a:endParaRPr lang="en-US" dirty="0"/>
          </a:p>
          <a:p>
            <a:r>
              <a:rPr lang="en-US" dirty="0"/>
              <a:t>Definitions</a:t>
            </a:r>
          </a:p>
          <a:p>
            <a:pPr marL="285750" indent="-285750">
              <a:buFontTx/>
              <a:buChar char="-"/>
            </a:pPr>
            <a:r>
              <a:rPr lang="en-US" dirty="0"/>
              <a:t>The </a:t>
            </a:r>
            <a:r>
              <a:rPr lang="en-US" u="sng" dirty="0"/>
              <a:t>easy problems </a:t>
            </a:r>
            <a:r>
              <a:rPr lang="en-US" dirty="0"/>
              <a:t>are concerned with the </a:t>
            </a:r>
            <a:r>
              <a:rPr lang="en-US" b="1" dirty="0"/>
              <a:t>functions and behaviors </a:t>
            </a:r>
            <a:r>
              <a:rPr lang="en-US" dirty="0"/>
              <a:t>associated with consciousness.</a:t>
            </a:r>
          </a:p>
          <a:p>
            <a:pPr marL="285750" indent="-285750">
              <a:buFontTx/>
              <a:buChar char="-"/>
            </a:pPr>
            <a:r>
              <a:rPr lang="en-US" dirty="0"/>
              <a:t>The </a:t>
            </a:r>
            <a:r>
              <a:rPr lang="en-US" u="sng" dirty="0"/>
              <a:t>hard problem </a:t>
            </a:r>
            <a:r>
              <a:rPr lang="en-US" dirty="0"/>
              <a:t>concerns the experiential (</a:t>
            </a:r>
            <a:r>
              <a:rPr lang="en-US" b="1" dirty="0"/>
              <a:t>phenomenal, subjective</a:t>
            </a:r>
            <a:r>
              <a:rPr lang="en-US" dirty="0"/>
              <a:t>) dimensions of consciousness.</a:t>
            </a:r>
          </a:p>
          <a:p>
            <a:pPr marL="285750" indent="-285750">
              <a:buFontTx/>
              <a:buChar char="-"/>
            </a:pPr>
            <a:endParaRPr lang="en-US" dirty="0"/>
          </a:p>
          <a:p>
            <a:r>
              <a:rPr lang="en-US" dirty="0"/>
              <a:t>Explanatory Gap</a:t>
            </a:r>
          </a:p>
          <a:p>
            <a:pPr marL="285750" indent="-285750">
              <a:buFontTx/>
              <a:buChar char="-"/>
            </a:pPr>
            <a:r>
              <a:rPr lang="en-US" dirty="0"/>
              <a:t>The intuition that there seems to be no prospect of a fully reductive explanation of experience in physical or functional terms.</a:t>
            </a:r>
          </a:p>
          <a:p>
            <a:endParaRPr lang="en-US" dirty="0"/>
          </a:p>
          <a:p>
            <a:r>
              <a:rPr lang="en-US" dirty="0"/>
              <a:t>Critical Question</a:t>
            </a:r>
          </a:p>
          <a:p>
            <a:pPr marL="285750" indent="-285750">
              <a:buFontTx/>
              <a:buChar char="-"/>
            </a:pPr>
            <a:r>
              <a:rPr lang="en-US" dirty="0"/>
              <a:t>Whether the hard problem is indeed a </a:t>
            </a:r>
            <a:r>
              <a:rPr lang="en-US" b="1" dirty="0"/>
              <a:t>genuine challenge </a:t>
            </a:r>
            <a:r>
              <a:rPr lang="en-US" dirty="0"/>
              <a:t>that ought to be addressed by a science of consciousness, or whether it </a:t>
            </a:r>
            <a:r>
              <a:rPr lang="en-US" b="1" dirty="0"/>
              <a:t>ought to be dissolved rather than solved</a:t>
            </a:r>
            <a:r>
              <a:rPr lang="en-US" dirty="0"/>
              <a:t>.</a:t>
            </a:r>
          </a:p>
          <a:p>
            <a:pPr marL="285750" indent="-285750">
              <a:buFontTx/>
              <a:buChar char="-"/>
            </a:pPr>
            <a:endParaRPr lang="en-US" dirty="0"/>
          </a:p>
          <a:p>
            <a:r>
              <a:rPr lang="en-US" dirty="0"/>
              <a:t>Horizons</a:t>
            </a:r>
          </a:p>
          <a:p>
            <a:pPr marL="285750" indent="-285750">
              <a:buFontTx/>
              <a:buChar char="-"/>
            </a:pPr>
            <a:r>
              <a:rPr lang="en-US" dirty="0"/>
              <a:t>The grip of the hard problem may loosen as our capacity to explain, predict and control both phenomenological and functional properties of consciousness expands.</a:t>
            </a:r>
          </a:p>
          <a:p>
            <a:endParaRPr lang="en-US" dirty="0"/>
          </a:p>
          <a:p>
            <a:pPr marL="285750" indent="-285750">
              <a:buFontTx/>
              <a:buChar char="-"/>
            </a:pPr>
            <a:endParaRPr lang="en-US" dirty="0"/>
          </a:p>
        </p:txBody>
      </p:sp>
    </p:spTree>
    <p:extLst>
      <p:ext uri="{BB962C8B-B14F-4D97-AF65-F5344CB8AC3E}">
        <p14:creationId xmlns:p14="http://schemas.microsoft.com/office/powerpoint/2010/main" val="2847758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5</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Preliminaries</a:t>
            </a:r>
          </a:p>
        </p:txBody>
      </p:sp>
      <p:sp>
        <p:nvSpPr>
          <p:cNvPr id="5" name="TextBox 4">
            <a:extLst>
              <a:ext uri="{FF2B5EF4-FFF2-40B4-BE49-F238E27FC236}">
                <a16:creationId xmlns:a16="http://schemas.microsoft.com/office/drawing/2014/main" id="{B4E63C2E-53CB-A8E1-AFF3-98E08E34D25C}"/>
              </a:ext>
            </a:extLst>
          </p:cNvPr>
          <p:cNvSpPr txBox="1"/>
          <p:nvPr/>
        </p:nvSpPr>
        <p:spPr>
          <a:xfrm>
            <a:off x="223421" y="1065320"/>
            <a:ext cx="11745157" cy="5016758"/>
          </a:xfrm>
          <a:prstGeom prst="rect">
            <a:avLst/>
          </a:prstGeom>
          <a:noFill/>
        </p:spPr>
        <p:txBody>
          <a:bodyPr wrap="square" rtlCol="0">
            <a:spAutoFit/>
          </a:bodyPr>
          <a:lstStyle/>
          <a:p>
            <a:r>
              <a:rPr lang="en-US" sz="1600" dirty="0"/>
              <a:t>Heart of the Problem</a:t>
            </a:r>
          </a:p>
          <a:p>
            <a:pPr marL="285750" indent="-285750">
              <a:buFontTx/>
              <a:buChar char="-"/>
            </a:pPr>
            <a:r>
              <a:rPr lang="en-US" sz="1600" dirty="0"/>
              <a:t>Issue of ‘experience’ or ‘subjective awareness’ </a:t>
            </a:r>
          </a:p>
          <a:p>
            <a:pPr marL="285750" indent="-285750">
              <a:buFontTx/>
              <a:buChar char="-"/>
            </a:pPr>
            <a:endParaRPr lang="en-US" sz="1600" dirty="0"/>
          </a:p>
          <a:p>
            <a:r>
              <a:rPr lang="en-US" sz="1600" dirty="0"/>
              <a:t>Classes of Consciousness States</a:t>
            </a:r>
          </a:p>
          <a:p>
            <a:pPr marL="285750" indent="-285750">
              <a:buFontTx/>
              <a:buChar char="-"/>
            </a:pPr>
            <a:r>
              <a:rPr lang="en-US" sz="1600" dirty="0"/>
              <a:t>Global States</a:t>
            </a:r>
          </a:p>
          <a:p>
            <a:pPr marL="742950" lvl="1" indent="-285750">
              <a:buFontTx/>
              <a:buChar char="-"/>
            </a:pPr>
            <a:r>
              <a:rPr lang="en-US" sz="1600" dirty="0"/>
              <a:t>Wakefulness, dreaming, sedation, the minimally conscious state, and (perhaps) the psychedelic state.</a:t>
            </a:r>
          </a:p>
          <a:p>
            <a:pPr marL="285750" indent="-285750">
              <a:buFontTx/>
              <a:buChar char="-"/>
            </a:pPr>
            <a:r>
              <a:rPr lang="en-US" sz="1600" dirty="0"/>
              <a:t>Local States</a:t>
            </a:r>
          </a:p>
          <a:p>
            <a:pPr marL="742950" lvl="1" indent="-285750">
              <a:buFontTx/>
              <a:buChar char="-"/>
            </a:pPr>
            <a:r>
              <a:rPr lang="en-US" sz="1600" dirty="0"/>
              <a:t>Different levels of granularity, from low-level perceptual features (for example, color), to objects, to complete multimodal perceptual scenes.</a:t>
            </a:r>
          </a:p>
          <a:p>
            <a:pPr marL="742950" lvl="1" indent="-285750">
              <a:buFontTx/>
              <a:buChar char="-"/>
            </a:pPr>
            <a:r>
              <a:rPr lang="en-US" sz="1600" dirty="0"/>
              <a:t>Components of a single conscious scene subsumes each of the agent’s local states.</a:t>
            </a:r>
          </a:p>
          <a:p>
            <a:pPr lvl="1"/>
            <a:endParaRPr lang="en-US" sz="1600" dirty="0"/>
          </a:p>
          <a:p>
            <a:pPr marL="285750" indent="-285750">
              <a:buFontTx/>
              <a:buChar char="-"/>
            </a:pPr>
            <a:r>
              <a:rPr lang="en-US" sz="1600" dirty="0"/>
              <a:t>Phenomenal properties</a:t>
            </a:r>
          </a:p>
          <a:p>
            <a:pPr marL="742950" lvl="1" indent="-285750">
              <a:buFontTx/>
              <a:buChar char="-"/>
            </a:pPr>
            <a:r>
              <a:rPr lang="en-US" sz="1600" dirty="0"/>
              <a:t>The experiential character of consciousness, as is suggested by the phrase ‘what it is like’</a:t>
            </a:r>
          </a:p>
          <a:p>
            <a:pPr marL="285750" indent="-285750">
              <a:buFontTx/>
              <a:buChar char="-"/>
            </a:pPr>
            <a:r>
              <a:rPr lang="en-US" sz="1600" dirty="0"/>
              <a:t>Functional properties</a:t>
            </a:r>
          </a:p>
          <a:p>
            <a:pPr marL="742950" lvl="1" indent="-285750">
              <a:buFontTx/>
              <a:buChar char="-"/>
            </a:pPr>
            <a:r>
              <a:rPr lang="en-US" sz="1600" dirty="0"/>
              <a:t>Concern the role(s) that mental states play in the cognitive economy of an organism in virtue of being conscious.</a:t>
            </a:r>
          </a:p>
          <a:p>
            <a:pPr marL="742950" lvl="1" indent="-285750">
              <a:buFontTx/>
              <a:buChar char="-"/>
            </a:pPr>
            <a:endParaRPr lang="en-US" sz="1600" dirty="0"/>
          </a:p>
          <a:p>
            <a:r>
              <a:rPr lang="en-US" sz="1600" dirty="0"/>
              <a:t>Questions Concerning Local States</a:t>
            </a:r>
          </a:p>
          <a:p>
            <a:pPr marL="285750" indent="-285750">
              <a:buFontTx/>
              <a:buChar char="-"/>
            </a:pPr>
            <a:r>
              <a:rPr lang="en-US" sz="1600" dirty="0"/>
              <a:t>Why an agent is in a certain local state (rather than another)?</a:t>
            </a:r>
          </a:p>
          <a:p>
            <a:pPr marL="285750" indent="-285750">
              <a:buFontTx/>
              <a:buChar char="-"/>
            </a:pPr>
            <a:r>
              <a:rPr lang="en-US" sz="1600" dirty="0"/>
              <a:t>Why a particular local state has the experiential character that it has (rather than an experiential character of some other kind)?</a:t>
            </a:r>
          </a:p>
          <a:p>
            <a:pPr marL="285750" indent="-285750">
              <a:buFontTx/>
              <a:buChar char="-"/>
            </a:pPr>
            <a:endParaRPr lang="en-US" sz="1600" dirty="0"/>
          </a:p>
        </p:txBody>
      </p:sp>
    </p:spTree>
    <p:extLst>
      <p:ext uri="{BB962C8B-B14F-4D97-AF65-F5344CB8AC3E}">
        <p14:creationId xmlns:p14="http://schemas.microsoft.com/office/powerpoint/2010/main" val="3870622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Higher-Order Theories (HOTs)</a:t>
            </a:r>
          </a:p>
        </p:txBody>
      </p:sp>
      <p:pic>
        <p:nvPicPr>
          <p:cNvPr id="7" name="Picture 6" descr="Diagram&#10;&#10;Description automatically generated">
            <a:extLst>
              <a:ext uri="{FF2B5EF4-FFF2-40B4-BE49-F238E27FC236}">
                <a16:creationId xmlns:a16="http://schemas.microsoft.com/office/drawing/2014/main" id="{94D3D99B-3FD6-8FCD-F339-DDCE739F36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003692"/>
            <a:ext cx="5451627" cy="4530575"/>
          </a:xfrm>
          <a:prstGeom prst="rect">
            <a:avLst/>
          </a:prstGeom>
        </p:spPr>
      </p:pic>
      <p:cxnSp>
        <p:nvCxnSpPr>
          <p:cNvPr id="20" name="Straight Connector 1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E63C2E-53CB-A8E1-AFF3-98E08E34D25C}"/>
              </a:ext>
            </a:extLst>
          </p:cNvPr>
          <p:cNvSpPr txBox="1"/>
          <p:nvPr/>
        </p:nvSpPr>
        <p:spPr>
          <a:xfrm>
            <a:off x="6411684" y="2198914"/>
            <a:ext cx="5451626" cy="3670180"/>
          </a:xfrm>
          <a:prstGeom prst="rect">
            <a:avLst/>
          </a:prstGeom>
        </p:spPr>
        <p:txBody>
          <a:bodyPr vert="horz" lIns="0" tIns="45720" rIns="0" bIns="45720" rtlCol="0">
            <a:normAutofit/>
          </a:bodyPr>
          <a:lstStyle/>
          <a:p>
            <a:pPr marL="285750" indent="-285750" algn="just" defTabSz="914400">
              <a:lnSpc>
                <a:spcPct val="90000"/>
              </a:lnSpc>
              <a:spcAft>
                <a:spcPts val="600"/>
              </a:spcAft>
              <a:buClr>
                <a:schemeClr val="accent1"/>
              </a:buClr>
              <a:buFont typeface="Calibri" panose="020F0502020204030204" pitchFamily="34" charset="0"/>
              <a:buChar char="-"/>
            </a:pPr>
            <a:r>
              <a:rPr lang="en-US" dirty="0"/>
              <a:t>A mental state is conscious in virtue of being the target of a certain kind of meta-representational state.</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b="1" dirty="0"/>
              <a:t>Meta-representation</a:t>
            </a:r>
            <a:r>
              <a:rPr lang="en-US" dirty="0"/>
              <a:t>: A mental representation that has as its target another mental representation.</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t>HOTs differ from each other concerns the account that they give of the nature and role of the meta-representations that are responsible for consciousness.</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t>HOTs focus on explaining why some contents are conscious whereas others are not.</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t>HOTs rarely focus on global states of consciousness</a:t>
            </a:r>
            <a:r>
              <a:rPr lang="en-US" dirty="0">
                <a:solidFill>
                  <a:schemeClr val="tx1">
                    <a:lumMod val="75000"/>
                    <a:lumOff val="25000"/>
                  </a:schemeClr>
                </a:solidFill>
              </a:rPr>
              <a:t>.</a:t>
            </a:r>
          </a:p>
          <a:p>
            <a:pPr marL="285750" indent="-285750" algn="just" defTabSz="914400">
              <a:lnSpc>
                <a:spcPct val="90000"/>
              </a:lnSpc>
              <a:spcAft>
                <a:spcPts val="600"/>
              </a:spcAft>
              <a:buClr>
                <a:schemeClr val="accent1"/>
              </a:buClr>
              <a:buFont typeface="Calibri" panose="020F0502020204030204" pitchFamily="34" charset="0"/>
              <a:buChar char="-"/>
            </a:pPr>
            <a:r>
              <a:rPr lang="en-US" dirty="0"/>
              <a:t>Not committed to any particular view of the function(s) of consciousness.</a:t>
            </a:r>
            <a:endParaRPr lang="en-US" dirty="0">
              <a:solidFill>
                <a:schemeClr val="tx1">
                  <a:lumMod val="75000"/>
                  <a:lumOff val="25000"/>
                </a:schemeClr>
              </a:solidFill>
            </a:endParaRPr>
          </a:p>
        </p:txBody>
      </p:sp>
      <p:sp>
        <p:nvSpPr>
          <p:cNvPr id="22" name="Rectangle 21">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A39AD06-24D5-4BD7-A5D9-D7D60C888695}" type="slidenum">
              <a:rPr lang="en-US" smtClean="0"/>
              <a:pPr defTabSz="914400">
                <a:spcAft>
                  <a:spcPts val="600"/>
                </a:spcAft>
              </a:pPr>
              <a:t>6</a:t>
            </a:fld>
            <a:endParaRPr lang="en-US"/>
          </a:p>
        </p:txBody>
      </p:sp>
    </p:spTree>
    <p:extLst>
      <p:ext uri="{BB962C8B-B14F-4D97-AF65-F5344CB8AC3E}">
        <p14:creationId xmlns:p14="http://schemas.microsoft.com/office/powerpoint/2010/main" val="169722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800" spc="-50">
                <a:solidFill>
                  <a:schemeClr val="tx1">
                    <a:lumMod val="75000"/>
                    <a:lumOff val="25000"/>
                  </a:schemeClr>
                </a:solidFill>
                <a:latin typeface="+mj-lt"/>
                <a:ea typeface="+mj-ea"/>
                <a:cs typeface="+mj-cs"/>
              </a:rPr>
              <a:t>Global Workspace Theories (GWTs)</a:t>
            </a:r>
          </a:p>
        </p:txBody>
      </p:sp>
      <p:pic>
        <p:nvPicPr>
          <p:cNvPr id="7" name="Picture 6" descr="Diagram, schematic&#10;&#10;Description automatically generated">
            <a:extLst>
              <a:ext uri="{FF2B5EF4-FFF2-40B4-BE49-F238E27FC236}">
                <a16:creationId xmlns:a16="http://schemas.microsoft.com/office/drawing/2014/main" id="{533F79E9-12AF-D5DB-050C-10DC0F1D5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659158"/>
            <a:ext cx="5451627" cy="5219642"/>
          </a:xfrm>
          <a:prstGeom prst="rect">
            <a:avLst/>
          </a:prstGeom>
        </p:spPr>
      </p:pic>
      <p:cxnSp>
        <p:nvCxnSpPr>
          <p:cNvPr id="20" name="Straight Connector 1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E63C2E-53CB-A8E1-AFF3-98E08E34D25C}"/>
              </a:ext>
            </a:extLst>
          </p:cNvPr>
          <p:cNvSpPr txBox="1"/>
          <p:nvPr/>
        </p:nvSpPr>
        <p:spPr>
          <a:xfrm>
            <a:off x="6411684" y="2198914"/>
            <a:ext cx="5127172" cy="3670180"/>
          </a:xfrm>
          <a:prstGeom prst="rect">
            <a:avLst/>
          </a:prstGeom>
        </p:spPr>
        <p:txBody>
          <a:bodyPr vert="horz" lIns="0" tIns="45720" rIns="0" bIns="45720" rtlCol="0">
            <a:normAutofit fontScale="92500" lnSpcReduction="20000"/>
          </a:bodyPr>
          <a:lstStyle/>
          <a:p>
            <a:pPr marL="285750" indent="-285750" algn="just"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‘Blackboard’ arch; similar to AI; </a:t>
            </a:r>
            <a:r>
              <a:rPr lang="en-US" dirty="0"/>
              <a:t>centralized resource through which specialized processors share and receive information.</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t>Mental states are those that are ‘globally available’ to a wide range of cognitive processes including attention, evaluation, memory and verbal report</a:t>
            </a:r>
            <a:r>
              <a:rPr lang="en-US" dirty="0">
                <a:solidFill>
                  <a:schemeClr val="tx1">
                    <a:lumMod val="75000"/>
                    <a:lumOff val="25000"/>
                  </a:schemeClr>
                </a:solidFill>
              </a:rPr>
              <a:t>.</a:t>
            </a:r>
          </a:p>
          <a:p>
            <a:pPr marL="285750" indent="-285750" algn="just" defTabSz="914400">
              <a:lnSpc>
                <a:spcPct val="90000"/>
              </a:lnSpc>
              <a:spcAft>
                <a:spcPts val="600"/>
              </a:spcAft>
              <a:buClr>
                <a:schemeClr val="accent1"/>
              </a:buClr>
              <a:buFont typeface="Calibri" panose="020F0502020204030204" pitchFamily="34" charset="0"/>
              <a:buChar char="-"/>
            </a:pPr>
            <a:r>
              <a:rPr lang="en-US" dirty="0"/>
              <a:t>The core claim of GWTs is that it is the wide accessibility of information to such consumer cognitive systems that constitutes conscious experience.</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Ignition into the broadcast (compared to meta-representations)</a:t>
            </a:r>
          </a:p>
          <a:p>
            <a:pPr marL="285750" indent="-285750" algn="just" defTabSz="914400">
              <a:lnSpc>
                <a:spcPct val="90000"/>
              </a:lnSpc>
              <a:spcAft>
                <a:spcPts val="600"/>
              </a:spcAft>
              <a:buClr>
                <a:schemeClr val="accent1"/>
              </a:buClr>
              <a:buFont typeface="Calibri" panose="020F0502020204030204" pitchFamily="34" charset="0"/>
              <a:buChar char="-"/>
            </a:pPr>
            <a:r>
              <a:rPr lang="en-US" dirty="0"/>
              <a:t>The core functional property addressed by GWTs is the ability of conscious states to guide behavior and cognition in flexible, context dependent ways.</a:t>
            </a:r>
          </a:p>
          <a:p>
            <a:pPr marL="285750" indent="-285750" algn="just" defTabSz="914400">
              <a:lnSpc>
                <a:spcPct val="90000"/>
              </a:lnSpc>
              <a:spcAft>
                <a:spcPts val="600"/>
              </a:spcAft>
              <a:buClr>
                <a:schemeClr val="accent1"/>
              </a:buClr>
              <a:buFont typeface="Calibri" panose="020F0502020204030204" pitchFamily="34" charset="0"/>
              <a:buChar char="-"/>
            </a:pPr>
            <a:r>
              <a:rPr lang="en-US" dirty="0"/>
              <a:t>Functional or dynamical connectivity in </a:t>
            </a:r>
            <a:r>
              <a:rPr lang="en-US" dirty="0" err="1"/>
              <a:t>fronto</a:t>
            </a:r>
            <a:r>
              <a:rPr lang="en-US" dirty="0"/>
              <a:t>-parietal regions are considered ‘hub’ nodes in the global workspace.</a:t>
            </a:r>
            <a:endParaRPr lang="en-US" dirty="0">
              <a:solidFill>
                <a:schemeClr val="tx1">
                  <a:lumMod val="75000"/>
                  <a:lumOff val="25000"/>
                </a:schemeClr>
              </a:solidFill>
            </a:endParaRPr>
          </a:p>
        </p:txBody>
      </p:sp>
      <p:sp>
        <p:nvSpPr>
          <p:cNvPr id="22" name="Rectangle 21">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A39AD06-24D5-4BD7-A5D9-D7D60C888695}" type="slidenum">
              <a:rPr lang="en-US" smtClean="0"/>
              <a:pPr defTabSz="914400">
                <a:spcAft>
                  <a:spcPts val="600"/>
                </a:spcAft>
              </a:pPr>
              <a:t>7</a:t>
            </a:fld>
            <a:endParaRPr lang="en-US"/>
          </a:p>
        </p:txBody>
      </p:sp>
    </p:spTree>
    <p:extLst>
      <p:ext uri="{BB962C8B-B14F-4D97-AF65-F5344CB8AC3E}">
        <p14:creationId xmlns:p14="http://schemas.microsoft.com/office/powerpoint/2010/main" val="1237373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spc="-50">
                <a:solidFill>
                  <a:schemeClr val="tx1">
                    <a:lumMod val="75000"/>
                    <a:lumOff val="25000"/>
                  </a:schemeClr>
                </a:solidFill>
                <a:latin typeface="+mj-lt"/>
                <a:ea typeface="+mj-ea"/>
                <a:cs typeface="+mj-cs"/>
              </a:rPr>
              <a:t>Integrated Information Theory (IIT)</a:t>
            </a:r>
          </a:p>
        </p:txBody>
      </p:sp>
      <p:pic>
        <p:nvPicPr>
          <p:cNvPr id="7" name="Picture 6" descr="Diagram&#10;&#10;Description automatically generated">
            <a:extLst>
              <a:ext uri="{FF2B5EF4-FFF2-40B4-BE49-F238E27FC236}">
                <a16:creationId xmlns:a16="http://schemas.microsoft.com/office/drawing/2014/main" id="{EB3C8F68-65BF-5081-F873-BCF3B34EB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1681193"/>
            <a:ext cx="5451627" cy="3175573"/>
          </a:xfrm>
          <a:prstGeom prst="rect">
            <a:avLst/>
          </a:prstGeom>
        </p:spPr>
      </p:pic>
      <p:cxnSp>
        <p:nvCxnSpPr>
          <p:cNvPr id="20" name="Straight Connector 1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E63C2E-53CB-A8E1-AFF3-98E08E34D25C}"/>
              </a:ext>
            </a:extLst>
          </p:cNvPr>
          <p:cNvSpPr txBox="1"/>
          <p:nvPr/>
        </p:nvSpPr>
        <p:spPr>
          <a:xfrm>
            <a:off x="6411683" y="2198914"/>
            <a:ext cx="5451627" cy="3670180"/>
          </a:xfrm>
          <a:prstGeom prst="rect">
            <a:avLst/>
          </a:prstGeom>
        </p:spPr>
        <p:txBody>
          <a:bodyPr vert="horz" lIns="0" tIns="45720" rIns="0" bIns="45720" rtlCol="0">
            <a:normAutofit fontScale="92500" lnSpcReduction="10000"/>
          </a:bodyPr>
          <a:lstStyle/>
          <a:p>
            <a:pPr marL="285750" indent="-285750" algn="just"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Mathematical foundations.</a:t>
            </a:r>
          </a:p>
          <a:p>
            <a:pPr marL="285750" indent="-285750" algn="just" defTabSz="914400">
              <a:lnSpc>
                <a:spcPct val="90000"/>
              </a:lnSpc>
              <a:spcAft>
                <a:spcPts val="600"/>
              </a:spcAft>
              <a:buClr>
                <a:schemeClr val="accent1"/>
              </a:buClr>
              <a:buFont typeface="Calibri" panose="020F0502020204030204" pitchFamily="34" charset="0"/>
              <a:buChar char="-"/>
            </a:pPr>
            <a:r>
              <a:rPr lang="en-US" dirty="0"/>
              <a:t>Proposing axioms about the phenomenological character of conscious experiences and from these axioms it derives claims about the properties that any physical substrate of consciousness must satisfy.</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t>Consciousness should be understood in terms of </a:t>
            </a:r>
            <a:r>
              <a:rPr lang="en-US" dirty="0" err="1"/>
              <a:t>‘</a:t>
            </a:r>
            <a:r>
              <a:rPr lang="en-US" b="1" dirty="0" err="1"/>
              <a:t>cause</a:t>
            </a:r>
            <a:r>
              <a:rPr lang="en-US" b="1" dirty="0"/>
              <a:t>–effect power</a:t>
            </a:r>
            <a:r>
              <a:rPr lang="en-US" dirty="0"/>
              <a:t>’ associated with irreducible maxima of integrated information generated by a physical system.</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b="1" dirty="0"/>
              <a:t>Consciousness is an intrinsic, fundamental property </a:t>
            </a:r>
            <a:r>
              <a:rPr lang="en-US" dirty="0"/>
              <a:t>of a system, and is determined both by the nature of the causal mechanisms that compose it and by their state.</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t>IIT links consciousness primarily with </a:t>
            </a:r>
            <a:r>
              <a:rPr lang="en-US" u="sng" dirty="0"/>
              <a:t>posterior cortical areas</a:t>
            </a:r>
            <a:r>
              <a:rPr lang="en-US" dirty="0"/>
              <a:t> (the so-called ‘posterior hot zone’ encompassing parietal, temporal and occipital areas)</a:t>
            </a:r>
            <a:endParaRPr lang="en-US"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dirty="0">
                <a:solidFill>
                  <a:schemeClr val="tx1">
                    <a:lumMod val="75000"/>
                    <a:lumOff val="25000"/>
                  </a:schemeClr>
                </a:solidFill>
              </a:rPr>
              <a:t>Suggests non-biological systems are conscious.</a:t>
            </a:r>
          </a:p>
          <a:p>
            <a:pPr marL="285750" indent="-285750" algn="just"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p:txBody>
      </p:sp>
      <p:sp>
        <p:nvSpPr>
          <p:cNvPr id="22" name="Rectangle 21">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A39AD06-24D5-4BD7-A5D9-D7D60C888695}" type="slidenum">
              <a:rPr lang="en-US" smtClean="0"/>
              <a:pPr defTabSz="914400">
                <a:spcAft>
                  <a:spcPts val="600"/>
                </a:spcAft>
              </a:pPr>
              <a:t>8</a:t>
            </a:fld>
            <a:endParaRPr lang="en-US"/>
          </a:p>
        </p:txBody>
      </p:sp>
    </p:spTree>
    <p:extLst>
      <p:ext uri="{BB962C8B-B14F-4D97-AF65-F5344CB8AC3E}">
        <p14:creationId xmlns:p14="http://schemas.microsoft.com/office/powerpoint/2010/main" val="3903933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FC9789-57F4-4B9C-ABAA-6F7C8BADC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9B54F538-07DE-4652-B506-5D16E3EBBB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6" name="Straight Connector 15">
            <a:extLst>
              <a:ext uri="{FF2B5EF4-FFF2-40B4-BE49-F238E27FC236}">
                <a16:creationId xmlns:a16="http://schemas.microsoft.com/office/drawing/2014/main" id="{03D56195-A6AC-4958-8B87-F7D009353EB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8" name="Rectangle 17">
            <a:extLst>
              <a:ext uri="{FF2B5EF4-FFF2-40B4-BE49-F238E27FC236}">
                <a16:creationId xmlns:a16="http://schemas.microsoft.com/office/drawing/2014/main" id="{605A42EF-68E6-4808-81CD-E5ABD0ED9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6411685" y="634946"/>
            <a:ext cx="5127171" cy="1450757"/>
          </a:xfrm>
          <a:prstGeom prst="rect">
            <a:avLst/>
          </a:prstGeom>
        </p:spPr>
        <p:txBody>
          <a:bodyPr vert="horz" lIns="91440" tIns="45720" rIns="91440" bIns="45720" rtlCol="0" anchor="b">
            <a:normAutofit/>
          </a:bodyPr>
          <a:lstStyle/>
          <a:p>
            <a:pPr defTabSz="914400">
              <a:lnSpc>
                <a:spcPct val="85000"/>
              </a:lnSpc>
              <a:spcBef>
                <a:spcPct val="0"/>
              </a:spcBef>
              <a:spcAft>
                <a:spcPts val="600"/>
              </a:spcAft>
            </a:pPr>
            <a:r>
              <a:rPr lang="en-US" sz="4100" spc="-50">
                <a:solidFill>
                  <a:schemeClr val="tx1">
                    <a:lumMod val="75000"/>
                    <a:lumOff val="25000"/>
                  </a:schemeClr>
                </a:solidFill>
                <a:latin typeface="+mj-lt"/>
                <a:ea typeface="+mj-ea"/>
                <a:cs typeface="+mj-cs"/>
              </a:rPr>
              <a:t>Re-entry and Predictive Processing Theories</a:t>
            </a:r>
          </a:p>
        </p:txBody>
      </p:sp>
      <p:pic>
        <p:nvPicPr>
          <p:cNvPr id="7" name="Picture 6" descr="Diagram&#10;&#10;Description automatically generated">
            <a:extLst>
              <a:ext uri="{FF2B5EF4-FFF2-40B4-BE49-F238E27FC236}">
                <a16:creationId xmlns:a16="http://schemas.microsoft.com/office/drawing/2014/main" id="{6E5E4B97-7F63-76C1-F9AA-4D1ECD92E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2" y="802767"/>
            <a:ext cx="5451627" cy="4932425"/>
          </a:xfrm>
          <a:prstGeom prst="rect">
            <a:avLst/>
          </a:prstGeom>
        </p:spPr>
      </p:pic>
      <p:cxnSp>
        <p:nvCxnSpPr>
          <p:cNvPr id="20" name="Straight Connector 19">
            <a:extLst>
              <a:ext uri="{FF2B5EF4-FFF2-40B4-BE49-F238E27FC236}">
                <a16:creationId xmlns:a16="http://schemas.microsoft.com/office/drawing/2014/main" id="{3C4A154E-1950-4755-A5FC-5998EE0CC1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4E63C2E-53CB-A8E1-AFF3-98E08E34D25C}"/>
              </a:ext>
            </a:extLst>
          </p:cNvPr>
          <p:cNvSpPr txBox="1"/>
          <p:nvPr/>
        </p:nvSpPr>
        <p:spPr>
          <a:xfrm>
            <a:off x="6411684" y="2198913"/>
            <a:ext cx="5540830" cy="4076417"/>
          </a:xfrm>
          <a:prstGeom prst="rect">
            <a:avLst/>
          </a:prstGeom>
        </p:spPr>
        <p:txBody>
          <a:bodyPr vert="horz" lIns="0" tIns="45720" rIns="0" bIns="45720" rtlCol="0">
            <a:noAutofit/>
          </a:bodyPr>
          <a:lstStyle/>
          <a:p>
            <a:pPr marL="285750" indent="-285750" algn="just" defTabSz="914400">
              <a:lnSpc>
                <a:spcPct val="90000"/>
              </a:lnSpc>
              <a:spcAft>
                <a:spcPts val="600"/>
              </a:spcAft>
              <a:buClr>
                <a:schemeClr val="accent1"/>
              </a:buClr>
              <a:buFont typeface="Calibri" panose="020F0502020204030204" pitchFamily="34" charset="0"/>
              <a:buChar char="-"/>
            </a:pPr>
            <a:r>
              <a:rPr lang="en-US" sz="1550" dirty="0">
                <a:solidFill>
                  <a:schemeClr val="tx1">
                    <a:lumMod val="75000"/>
                    <a:lumOff val="25000"/>
                  </a:schemeClr>
                </a:solidFill>
              </a:rPr>
              <a:t>Two general approaches from a Top-Down perspective.</a:t>
            </a:r>
          </a:p>
          <a:p>
            <a:pPr marL="285750" indent="-285750" algn="just" defTabSz="914400">
              <a:lnSpc>
                <a:spcPct val="90000"/>
              </a:lnSpc>
              <a:spcAft>
                <a:spcPts val="600"/>
              </a:spcAft>
              <a:buClr>
                <a:schemeClr val="accent1"/>
              </a:buClr>
              <a:buFont typeface="Calibri" panose="020F0502020204030204" pitchFamily="34" charset="0"/>
              <a:buChar char="-"/>
            </a:pPr>
            <a:r>
              <a:rPr lang="en-US" sz="1550" b="1" dirty="0">
                <a:solidFill>
                  <a:schemeClr val="tx1">
                    <a:lumMod val="75000"/>
                    <a:lumOff val="25000"/>
                  </a:schemeClr>
                </a:solidFill>
              </a:rPr>
              <a:t>Re-entry theories </a:t>
            </a:r>
            <a:r>
              <a:rPr lang="en-US" sz="1550" dirty="0">
                <a:solidFill>
                  <a:schemeClr val="tx1">
                    <a:lumMod val="75000"/>
                    <a:lumOff val="25000"/>
                  </a:schemeClr>
                </a:solidFill>
              </a:rPr>
              <a:t>(</a:t>
            </a:r>
            <a:r>
              <a:rPr lang="en-US" sz="1550" dirty="0" err="1">
                <a:solidFill>
                  <a:schemeClr val="tx1">
                    <a:lumMod val="75000"/>
                    <a:lumOff val="25000"/>
                  </a:schemeClr>
                </a:solidFill>
              </a:rPr>
              <a:t>ToCs</a:t>
            </a:r>
            <a:r>
              <a:rPr lang="en-US" sz="1550" dirty="0">
                <a:solidFill>
                  <a:schemeClr val="tx1">
                    <a:lumMod val="75000"/>
                    <a:lumOff val="25000"/>
                  </a:schemeClr>
                </a:solidFill>
              </a:rPr>
              <a:t>): </a:t>
            </a:r>
            <a:r>
              <a:rPr lang="en-US" sz="1550" dirty="0"/>
              <a:t>associate conscious perception with top-down (recurrent, re-entrant) signaling.</a:t>
            </a:r>
            <a:endParaRPr lang="en-US" sz="1550"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sz="1550" b="1" dirty="0"/>
              <a:t>Predictive processing theories </a:t>
            </a:r>
            <a:r>
              <a:rPr lang="en-US" sz="1550" dirty="0"/>
              <a:t>(non-</a:t>
            </a:r>
            <a:r>
              <a:rPr lang="en-US" sz="1550" dirty="0" err="1"/>
              <a:t>ToCs</a:t>
            </a:r>
            <a:r>
              <a:rPr lang="en-US" sz="1550" dirty="0"/>
              <a:t>): more general accounts of brain (and body) function that can be used to formulate explanations and predictions regarding properties of consciousness.</a:t>
            </a:r>
          </a:p>
          <a:p>
            <a:pPr marL="742950" lvl="1" indent="-285750" algn="just" defTabSz="914400">
              <a:lnSpc>
                <a:spcPct val="90000"/>
              </a:lnSpc>
              <a:spcAft>
                <a:spcPts val="600"/>
              </a:spcAft>
              <a:buClr>
                <a:schemeClr val="accent1"/>
              </a:buClr>
              <a:buFont typeface="Calibri" panose="020F0502020204030204" pitchFamily="34" charset="0"/>
              <a:buChar char="-"/>
            </a:pPr>
            <a:r>
              <a:rPr lang="en-US" sz="1550" u="sng" dirty="0">
                <a:solidFill>
                  <a:schemeClr val="tx1">
                    <a:lumMod val="75000"/>
                    <a:lumOff val="25000"/>
                  </a:schemeClr>
                </a:solidFill>
              </a:rPr>
              <a:t>Two motivations</a:t>
            </a:r>
            <a:r>
              <a:rPr lang="en-US" sz="1550" dirty="0">
                <a:solidFill>
                  <a:schemeClr val="tx1">
                    <a:lumMod val="75000"/>
                    <a:lumOff val="25000"/>
                  </a:schemeClr>
                </a:solidFill>
              </a:rPr>
              <a:t>: (1) </a:t>
            </a:r>
            <a:r>
              <a:rPr lang="en-US" sz="1550" dirty="0"/>
              <a:t>traces to considering the problem of perception as one of inference about the causes of sensory signals</a:t>
            </a:r>
            <a:r>
              <a:rPr lang="en-US" sz="1550" dirty="0">
                <a:solidFill>
                  <a:schemeClr val="tx1">
                    <a:lumMod val="75000"/>
                    <a:lumOff val="25000"/>
                  </a:schemeClr>
                </a:solidFill>
              </a:rPr>
              <a:t> (2) </a:t>
            </a:r>
            <a:r>
              <a:rPr lang="en-US" sz="1550" dirty="0"/>
              <a:t>exemplified by the free energy principle — appeals to fundamental constraints regarding control and regulation that apply to all systems that maintain their organization over time</a:t>
            </a:r>
            <a:endParaRPr lang="en-US" sz="1550" dirty="0">
              <a:solidFill>
                <a:schemeClr val="tx1">
                  <a:lumMod val="75000"/>
                  <a:lumOff val="25000"/>
                </a:schemeClr>
              </a:solidFill>
            </a:endParaRPr>
          </a:p>
          <a:p>
            <a:pPr marL="285750" indent="-285750" algn="just" defTabSz="914400">
              <a:lnSpc>
                <a:spcPct val="90000"/>
              </a:lnSpc>
              <a:spcAft>
                <a:spcPts val="600"/>
              </a:spcAft>
              <a:buClr>
                <a:schemeClr val="accent1"/>
              </a:buClr>
              <a:buFont typeface="Calibri" panose="020F0502020204030204" pitchFamily="34" charset="0"/>
              <a:buChar char="-"/>
            </a:pPr>
            <a:r>
              <a:rPr lang="en-US" sz="1550" dirty="0"/>
              <a:t>Notion that the brain implements a process of ‘</a:t>
            </a:r>
            <a:r>
              <a:rPr lang="en-US" sz="1550" b="1" dirty="0"/>
              <a:t>prediction error minimization</a:t>
            </a:r>
            <a:r>
              <a:rPr lang="en-US" sz="1550" dirty="0"/>
              <a:t>’ that approximates Bayesian inference through the reciprocal exchange of (usually top-down) perceptual predictions and (usually bottom-up) prediction errors.</a:t>
            </a:r>
            <a:endParaRPr lang="en-US" sz="1550" dirty="0">
              <a:solidFill>
                <a:schemeClr val="tx1">
                  <a:lumMod val="75000"/>
                  <a:lumOff val="25000"/>
                </a:schemeClr>
              </a:solidFill>
            </a:endParaRPr>
          </a:p>
        </p:txBody>
      </p:sp>
      <p:sp>
        <p:nvSpPr>
          <p:cNvPr id="22" name="Rectangle 21">
            <a:extLst>
              <a:ext uri="{FF2B5EF4-FFF2-40B4-BE49-F238E27FC236}">
                <a16:creationId xmlns:a16="http://schemas.microsoft.com/office/drawing/2014/main" id="{3FE9C285-56FB-4B36-8ECA-C2D6596AA9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23">
            <a:extLst>
              <a:ext uri="{FF2B5EF4-FFF2-40B4-BE49-F238E27FC236}">
                <a16:creationId xmlns:a16="http://schemas.microsoft.com/office/drawing/2014/main" id="{937C076B-00B1-4629-B27F-A86F9885FB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a:xfrm>
            <a:off x="3686185" y="6459785"/>
            <a:ext cx="4822804" cy="365125"/>
          </a:xfrm>
        </p:spPr>
        <p:txBody>
          <a:bodyPr vert="horz" lIns="91440" tIns="45720" rIns="91440" bIns="45720" rtlCol="0" anchor="ctr">
            <a:normAutofit/>
          </a:bodyPr>
          <a:lstStyle/>
          <a:p>
            <a:pPr defTabSz="914400">
              <a:spcAft>
                <a:spcPts val="600"/>
              </a:spcAft>
            </a:pPr>
            <a:r>
              <a:rPr lang="en-US" kern="1200" cap="all" baseline="0">
                <a:solidFill>
                  <a:srgbClr val="FFFFFF"/>
                </a:solidFill>
                <a:latin typeface="+mn-lt"/>
                <a:ea typeface="+mn-ea"/>
                <a:cs typeface="+mn-cs"/>
              </a:rPr>
              <a:t>ToC</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A39AD06-24D5-4BD7-A5D9-D7D60C888695}" type="slidenum">
              <a:rPr lang="en-US" smtClean="0"/>
              <a:pPr defTabSz="914400">
                <a:spcAft>
                  <a:spcPts val="600"/>
                </a:spcAft>
              </a:pPr>
              <a:t>9</a:t>
            </a:fld>
            <a:endParaRPr lang="en-US"/>
          </a:p>
        </p:txBody>
      </p:sp>
    </p:spTree>
    <p:extLst>
      <p:ext uri="{BB962C8B-B14F-4D97-AF65-F5344CB8AC3E}">
        <p14:creationId xmlns:p14="http://schemas.microsoft.com/office/powerpoint/2010/main" val="605025033"/>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6566</TotalTime>
  <Words>7835</Words>
  <Application>Microsoft Office PowerPoint</Application>
  <PresentationFormat>Widescreen</PresentationFormat>
  <Paragraphs>591</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vt:lpstr>
      <vt:lpstr>Calibri</vt:lpstr>
      <vt:lpstr>Calibri Light</vt:lpstr>
      <vt:lpstr>Retrospect</vt:lpstr>
      <vt:lpstr>Theories of consciousness  By Anil K. Seth and Tim Bayne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 and 〖Revisited Rainbow〗^1</dc:title>
  <dc:creator>LaGrow, Theodore J</dc:creator>
  <cp:lastModifiedBy>LaGrow, Theodore J</cp:lastModifiedBy>
  <cp:revision>26</cp:revision>
  <dcterms:created xsi:type="dcterms:W3CDTF">2021-07-09T13:39:56Z</dcterms:created>
  <dcterms:modified xsi:type="dcterms:W3CDTF">2022-05-20T17:03:21Z</dcterms:modified>
</cp:coreProperties>
</file>