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728"/>
  </p:normalViewPr>
  <p:slideViewPr>
    <p:cSldViewPr snapToGrid="0">
      <p:cViewPr varScale="1">
        <p:scale>
          <a:sx n="109" d="100"/>
          <a:sy n="109" d="100"/>
        </p:scale>
        <p:origin x="6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17T01:29:43.253"/>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6BC17-0CE0-494E-B1DF-0F3132212AE8}" type="datetimeFigureOut">
              <a:rPr lang="en-US" smtClean="0"/>
              <a:t>8/18/23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4FC2C8-B299-B240-974E-B4D2E0D5482F}" type="slidenum">
              <a:rPr lang="en-US" smtClean="0"/>
              <a:t>‹#›</a:t>
            </a:fld>
            <a:endParaRPr lang="en-US"/>
          </a:p>
        </p:txBody>
      </p:sp>
    </p:spTree>
    <p:extLst>
      <p:ext uri="{BB962C8B-B14F-4D97-AF65-F5344CB8AC3E}">
        <p14:creationId xmlns:p14="http://schemas.microsoft.com/office/powerpoint/2010/main" val="980169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there’s a plethora of data available out there, the lack of annotations has pushed researchers to find alternative approaches that can leverage them.</a:t>
            </a:r>
          </a:p>
          <a:p>
            <a:endParaRPr lang="en-US" dirty="0"/>
          </a:p>
          <a:p>
            <a:r>
              <a:rPr lang="en-US" dirty="0"/>
              <a:t>This is where self-supervised methods plays a vital role in fueling the progress of deep learning without the need for expensive annotations and learn feature representations where data itself provides supervision.</a:t>
            </a:r>
          </a:p>
          <a:p>
            <a:endParaRPr lang="en-US" dirty="0"/>
          </a:p>
        </p:txBody>
      </p:sp>
      <p:sp>
        <p:nvSpPr>
          <p:cNvPr id="4" name="Slide Number Placeholder 3"/>
          <p:cNvSpPr>
            <a:spLocks noGrp="1"/>
          </p:cNvSpPr>
          <p:nvPr>
            <p:ph type="sldNum" sz="quarter" idx="5"/>
          </p:nvPr>
        </p:nvSpPr>
        <p:spPr/>
        <p:txBody>
          <a:bodyPr/>
          <a:lstStyle/>
          <a:p>
            <a:fld id="{F84FC2C8-B299-B240-974E-B4D2E0D5482F}" type="slidenum">
              <a:rPr lang="en-US" smtClean="0"/>
              <a:t>2</a:t>
            </a:fld>
            <a:endParaRPr lang="en-US"/>
          </a:p>
        </p:txBody>
      </p:sp>
    </p:spTree>
    <p:extLst>
      <p:ext uri="{BB962C8B-B14F-4D97-AF65-F5344CB8AC3E}">
        <p14:creationId xmlns:p14="http://schemas.microsoft.com/office/powerpoint/2010/main" val="3080892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RECON can be applied to either single-modal 3D point clouds inputs or cross-modal inputs with rendered RGB images and text descriptions, which will be encoded as sequential tokens. The 3D token embeddings are then masked for generative reconstruction for the local 3D encoder, where the encoded intermediate embeddings are fed to the global 3D decoder with stop-gradient (stop-grad) through cross-attention. The global queries are learnable and supervised by global contrastive learning.	</a:t>
            </a:r>
          </a:p>
          <a:p>
            <a:endParaRPr lang="en-US" dirty="0"/>
          </a:p>
          <a:p>
            <a:r>
              <a:rPr lang="en-US" dirty="0"/>
              <a:t>. Due to limited 3D data, the contrastive model can easily learn trivial representations as shortcuts, and this could lead to noisy training signals, which may harm generative student learning. Hence, to avoid the task conflicts between these two students, we use stop-gradient for every CA connection to cut the misleading training signal from global contrast to local reconstruction</a:t>
            </a:r>
          </a:p>
          <a:p>
            <a:endParaRPr lang="en-US" dirty="0"/>
          </a:p>
          <a:p>
            <a:r>
              <a:rPr lang="en-US" dirty="0"/>
              <a:t>. The reconstruction-oriented representations that focus on local patterns are used as semantic guidance for global contrastive learning.</a:t>
            </a:r>
            <a:br>
              <a:rPr lang="en-US" dirty="0"/>
            </a:br>
            <a:endParaRPr lang="en-US" dirty="0"/>
          </a:p>
          <a:p>
            <a:r>
              <a:rPr lang="en-US" dirty="0"/>
              <a:t>, we conduct dense masked modeling with an encoder, which produces features to guide global contrastive learning through a sparse query-based decoder. The encoder and decoder share the same Transformer architecture, and they are layer-wisely associated with cross attention (CA). Due to limited 3D data, the contrastive model can easily learn trivial representations as shortcuts, and this could lead to noisy training signals, which may harm generative student learning. Hence, to avoid the task conflicts between these two students, we use stop-gradient for every CA connection to cut the misleading training signal from global contrast to local reconstruction. </a:t>
            </a:r>
          </a:p>
          <a:p>
            <a:endParaRPr lang="en-US" dirty="0"/>
          </a:p>
          <a:p>
            <a:r>
              <a:rPr lang="en-US" dirty="0"/>
              <a:t>As a result, the contrastive student is trained with a good data scaling capacity without the risk of representation over-fitting, and the pattern difference issue is avoided with no task conflicts.</a:t>
            </a:r>
          </a:p>
        </p:txBody>
      </p:sp>
      <p:sp>
        <p:nvSpPr>
          <p:cNvPr id="4" name="Slide Number Placeholder 3"/>
          <p:cNvSpPr>
            <a:spLocks noGrp="1"/>
          </p:cNvSpPr>
          <p:nvPr>
            <p:ph type="sldNum" sz="quarter" idx="5"/>
          </p:nvPr>
        </p:nvSpPr>
        <p:spPr/>
        <p:txBody>
          <a:bodyPr/>
          <a:lstStyle/>
          <a:p>
            <a:fld id="{F84FC2C8-B299-B240-974E-B4D2E0D5482F}" type="slidenum">
              <a:rPr lang="en-US" smtClean="0"/>
              <a:t>11</a:t>
            </a:fld>
            <a:endParaRPr lang="en-US"/>
          </a:p>
        </p:txBody>
      </p:sp>
    </p:spTree>
    <p:extLst>
      <p:ext uri="{BB962C8B-B14F-4D97-AF65-F5344CB8AC3E}">
        <p14:creationId xmlns:p14="http://schemas.microsoft.com/office/powerpoint/2010/main" val="3965321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Especially, for computer vision tasks, a contrastive loss is evaluated based on the feature representations of the images extracted from an encoder network. For instance, one sample from the training dataset is taken and a transformed version of the sample is retrieved by applying appropriate data augmentation techniques</a:t>
            </a:r>
          </a:p>
        </p:txBody>
      </p:sp>
      <p:sp>
        <p:nvSpPr>
          <p:cNvPr id="4" name="Slide Number Placeholder 3"/>
          <p:cNvSpPr>
            <a:spLocks noGrp="1"/>
          </p:cNvSpPr>
          <p:nvPr>
            <p:ph type="sldNum" sz="quarter" idx="5"/>
          </p:nvPr>
        </p:nvSpPr>
        <p:spPr/>
        <p:txBody>
          <a:bodyPr/>
          <a:lstStyle/>
          <a:p>
            <a:fld id="{F84FC2C8-B299-B240-974E-B4D2E0D5482F}" type="slidenum">
              <a:rPr lang="en-US" smtClean="0"/>
              <a:t>3</a:t>
            </a:fld>
            <a:endParaRPr lang="en-US"/>
          </a:p>
        </p:txBody>
      </p:sp>
    </p:spTree>
    <p:extLst>
      <p:ext uri="{BB962C8B-B14F-4D97-AF65-F5344CB8AC3E}">
        <p14:creationId xmlns:p14="http://schemas.microsoft.com/office/powerpoint/2010/main" val="133207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Mainstream 3D representation learning approaches are built upon contrastive or generative modeling pretext tasks, where great improvements in performance on various downstream tasks have been achieved. </a:t>
            </a:r>
          </a:p>
          <a:p>
            <a:endParaRPr lang="en-US" dirty="0"/>
          </a:p>
        </p:txBody>
      </p:sp>
      <p:sp>
        <p:nvSpPr>
          <p:cNvPr id="4" name="Slide Number Placeholder 3"/>
          <p:cNvSpPr>
            <a:spLocks noGrp="1"/>
          </p:cNvSpPr>
          <p:nvPr>
            <p:ph type="sldNum" sz="quarter" idx="5"/>
          </p:nvPr>
        </p:nvSpPr>
        <p:spPr/>
        <p:txBody>
          <a:bodyPr/>
          <a:lstStyle/>
          <a:p>
            <a:fld id="{F84FC2C8-B299-B240-974E-B4D2E0D5482F}" type="slidenum">
              <a:rPr lang="en-US" smtClean="0"/>
              <a:t>4</a:t>
            </a:fld>
            <a:endParaRPr lang="en-US"/>
          </a:p>
        </p:txBody>
      </p:sp>
    </p:spTree>
    <p:extLst>
      <p:ext uri="{BB962C8B-B14F-4D97-AF65-F5344CB8AC3E}">
        <p14:creationId xmlns:p14="http://schemas.microsoft.com/office/powerpoint/2010/main" val="1827279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compared to 2D vision and NLP, 3D vision is faced with a challenging data desert issue due to collection difficulty. Though under this low-data regime, numerous 3D SSRL methods have bee</a:t>
            </a:r>
          </a:p>
          <a:p>
            <a:endParaRPr lang="en-US" dirty="0"/>
          </a:p>
          <a:p>
            <a:r>
              <a:rPr lang="en-US" dirty="0"/>
              <a:t>It shows that contrastive models can easily find shortcuts with trivial representations that over-fit the limited data (He et al., 2020), and generative models are less data-hungry that learn decent initialization with very few data </a:t>
            </a:r>
          </a:p>
          <a:p>
            <a:endParaRPr lang="en-US" dirty="0"/>
          </a:p>
          <a:p>
            <a:r>
              <a:rPr lang="en-US" dirty="0"/>
              <a:t>It shows that contrastive learning may bring superior data-scaling capacity when the pretraining data is sufficient. This is observed in 2D where contrastive models surpass generative models (Dong et al., 2022) that have less scaling capability (</a:t>
            </a:r>
            <a:r>
              <a:rPr lang="en-US" dirty="0" err="1"/>
              <a:t>Xie</a:t>
            </a:r>
            <a:r>
              <a:rPr lang="en-US" dirty="0"/>
              <a:t> et al., 2022b).</a:t>
            </a:r>
          </a:p>
          <a:p>
            <a:endParaRPr lang="en-US" dirty="0"/>
          </a:p>
          <a:p>
            <a:endParaRPr lang="en-US" dirty="0"/>
          </a:p>
        </p:txBody>
      </p:sp>
      <p:sp>
        <p:nvSpPr>
          <p:cNvPr id="4" name="Slide Number Placeholder 3"/>
          <p:cNvSpPr>
            <a:spLocks noGrp="1"/>
          </p:cNvSpPr>
          <p:nvPr>
            <p:ph type="sldNum" sz="quarter" idx="5"/>
          </p:nvPr>
        </p:nvSpPr>
        <p:spPr/>
        <p:txBody>
          <a:bodyPr/>
          <a:lstStyle/>
          <a:p>
            <a:fld id="{F84FC2C8-B299-B240-974E-B4D2E0D5482F}" type="slidenum">
              <a:rPr lang="en-US" smtClean="0"/>
              <a:t>5</a:t>
            </a:fld>
            <a:endParaRPr lang="en-US"/>
          </a:p>
        </p:txBody>
      </p:sp>
    </p:spTree>
    <p:extLst>
      <p:ext uri="{BB962C8B-B14F-4D97-AF65-F5344CB8AC3E}">
        <p14:creationId xmlns:p14="http://schemas.microsoft.com/office/powerpoint/2010/main" val="266889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illustrate the methods in a unified view of knowledge distillation (see Sec. 3.1). (a) Contrastive students are trained to learn invariance from the teacher. (b) Generative masked modeling encourages students to reconstruct clean signals provided by the teacher. (c) RECON unifies the two paradigms by learning from multi-teachers, where the generative local student is also a “teacher” that guides the contrastive global student</a:t>
            </a:r>
          </a:p>
        </p:txBody>
      </p:sp>
      <p:sp>
        <p:nvSpPr>
          <p:cNvPr id="4" name="Slide Number Placeholder 3"/>
          <p:cNvSpPr>
            <a:spLocks noGrp="1"/>
          </p:cNvSpPr>
          <p:nvPr>
            <p:ph type="sldNum" sz="quarter" idx="5"/>
          </p:nvPr>
        </p:nvSpPr>
        <p:spPr/>
        <p:txBody>
          <a:bodyPr/>
          <a:lstStyle/>
          <a:p>
            <a:fld id="{F84FC2C8-B299-B240-974E-B4D2E0D5482F}" type="slidenum">
              <a:rPr lang="en-US" smtClean="0"/>
              <a:t>6</a:t>
            </a:fld>
            <a:endParaRPr lang="en-US"/>
          </a:p>
        </p:txBody>
      </p:sp>
    </p:spTree>
    <p:extLst>
      <p:ext uri="{BB962C8B-B14F-4D97-AF65-F5344CB8AC3E}">
        <p14:creationId xmlns:p14="http://schemas.microsoft.com/office/powerpoint/2010/main" val="360060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an encoder-decoder style </a:t>
            </a:r>
            <a:r>
              <a:rPr lang="en-US" dirty="0" err="1"/>
              <a:t>RECONblock</a:t>
            </a:r>
            <a:r>
              <a:rPr lang="en-US" dirty="0"/>
              <a:t> based architecture, where the overall representation learning is formulated as distillation with both teachers with student-student assistance.</a:t>
            </a:r>
          </a:p>
          <a:p>
            <a:endParaRPr lang="en-US" dirty="0"/>
          </a:p>
          <a:p>
            <a:r>
              <a:rPr lang="en-US" dirty="0"/>
              <a:t>where the abstraction of semantics is generally invariant or </a:t>
            </a:r>
            <a:r>
              <a:rPr lang="en-US" dirty="0" err="1"/>
              <a:t>equivarito</a:t>
            </a:r>
            <a:r>
              <a:rPr lang="en-US" dirty="0"/>
              <a:t> multiple transformed views like augmentations or modalities</a:t>
            </a:r>
          </a:p>
        </p:txBody>
      </p:sp>
      <p:sp>
        <p:nvSpPr>
          <p:cNvPr id="4" name="Slide Number Placeholder 3"/>
          <p:cNvSpPr>
            <a:spLocks noGrp="1"/>
          </p:cNvSpPr>
          <p:nvPr>
            <p:ph type="sldNum" sz="quarter" idx="5"/>
          </p:nvPr>
        </p:nvSpPr>
        <p:spPr/>
        <p:txBody>
          <a:bodyPr/>
          <a:lstStyle/>
          <a:p>
            <a:fld id="{F84FC2C8-B299-B240-974E-B4D2E0D5482F}" type="slidenum">
              <a:rPr lang="en-US" smtClean="0"/>
              <a:t>7</a:t>
            </a:fld>
            <a:endParaRPr lang="en-US"/>
          </a:p>
        </p:txBody>
      </p:sp>
    </p:spTree>
    <p:extLst>
      <p:ext uri="{BB962C8B-B14F-4D97-AF65-F5344CB8AC3E}">
        <p14:creationId xmlns:p14="http://schemas.microsoft.com/office/powerpoint/2010/main" val="396145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representation collapsing (He et al., 2020), </a:t>
            </a:r>
            <a:r>
              <a:rPr lang="en-US" dirty="0" err="1"/>
              <a:t>InfoMax</a:t>
            </a:r>
            <a:r>
              <a:rPr lang="en-US" dirty="0"/>
              <a:t>-Principle (</a:t>
            </a:r>
            <a:r>
              <a:rPr lang="en-US" dirty="0" err="1"/>
              <a:t>Hjelm</a:t>
            </a:r>
            <a:r>
              <a:rPr lang="en-US" dirty="0"/>
              <a:t> et al., 2019; Bachman et al., 2019) based metrics like MINE (</a:t>
            </a:r>
            <a:r>
              <a:rPr lang="en-US" dirty="0" err="1"/>
              <a:t>Belghazi</a:t>
            </a:r>
            <a:r>
              <a:rPr lang="en-US" dirty="0"/>
              <a:t> et al., 2018), </a:t>
            </a:r>
            <a:r>
              <a:rPr lang="en-US" dirty="0" err="1"/>
              <a:t>InfoNCE</a:t>
            </a:r>
            <a:r>
              <a:rPr lang="en-US" dirty="0"/>
              <a:t> (van den Oord et al., 2018) are often used (He et al., 2020; Tian et al., 2020c; Zhang et al., 2022a). For methods using positive-only transformations, the metric function can be feature correlation measurement</a:t>
            </a:r>
          </a:p>
        </p:txBody>
      </p:sp>
      <p:sp>
        <p:nvSpPr>
          <p:cNvPr id="4" name="Slide Number Placeholder 3"/>
          <p:cNvSpPr>
            <a:spLocks noGrp="1"/>
          </p:cNvSpPr>
          <p:nvPr>
            <p:ph type="sldNum" sz="quarter" idx="5"/>
          </p:nvPr>
        </p:nvSpPr>
        <p:spPr/>
        <p:txBody>
          <a:bodyPr/>
          <a:lstStyle/>
          <a:p>
            <a:fld id="{F84FC2C8-B299-B240-974E-B4D2E0D5482F}" type="slidenum">
              <a:rPr lang="en-US" smtClean="0"/>
              <a:t>8</a:t>
            </a:fld>
            <a:endParaRPr lang="en-US"/>
          </a:p>
        </p:txBody>
      </p:sp>
    </p:spTree>
    <p:extLst>
      <p:ext uri="{BB962C8B-B14F-4D97-AF65-F5344CB8AC3E}">
        <p14:creationId xmlns:p14="http://schemas.microsoft.com/office/powerpoint/2010/main" val="178629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 REC D is a distance function defined in some metric space D. It can be `2 distance (He et al., 2022), </a:t>
            </a:r>
            <a:r>
              <a:rPr lang="en-US" dirty="0" err="1"/>
              <a:t>crossentropy</a:t>
            </a:r>
            <a:r>
              <a:rPr lang="en-US" dirty="0"/>
              <a:t> (Devlin et al., 2019; Bao et al., 2022), or Chamfer-</a:t>
            </a:r>
            <a:r>
              <a:rPr lang="en-US" dirty="0" err="1"/>
              <a:t>Distan</a:t>
            </a:r>
            <a:endParaRPr lang="en-US" dirty="0"/>
          </a:p>
          <a:p>
            <a:endParaRPr lang="en-US" dirty="0"/>
          </a:p>
          <a:p>
            <a:r>
              <a:rPr lang="en-US" dirty="0"/>
              <a:t>• {Mi ,</a:t>
            </a:r>
            <a:r>
              <a:rPr lang="en-US" dirty="0" err="1"/>
              <a:t>Mfi</a:t>
            </a:r>
            <a:r>
              <a:rPr lang="en-US" dirty="0"/>
              <a:t>} ∈ M are the masking corruptions where Mi(·) samples a subset of the input tokens and performs </a:t>
            </a:r>
            <a:r>
              <a:rPr lang="en-US" dirty="0" err="1"/>
              <a:t>maski</a:t>
            </a:r>
            <a:r>
              <a:rPr lang="en-US" dirty="0"/>
              <a:t>, and </a:t>
            </a:r>
            <a:r>
              <a:rPr lang="en-US" dirty="0" err="1"/>
              <a:t>Mfi</a:t>
            </a:r>
            <a:r>
              <a:rPr lang="en-US" dirty="0"/>
              <a:t>(·) correspondingly samples the subset while without </a:t>
            </a:r>
            <a:r>
              <a:rPr lang="en-US" dirty="0" err="1"/>
              <a:t>maski</a:t>
            </a:r>
            <a:endParaRPr lang="en-US" dirty="0"/>
          </a:p>
        </p:txBody>
      </p:sp>
      <p:sp>
        <p:nvSpPr>
          <p:cNvPr id="4" name="Slide Number Placeholder 3"/>
          <p:cNvSpPr>
            <a:spLocks noGrp="1"/>
          </p:cNvSpPr>
          <p:nvPr>
            <p:ph type="sldNum" sz="quarter" idx="5"/>
          </p:nvPr>
        </p:nvSpPr>
        <p:spPr/>
        <p:txBody>
          <a:bodyPr/>
          <a:lstStyle/>
          <a:p>
            <a:fld id="{F84FC2C8-B299-B240-974E-B4D2E0D5482F}" type="slidenum">
              <a:rPr lang="en-US" smtClean="0"/>
              <a:t>9</a:t>
            </a:fld>
            <a:endParaRPr lang="en-US"/>
          </a:p>
        </p:txBody>
      </p:sp>
    </p:spTree>
    <p:extLst>
      <p:ext uri="{BB962C8B-B14F-4D97-AF65-F5344CB8AC3E}">
        <p14:creationId xmlns:p14="http://schemas.microsoft.com/office/powerpoint/2010/main" val="2031031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Ensemble distillation </a:t>
            </a:r>
            <a:r>
              <a:rPr lang="en-US" sz="1200" dirty="0"/>
              <a:t>is known to be more informative and instructive , which encourages the student network to learn ensembled and disentangled knowledge representation</a:t>
            </a:r>
          </a:p>
          <a:p>
            <a:endParaRPr lang="en-US" dirty="0"/>
          </a:p>
        </p:txBody>
      </p:sp>
      <p:sp>
        <p:nvSpPr>
          <p:cNvPr id="4" name="Slide Number Placeholder 3"/>
          <p:cNvSpPr>
            <a:spLocks noGrp="1"/>
          </p:cNvSpPr>
          <p:nvPr>
            <p:ph type="sldNum" sz="quarter" idx="5"/>
          </p:nvPr>
        </p:nvSpPr>
        <p:spPr/>
        <p:txBody>
          <a:bodyPr/>
          <a:lstStyle/>
          <a:p>
            <a:fld id="{F84FC2C8-B299-B240-974E-B4D2E0D5482F}" type="slidenum">
              <a:rPr lang="en-US" smtClean="0"/>
              <a:t>10</a:t>
            </a:fld>
            <a:endParaRPr lang="en-US"/>
          </a:p>
        </p:txBody>
      </p:sp>
    </p:spTree>
    <p:extLst>
      <p:ext uri="{BB962C8B-B14F-4D97-AF65-F5344CB8AC3E}">
        <p14:creationId xmlns:p14="http://schemas.microsoft.com/office/powerpoint/2010/main" val="3162200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8/18/23</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3226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19329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4686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7198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2542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06403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90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4552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43941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548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8/18/23</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828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8/18/23</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5854830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11" r:id="rId6"/>
    <p:sldLayoutId id="2147483706" r:id="rId7"/>
    <p:sldLayoutId id="2147483707" r:id="rId8"/>
    <p:sldLayoutId id="2147483708" r:id="rId9"/>
    <p:sldLayoutId id="2147483710" r:id="rId10"/>
    <p:sldLayoutId id="2147483709"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0F31E69-DBB9-3AB5-8C3B-F1C2597A6045}"/>
              </a:ext>
            </a:extLst>
          </p:cNvPr>
          <p:cNvPicPr>
            <a:picLocks noChangeAspect="1"/>
          </p:cNvPicPr>
          <p:nvPr/>
        </p:nvPicPr>
        <p:blipFill rotWithShape="1">
          <a:blip r:embed="rId2">
            <a:alphaModFix/>
          </a:blip>
          <a:srcRect l="5363" r="5771"/>
          <a:stretch/>
        </p:blipFill>
        <p:spPr>
          <a:xfrm>
            <a:off x="20" y="10"/>
            <a:ext cx="12188930" cy="6857990"/>
          </a:xfrm>
          <a:prstGeom prst="rect">
            <a:avLst/>
          </a:prstGeom>
        </p:spPr>
      </p:pic>
      <p:sp>
        <p:nvSpPr>
          <p:cNvPr id="18" name="Rectangle 17">
            <a:extLst>
              <a:ext uri="{FF2B5EF4-FFF2-40B4-BE49-F238E27FC236}">
                <a16:creationId xmlns:a16="http://schemas.microsoft.com/office/drawing/2014/main" id="{8F51725E-A483-43B2-A6F2-C44F502FE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37549"/>
            <a:ext cx="12191999" cy="5058137"/>
          </a:xfrm>
          <a:prstGeom prst="rect">
            <a:avLst/>
          </a:prstGeom>
          <a:gradFill flip="none" rotWithShape="1">
            <a:gsLst>
              <a:gs pos="50000">
                <a:schemeClr val="tx1">
                  <a:alpha val="30000"/>
                </a:schemeClr>
              </a:gs>
              <a:gs pos="80000">
                <a:schemeClr val="tx1">
                  <a:alpha val="15000"/>
                </a:schemeClr>
              </a:gs>
              <a:gs pos="0">
                <a:schemeClr val="tx1">
                  <a:alpha val="0"/>
                </a:schemeClr>
              </a:gs>
              <a:gs pos="20000">
                <a:schemeClr val="tx1">
                  <a:alpha val="15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93A723-5461-3CC5-FA61-01871F597762}"/>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5100" b="0" i="0" dirty="0">
                <a:solidFill>
                  <a:schemeClr val="bg1"/>
                </a:solidFill>
                <a:effectLst/>
                <a:latin typeface="-apple-system"/>
              </a:rPr>
              <a:t>Contrast with Reconstruct: Contrastive 3D Representation Learning Guided by Generative Pretraining</a:t>
            </a:r>
            <a:endParaRPr lang="en-US" sz="5100" dirty="0">
              <a:solidFill>
                <a:schemeClr val="bg1"/>
              </a:solidFill>
            </a:endParaRPr>
          </a:p>
        </p:txBody>
      </p:sp>
      <p:sp>
        <p:nvSpPr>
          <p:cNvPr id="3" name="Subtitle 2">
            <a:extLst>
              <a:ext uri="{FF2B5EF4-FFF2-40B4-BE49-F238E27FC236}">
                <a16:creationId xmlns:a16="http://schemas.microsoft.com/office/drawing/2014/main" id="{6E704974-8FE4-7148-160A-BBF12952C452}"/>
              </a:ext>
            </a:extLst>
          </p:cNvPr>
          <p:cNvSpPr>
            <a:spLocks noGrp="1"/>
          </p:cNvSpPr>
          <p:nvPr>
            <p:ph type="subTitle" idx="1"/>
          </p:nvPr>
        </p:nvSpPr>
        <p:spPr>
          <a:xfrm>
            <a:off x="1527048" y="4599432"/>
            <a:ext cx="9144000" cy="1536192"/>
          </a:xfrm>
        </p:spPr>
        <p:txBody>
          <a:bodyPr>
            <a:normAutofit/>
          </a:bodyPr>
          <a:lstStyle/>
          <a:p>
            <a:pPr algn="ctr"/>
            <a:r>
              <a:rPr lang="en-US" sz="3200" dirty="0">
                <a:solidFill>
                  <a:schemeClr val="bg1"/>
                </a:solidFill>
              </a:rPr>
              <a:t>ICML 2023</a:t>
            </a:r>
          </a:p>
          <a:p>
            <a:pPr algn="ctr"/>
            <a:r>
              <a:rPr lang="en-US" sz="3200" dirty="0">
                <a:solidFill>
                  <a:schemeClr val="bg1"/>
                </a:solidFill>
              </a:rPr>
              <a:t>Authors : Qi, </a:t>
            </a:r>
            <a:r>
              <a:rPr lang="en-US" sz="3200" dirty="0" err="1">
                <a:solidFill>
                  <a:schemeClr val="bg1"/>
                </a:solidFill>
              </a:rPr>
              <a:t>Zekun</a:t>
            </a:r>
            <a:r>
              <a:rPr lang="en-US" sz="3200" dirty="0">
                <a:solidFill>
                  <a:schemeClr val="bg1"/>
                </a:solidFill>
              </a:rPr>
              <a:t> et al. 		   Presenter: Mrinal Mathur</a:t>
            </a:r>
          </a:p>
        </p:txBody>
      </p:sp>
      <p:sp>
        <p:nvSpPr>
          <p:cNvPr id="20"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E08D60A-95FE-3AE0-4242-D3BD6F7EEEF8}"/>
              </a:ext>
            </a:extLst>
          </p:cNvPr>
          <p:cNvSpPr txBox="1"/>
          <p:nvPr/>
        </p:nvSpPr>
        <p:spPr>
          <a:xfrm>
            <a:off x="3314700" y="6057511"/>
            <a:ext cx="6197600" cy="584775"/>
          </a:xfrm>
          <a:prstGeom prst="rect">
            <a:avLst/>
          </a:prstGeom>
          <a:noFill/>
        </p:spPr>
        <p:txBody>
          <a:bodyPr wrap="square">
            <a:spAutoFit/>
          </a:bodyPr>
          <a:lstStyle/>
          <a:p>
            <a:pPr algn="ctr"/>
            <a:r>
              <a:rPr lang="en-US" sz="3200" dirty="0">
                <a:solidFill>
                  <a:schemeClr val="bg1"/>
                </a:solidFill>
              </a:rPr>
              <a:t>https://</a:t>
            </a:r>
            <a:r>
              <a:rPr lang="en-US" sz="3200" dirty="0" err="1">
                <a:solidFill>
                  <a:schemeClr val="bg1"/>
                </a:solidFill>
              </a:rPr>
              <a:t>github.com</a:t>
            </a:r>
            <a:r>
              <a:rPr lang="en-US" sz="3200" dirty="0">
                <a:solidFill>
                  <a:schemeClr val="bg1"/>
                </a:solidFill>
              </a:rPr>
              <a:t>/</a:t>
            </a:r>
            <a:r>
              <a:rPr lang="en-US" sz="3200" dirty="0" err="1">
                <a:solidFill>
                  <a:schemeClr val="bg1"/>
                </a:solidFill>
              </a:rPr>
              <a:t>qizekun</a:t>
            </a:r>
            <a:r>
              <a:rPr lang="en-US" sz="3200" dirty="0">
                <a:solidFill>
                  <a:schemeClr val="bg1"/>
                </a:solidFill>
              </a:rPr>
              <a:t>/</a:t>
            </a:r>
            <a:r>
              <a:rPr lang="en-US" sz="3200" dirty="0" err="1">
                <a:solidFill>
                  <a:schemeClr val="bg1"/>
                </a:solidFill>
              </a:rPr>
              <a:t>ReCon</a:t>
            </a:r>
            <a:endParaRPr lang="en-US" sz="3200" dirty="0">
              <a:solidFill>
                <a:schemeClr val="bg1"/>
              </a:solidFill>
            </a:endParaRPr>
          </a:p>
        </p:txBody>
      </p:sp>
    </p:spTree>
    <p:extLst>
      <p:ext uri="{BB962C8B-B14F-4D97-AF65-F5344CB8AC3E}">
        <p14:creationId xmlns:p14="http://schemas.microsoft.com/office/powerpoint/2010/main" val="3297249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A7EFB-0770-3319-2AF0-AB775B7597B9}"/>
              </a:ext>
            </a:extLst>
          </p:cNvPr>
          <p:cNvSpPr>
            <a:spLocks noGrp="1"/>
          </p:cNvSpPr>
          <p:nvPr>
            <p:ph type="title"/>
          </p:nvPr>
        </p:nvSpPr>
        <p:spPr/>
        <p:txBody>
          <a:bodyPr>
            <a:normAutofit fontScale="90000"/>
          </a:bodyPr>
          <a:lstStyle/>
          <a:p>
            <a:r>
              <a:rPr lang="en-US" dirty="0"/>
              <a:t>RECON: Ensemble Representation Distillation</a:t>
            </a:r>
          </a:p>
        </p:txBody>
      </p:sp>
      <p:sp>
        <p:nvSpPr>
          <p:cNvPr id="3" name="Content Placeholder 2">
            <a:extLst>
              <a:ext uri="{FF2B5EF4-FFF2-40B4-BE49-F238E27FC236}">
                <a16:creationId xmlns:a16="http://schemas.microsoft.com/office/drawing/2014/main" id="{ED450465-1F36-E7E0-D43F-B3B59E894F4E}"/>
              </a:ext>
            </a:extLst>
          </p:cNvPr>
          <p:cNvSpPr>
            <a:spLocks noGrp="1"/>
          </p:cNvSpPr>
          <p:nvPr>
            <p:ph idx="1"/>
          </p:nvPr>
        </p:nvSpPr>
        <p:spPr/>
        <p:txBody>
          <a:bodyPr>
            <a:normAutofit/>
          </a:bodyPr>
          <a:lstStyle/>
          <a:p>
            <a:r>
              <a:rPr lang="en-US" sz="3600" dirty="0"/>
              <a:t>The student is trained with merits from both contrastive and generative aspects. The overall loss L RECON     is defined as follows: </a:t>
            </a:r>
          </a:p>
        </p:txBody>
      </p:sp>
      <p:pic>
        <p:nvPicPr>
          <p:cNvPr id="5" name="Picture 4" descr="A black text on a white background&#10;&#10;Description automatically generated">
            <a:extLst>
              <a:ext uri="{FF2B5EF4-FFF2-40B4-BE49-F238E27FC236}">
                <a16:creationId xmlns:a16="http://schemas.microsoft.com/office/drawing/2014/main" id="{18721F3A-7AF8-03F8-8CE4-728624E0D6D1}"/>
              </a:ext>
            </a:extLst>
          </p:cNvPr>
          <p:cNvPicPr>
            <a:picLocks noChangeAspect="1"/>
          </p:cNvPicPr>
          <p:nvPr/>
        </p:nvPicPr>
        <p:blipFill>
          <a:blip r:embed="rId3"/>
          <a:stretch>
            <a:fillRect/>
          </a:stretch>
        </p:blipFill>
        <p:spPr>
          <a:xfrm>
            <a:off x="1593850" y="2656150"/>
            <a:ext cx="1212850" cy="453500"/>
          </a:xfrm>
          <a:prstGeom prst="rect">
            <a:avLst/>
          </a:prstGeom>
        </p:spPr>
      </p:pic>
      <p:pic>
        <p:nvPicPr>
          <p:cNvPr id="7" name="Picture 6" descr="A black and white logo&#10;&#10;Description automatically generated">
            <a:extLst>
              <a:ext uri="{FF2B5EF4-FFF2-40B4-BE49-F238E27FC236}">
                <a16:creationId xmlns:a16="http://schemas.microsoft.com/office/drawing/2014/main" id="{207E3E10-CA01-AB34-3A3B-3F4FB4F6F0D8}"/>
              </a:ext>
            </a:extLst>
          </p:cNvPr>
          <p:cNvPicPr>
            <a:picLocks noChangeAspect="1"/>
          </p:cNvPicPr>
          <p:nvPr/>
        </p:nvPicPr>
        <p:blipFill>
          <a:blip r:embed="rId4"/>
          <a:stretch>
            <a:fillRect/>
          </a:stretch>
        </p:blipFill>
        <p:spPr>
          <a:xfrm>
            <a:off x="3200400" y="3429000"/>
            <a:ext cx="5003800" cy="622300"/>
          </a:xfrm>
          <a:prstGeom prst="rect">
            <a:avLst/>
          </a:prstGeom>
        </p:spPr>
      </p:pic>
    </p:spTree>
    <p:extLst>
      <p:ext uri="{BB962C8B-B14F-4D97-AF65-F5344CB8AC3E}">
        <p14:creationId xmlns:p14="http://schemas.microsoft.com/office/powerpoint/2010/main" val="2802319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45C89-8606-A3B9-60CE-8E1B35278A09}"/>
              </a:ext>
            </a:extLst>
          </p:cNvPr>
          <p:cNvSpPr>
            <a:spLocks noGrp="1"/>
          </p:cNvSpPr>
          <p:nvPr>
            <p:ph type="title"/>
          </p:nvPr>
        </p:nvSpPr>
        <p:spPr/>
        <p:txBody>
          <a:bodyPr/>
          <a:lstStyle/>
          <a:p>
            <a:r>
              <a:rPr lang="en-US" dirty="0"/>
              <a:t>Architecture</a:t>
            </a:r>
          </a:p>
        </p:txBody>
      </p:sp>
      <p:pic>
        <p:nvPicPr>
          <p:cNvPr id="5" name="Content Placeholder 4" descr="A diagram of a cloud computing process&#10;&#10;Description automatically generated">
            <a:extLst>
              <a:ext uri="{FF2B5EF4-FFF2-40B4-BE49-F238E27FC236}">
                <a16:creationId xmlns:a16="http://schemas.microsoft.com/office/drawing/2014/main" id="{92E6D51B-93B0-8839-2686-C5DE033D1DB8}"/>
              </a:ext>
            </a:extLst>
          </p:cNvPr>
          <p:cNvPicPr>
            <a:picLocks noGrp="1" noChangeAspect="1"/>
          </p:cNvPicPr>
          <p:nvPr>
            <p:ph idx="1"/>
          </p:nvPr>
        </p:nvPicPr>
        <p:blipFill>
          <a:blip r:embed="rId3"/>
          <a:stretch>
            <a:fillRect/>
          </a:stretch>
        </p:blipFill>
        <p:spPr>
          <a:xfrm>
            <a:off x="936813" y="1801813"/>
            <a:ext cx="10318374" cy="4252912"/>
          </a:xfrm>
        </p:spPr>
      </p:pic>
    </p:spTree>
    <p:extLst>
      <p:ext uri="{BB962C8B-B14F-4D97-AF65-F5344CB8AC3E}">
        <p14:creationId xmlns:p14="http://schemas.microsoft.com/office/powerpoint/2010/main" val="335484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4A7D-4F87-8169-F167-94528CCB541D}"/>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41767391-B164-6E51-A9D7-AA348A3F34DF}"/>
              </a:ext>
            </a:extLst>
          </p:cNvPr>
          <p:cNvSpPr>
            <a:spLocks noGrp="1"/>
          </p:cNvSpPr>
          <p:nvPr>
            <p:ph idx="1"/>
          </p:nvPr>
        </p:nvSpPr>
        <p:spPr/>
        <p:txBody>
          <a:bodyPr>
            <a:normAutofit fontScale="85000" lnSpcReduction="20000"/>
          </a:bodyPr>
          <a:lstStyle/>
          <a:p>
            <a:r>
              <a:rPr lang="en-US" sz="4800" b="1" dirty="0"/>
              <a:t>3D Real-World Object Recognition : </a:t>
            </a:r>
            <a:r>
              <a:rPr lang="en-US" sz="5200" dirty="0" err="1"/>
              <a:t>ScanObjectNN</a:t>
            </a:r>
            <a:r>
              <a:rPr lang="en-US" sz="5200" dirty="0"/>
              <a:t> is one of the most challenging 3D datasets, which covers ∼15K real-world objects from 15 categories</a:t>
            </a:r>
            <a:r>
              <a:rPr lang="en-US" sz="4000" dirty="0"/>
              <a:t>.</a:t>
            </a:r>
          </a:p>
          <a:p>
            <a:r>
              <a:rPr lang="en-US" sz="4800" b="1" dirty="0"/>
              <a:t>3D Synthetic Object Recognition: </a:t>
            </a:r>
            <a:r>
              <a:rPr lang="en-US" sz="4800" dirty="0" err="1"/>
              <a:t>ModelNet</a:t>
            </a:r>
            <a:r>
              <a:rPr lang="en-US" sz="4800" dirty="0"/>
              <a:t> is one of the most classical datasets for synthetic 3D object recognition.</a:t>
            </a:r>
          </a:p>
          <a:p>
            <a:r>
              <a:rPr lang="en-US" sz="4800" b="1" dirty="0"/>
              <a:t>3D Zero-Shot Recognition : </a:t>
            </a:r>
            <a:r>
              <a:rPr lang="en-US" sz="5600" dirty="0" err="1"/>
              <a:t>ModelNet</a:t>
            </a:r>
            <a:r>
              <a:rPr lang="en-US" sz="5600" dirty="0"/>
              <a:t> for zero-shot evaluation similar to CLIP</a:t>
            </a:r>
            <a:endParaRPr lang="en-US" sz="4800" b="1" dirty="0"/>
          </a:p>
        </p:txBody>
      </p:sp>
    </p:spTree>
    <p:extLst>
      <p:ext uri="{BB962C8B-B14F-4D97-AF65-F5344CB8AC3E}">
        <p14:creationId xmlns:p14="http://schemas.microsoft.com/office/powerpoint/2010/main" val="364521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B6A1-92A5-FE84-1061-D62578060EDF}"/>
              </a:ext>
            </a:extLst>
          </p:cNvPr>
          <p:cNvSpPr>
            <a:spLocks noGrp="1"/>
          </p:cNvSpPr>
          <p:nvPr>
            <p:ph type="title"/>
          </p:nvPr>
        </p:nvSpPr>
        <p:spPr/>
        <p:txBody>
          <a:bodyPr/>
          <a:lstStyle/>
          <a:p>
            <a:r>
              <a:rPr lang="en-US" dirty="0"/>
              <a:t>Experiments</a:t>
            </a:r>
          </a:p>
        </p:txBody>
      </p:sp>
      <p:pic>
        <p:nvPicPr>
          <p:cNvPr id="5" name="Content Placeholder 4" descr="A table with numbers and text&#10;&#10;Description automatically generated">
            <a:extLst>
              <a:ext uri="{FF2B5EF4-FFF2-40B4-BE49-F238E27FC236}">
                <a16:creationId xmlns:a16="http://schemas.microsoft.com/office/drawing/2014/main" id="{24FEB075-10CA-6A80-B2DD-273AB6EF61E6}"/>
              </a:ext>
            </a:extLst>
          </p:cNvPr>
          <p:cNvPicPr>
            <a:picLocks noGrp="1" noChangeAspect="1"/>
          </p:cNvPicPr>
          <p:nvPr>
            <p:ph idx="1"/>
          </p:nvPr>
        </p:nvPicPr>
        <p:blipFill>
          <a:blip r:embed="rId2"/>
          <a:stretch>
            <a:fillRect/>
          </a:stretch>
        </p:blipFill>
        <p:spPr>
          <a:xfrm>
            <a:off x="2330450" y="2664619"/>
            <a:ext cx="7531100" cy="2781300"/>
          </a:xfrm>
        </p:spPr>
      </p:pic>
    </p:spTree>
    <p:extLst>
      <p:ext uri="{BB962C8B-B14F-4D97-AF65-F5344CB8AC3E}">
        <p14:creationId xmlns:p14="http://schemas.microsoft.com/office/powerpoint/2010/main" val="2159236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6260-97A3-3258-BBBC-7EA12B65A8BF}"/>
              </a:ext>
            </a:extLst>
          </p:cNvPr>
          <p:cNvSpPr>
            <a:spLocks noGrp="1"/>
          </p:cNvSpPr>
          <p:nvPr>
            <p:ph type="title"/>
          </p:nvPr>
        </p:nvSpPr>
        <p:spPr/>
        <p:txBody>
          <a:bodyPr/>
          <a:lstStyle/>
          <a:p>
            <a:r>
              <a:rPr lang="en-US" dirty="0"/>
              <a:t>Experiments</a:t>
            </a:r>
          </a:p>
        </p:txBody>
      </p:sp>
      <p:pic>
        <p:nvPicPr>
          <p:cNvPr id="5" name="Content Placeholder 4" descr="A diagram of a plane&#10;&#10;Description automatically generated">
            <a:extLst>
              <a:ext uri="{FF2B5EF4-FFF2-40B4-BE49-F238E27FC236}">
                <a16:creationId xmlns:a16="http://schemas.microsoft.com/office/drawing/2014/main" id="{3546286B-8B0F-6AB8-274C-8DD82A7346E0}"/>
              </a:ext>
            </a:extLst>
          </p:cNvPr>
          <p:cNvPicPr>
            <a:picLocks noGrp="1" noChangeAspect="1"/>
          </p:cNvPicPr>
          <p:nvPr>
            <p:ph idx="1"/>
          </p:nvPr>
        </p:nvPicPr>
        <p:blipFill>
          <a:blip r:embed="rId2"/>
          <a:stretch>
            <a:fillRect/>
          </a:stretch>
        </p:blipFill>
        <p:spPr>
          <a:xfrm>
            <a:off x="838200" y="1786319"/>
            <a:ext cx="10515600" cy="3192055"/>
          </a:xfrm>
        </p:spPr>
      </p:pic>
      <p:pic>
        <p:nvPicPr>
          <p:cNvPr id="7" name="Picture 6" descr="A table with numbers and text&#10;&#10;Description automatically generated">
            <a:extLst>
              <a:ext uri="{FF2B5EF4-FFF2-40B4-BE49-F238E27FC236}">
                <a16:creationId xmlns:a16="http://schemas.microsoft.com/office/drawing/2014/main" id="{85141AFC-7701-3029-5559-796160068972}"/>
              </a:ext>
            </a:extLst>
          </p:cNvPr>
          <p:cNvPicPr>
            <a:picLocks noChangeAspect="1"/>
          </p:cNvPicPr>
          <p:nvPr/>
        </p:nvPicPr>
        <p:blipFill>
          <a:blip r:embed="rId3"/>
          <a:stretch>
            <a:fillRect/>
          </a:stretch>
        </p:blipFill>
        <p:spPr>
          <a:xfrm>
            <a:off x="2209800" y="4936306"/>
            <a:ext cx="7772400" cy="1921694"/>
          </a:xfrm>
          <a:prstGeom prst="rect">
            <a:avLst/>
          </a:prstGeom>
        </p:spPr>
      </p:pic>
    </p:spTree>
    <p:extLst>
      <p:ext uri="{BB962C8B-B14F-4D97-AF65-F5344CB8AC3E}">
        <p14:creationId xmlns:p14="http://schemas.microsoft.com/office/powerpoint/2010/main" val="31744059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0A64B-4513-10CF-91D9-728DE80A9C86}"/>
              </a:ext>
            </a:extLst>
          </p:cNvPr>
          <p:cNvSpPr>
            <a:spLocks noGrp="1"/>
          </p:cNvSpPr>
          <p:nvPr>
            <p:ph type="title"/>
          </p:nvPr>
        </p:nvSpPr>
        <p:spPr/>
        <p:txBody>
          <a:bodyPr/>
          <a:lstStyle/>
          <a:p>
            <a:r>
              <a:rPr lang="en-US" dirty="0"/>
              <a:t>Limitations 1: Prompt</a:t>
            </a:r>
          </a:p>
        </p:txBody>
      </p:sp>
      <p:pic>
        <p:nvPicPr>
          <p:cNvPr id="5" name="Content Placeholder 4" descr="A screen shot of a computer screen&#10;&#10;Description automatically generated">
            <a:extLst>
              <a:ext uri="{FF2B5EF4-FFF2-40B4-BE49-F238E27FC236}">
                <a16:creationId xmlns:a16="http://schemas.microsoft.com/office/drawing/2014/main" id="{D329FCE1-89D9-26AA-5202-B850DB110C8A}"/>
              </a:ext>
            </a:extLst>
          </p:cNvPr>
          <p:cNvPicPr>
            <a:picLocks noGrp="1" noChangeAspect="1"/>
          </p:cNvPicPr>
          <p:nvPr>
            <p:ph idx="1"/>
          </p:nvPr>
        </p:nvPicPr>
        <p:blipFill>
          <a:blip r:embed="rId2"/>
          <a:stretch>
            <a:fillRect/>
          </a:stretch>
        </p:blipFill>
        <p:spPr>
          <a:xfrm>
            <a:off x="1259167" y="1897063"/>
            <a:ext cx="4974665" cy="4252912"/>
          </a:xfrm>
        </p:spPr>
      </p:pic>
    </p:spTree>
    <p:extLst>
      <p:ext uri="{BB962C8B-B14F-4D97-AF65-F5344CB8AC3E}">
        <p14:creationId xmlns:p14="http://schemas.microsoft.com/office/powerpoint/2010/main" val="2615051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FAB4-A89F-571F-1649-7B1301800924}"/>
              </a:ext>
            </a:extLst>
          </p:cNvPr>
          <p:cNvSpPr>
            <a:spLocks noGrp="1"/>
          </p:cNvSpPr>
          <p:nvPr>
            <p:ph type="title"/>
          </p:nvPr>
        </p:nvSpPr>
        <p:spPr/>
        <p:txBody>
          <a:bodyPr/>
          <a:lstStyle/>
          <a:p>
            <a:r>
              <a:rPr lang="en-US" dirty="0"/>
              <a:t>Limitation 2: Architecture </a:t>
            </a:r>
          </a:p>
        </p:txBody>
      </p:sp>
      <p:pic>
        <p:nvPicPr>
          <p:cNvPr id="4" name="Content Placeholder 4" descr="A diagram of a cloud computing process&#10;&#10;Description automatically generated">
            <a:extLst>
              <a:ext uri="{FF2B5EF4-FFF2-40B4-BE49-F238E27FC236}">
                <a16:creationId xmlns:a16="http://schemas.microsoft.com/office/drawing/2014/main" id="{3D6FEB7A-293D-F92E-D153-FCF01BDA1946}"/>
              </a:ext>
            </a:extLst>
          </p:cNvPr>
          <p:cNvPicPr>
            <a:picLocks noGrp="1" noChangeAspect="1"/>
          </p:cNvPicPr>
          <p:nvPr>
            <p:ph idx="1"/>
          </p:nvPr>
        </p:nvPicPr>
        <p:blipFill>
          <a:blip r:embed="rId2"/>
          <a:stretch>
            <a:fillRect/>
          </a:stretch>
        </p:blipFill>
        <p:spPr>
          <a:xfrm>
            <a:off x="936813" y="1928813"/>
            <a:ext cx="10318374" cy="4252912"/>
          </a:xfrm>
        </p:spPr>
      </p:pic>
    </p:spTree>
    <p:extLst>
      <p:ext uri="{BB962C8B-B14F-4D97-AF65-F5344CB8AC3E}">
        <p14:creationId xmlns:p14="http://schemas.microsoft.com/office/powerpoint/2010/main" val="2840673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426B-8209-1C48-2DF9-F828E68EE7D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89A4F78B-1062-6EEC-A389-6811B6A9EB7B}"/>
              </a:ext>
            </a:extLst>
          </p:cNvPr>
          <p:cNvSpPr>
            <a:spLocks noGrp="1"/>
          </p:cNvSpPr>
          <p:nvPr>
            <p:ph idx="1"/>
          </p:nvPr>
        </p:nvSpPr>
        <p:spPr/>
        <p:txBody>
          <a:bodyPr>
            <a:normAutofit fontScale="92500"/>
          </a:bodyPr>
          <a:lstStyle/>
          <a:p>
            <a:r>
              <a:rPr lang="en-US" sz="6000" dirty="0"/>
              <a:t>They propose a </a:t>
            </a:r>
            <a:r>
              <a:rPr lang="en-US" sz="6000" b="1" dirty="0"/>
              <a:t>contrast with reconstruct (RECON) model</a:t>
            </a:r>
            <a:r>
              <a:rPr lang="en-US" sz="6000" dirty="0"/>
              <a:t>, which enjoys the merits of both </a:t>
            </a:r>
            <a:r>
              <a:rPr lang="en-US" sz="6000" b="1" dirty="0"/>
              <a:t>generative masked modeling</a:t>
            </a:r>
            <a:r>
              <a:rPr lang="en-US" sz="6000" dirty="0"/>
              <a:t> and </a:t>
            </a:r>
            <a:r>
              <a:rPr lang="en-US" sz="6000" b="1" dirty="0"/>
              <a:t>contrastive modeling</a:t>
            </a:r>
            <a:r>
              <a:rPr lang="en-US" sz="6000" dirty="0"/>
              <a:t>, while scalable to multimodal data to facilitate stronger 3D representation learning.</a:t>
            </a:r>
          </a:p>
        </p:txBody>
      </p:sp>
    </p:spTree>
    <p:extLst>
      <p:ext uri="{BB962C8B-B14F-4D97-AF65-F5344CB8AC3E}">
        <p14:creationId xmlns:p14="http://schemas.microsoft.com/office/powerpoint/2010/main" val="2126298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5C452-5CB2-3EA8-E897-B6582458244B}"/>
              </a:ext>
            </a:extLst>
          </p:cNvPr>
          <p:cNvSpPr>
            <a:spLocks noGrp="1"/>
          </p:cNvSpPr>
          <p:nvPr>
            <p:ph type="title"/>
          </p:nvPr>
        </p:nvSpPr>
        <p:spPr>
          <a:xfrm>
            <a:off x="4853988" y="320041"/>
            <a:ext cx="6707084" cy="3892668"/>
          </a:xfrm>
        </p:spPr>
        <p:txBody>
          <a:bodyPr vert="horz" lIns="91440" tIns="45720" rIns="91440" bIns="45720" rtlCol="0" anchor="b">
            <a:normAutofit/>
          </a:bodyPr>
          <a:lstStyle/>
          <a:p>
            <a:r>
              <a:rPr lang="en-US" sz="9600" dirty="0"/>
              <a:t>Questions? </a:t>
            </a:r>
          </a:p>
        </p:txBody>
      </p:sp>
      <p:sp>
        <p:nvSpPr>
          <p:cNvPr id="1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35C4D"/>
          </a:solidFill>
          <a:ln w="38100" cap="rnd">
            <a:solidFill>
              <a:srgbClr val="C35C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lp">
            <a:extLst>
              <a:ext uri="{FF2B5EF4-FFF2-40B4-BE49-F238E27FC236}">
                <a16:creationId xmlns:a16="http://schemas.microsoft.com/office/drawing/2014/main" id="{F8EC9D6C-981D-43DB-F71A-A445338077C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371600"/>
            <a:ext cx="4087368" cy="4087368"/>
          </a:xfrm>
          <a:prstGeom prst="rect">
            <a:avLst/>
          </a:prstGeom>
        </p:spPr>
      </p:pic>
    </p:spTree>
    <p:extLst>
      <p:ext uri="{BB962C8B-B14F-4D97-AF65-F5344CB8AC3E}">
        <p14:creationId xmlns:p14="http://schemas.microsoft.com/office/powerpoint/2010/main" val="3643805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22F2B-FB79-E7B2-049C-86C677B89747}"/>
              </a:ext>
            </a:extLst>
          </p:cNvPr>
          <p:cNvSpPr>
            <a:spLocks noGrp="1"/>
          </p:cNvSpPr>
          <p:nvPr>
            <p:ph type="title"/>
          </p:nvPr>
        </p:nvSpPr>
        <p:spPr/>
        <p:txBody>
          <a:bodyPr/>
          <a:lstStyle/>
          <a:p>
            <a:r>
              <a:rPr lang="en-US" dirty="0">
                <a:latin typeface="Modern Love" pitchFamily="82" charset="0"/>
              </a:rPr>
              <a:t>SELF-SUPERVISION</a:t>
            </a:r>
          </a:p>
        </p:txBody>
      </p:sp>
      <p:sp>
        <p:nvSpPr>
          <p:cNvPr id="3" name="Content Placeholder 2">
            <a:extLst>
              <a:ext uri="{FF2B5EF4-FFF2-40B4-BE49-F238E27FC236}">
                <a16:creationId xmlns:a16="http://schemas.microsoft.com/office/drawing/2014/main" id="{B914FA39-15B7-43E4-7CD9-BC6F67E2D8B3}"/>
              </a:ext>
            </a:extLst>
          </p:cNvPr>
          <p:cNvSpPr>
            <a:spLocks noGrp="1"/>
          </p:cNvSpPr>
          <p:nvPr>
            <p:ph idx="1"/>
          </p:nvPr>
        </p:nvSpPr>
        <p:spPr>
          <a:xfrm>
            <a:off x="838200" y="1690688"/>
            <a:ext cx="10515600" cy="4251960"/>
          </a:xfrm>
        </p:spPr>
        <p:txBody>
          <a:bodyPr>
            <a:noAutofit/>
          </a:bodyPr>
          <a:lstStyle/>
          <a:p>
            <a:r>
              <a:rPr lang="en-US" sz="4800" dirty="0"/>
              <a:t>Traditional supervised learning approaches heavily rely on the amount of annotated training data available.</a:t>
            </a:r>
          </a:p>
          <a:p>
            <a:r>
              <a:rPr lang="en-US" sz="4800" b="1" dirty="0"/>
              <a:t>SELF-SUPERVISION:</a:t>
            </a:r>
            <a:r>
              <a:rPr lang="en-US" sz="4800" dirty="0"/>
              <a:t> Deep Learning without the need for expensive annotations and learn feature representations where data itself provides supervision.</a:t>
            </a:r>
          </a:p>
          <a:p>
            <a:r>
              <a:rPr lang="en-US" sz="4800" dirty="0"/>
              <a:t>Mainly two parts: Generative Learning and Contrastive Learning</a:t>
            </a:r>
          </a:p>
        </p:txBody>
      </p:sp>
    </p:spTree>
    <p:extLst>
      <p:ext uri="{BB962C8B-B14F-4D97-AF65-F5344CB8AC3E}">
        <p14:creationId xmlns:p14="http://schemas.microsoft.com/office/powerpoint/2010/main" val="24278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24283B-58F5-1DC5-AC3E-36DB6FAD5414}"/>
              </a:ext>
            </a:extLst>
          </p:cNvPr>
          <p:cNvSpPr>
            <a:spLocks noGrp="1"/>
          </p:cNvSpPr>
          <p:nvPr>
            <p:ph type="title"/>
          </p:nvPr>
        </p:nvSpPr>
        <p:spPr>
          <a:xfrm>
            <a:off x="630936" y="640080"/>
            <a:ext cx="4818888" cy="1481328"/>
          </a:xfrm>
        </p:spPr>
        <p:txBody>
          <a:bodyPr anchor="b">
            <a:normAutofit/>
          </a:bodyPr>
          <a:lstStyle/>
          <a:p>
            <a:pPr>
              <a:lnSpc>
                <a:spcPct val="90000"/>
              </a:lnSpc>
            </a:pPr>
            <a:r>
              <a:rPr lang="en-US" dirty="0"/>
              <a:t>CONTRASTIVE LEARNING</a:t>
            </a:r>
          </a:p>
        </p:txBody>
      </p:sp>
      <p:sp>
        <p:nvSpPr>
          <p:cNvPr id="12"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2386584"/>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C35C4D"/>
          </a:solidFill>
          <a:ln w="38100" cap="rnd">
            <a:solidFill>
              <a:srgbClr val="C35C4D"/>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14E2CC1-F1AD-BC15-2106-8FFFDD202756}"/>
              </a:ext>
            </a:extLst>
          </p:cNvPr>
          <p:cNvSpPr>
            <a:spLocks noGrp="1"/>
          </p:cNvSpPr>
          <p:nvPr>
            <p:ph idx="1"/>
          </p:nvPr>
        </p:nvSpPr>
        <p:spPr>
          <a:xfrm>
            <a:off x="630936" y="2660904"/>
            <a:ext cx="4818888" cy="3547872"/>
          </a:xfrm>
        </p:spPr>
        <p:txBody>
          <a:bodyPr anchor="t">
            <a:normAutofit/>
          </a:bodyPr>
          <a:lstStyle/>
          <a:p>
            <a:r>
              <a:rPr lang="en-US" b="1" dirty="0"/>
              <a:t>contrastive learning (CL) </a:t>
            </a:r>
            <a:r>
              <a:rPr lang="en-US" dirty="0"/>
              <a:t>is a discriminative approach that aims at grouping similar samples closer and diverse samples far from each other.</a:t>
            </a:r>
          </a:p>
          <a:p>
            <a:r>
              <a:rPr lang="en-US" dirty="0"/>
              <a:t>Similarity metric is used to measure how close two embeddings are for example, </a:t>
            </a:r>
            <a:r>
              <a:rPr lang="en-US" b="1" dirty="0" err="1"/>
              <a:t>InfoNCE</a:t>
            </a:r>
            <a:endParaRPr lang="en-US" b="1" dirty="0"/>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4" name="Ink 13">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5" name="Picture 4" descr="A diagram of different animals&#10;&#10;Description automatically generated">
            <a:extLst>
              <a:ext uri="{FF2B5EF4-FFF2-40B4-BE49-F238E27FC236}">
                <a16:creationId xmlns:a16="http://schemas.microsoft.com/office/drawing/2014/main" id="{048BE7B2-0DB9-3671-5822-6947BDA89624}"/>
              </a:ext>
            </a:extLst>
          </p:cNvPr>
          <p:cNvPicPr>
            <a:picLocks noChangeAspect="1"/>
          </p:cNvPicPr>
          <p:nvPr/>
        </p:nvPicPr>
        <p:blipFill>
          <a:blip r:embed="rId5"/>
          <a:stretch>
            <a:fillRect/>
          </a:stretch>
        </p:blipFill>
        <p:spPr>
          <a:xfrm>
            <a:off x="6099048" y="1634364"/>
            <a:ext cx="5458968" cy="3589271"/>
          </a:xfrm>
          <a:prstGeom prst="rect">
            <a:avLst/>
          </a:prstGeom>
        </p:spPr>
      </p:pic>
      <p:pic>
        <p:nvPicPr>
          <p:cNvPr id="6" name="Picture 5" descr="A close-up of a mathematical equation&#10;&#10;Description automatically generated">
            <a:extLst>
              <a:ext uri="{FF2B5EF4-FFF2-40B4-BE49-F238E27FC236}">
                <a16:creationId xmlns:a16="http://schemas.microsoft.com/office/drawing/2014/main" id="{34EDE1D7-C27A-04ED-CDC5-154CF2A2ACA1}"/>
              </a:ext>
            </a:extLst>
          </p:cNvPr>
          <p:cNvPicPr>
            <a:picLocks noChangeAspect="1"/>
          </p:cNvPicPr>
          <p:nvPr/>
        </p:nvPicPr>
        <p:blipFill>
          <a:blip r:embed="rId6"/>
          <a:stretch>
            <a:fillRect/>
          </a:stretch>
        </p:blipFill>
        <p:spPr>
          <a:xfrm>
            <a:off x="1048512" y="5488811"/>
            <a:ext cx="7772400" cy="1122561"/>
          </a:xfrm>
          <a:prstGeom prst="rect">
            <a:avLst/>
          </a:prstGeom>
        </p:spPr>
      </p:pic>
    </p:spTree>
    <p:extLst>
      <p:ext uri="{BB962C8B-B14F-4D97-AF65-F5344CB8AC3E}">
        <p14:creationId xmlns:p14="http://schemas.microsoft.com/office/powerpoint/2010/main" val="3464012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CBFA4-5E80-A3BD-384C-C4653932E616}"/>
              </a:ext>
            </a:extLst>
          </p:cNvPr>
          <p:cNvSpPr>
            <a:spLocks noGrp="1"/>
          </p:cNvSpPr>
          <p:nvPr>
            <p:ph type="title"/>
          </p:nvPr>
        </p:nvSpPr>
        <p:spPr>
          <a:xfrm>
            <a:off x="838200" y="143436"/>
            <a:ext cx="10515600" cy="1325563"/>
          </a:xfrm>
        </p:spPr>
        <p:txBody>
          <a:bodyPr/>
          <a:lstStyle/>
          <a:p>
            <a:r>
              <a:rPr lang="en-US" dirty="0"/>
              <a:t>Contrast with Reconstruct</a:t>
            </a:r>
          </a:p>
        </p:txBody>
      </p:sp>
      <p:sp>
        <p:nvSpPr>
          <p:cNvPr id="3" name="Content Placeholder 2">
            <a:extLst>
              <a:ext uri="{FF2B5EF4-FFF2-40B4-BE49-F238E27FC236}">
                <a16:creationId xmlns:a16="http://schemas.microsoft.com/office/drawing/2014/main" id="{9EC11C5D-B341-CD5C-DB27-AD7F17CBF11A}"/>
              </a:ext>
            </a:extLst>
          </p:cNvPr>
          <p:cNvSpPr>
            <a:spLocks noGrp="1"/>
          </p:cNvSpPr>
          <p:nvPr>
            <p:ph idx="1"/>
          </p:nvPr>
        </p:nvSpPr>
        <p:spPr>
          <a:xfrm>
            <a:off x="838200" y="1785948"/>
            <a:ext cx="10515600" cy="4928616"/>
          </a:xfrm>
        </p:spPr>
        <p:txBody>
          <a:bodyPr>
            <a:noAutofit/>
          </a:bodyPr>
          <a:lstStyle/>
          <a:p>
            <a:r>
              <a:rPr lang="en-US" sz="3000" dirty="0"/>
              <a:t>Mainstream 3D representation learning approaches are built upon contrastive or generative modeling pretext tasks.</a:t>
            </a:r>
          </a:p>
          <a:p>
            <a:r>
              <a:rPr lang="en-US" sz="3000" dirty="0"/>
              <a:t>There are two issues:</a:t>
            </a:r>
          </a:p>
          <a:p>
            <a:pPr lvl="1"/>
            <a:r>
              <a:rPr lang="en-US" sz="3000" dirty="0"/>
              <a:t>contrastive models are data-hungry that suffer from a representation over-fitting issue; </a:t>
            </a:r>
          </a:p>
          <a:p>
            <a:pPr lvl="1"/>
            <a:r>
              <a:rPr lang="en-US" sz="3000" dirty="0"/>
              <a:t>generative models have a data filling issue that shows inferior data scaling capacity compared to contrastive models</a:t>
            </a:r>
          </a:p>
          <a:p>
            <a:r>
              <a:rPr lang="en-US" sz="3000" dirty="0"/>
              <a:t>In (Contrast with Reconstruct) </a:t>
            </a:r>
            <a:r>
              <a:rPr lang="en-US" sz="3000" b="1" dirty="0" err="1"/>
              <a:t>ReCON</a:t>
            </a:r>
            <a:r>
              <a:rPr lang="en-US" sz="3000" b="1" dirty="0"/>
              <a:t>, they combine these two paradigms and </a:t>
            </a:r>
            <a:r>
              <a:rPr lang="en-US" sz="3000" dirty="0"/>
              <a:t>achieves a new state-of-the-art in 3D representation learning that </a:t>
            </a:r>
            <a:r>
              <a:rPr lang="en-US" sz="3200" dirty="0"/>
              <a:t>trains generative modeling as guidance for contrastive learning while sharing both merits</a:t>
            </a:r>
            <a:endParaRPr lang="en-US" sz="3000" b="1" dirty="0"/>
          </a:p>
        </p:txBody>
      </p:sp>
    </p:spTree>
    <p:extLst>
      <p:ext uri="{BB962C8B-B14F-4D97-AF65-F5344CB8AC3E}">
        <p14:creationId xmlns:p14="http://schemas.microsoft.com/office/powerpoint/2010/main" val="4198871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F5BFB-FEB6-C586-1080-7249399EC3DC}"/>
              </a:ext>
            </a:extLst>
          </p:cNvPr>
          <p:cNvSpPr>
            <a:spLocks noGrp="1"/>
          </p:cNvSpPr>
          <p:nvPr>
            <p:ph type="title"/>
          </p:nvPr>
        </p:nvSpPr>
        <p:spPr/>
        <p:txBody>
          <a:bodyPr/>
          <a:lstStyle/>
          <a:p>
            <a:r>
              <a:rPr lang="en-US" dirty="0"/>
              <a:t>Paradigm Problem </a:t>
            </a:r>
          </a:p>
        </p:txBody>
      </p:sp>
      <p:sp>
        <p:nvSpPr>
          <p:cNvPr id="3" name="Content Placeholder 2">
            <a:extLst>
              <a:ext uri="{FF2B5EF4-FFF2-40B4-BE49-F238E27FC236}">
                <a16:creationId xmlns:a16="http://schemas.microsoft.com/office/drawing/2014/main" id="{BC085D1D-56FC-E7D3-D017-EC6AC260BC18}"/>
              </a:ext>
            </a:extLst>
          </p:cNvPr>
          <p:cNvSpPr>
            <a:spLocks noGrp="1"/>
          </p:cNvSpPr>
          <p:nvPr>
            <p:ph idx="1"/>
          </p:nvPr>
        </p:nvSpPr>
        <p:spPr/>
        <p:txBody>
          <a:bodyPr>
            <a:normAutofit lnSpcReduction="10000"/>
          </a:bodyPr>
          <a:lstStyle/>
          <a:p>
            <a:r>
              <a:rPr lang="en-US" sz="4000" dirty="0"/>
              <a:t>Representation over-fitting (contrastive): Contrastive models fail to bring generalization when the pretraining data is lacking while generative models bring significant improvements with only ∼ 25% data. </a:t>
            </a:r>
          </a:p>
          <a:p>
            <a:r>
              <a:rPr lang="en-US" sz="4000" dirty="0"/>
              <a:t>Data filling (generative): Contrastive models present a better potential with scaled-up data, while generative models only provide a little improvement. </a:t>
            </a:r>
          </a:p>
          <a:p>
            <a:r>
              <a:rPr lang="en-US" sz="3600" dirty="0"/>
              <a:t>To address the above-mentioned issues, propose Contrast with Reconstruct (RECON)</a:t>
            </a:r>
          </a:p>
        </p:txBody>
      </p:sp>
    </p:spTree>
    <p:extLst>
      <p:ext uri="{BB962C8B-B14F-4D97-AF65-F5344CB8AC3E}">
        <p14:creationId xmlns:p14="http://schemas.microsoft.com/office/powerpoint/2010/main" val="971754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971E-3474-0A5D-A500-5C473C0AC322}"/>
              </a:ext>
            </a:extLst>
          </p:cNvPr>
          <p:cNvSpPr>
            <a:spLocks noGrp="1"/>
          </p:cNvSpPr>
          <p:nvPr>
            <p:ph type="title"/>
          </p:nvPr>
        </p:nvSpPr>
        <p:spPr/>
        <p:txBody>
          <a:bodyPr>
            <a:normAutofit/>
          </a:bodyPr>
          <a:lstStyle/>
          <a:p>
            <a:r>
              <a:rPr lang="en-US" dirty="0"/>
              <a:t>Concept Comparison</a:t>
            </a:r>
          </a:p>
        </p:txBody>
      </p:sp>
      <p:pic>
        <p:nvPicPr>
          <p:cNvPr id="5" name="Content Placeholder 4" descr="A diagram of a teacher's process&#10;&#10;Description automatically generated">
            <a:extLst>
              <a:ext uri="{FF2B5EF4-FFF2-40B4-BE49-F238E27FC236}">
                <a16:creationId xmlns:a16="http://schemas.microsoft.com/office/drawing/2014/main" id="{8EB3F00E-02E5-E310-6796-69F45708FF0A}"/>
              </a:ext>
            </a:extLst>
          </p:cNvPr>
          <p:cNvPicPr>
            <a:picLocks noGrp="1" noChangeAspect="1"/>
          </p:cNvPicPr>
          <p:nvPr>
            <p:ph idx="1"/>
          </p:nvPr>
        </p:nvPicPr>
        <p:blipFill>
          <a:blip r:embed="rId3"/>
          <a:stretch>
            <a:fillRect/>
          </a:stretch>
        </p:blipFill>
        <p:spPr>
          <a:xfrm>
            <a:off x="838200" y="2134150"/>
            <a:ext cx="10515600" cy="3842238"/>
          </a:xfrm>
        </p:spPr>
      </p:pic>
    </p:spTree>
    <p:extLst>
      <p:ext uri="{BB962C8B-B14F-4D97-AF65-F5344CB8AC3E}">
        <p14:creationId xmlns:p14="http://schemas.microsoft.com/office/powerpoint/2010/main" val="416079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CD43-255F-32FF-001D-1433D661A2FD}"/>
              </a:ext>
            </a:extLst>
          </p:cNvPr>
          <p:cNvSpPr>
            <a:spLocks noGrp="1"/>
          </p:cNvSpPr>
          <p:nvPr>
            <p:ph type="title"/>
          </p:nvPr>
        </p:nvSpPr>
        <p:spPr/>
        <p:txBody>
          <a:bodyPr/>
          <a:lstStyle/>
          <a:p>
            <a:r>
              <a:rPr lang="en-US" dirty="0"/>
              <a:t>RECON: Contrastive Modeling</a:t>
            </a:r>
          </a:p>
        </p:txBody>
      </p:sp>
      <p:sp>
        <p:nvSpPr>
          <p:cNvPr id="3" name="Content Placeholder 2">
            <a:extLst>
              <a:ext uri="{FF2B5EF4-FFF2-40B4-BE49-F238E27FC236}">
                <a16:creationId xmlns:a16="http://schemas.microsoft.com/office/drawing/2014/main" id="{BC5B9409-EAAD-FC2D-A0A1-7E97E469D37F}"/>
              </a:ext>
            </a:extLst>
          </p:cNvPr>
          <p:cNvSpPr>
            <a:spLocks noGrp="1"/>
          </p:cNvSpPr>
          <p:nvPr>
            <p:ph idx="1"/>
          </p:nvPr>
        </p:nvSpPr>
        <p:spPr/>
        <p:txBody>
          <a:bodyPr>
            <a:normAutofit/>
          </a:bodyPr>
          <a:lstStyle/>
          <a:p>
            <a:r>
              <a:rPr lang="en-US" sz="4800" dirty="0"/>
              <a:t>Key insight of contrastive learning: </a:t>
            </a:r>
            <a:r>
              <a:rPr lang="en-US" sz="4800" b="1" dirty="0"/>
              <a:t>Invariance learning </a:t>
            </a:r>
          </a:p>
          <a:p>
            <a:r>
              <a:rPr lang="en-US" sz="4800" dirty="0"/>
              <a:t>Knowledge Distillation : A student network learning the invariance knowledge transferred from the encoded views of the teacher.</a:t>
            </a:r>
          </a:p>
          <a:p>
            <a:r>
              <a:rPr lang="en-US" sz="4800" dirty="0"/>
              <a:t>The optimization target can be written as:</a:t>
            </a:r>
            <a:endParaRPr lang="en-US" sz="4800" b="1" dirty="0"/>
          </a:p>
        </p:txBody>
      </p:sp>
      <p:pic>
        <p:nvPicPr>
          <p:cNvPr id="5" name="Picture 4" descr="A math equations on a white background&#10;&#10;Description automatically generated">
            <a:extLst>
              <a:ext uri="{FF2B5EF4-FFF2-40B4-BE49-F238E27FC236}">
                <a16:creationId xmlns:a16="http://schemas.microsoft.com/office/drawing/2014/main" id="{B8AC35F3-D303-1C8C-3967-0A4588943AE1}"/>
              </a:ext>
            </a:extLst>
          </p:cNvPr>
          <p:cNvPicPr>
            <a:picLocks noChangeAspect="1"/>
          </p:cNvPicPr>
          <p:nvPr/>
        </p:nvPicPr>
        <p:blipFill>
          <a:blip r:embed="rId3"/>
          <a:stretch>
            <a:fillRect/>
          </a:stretch>
        </p:blipFill>
        <p:spPr>
          <a:xfrm>
            <a:off x="7147213" y="4809744"/>
            <a:ext cx="4762500" cy="1371600"/>
          </a:xfrm>
          <a:prstGeom prst="rect">
            <a:avLst/>
          </a:prstGeom>
        </p:spPr>
      </p:pic>
    </p:spTree>
    <p:extLst>
      <p:ext uri="{BB962C8B-B14F-4D97-AF65-F5344CB8AC3E}">
        <p14:creationId xmlns:p14="http://schemas.microsoft.com/office/powerpoint/2010/main" val="348670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A995D-1215-531F-475B-9D4772A90AC5}"/>
              </a:ext>
            </a:extLst>
          </p:cNvPr>
          <p:cNvSpPr>
            <a:spLocks noGrp="1"/>
          </p:cNvSpPr>
          <p:nvPr>
            <p:ph type="title"/>
          </p:nvPr>
        </p:nvSpPr>
        <p:spPr/>
        <p:txBody>
          <a:bodyPr/>
          <a:lstStyle/>
          <a:p>
            <a:r>
              <a:rPr lang="en-US" dirty="0"/>
              <a:t>RECON: Contrastive Modeling ... </a:t>
            </a:r>
          </a:p>
        </p:txBody>
      </p:sp>
      <p:sp>
        <p:nvSpPr>
          <p:cNvPr id="3" name="Content Placeholder 2">
            <a:extLst>
              <a:ext uri="{FF2B5EF4-FFF2-40B4-BE49-F238E27FC236}">
                <a16:creationId xmlns:a16="http://schemas.microsoft.com/office/drawing/2014/main" id="{A92DB7ED-1B52-98C3-18E1-7127A232EAF6}"/>
              </a:ext>
            </a:extLst>
          </p:cNvPr>
          <p:cNvSpPr>
            <a:spLocks noGrp="1"/>
          </p:cNvSpPr>
          <p:nvPr>
            <p:ph idx="1"/>
          </p:nvPr>
        </p:nvSpPr>
        <p:spPr/>
        <p:txBody>
          <a:bodyPr>
            <a:normAutofit/>
          </a:bodyPr>
          <a:lstStyle/>
          <a:p>
            <a:r>
              <a:rPr lang="en-US" sz="3600" dirty="0"/>
              <a:t>The teacher parameters </a:t>
            </a:r>
            <a:r>
              <a:rPr lang="el-GR" sz="3600" dirty="0"/>
              <a:t>φ </a:t>
            </a:r>
            <a:r>
              <a:rPr lang="en-US" sz="3600" dirty="0"/>
              <a:t>can be the same as </a:t>
            </a:r>
            <a:r>
              <a:rPr lang="el-GR" sz="3600" dirty="0"/>
              <a:t>θ </a:t>
            </a:r>
            <a:r>
              <a:rPr lang="en-US" sz="3600" dirty="0"/>
              <a:t>with or without stop-gradient. For multi-modal inputs , </a:t>
            </a:r>
            <a:r>
              <a:rPr lang="el-GR" sz="3600" dirty="0"/>
              <a:t>φ </a:t>
            </a:r>
            <a:r>
              <a:rPr lang="en-US" sz="3600" dirty="0"/>
              <a:t>can be different from </a:t>
            </a:r>
            <a:r>
              <a:rPr lang="el-GR" sz="3600" dirty="0"/>
              <a:t>θ </a:t>
            </a:r>
            <a:r>
              <a:rPr lang="en-US" sz="3600" dirty="0"/>
              <a:t>that encodes views from other modalities. </a:t>
            </a:r>
          </a:p>
          <a:p>
            <a:r>
              <a:rPr lang="en-US" sz="3600" dirty="0"/>
              <a:t>{</a:t>
            </a:r>
            <a:r>
              <a:rPr lang="en-US" sz="3600" dirty="0" err="1"/>
              <a:t>Ti</a:t>
            </a:r>
            <a:r>
              <a:rPr lang="en-US" sz="3600" dirty="0"/>
              <a:t>(·), </a:t>
            </a:r>
            <a:r>
              <a:rPr lang="en-US" sz="3600" dirty="0" err="1"/>
              <a:t>Tj</a:t>
            </a:r>
            <a:r>
              <a:rPr lang="en-US" sz="3600" dirty="0"/>
              <a:t> (·)} ∈ T are two transformations of the input data that belongs to constructed transformation pairs T , where </a:t>
            </a:r>
            <a:r>
              <a:rPr lang="en-US" sz="3600" dirty="0" err="1"/>
              <a:t>Tj</a:t>
            </a:r>
            <a:r>
              <a:rPr lang="en-US" sz="3600" dirty="0"/>
              <a:t> (·) constructs the positive or negative3 invariance targets, respectively</a:t>
            </a:r>
          </a:p>
          <a:p>
            <a:r>
              <a:rPr lang="en-US" sz="3600" dirty="0"/>
              <a:t>• L_CON C (·, ·) is the distance function defined in some metric space C. </a:t>
            </a:r>
          </a:p>
        </p:txBody>
      </p:sp>
      <p:pic>
        <p:nvPicPr>
          <p:cNvPr id="5" name="Picture 4" descr="A group of black symbols&#10;&#10;Description automatically generated">
            <a:extLst>
              <a:ext uri="{FF2B5EF4-FFF2-40B4-BE49-F238E27FC236}">
                <a16:creationId xmlns:a16="http://schemas.microsoft.com/office/drawing/2014/main" id="{EF4EE890-089E-6705-4F09-1F92C889647F}"/>
              </a:ext>
            </a:extLst>
          </p:cNvPr>
          <p:cNvPicPr>
            <a:picLocks noChangeAspect="1"/>
          </p:cNvPicPr>
          <p:nvPr/>
        </p:nvPicPr>
        <p:blipFill>
          <a:blip r:embed="rId3"/>
          <a:stretch>
            <a:fillRect/>
          </a:stretch>
        </p:blipFill>
        <p:spPr>
          <a:xfrm>
            <a:off x="1123950" y="3327400"/>
            <a:ext cx="1006814" cy="533400"/>
          </a:xfrm>
          <a:prstGeom prst="rect">
            <a:avLst/>
          </a:prstGeom>
        </p:spPr>
      </p:pic>
      <p:pic>
        <p:nvPicPr>
          <p:cNvPr id="7" name="Picture 6" descr="A close-up of a black text&#10;&#10;Description automatically generated">
            <a:extLst>
              <a:ext uri="{FF2B5EF4-FFF2-40B4-BE49-F238E27FC236}">
                <a16:creationId xmlns:a16="http://schemas.microsoft.com/office/drawing/2014/main" id="{B8462086-82E7-5FA0-0C2E-8F3236286F64}"/>
              </a:ext>
            </a:extLst>
          </p:cNvPr>
          <p:cNvPicPr>
            <a:picLocks noChangeAspect="1"/>
          </p:cNvPicPr>
          <p:nvPr/>
        </p:nvPicPr>
        <p:blipFill>
          <a:blip r:embed="rId4"/>
          <a:stretch>
            <a:fillRect/>
          </a:stretch>
        </p:blipFill>
        <p:spPr>
          <a:xfrm>
            <a:off x="1171914" y="5258816"/>
            <a:ext cx="1643743" cy="533400"/>
          </a:xfrm>
          <a:prstGeom prst="rect">
            <a:avLst/>
          </a:prstGeom>
        </p:spPr>
      </p:pic>
    </p:spTree>
    <p:extLst>
      <p:ext uri="{BB962C8B-B14F-4D97-AF65-F5344CB8AC3E}">
        <p14:creationId xmlns:p14="http://schemas.microsoft.com/office/powerpoint/2010/main" val="400982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583D-416B-85E5-1E69-5D689C4F4117}"/>
              </a:ext>
            </a:extLst>
          </p:cNvPr>
          <p:cNvSpPr>
            <a:spLocks noGrp="1"/>
          </p:cNvSpPr>
          <p:nvPr>
            <p:ph type="title"/>
          </p:nvPr>
        </p:nvSpPr>
        <p:spPr/>
        <p:txBody>
          <a:bodyPr/>
          <a:lstStyle/>
          <a:p>
            <a:r>
              <a:rPr lang="en-US" dirty="0"/>
              <a:t>RECON: Generative Masked Modeling</a:t>
            </a:r>
          </a:p>
        </p:txBody>
      </p:sp>
      <p:sp>
        <p:nvSpPr>
          <p:cNvPr id="3" name="Content Placeholder 2">
            <a:extLst>
              <a:ext uri="{FF2B5EF4-FFF2-40B4-BE49-F238E27FC236}">
                <a16:creationId xmlns:a16="http://schemas.microsoft.com/office/drawing/2014/main" id="{EB1C6E33-8445-0443-2C45-32317B8D02F4}"/>
              </a:ext>
            </a:extLst>
          </p:cNvPr>
          <p:cNvSpPr>
            <a:spLocks noGrp="1"/>
          </p:cNvSpPr>
          <p:nvPr>
            <p:ph idx="1"/>
          </p:nvPr>
        </p:nvSpPr>
        <p:spPr/>
        <p:txBody>
          <a:bodyPr>
            <a:normAutofit/>
          </a:bodyPr>
          <a:lstStyle/>
          <a:p>
            <a:r>
              <a:rPr lang="en-US" sz="3200" dirty="0"/>
              <a:t>Similarly, given input data x ∼ D with distribution D, the student network as F_S </a:t>
            </a:r>
            <a:r>
              <a:rPr lang="el-GR" sz="3200" dirty="0"/>
              <a:t>θ (·) </a:t>
            </a:r>
            <a:r>
              <a:rPr lang="en-US" sz="3200" dirty="0"/>
              <a:t> with parameters </a:t>
            </a:r>
            <a:r>
              <a:rPr lang="el-GR" sz="3200" dirty="0"/>
              <a:t>θ </a:t>
            </a:r>
            <a:r>
              <a:rPr lang="en-US" sz="3200" dirty="0"/>
              <a:t>and F T </a:t>
            </a:r>
            <a:r>
              <a:rPr lang="el-GR" sz="3200" dirty="0"/>
              <a:t>φ (·) </a:t>
            </a:r>
            <a:r>
              <a:rPr lang="en-US" sz="3200" dirty="0"/>
              <a:t>as the teacher network with parameters </a:t>
            </a:r>
            <a:r>
              <a:rPr lang="el-GR" sz="3200" dirty="0"/>
              <a:t>φ. </a:t>
            </a:r>
            <a:r>
              <a:rPr lang="en-US" sz="3200" dirty="0"/>
              <a:t>generative masked modeling can be formulated as follows:</a:t>
            </a:r>
          </a:p>
          <a:p>
            <a:endParaRPr lang="en-US" sz="3200" dirty="0"/>
          </a:p>
        </p:txBody>
      </p:sp>
      <p:pic>
        <p:nvPicPr>
          <p:cNvPr id="5" name="Picture 4" descr="A close-up of a number&#10;&#10;Description automatically generated">
            <a:extLst>
              <a:ext uri="{FF2B5EF4-FFF2-40B4-BE49-F238E27FC236}">
                <a16:creationId xmlns:a16="http://schemas.microsoft.com/office/drawing/2014/main" id="{416D5D2C-F033-020B-1A70-34030747BE94}"/>
              </a:ext>
            </a:extLst>
          </p:cNvPr>
          <p:cNvPicPr>
            <a:picLocks noChangeAspect="1"/>
          </p:cNvPicPr>
          <p:nvPr/>
        </p:nvPicPr>
        <p:blipFill>
          <a:blip r:embed="rId3"/>
          <a:stretch>
            <a:fillRect/>
          </a:stretch>
        </p:blipFill>
        <p:spPr>
          <a:xfrm>
            <a:off x="8483600" y="1981009"/>
            <a:ext cx="889000" cy="544830"/>
          </a:xfrm>
          <a:prstGeom prst="rect">
            <a:avLst/>
          </a:prstGeom>
        </p:spPr>
      </p:pic>
      <p:pic>
        <p:nvPicPr>
          <p:cNvPr id="7" name="Picture 6" descr="A close-up of symbols&#10;&#10;Description automatically generated">
            <a:extLst>
              <a:ext uri="{FF2B5EF4-FFF2-40B4-BE49-F238E27FC236}">
                <a16:creationId xmlns:a16="http://schemas.microsoft.com/office/drawing/2014/main" id="{C043F0C3-15F5-1266-2F65-0815278E069D}"/>
              </a:ext>
            </a:extLst>
          </p:cNvPr>
          <p:cNvPicPr>
            <a:picLocks noChangeAspect="1"/>
          </p:cNvPicPr>
          <p:nvPr/>
        </p:nvPicPr>
        <p:blipFill>
          <a:blip r:embed="rId4"/>
          <a:stretch>
            <a:fillRect/>
          </a:stretch>
        </p:blipFill>
        <p:spPr>
          <a:xfrm>
            <a:off x="1879600" y="2525839"/>
            <a:ext cx="955842" cy="544830"/>
          </a:xfrm>
          <a:prstGeom prst="rect">
            <a:avLst/>
          </a:prstGeom>
        </p:spPr>
      </p:pic>
      <p:pic>
        <p:nvPicPr>
          <p:cNvPr id="9" name="Picture 8" descr="A close-up of a math problem&#10;&#10;Description automatically generated">
            <a:extLst>
              <a:ext uri="{FF2B5EF4-FFF2-40B4-BE49-F238E27FC236}">
                <a16:creationId xmlns:a16="http://schemas.microsoft.com/office/drawing/2014/main" id="{8B527114-9DA5-35E5-3E28-671ACCB0F63E}"/>
              </a:ext>
            </a:extLst>
          </p:cNvPr>
          <p:cNvPicPr>
            <a:picLocks noChangeAspect="1"/>
          </p:cNvPicPr>
          <p:nvPr/>
        </p:nvPicPr>
        <p:blipFill>
          <a:blip r:embed="rId5"/>
          <a:stretch>
            <a:fillRect/>
          </a:stretch>
        </p:blipFill>
        <p:spPr>
          <a:xfrm>
            <a:off x="1765300" y="4055364"/>
            <a:ext cx="7772400" cy="1849230"/>
          </a:xfrm>
          <a:prstGeom prst="rect">
            <a:avLst/>
          </a:prstGeom>
        </p:spPr>
      </p:pic>
    </p:spTree>
    <p:extLst>
      <p:ext uri="{BB962C8B-B14F-4D97-AF65-F5344CB8AC3E}">
        <p14:creationId xmlns:p14="http://schemas.microsoft.com/office/powerpoint/2010/main" val="1099325839"/>
      </p:ext>
    </p:extLst>
  </p:cSld>
  <p:clrMapOvr>
    <a:masterClrMapping/>
  </p:clrMapOvr>
</p:sld>
</file>

<file path=ppt/theme/theme1.xml><?xml version="1.0" encoding="utf-8"?>
<a:theme xmlns:a="http://schemas.openxmlformats.org/drawingml/2006/main" name="SketchyVTI">
  <a:themeElements>
    <a:clrScheme name="AnalogousFromDarkSeedLeftStep">
      <a:dk1>
        <a:srgbClr val="000000"/>
      </a:dk1>
      <a:lt1>
        <a:srgbClr val="FFFFFF"/>
      </a:lt1>
      <a:dk2>
        <a:srgbClr val="311C22"/>
      </a:dk2>
      <a:lt2>
        <a:srgbClr val="F0F3F3"/>
      </a:lt2>
      <a:accent1>
        <a:srgbClr val="C35C4D"/>
      </a:accent1>
      <a:accent2>
        <a:srgbClr val="B13B5D"/>
      </a:accent2>
      <a:accent3>
        <a:srgbClr val="C34DA0"/>
      </a:accent3>
      <a:accent4>
        <a:srgbClr val="A33BB1"/>
      </a:accent4>
      <a:accent5>
        <a:srgbClr val="834DC3"/>
      </a:accent5>
      <a:accent6>
        <a:srgbClr val="4540B3"/>
      </a:accent6>
      <a:hlink>
        <a:srgbClr val="8F3FBF"/>
      </a:hlink>
      <a:folHlink>
        <a:srgbClr val="7F7F7F"/>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1477</Words>
  <Application>Microsoft Macintosh PowerPoint</Application>
  <PresentationFormat>Widescreen</PresentationFormat>
  <Paragraphs>83</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Modern Love</vt:lpstr>
      <vt:lpstr>The Hand</vt:lpstr>
      <vt:lpstr>SketchyVTI</vt:lpstr>
      <vt:lpstr>Contrast with Reconstruct: Contrastive 3D Representation Learning Guided by Generative Pretraining</vt:lpstr>
      <vt:lpstr>SELF-SUPERVISION</vt:lpstr>
      <vt:lpstr>CONTRASTIVE LEARNING</vt:lpstr>
      <vt:lpstr>Contrast with Reconstruct</vt:lpstr>
      <vt:lpstr>Paradigm Problem </vt:lpstr>
      <vt:lpstr>Concept Comparison</vt:lpstr>
      <vt:lpstr>RECON: Contrastive Modeling</vt:lpstr>
      <vt:lpstr>RECON: Contrastive Modeling ... </vt:lpstr>
      <vt:lpstr>RECON: Generative Masked Modeling</vt:lpstr>
      <vt:lpstr>RECON: Ensemble Representation Distillation</vt:lpstr>
      <vt:lpstr>Architecture</vt:lpstr>
      <vt:lpstr>Experiments</vt:lpstr>
      <vt:lpstr>Experiments</vt:lpstr>
      <vt:lpstr>Experiments</vt:lpstr>
      <vt:lpstr>Limitations 1: Prompt</vt:lpstr>
      <vt:lpstr>Limitation 2: Architecture </vt:lpstr>
      <vt:lpstr>Summary</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 with Reconstruct: Contrastive 3D Representation Learning Guided by Generative Pretraining</dc:title>
  <dc:creator>Mrinal Mathur</dc:creator>
  <cp:lastModifiedBy>Mrinal Mathur</cp:lastModifiedBy>
  <cp:revision>4</cp:revision>
  <dcterms:created xsi:type="dcterms:W3CDTF">2023-08-16T19:22:35Z</dcterms:created>
  <dcterms:modified xsi:type="dcterms:W3CDTF">2023-08-18T16:45:21Z</dcterms:modified>
</cp:coreProperties>
</file>