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3" r:id="rId4"/>
    <p:sldId id="265" r:id="rId5"/>
    <p:sldId id="273" r:id="rId6"/>
    <p:sldId id="274" r:id="rId7"/>
    <p:sldId id="258" r:id="rId8"/>
    <p:sldId id="266" r:id="rId9"/>
    <p:sldId id="275" r:id="rId10"/>
    <p:sldId id="267" r:id="rId11"/>
    <p:sldId id="259" r:id="rId12"/>
    <p:sldId id="269" r:id="rId13"/>
    <p:sldId id="268" r:id="rId14"/>
    <p:sldId id="260" r:id="rId15"/>
    <p:sldId id="272" r:id="rId16"/>
    <p:sldId id="271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1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red.com/2008/06/pb-theory/" TargetMode="External"/><Relationship Id="rId3" Type="http://schemas.openxmlformats.org/officeDocument/2006/relationships/hyperlink" Target="http://www.npr.org/2015/01/05/375201444/big-data-not-a-cure-all-in-medicin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Evaluating our strengths and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value-Based purchasing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64336"/>
            <a:ext cx="9905998" cy="3699353"/>
          </a:xfrm>
        </p:spPr>
        <p:txBody>
          <a:bodyPr/>
          <a:lstStyle/>
          <a:p>
            <a:r>
              <a:rPr lang="en-US" dirty="0" smtClean="0"/>
              <a:t>Similar to HEDIS, Incentive payment program geared towards improving quality of care</a:t>
            </a:r>
          </a:p>
          <a:p>
            <a:r>
              <a:rPr lang="en-US" dirty="0" smtClean="0"/>
              <a:t>“</a:t>
            </a:r>
            <a:r>
              <a:rPr lang="en-US" dirty="0">
                <a:effectLst/>
              </a:rPr>
              <a:t>CMS predicts fiscal year 2016’s total available amount available for value-based incentive payments will near </a:t>
            </a:r>
            <a:r>
              <a:rPr lang="en-US" dirty="0">
                <a:solidFill>
                  <a:srgbClr val="0070C0"/>
                </a:solidFill>
                <a:effectLst/>
              </a:rPr>
              <a:t>$1.5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billion</a:t>
            </a:r>
            <a:r>
              <a:rPr lang="en-US" dirty="0" smtClean="0">
                <a:effectLst/>
              </a:rPr>
              <a:t>”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www.cms.gov</a:t>
            </a:r>
            <a:r>
              <a:rPr lang="en-US" dirty="0"/>
              <a:t>/Medicare/Quality-Initiatives-Patient-Assessment-Instruments/hospital-value-based-purchasing/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47845"/>
              </p:ext>
            </p:extLst>
          </p:nvPr>
        </p:nvGraphicFramePr>
        <p:xfrm>
          <a:off x="1496290" y="1650669"/>
          <a:ext cx="9345882" cy="477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294"/>
                <a:gridCol w="3115294"/>
                <a:gridCol w="3115294"/>
              </a:tblGrid>
              <a:tr h="50977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Source</a:t>
                      </a:r>
                      <a:endParaRPr lang="en-US" dirty="0"/>
                    </a:p>
                  </a:txBody>
                  <a:tcPr/>
                </a:tc>
              </a:tr>
              <a:tr h="6766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Mortality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 Myocardial Infarction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  <a:tr h="461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Mortality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Failure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  <a:tr h="461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Mortality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Pneumonia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  <a:tr h="4612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Day Readmission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 Myocardial Infarction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  <a:tr h="6554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Day Readmission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  <a:tr h="6554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Day Readmission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  <a:tr h="6554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Day Readmission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Hip/Knee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0387" y="0"/>
            <a:ext cx="9905998" cy="1905000"/>
          </a:xfrm>
        </p:spPr>
        <p:txBody>
          <a:bodyPr/>
          <a:lstStyle/>
          <a:p>
            <a:r>
              <a:rPr lang="en-US" dirty="0"/>
              <a:t>Hospital value-Based purchasing</a:t>
            </a: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9476"/>
            <a:ext cx="9905998" cy="3124201"/>
          </a:xfrm>
        </p:spPr>
        <p:txBody>
          <a:bodyPr/>
          <a:lstStyle/>
          <a:p>
            <a:r>
              <a:rPr lang="en-US" dirty="0" smtClean="0"/>
              <a:t>100,000 member health plan is eligible for around </a:t>
            </a:r>
            <a:r>
              <a:rPr lang="en-US" dirty="0">
                <a:solidFill>
                  <a:srgbClr val="0070C0"/>
                </a:solidFill>
                <a:effectLst/>
              </a:rPr>
              <a:t>$17 million in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reimbursements, PER HEDIS MEASURE</a:t>
            </a:r>
          </a:p>
          <a:p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smtClean="0">
                <a:solidFill>
                  <a:schemeClr val="accent2"/>
                </a:solidFill>
                <a:effectLst/>
              </a:rPr>
              <a:t>With 20-25 measures, that’s huge $$ on  the line</a:t>
            </a:r>
          </a:p>
          <a:p>
            <a:r>
              <a:rPr lang="en-US" dirty="0" smtClean="0">
                <a:solidFill>
                  <a:schemeClr val="accent2"/>
                </a:solidFill>
                <a:effectLst/>
              </a:rPr>
              <a:t> What measures can we provide intelligence around?</a:t>
            </a:r>
          </a:p>
          <a:p>
            <a:r>
              <a:rPr lang="en-US" dirty="0" smtClean="0">
                <a:solidFill>
                  <a:schemeClr val="accent2"/>
                </a:solidFill>
                <a:effectLst/>
              </a:rPr>
              <a:t>What kind of analytics will be the most useful?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7" y="0"/>
            <a:ext cx="9905998" cy="1905000"/>
          </a:xfrm>
        </p:spPr>
        <p:txBody>
          <a:bodyPr/>
          <a:lstStyle/>
          <a:p>
            <a:r>
              <a:rPr lang="en-US" dirty="0" err="1" smtClean="0"/>
              <a:t>HeDIS</a:t>
            </a:r>
            <a:r>
              <a:rPr lang="en-US" dirty="0" smtClean="0"/>
              <a:t> (There are Quite a few)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03978"/>
              </p:ext>
            </p:extLst>
          </p:nvPr>
        </p:nvGraphicFramePr>
        <p:xfrm>
          <a:off x="1188506" y="1752375"/>
          <a:ext cx="9534912" cy="474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304"/>
                <a:gridCol w="3178304"/>
                <a:gridCol w="3178304"/>
              </a:tblGrid>
              <a:tr h="367015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203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HEDIS - Pharmacy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smtClean="0"/>
                        <a:t>C04-Diabetic Care – 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Cholesterol Controlled – LDL-C Screening, Less Than 100mg/</a:t>
                      </a:r>
                      <a:r>
                        <a:rPr lang="en-US" sz="1400" dirty="0" err="1" smtClean="0"/>
                        <a:t>dL</a:t>
                      </a:r>
                      <a:r>
                        <a:rPr lang="en-US" sz="1400" dirty="0" smtClean="0"/>
                        <a:t> (ages 18 to 75 years)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20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/>
                        <a:t>D13-Medication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Adherence for Diabetes Medication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20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/>
                        <a:t>C17-Diabetic Care – Blood Sugar Controlled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HbA1c (ages 18 to 75) Actual lab test results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3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D12-Diabetes Treatment 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Evaluates number of members being treated for both diabetes and hypertension that are currently taking a renin angiotensin system (RAS) antagonist.</a:t>
                      </a:r>
                    </a:p>
                  </a:txBody>
                  <a:tcPr/>
                </a:tc>
              </a:tr>
              <a:tr h="343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D14-Part D Medication Adherence for Hypertension (ACEI or ARB)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Evaluates the percentage of Medicare plan enrollees that adhere to their prescribed RAS antagonist hypertension medication (ACE inhibitor, ARB or </a:t>
                      </a:r>
                      <a:r>
                        <a:rPr lang="en-US" sz="1300" dirty="0" err="1" smtClean="0"/>
                        <a:t>aliskiren</a:t>
                      </a:r>
                      <a:r>
                        <a:rPr lang="en-US" sz="1300" dirty="0" smtClean="0"/>
                        <a:t>) based upon their prescription fill history.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4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 engine (Evidence based medicine)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5951"/>
            <a:ext cx="9905998" cy="3905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Ask a question about a particular type of patient</a:t>
            </a:r>
          </a:p>
          <a:p>
            <a:pPr lvl="1"/>
            <a:r>
              <a:rPr lang="en-US" dirty="0" smtClean="0"/>
              <a:t>What happens if…</a:t>
            </a:r>
          </a:p>
          <a:p>
            <a:pPr lvl="1"/>
            <a:r>
              <a:rPr lang="en-US" dirty="0" smtClean="0"/>
              <a:t>Diabetic</a:t>
            </a:r>
          </a:p>
          <a:p>
            <a:pPr lvl="1"/>
            <a:r>
              <a:rPr lang="en-US" dirty="0" smtClean="0"/>
              <a:t>Hypertensive</a:t>
            </a:r>
          </a:p>
          <a:p>
            <a:pPr lvl="1"/>
            <a:r>
              <a:rPr lang="en-US" dirty="0" smtClean="0"/>
              <a:t>Septic</a:t>
            </a:r>
          </a:p>
          <a:p>
            <a:pPr lvl="1"/>
            <a:r>
              <a:rPr lang="en-US" dirty="0" smtClean="0"/>
              <a:t>Drug 1 vs Drug 2</a:t>
            </a:r>
          </a:p>
          <a:p>
            <a:pPr lvl="1"/>
            <a:r>
              <a:rPr lang="en-US" dirty="0" smtClean="0"/>
              <a:t>Select outcome(s) of interest (A1c, LDL, Weight, Readmission,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Focus on HEDIS, HVBP, or other key measures for results</a:t>
            </a:r>
          </a:p>
          <a:p>
            <a:pPr lvl="1"/>
            <a:r>
              <a:rPr lang="en-US" dirty="0"/>
              <a:t>Similar to: </a:t>
            </a:r>
            <a:br>
              <a:rPr lang="en-US" dirty="0"/>
            </a:br>
            <a:r>
              <a:rPr lang="en-US" dirty="0">
                <a:hlinkClick r:id="rId2"/>
              </a:rPr>
              <a:t>http://www.wired.com/2008/06/pb-theory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(kind of bad science, but…)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www.npr.org/2015/01/05/375201444/big-data-not-a-cure-all-in-medicine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health based on medications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value we could provide to organizations are medication based population health information</a:t>
            </a:r>
          </a:p>
          <a:p>
            <a:r>
              <a:rPr lang="en-US" dirty="0" smtClean="0"/>
              <a:t>Some possible useful info to be provided could be adherence, pricing, side effects (based on notes?), 30 day mortality and readmissions, cardiac events,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I’m not aware of any </a:t>
            </a:r>
            <a:r>
              <a:rPr lang="en-US" b="1" i="1" dirty="0" smtClean="0"/>
              <a:t>prescription</a:t>
            </a:r>
            <a:r>
              <a:rPr lang="en-US" dirty="0" smtClean="0"/>
              <a:t> based pop health tools to help systems manage their data on medications as it relates to measures of interest</a:t>
            </a:r>
          </a:p>
          <a:p>
            <a:r>
              <a:rPr lang="en-US" dirty="0" smtClean="0"/>
              <a:t>We would need to work with (pilot / grant) orgs to find out what data is actionable </a:t>
            </a:r>
          </a:p>
          <a:p>
            <a:pPr lvl="1"/>
            <a:r>
              <a:rPr lang="en-US" dirty="0" smtClean="0"/>
              <a:t>(or at least what they’d actually be willing to make behavioral changes based off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develop strategy for testing success of platform</a:t>
            </a:r>
          </a:p>
          <a:p>
            <a:r>
              <a:rPr lang="en-US" dirty="0" smtClean="0"/>
              <a:t>But, this will vary by client, technology, and what we are testing</a:t>
            </a:r>
          </a:p>
          <a:p>
            <a:r>
              <a:rPr lang="en-US" dirty="0" smtClean="0"/>
              <a:t>This should be considered as we plan to develop, not after</a:t>
            </a:r>
          </a:p>
          <a:p>
            <a:r>
              <a:rPr lang="en-US" dirty="0" smtClean="0"/>
              <a:t>We can’t account for every measure, but, we can build the infrastructure to make it easier to collect the data</a:t>
            </a:r>
          </a:p>
          <a:p>
            <a:r>
              <a:rPr lang="en-US" dirty="0" smtClean="0"/>
              <a:t>I.e. Set up ability for “experimental groups”, where each group has subset of features.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Evidenced based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would use? </a:t>
            </a:r>
          </a:p>
          <a:p>
            <a:pPr lvl="1"/>
            <a:r>
              <a:rPr lang="en-US" dirty="0" smtClean="0"/>
              <a:t>It’s possible it could be POC, but, feels more like pop health or P &amp; T committees</a:t>
            </a:r>
          </a:p>
          <a:p>
            <a:r>
              <a:rPr lang="en-US" dirty="0" smtClean="0"/>
              <a:t>How is this different?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0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 of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value add could be doing LSA or similar analysis on free text</a:t>
            </a:r>
          </a:p>
          <a:p>
            <a:r>
              <a:rPr lang="en-US" dirty="0" smtClean="0"/>
              <a:t>Other companies are doing this (</a:t>
            </a:r>
            <a:r>
              <a:rPr lang="en-US" dirty="0" err="1" smtClean="0"/>
              <a:t>AlchemyAPI</a:t>
            </a:r>
            <a:r>
              <a:rPr lang="en-US" dirty="0" smtClean="0"/>
              <a:t>), and probably better than we could given resources.  Possibly partner?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4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been chasing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of prescribing</a:t>
            </a:r>
          </a:p>
          <a:p>
            <a:r>
              <a:rPr lang="en-US" dirty="0" smtClean="0"/>
              <a:t>“External” Data Strategy</a:t>
            </a:r>
          </a:p>
          <a:p>
            <a:pPr lvl="1"/>
            <a:r>
              <a:rPr lang="en-US" dirty="0" smtClean="0"/>
              <a:t>Leverage </a:t>
            </a:r>
            <a:r>
              <a:rPr lang="en-US" dirty="0"/>
              <a:t>Aggregate data from External Source (e.g. </a:t>
            </a:r>
            <a:r>
              <a:rPr lang="en-US" dirty="0" err="1" smtClean="0"/>
              <a:t>Optum</a:t>
            </a:r>
            <a:r>
              <a:rPr lang="en-US" dirty="0" smtClean="0"/>
              <a:t>, CIVHC,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Specifically “Most effective medication” or “Predictive” prescribing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/ Predictive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15737"/>
            <a:ext cx="9905998" cy="3124201"/>
          </a:xfrm>
        </p:spPr>
        <p:txBody>
          <a:bodyPr/>
          <a:lstStyle/>
          <a:p>
            <a:r>
              <a:rPr lang="en-US" dirty="0" smtClean="0"/>
              <a:t>Difficult, but if followed I believe it can work</a:t>
            </a:r>
          </a:p>
          <a:p>
            <a:r>
              <a:rPr lang="en-US" dirty="0" smtClean="0"/>
              <a:t>Wiser Together could be partner</a:t>
            </a:r>
          </a:p>
          <a:p>
            <a:r>
              <a:rPr lang="en-US" dirty="0" smtClean="0"/>
              <a:t>How far out?  </a:t>
            </a:r>
          </a:p>
          <a:p>
            <a:r>
              <a:rPr lang="en-US" dirty="0" smtClean="0"/>
              <a:t>Are Doctors ok without causal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Expensive</a:t>
            </a:r>
            <a:endParaRPr lang="en-US" dirty="0"/>
          </a:p>
          <a:p>
            <a:r>
              <a:rPr lang="en-US" dirty="0"/>
              <a:t>Generalizable? </a:t>
            </a:r>
          </a:p>
          <a:p>
            <a:r>
              <a:rPr lang="en-US" dirty="0"/>
              <a:t>Hospital Systems Don’t Seem to </a:t>
            </a:r>
            <a:r>
              <a:rPr lang="en-US" dirty="0" smtClean="0"/>
              <a:t>Want (yet)</a:t>
            </a:r>
          </a:p>
          <a:p>
            <a:r>
              <a:rPr lang="en-US" dirty="0" smtClean="0"/>
              <a:t>Poly-Pharmacy </a:t>
            </a:r>
            <a:r>
              <a:rPr lang="en-US" dirty="0"/>
              <a:t>is a real </a:t>
            </a:r>
            <a:r>
              <a:rPr lang="en-US" dirty="0" smtClean="0"/>
              <a:t>problem (Hard)</a:t>
            </a:r>
          </a:p>
          <a:p>
            <a:r>
              <a:rPr lang="en-US" dirty="0"/>
              <a:t>If we are changing the prescribing habits of providers, we need to assume (or at least prepare) that we will be regulated by FDA as a medical device</a:t>
            </a:r>
          </a:p>
          <a:p>
            <a:r>
              <a:rPr lang="en-US" dirty="0"/>
              <a:t>Entire departments / Research programs dedicated to understanding use of patient factors in </a:t>
            </a:r>
            <a:r>
              <a:rPr lang="en-US" dirty="0" smtClean="0"/>
              <a:t>prescribing</a:t>
            </a:r>
          </a:p>
          <a:p>
            <a:r>
              <a:rPr lang="en-US" dirty="0" smtClean="0"/>
              <a:t>We don’t know for sure if it will work (It will), but we have zero evidence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0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hearing?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want to use their own data</a:t>
            </a:r>
          </a:p>
          <a:p>
            <a:r>
              <a:rPr lang="en-US" dirty="0" smtClean="0"/>
              <a:t>They are not really interested in being told what is “Best”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1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to Market</a:t>
            </a:r>
          </a:p>
          <a:p>
            <a:r>
              <a:rPr lang="en-US" dirty="0" smtClean="0"/>
              <a:t>Leverage what Client is *specifically* asking for</a:t>
            </a:r>
          </a:p>
          <a:p>
            <a:r>
              <a:rPr lang="en-US" dirty="0" smtClean="0"/>
              <a:t>Start from success </a:t>
            </a:r>
          </a:p>
          <a:p>
            <a:pPr lvl="1"/>
            <a:r>
              <a:rPr lang="en-US" dirty="0" smtClean="0"/>
              <a:t>(same land and expand idea, but with data analytics around prescriptions)</a:t>
            </a:r>
          </a:p>
          <a:p>
            <a:r>
              <a:rPr lang="en-US" dirty="0" smtClean="0"/>
              <a:t>Switch terminology from “Predictive” to “Evidence Based” (Minor point, but language matters)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data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28739"/>
            <a:ext cx="9905998" cy="4462462"/>
          </a:xfrm>
        </p:spPr>
        <p:txBody>
          <a:bodyPr/>
          <a:lstStyle/>
          <a:p>
            <a:r>
              <a:rPr lang="en-US" dirty="0" smtClean="0"/>
              <a:t>Use data that is available directly from the health system</a:t>
            </a:r>
          </a:p>
          <a:p>
            <a:r>
              <a:rPr lang="en-US" dirty="0" smtClean="0"/>
              <a:t>Adherence via claims is prototypical example</a:t>
            </a:r>
          </a:p>
          <a:p>
            <a:r>
              <a:rPr lang="en-US" dirty="0" smtClean="0"/>
              <a:t>Can also provide other analytics (Usefulness will vary)</a:t>
            </a:r>
          </a:p>
          <a:p>
            <a:r>
              <a:rPr lang="en-US" dirty="0" smtClean="0"/>
              <a:t>We should concentrate on analytics based on medication therapy</a:t>
            </a:r>
          </a:p>
          <a:p>
            <a:pPr lvl="1"/>
            <a:r>
              <a:rPr lang="en-US" dirty="0" smtClean="0"/>
              <a:t>This does not appear to be wide spread, we can own this space</a:t>
            </a:r>
          </a:p>
          <a:p>
            <a:r>
              <a:rPr lang="en-US" dirty="0" smtClean="0"/>
              <a:t>Incremental Strategy</a:t>
            </a:r>
          </a:p>
          <a:p>
            <a:pPr lvl="1"/>
            <a:r>
              <a:rPr lang="en-US" dirty="0" smtClean="0"/>
              <a:t>Land and Expand: Find out what measures / analytics systems will use, and start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what information is desired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5732"/>
            <a:ext cx="9905998" cy="3124201"/>
          </a:xfrm>
        </p:spPr>
        <p:txBody>
          <a:bodyPr/>
          <a:lstStyle/>
          <a:p>
            <a:r>
              <a:rPr lang="en-US" dirty="0" smtClean="0"/>
              <a:t>Rather than telling the systems “you need this”, identify what they want (or at least why they want it)</a:t>
            </a:r>
          </a:p>
          <a:p>
            <a:pPr lvl="1"/>
            <a:r>
              <a:rPr lang="en-US" dirty="0" smtClean="0"/>
              <a:t>This strategy is working well for our grants </a:t>
            </a:r>
          </a:p>
          <a:p>
            <a:r>
              <a:rPr lang="en-US" dirty="0" smtClean="0"/>
              <a:t>Concentrate on “prescription intelligence” around these measures</a:t>
            </a:r>
          </a:p>
          <a:p>
            <a:r>
              <a:rPr lang="en-US" dirty="0" smtClean="0"/>
              <a:t>The idea is to give insight into how medications affect their points of interest</a:t>
            </a:r>
          </a:p>
          <a:p>
            <a:r>
              <a:rPr lang="en-US" dirty="0" smtClean="0"/>
              <a:t>But, how do we get this information / guidance?</a:t>
            </a:r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$$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lieu of specific requests from hospital systems, we can start to concentrate on the reimbursement areas of care</a:t>
            </a:r>
          </a:p>
          <a:p>
            <a:r>
              <a:rPr lang="en-US" dirty="0" smtClean="0"/>
              <a:t>HEDIS</a:t>
            </a:r>
          </a:p>
          <a:p>
            <a:r>
              <a:rPr lang="en-US" dirty="0" smtClean="0"/>
              <a:t>Hospital based value purchasing</a:t>
            </a:r>
          </a:p>
          <a:p>
            <a:r>
              <a:rPr lang="en-US" dirty="0" smtClean="0"/>
              <a:t>Others?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1680</TotalTime>
  <Words>960</Words>
  <Application>Microsoft Macintosh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Arial</vt:lpstr>
      <vt:lpstr>Mesh</vt:lpstr>
      <vt:lpstr>Data Strategy</vt:lpstr>
      <vt:lpstr>What we’ve been chasing</vt:lpstr>
      <vt:lpstr>Effectiveness / Predictive</vt:lpstr>
      <vt:lpstr>Challenges</vt:lpstr>
      <vt:lpstr>What are we hearing?</vt:lpstr>
      <vt:lpstr>What can we do?</vt:lpstr>
      <vt:lpstr>Internal data strategy</vt:lpstr>
      <vt:lpstr>Identify what information is desired</vt:lpstr>
      <vt:lpstr>Follow the $$</vt:lpstr>
      <vt:lpstr>Hospital value-Based purchasing</vt:lpstr>
      <vt:lpstr>Hospital value-Based purchasing</vt:lpstr>
      <vt:lpstr>HEDIS</vt:lpstr>
      <vt:lpstr>HeDIS (There are Quite a few)</vt:lpstr>
      <vt:lpstr>Q &amp; A engine (Evidence based medicine)</vt:lpstr>
      <vt:lpstr>Population health based on medications</vt:lpstr>
      <vt:lpstr>Experimental Design</vt:lpstr>
      <vt:lpstr>Evidenced based information</vt:lpstr>
      <vt:lpstr>Semantic Analysis of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Trenton Edward Kriete</dc:creator>
  <cp:lastModifiedBy>Trenton Edward Kriete</cp:lastModifiedBy>
  <cp:revision>71</cp:revision>
  <dcterms:created xsi:type="dcterms:W3CDTF">2016-04-11T15:19:44Z</dcterms:created>
  <dcterms:modified xsi:type="dcterms:W3CDTF">2016-04-12T19:19:59Z</dcterms:modified>
</cp:coreProperties>
</file>