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78" r:id="rId6"/>
    <p:sldId id="258" r:id="rId7"/>
    <p:sldId id="262" r:id="rId8"/>
    <p:sldId id="267" r:id="rId9"/>
    <p:sldId id="277" r:id="rId10"/>
    <p:sldId id="261" r:id="rId11"/>
    <p:sldId id="260" r:id="rId12"/>
    <p:sldId id="279" r:id="rId13"/>
    <p:sldId id="27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3216" autoAdjust="0"/>
  </p:normalViewPr>
  <p:slideViewPr>
    <p:cSldViewPr snapToGrid="0">
      <p:cViewPr varScale="1">
        <p:scale>
          <a:sx n="131" d="100"/>
          <a:sy n="131" d="100"/>
        </p:scale>
        <p:origin x="210" y="744"/>
      </p:cViewPr>
      <p:guideLst>
        <p:guide pos="57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7FD71-DE7D-47EA-BD5F-935596C85A92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89DD0-1E8D-4B61-ADE9-B87318B81B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3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89DD0-1E8D-4B61-ADE9-B87318B81BF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3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DF764D-A077-4BED-ABF1-8DF341BC85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724" y="411480"/>
            <a:ext cx="11274552" cy="603504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8724" y="3236493"/>
            <a:ext cx="5149596" cy="1448385"/>
          </a:xfrm>
          <a:solidFill>
            <a:schemeClr val="bg1">
              <a:alpha val="80000"/>
            </a:schemeClr>
          </a:solidFill>
        </p:spPr>
        <p:txBody>
          <a:bodyPr lIns="502920" bIns="137160" anchor="b">
            <a:normAutofit/>
          </a:bodyPr>
          <a:lstStyle>
            <a:lvl1pPr algn="l"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84879"/>
            <a:ext cx="5149596" cy="524794"/>
          </a:xfrm>
          <a:solidFill>
            <a:schemeClr val="bg1">
              <a:alpha val="80000"/>
            </a:schemeClr>
          </a:solidFill>
        </p:spPr>
        <p:txBody>
          <a:bodyPr lIns="502920">
            <a:normAutofit/>
          </a:bodyPr>
          <a:lstStyle>
            <a:lvl1pPr marL="0" indent="0" algn="l"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14300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AF765-81DF-4CD4-A737-DDE62C84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67C45-8307-4F47-91BB-229B740A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8F83D-D593-4D91-ADFA-C49B8378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776643-6C33-46CD-A918-AB0CEA571F00}"/>
              </a:ext>
            </a:extLst>
          </p:cNvPr>
          <p:cNvSpPr/>
          <p:nvPr userDrawn="1"/>
        </p:nvSpPr>
        <p:spPr>
          <a:xfrm>
            <a:off x="6086475" y="1682496"/>
            <a:ext cx="5638800" cy="4572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6E62D2-A055-4712-92CC-4B02419D51FB}"/>
              </a:ext>
            </a:extLst>
          </p:cNvPr>
          <p:cNvSpPr/>
          <p:nvPr userDrawn="1"/>
        </p:nvSpPr>
        <p:spPr>
          <a:xfrm>
            <a:off x="457200" y="1681163"/>
            <a:ext cx="5638800" cy="4572000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89640" y="1844259"/>
            <a:ext cx="36576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9640" y="2668171"/>
            <a:ext cx="3657600" cy="36845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0133" y="1808163"/>
            <a:ext cx="4703841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0134" y="2632075"/>
            <a:ext cx="3657600" cy="36845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40682-7091-4427-B158-074D4A47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4C89FBE-3029-4F92-8308-F830BB142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58712" y="1681163"/>
            <a:ext cx="3749040" cy="4572000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0A4C88-FF32-4096-9EA9-EC22D3682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11097" y="1682496"/>
            <a:ext cx="3749040" cy="4572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37559B-132E-4A6E-ADBE-41DB38EC8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76" y="1681163"/>
            <a:ext cx="3749040" cy="4572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966913"/>
            <a:ext cx="2971800" cy="823912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90825"/>
            <a:ext cx="2971800" cy="3248025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400"/>
            </a:lvl1pPr>
            <a:lvl2pPr>
              <a:lnSpc>
                <a:spcPts val="2000"/>
              </a:lnSpc>
              <a:defRPr sz="1400"/>
            </a:lvl2pPr>
            <a:lvl3pPr>
              <a:lnSpc>
                <a:spcPts val="2000"/>
              </a:lnSpc>
              <a:defRPr sz="1400"/>
            </a:lvl3pPr>
            <a:lvl4pPr>
              <a:lnSpc>
                <a:spcPts val="2000"/>
              </a:lnSpc>
              <a:defRPr sz="1400"/>
            </a:lvl4pPr>
            <a:lvl5pPr>
              <a:lnSpc>
                <a:spcPts val="2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10188" y="1966913"/>
            <a:ext cx="2971800" cy="823912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188" y="2790825"/>
            <a:ext cx="2971800" cy="324612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400"/>
            </a:lvl1pPr>
            <a:lvl2pPr>
              <a:lnSpc>
                <a:spcPts val="2000"/>
              </a:lnSpc>
              <a:defRPr sz="1400"/>
            </a:lvl2pPr>
            <a:lvl3pPr>
              <a:lnSpc>
                <a:spcPts val="2000"/>
              </a:lnSpc>
              <a:defRPr sz="1400"/>
            </a:lvl3pPr>
            <a:lvl4pPr>
              <a:lnSpc>
                <a:spcPts val="2000"/>
              </a:lnSpc>
              <a:defRPr sz="1400"/>
            </a:lvl4pPr>
            <a:lvl5pPr>
              <a:lnSpc>
                <a:spcPts val="2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F7BCB16-19B7-48F6-94CD-563F439887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0134" y="1976438"/>
            <a:ext cx="2971800" cy="823912"/>
          </a:xfrm>
        </p:spPr>
        <p:txBody>
          <a:bodyPr anchor="b" anchorCtr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FBB2F8D-6092-468C-BA48-836286C6B7E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0134" y="2800350"/>
            <a:ext cx="2971800" cy="324612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400"/>
            </a:lvl1pPr>
            <a:lvl2pPr>
              <a:lnSpc>
                <a:spcPts val="2000"/>
              </a:lnSpc>
              <a:defRPr sz="1400"/>
            </a:lvl2pPr>
            <a:lvl3pPr>
              <a:lnSpc>
                <a:spcPts val="2000"/>
              </a:lnSpc>
              <a:defRPr sz="1400"/>
            </a:lvl3pPr>
            <a:lvl4pPr>
              <a:lnSpc>
                <a:spcPts val="2000"/>
              </a:lnSpc>
              <a:defRPr sz="1400"/>
            </a:lvl4pPr>
            <a:lvl5pPr>
              <a:lnSpc>
                <a:spcPts val="2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40682-7091-4427-B158-074D4A47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63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E5633F8-C03D-4CEE-BEDD-1B6648554C0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22628" y="685800"/>
            <a:ext cx="3200400" cy="54864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4DC27-A467-4265-AAB1-754D3F86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850230"/>
            <a:ext cx="5009147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C9CC7B6-D9ED-464B-8206-98055EB53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90788"/>
            <a:ext cx="4572000" cy="353695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 spc="30" baseline="0"/>
            </a:lvl1pPr>
            <a:lvl2pPr marL="457200" indent="0">
              <a:lnSpc>
                <a:spcPts val="2400"/>
              </a:lnSpc>
              <a:buNone/>
              <a:defRPr sz="1400" spc="30" baseline="0"/>
            </a:lvl2pPr>
            <a:lvl3pPr marL="914400" indent="0">
              <a:lnSpc>
                <a:spcPts val="2400"/>
              </a:lnSpc>
              <a:buNone/>
              <a:defRPr sz="1400" spc="30" baseline="0"/>
            </a:lvl3pPr>
            <a:lvl4pPr marL="1371600" indent="0">
              <a:lnSpc>
                <a:spcPts val="2400"/>
              </a:lnSpc>
              <a:buNone/>
              <a:defRPr sz="1400" spc="30" baseline="0"/>
            </a:lvl4pPr>
            <a:lvl5pPr marL="1828800" indent="0">
              <a:lnSpc>
                <a:spcPts val="2400"/>
              </a:lnSpc>
              <a:buNone/>
              <a:defRPr sz="1400" spc="3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743C040-0A81-4A38-879D-07BBD18423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81800" y="2492375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BDD4A8-3B48-439C-B601-8D04B871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761136" y="5210984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6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DF764D-A077-4BED-ABF1-8DF341BC85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724" y="411480"/>
            <a:ext cx="11274552" cy="5870448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1" y="3490624"/>
            <a:ext cx="4571999" cy="1235382"/>
          </a:xfrm>
          <a:solidFill>
            <a:schemeClr val="bg1">
              <a:alpha val="80000"/>
            </a:schemeClr>
          </a:solidFill>
        </p:spPr>
        <p:txBody>
          <a:bodyPr lIns="457200" bIns="137160" anchor="b">
            <a:normAutofit/>
          </a:bodyPr>
          <a:lstStyle>
            <a:lvl1pPr algn="l">
              <a:defRPr sz="36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4726007"/>
            <a:ext cx="4571999" cy="1314432"/>
          </a:xfrm>
          <a:solidFill>
            <a:schemeClr val="bg1">
              <a:alpha val="80000"/>
            </a:schemeClr>
          </a:solidFill>
        </p:spPr>
        <p:txBody>
          <a:bodyPr lIns="502920" rIns="2103120">
            <a:normAutofit/>
          </a:bodyPr>
          <a:lstStyle>
            <a:lvl1pPr marL="0" indent="0" algn="l">
              <a:buNone/>
              <a:defRPr sz="1400" spc="4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B6E25-C828-48BC-8628-82D1E81A507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0386C-9F0A-4DAC-822E-DEC8EA1DDE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A59EB-A4AA-43EC-A853-BDDFB7AB3D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7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56C8C1-E81C-436D-A310-A71CAAE33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86500" y="946404"/>
            <a:ext cx="5486400" cy="49651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103120"/>
            <a:ext cx="3848101" cy="1325563"/>
          </a:xfrm>
        </p:spPr>
        <p:txBody>
          <a:bodyPr anchor="b" anchorCtr="0"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28B1CE2-91FA-4E2B-8543-3B0F79B480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7421" y="1600200"/>
            <a:ext cx="2743199" cy="36576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F7B6DF9-E76A-44ED-B84C-1391CD5D55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2614" y="1893262"/>
            <a:ext cx="2743200" cy="3071477"/>
          </a:xfrm>
        </p:spPr>
        <p:txBody>
          <a:bodyPr anchor="ctr" anchorCtr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ECB9306-A7FD-4B22-8E8A-E0B8D7862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624728" y="3747150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8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2583" y="2102720"/>
            <a:ext cx="5422217" cy="1325563"/>
          </a:xfrm>
        </p:spPr>
        <p:txBody>
          <a:bodyPr anchor="b" anchorCtr="0"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28B1CE2-91FA-4E2B-8543-3B0F79B480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1143000"/>
            <a:ext cx="5486400" cy="4572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C2C3F7-8611-4C35-8251-0FD61D72D6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0" y="3500407"/>
            <a:ext cx="4572000" cy="1888373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lnSpc>
                <a:spcPts val="2400"/>
              </a:lnSpc>
              <a:buFont typeface="Arial" panose="020B0604020202020204" pitchFamily="34" charset="0"/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5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DF764D-A077-4BED-ABF1-8DF341BC85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" y="-2"/>
            <a:ext cx="12188952" cy="4572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667250"/>
            <a:ext cx="9144000" cy="1212182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71507"/>
            <a:ext cx="9144000" cy="524794"/>
          </a:xfrm>
        </p:spPr>
        <p:txBody>
          <a:bodyPr>
            <a:normAutofit/>
          </a:bodyPr>
          <a:lstStyle>
            <a:lvl1pPr marL="0" indent="0" algn="ctr">
              <a:buNone/>
              <a:defRPr sz="1400" spc="3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6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842BA18D-167B-42CD-8DD5-844A2087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19A9BF1-35FD-4BDE-9C59-E08CB7A7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02A2A47-BED9-43DF-8914-AD1EB274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0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DFBA353-19B1-4A04-A7EE-345F93C189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32491" y="946404"/>
            <a:ext cx="5486400" cy="4965192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4857A-B6DC-4F0A-AD6B-243F6C085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9" y="2386584"/>
            <a:ext cx="4315968" cy="2084832"/>
          </a:xfrm>
        </p:spPr>
        <p:txBody>
          <a:bodyPr anchor="t">
            <a:normAutofit/>
          </a:bodyPr>
          <a:lstStyle>
            <a:lvl1pPr>
              <a:defRPr sz="3400" spc="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8717D35-8E1B-4C94-BA72-91D4DCA657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4471416"/>
            <a:ext cx="3584448" cy="63767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spc="100" baseline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F15B60AE-D6AB-472C-8342-2A3EB53493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93208" y="1600200"/>
            <a:ext cx="2286000" cy="36576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B5B262-532A-4EE4-98E7-0EB6A8C56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27251" y="114592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112776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B0F91E1-53D9-4A2A-923E-0CB775518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806318"/>
            <a:ext cx="2286000" cy="32004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2F6A179B-CBDB-414D-B2F8-E1FEE9B831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29000" y="1806318"/>
            <a:ext cx="2286000" cy="32004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7A822EC-853A-46EC-8775-F8B48F2A81E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77000" y="1806318"/>
            <a:ext cx="2286000" cy="32004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AA0D329B-CAB8-4E3A-BA03-C17A79790B6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52808" y="1806318"/>
            <a:ext cx="2286000" cy="32004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5F9E280-35B2-41C7-8D2D-C1FF69DE2C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376" y="5202936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872F581-8AEF-4CFC-B0F3-79A2530C93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9376" y="556869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1FA5D559-B67C-4F57-BC90-E982E66ADA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51175" y="5202936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932B527-4126-40FF-8117-412DC7BD81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51174" y="556869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D84B520F-D618-4828-AA40-CCCA0AF896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9176" y="5202936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39A9C8DE-6F8B-405D-A604-845E81998F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9175" y="556869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B0C4D8C-1454-41F3-934E-A2BA603449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74985" y="5202936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5707A1B-C9F6-4ABB-A6CE-D2901CE947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74984" y="556869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44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B0F91E1-53D9-4A2A-923E-0CB775518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7256" y="1722086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2F6A179B-CBDB-414D-B2F8-E1FEE9B831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29000" y="1722086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7A822EC-853A-46EC-8775-F8B48F2A81E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77000" y="1722086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AA0D329B-CAB8-4E3A-BA03-C17A79790B6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40776" y="1722086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5F9E280-35B2-41C7-8D2D-C1FF69DE2C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9977" y="3213251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872F581-8AEF-4CFC-B0F3-79A2530C93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9976" y="351894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1FA5D559-B67C-4F57-BC90-E982E66ADA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31719" y="3213251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932B527-4126-40FF-8117-412DC7BD81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31718" y="351894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D84B520F-D618-4828-AA40-CCCA0AF896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9720" y="3213251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39A9C8DE-6F8B-405D-A604-845E81998F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9719" y="351894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B0C4D8C-1454-41F3-934E-A2BA603449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43497" y="3213251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5707A1B-C9F6-4ABB-A6CE-D2901CE947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43496" y="3518946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Picture Placeholder 6">
            <a:extLst>
              <a:ext uri="{FF2B5EF4-FFF2-40B4-BE49-F238E27FC236}">
                <a16:creationId xmlns:a16="http://schemas.microsoft.com/office/drawing/2014/main" id="{3896D737-6139-4405-A7F2-E08C421815D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97304" y="4076273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6">
            <a:extLst>
              <a:ext uri="{FF2B5EF4-FFF2-40B4-BE49-F238E27FC236}">
                <a16:creationId xmlns:a16="http://schemas.microsoft.com/office/drawing/2014/main" id="{721A36A5-FCF3-4EE8-B5F2-41805C3F6A6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449048" y="4076273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1630D673-CB21-40A3-A7BE-C996B20D681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497048" y="4076273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6">
            <a:extLst>
              <a:ext uri="{FF2B5EF4-FFF2-40B4-BE49-F238E27FC236}">
                <a16:creationId xmlns:a16="http://schemas.microsoft.com/office/drawing/2014/main" id="{0C83EF20-1DF8-43B4-B982-A382FF884E2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460824" y="4076273"/>
            <a:ext cx="2286000" cy="1371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12">
            <a:extLst>
              <a:ext uri="{FF2B5EF4-FFF2-40B4-BE49-F238E27FC236}">
                <a16:creationId xmlns:a16="http://schemas.microsoft.com/office/drawing/2014/main" id="{1FD09C98-5809-41AD-B215-493A3D741A2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25" y="5567438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9E3214F0-FC83-402F-BAC5-ED482753277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0024" y="5873133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Text Placeholder 12">
            <a:extLst>
              <a:ext uri="{FF2B5EF4-FFF2-40B4-BE49-F238E27FC236}">
                <a16:creationId xmlns:a16="http://schemas.microsoft.com/office/drawing/2014/main" id="{39B0FB7F-A1FC-40D1-ACFC-C3C966F9BCA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51767" y="5567438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15EB3CBA-DD9B-449B-9B72-19178017713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51766" y="5873133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4" name="Text Placeholder 12">
            <a:extLst>
              <a:ext uri="{FF2B5EF4-FFF2-40B4-BE49-F238E27FC236}">
                <a16:creationId xmlns:a16="http://schemas.microsoft.com/office/drawing/2014/main" id="{BA47B66D-8891-4AE7-98BE-3CFE9CDB571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9768" y="5567438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929AE99A-6054-4B2F-B99D-FE4F682613D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99767" y="5873133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6" name="Text Placeholder 12">
            <a:extLst>
              <a:ext uri="{FF2B5EF4-FFF2-40B4-BE49-F238E27FC236}">
                <a16:creationId xmlns:a16="http://schemas.microsoft.com/office/drawing/2014/main" id="{D1F32591-7BBD-4006-AEA0-29F43CDADCE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63545" y="5567438"/>
            <a:ext cx="2286000" cy="280027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7BC780CD-8E77-4D0E-A436-DCB2AA0C15C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63544" y="5873133"/>
            <a:ext cx="2286000" cy="24447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000" spc="2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1200"/>
            </a:lvl2pPr>
            <a:lvl3pPr marL="914400" indent="0">
              <a:buFont typeface="Arial" panose="020B0604020202020204" pitchFamily="34" charset="0"/>
              <a:buNone/>
              <a:defRPr sz="1200"/>
            </a:lvl3pPr>
            <a:lvl4pPr marL="1371600" indent="0">
              <a:buFont typeface="Arial" panose="020B0604020202020204" pitchFamily="34" charset="0"/>
              <a:buNone/>
              <a:defRPr sz="1200"/>
            </a:lvl4pPr>
            <a:lvl5pPr marL="1828800" indent="0"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2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8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62B82C-34E9-4F3B-9B0F-A3207161C41E}"/>
              </a:ext>
            </a:extLst>
          </p:cNvPr>
          <p:cNvSpPr/>
          <p:nvPr userDrawn="1"/>
        </p:nvSpPr>
        <p:spPr>
          <a:xfrm>
            <a:off x="10820400" y="813816"/>
            <a:ext cx="1371600" cy="457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11277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1277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670" r:id="rId4"/>
    <p:sldLayoutId id="2147483672" r:id="rId5"/>
    <p:sldLayoutId id="2147483654" r:id="rId6"/>
    <p:sldLayoutId id="2147483658" r:id="rId7"/>
    <p:sldLayoutId id="2147483660" r:id="rId8"/>
    <p:sldLayoutId id="2147483671" r:id="rId9"/>
    <p:sldLayoutId id="2147483650" r:id="rId10"/>
    <p:sldLayoutId id="2147483667" r:id="rId11"/>
    <p:sldLayoutId id="2147483668" r:id="rId12"/>
    <p:sldLayoutId id="2147483662" r:id="rId13"/>
    <p:sldLayoutId id="2147483669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3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392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lose up of frosty pine leaves&#10;">
            <a:extLst>
              <a:ext uri="{FF2B5EF4-FFF2-40B4-BE49-F238E27FC236}">
                <a16:creationId xmlns:a16="http://schemas.microsoft.com/office/drawing/2014/main" id="{E700099C-08E5-415B-A866-CD9A073DCD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11480"/>
            <a:ext cx="11274552" cy="60350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24" y="3236493"/>
            <a:ext cx="5149596" cy="1448385"/>
          </a:xfrm>
        </p:spPr>
        <p:txBody>
          <a:bodyPr>
            <a:normAutofit fontScale="90000"/>
          </a:bodyPr>
          <a:lstStyle/>
          <a:p>
            <a:r>
              <a:rPr lang="en-US" dirty="0"/>
              <a:t>Big Mountain Ski Resort Data Science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724" y="4684879"/>
            <a:ext cx="5149596" cy="524794"/>
          </a:xfrm>
        </p:spPr>
        <p:txBody>
          <a:bodyPr>
            <a:normAutofit/>
          </a:bodyPr>
          <a:lstStyle/>
          <a:p>
            <a:r>
              <a:rPr lang="en-US" dirty="0"/>
              <a:t>Trent Leslie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23" descr="A snowy field with snow covered trees&#10;&#10;">
            <a:extLst>
              <a:ext uri="{FF2B5EF4-FFF2-40B4-BE49-F238E27FC236}">
                <a16:creationId xmlns:a16="http://schemas.microsoft.com/office/drawing/2014/main" id="{9F48A08D-7756-4858-AE5D-7B00740A01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60602" y="0"/>
            <a:ext cx="75779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962" y="381000"/>
            <a:ext cx="5399838" cy="1325563"/>
          </a:xfrm>
        </p:spPr>
        <p:txBody>
          <a:bodyPr/>
          <a:lstStyle/>
          <a:p>
            <a:r>
              <a:rPr lang="en-US" dirty="0"/>
              <a:t>Summary &amp; 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BA21A7-8C19-4665-A881-515434166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962" y="1825625"/>
            <a:ext cx="5552237" cy="4351338"/>
          </a:xfrm>
        </p:spPr>
        <p:txBody>
          <a:bodyPr/>
          <a:lstStyle/>
          <a:p>
            <a:r>
              <a:rPr lang="en-US" spc="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a suspicion that Big Mountain is not capitalizing on its facilities as much as it could.</a:t>
            </a:r>
          </a:p>
          <a:p>
            <a:pPr marL="285750" marR="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pc="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selected model suggests ticket price is driven by what Big Mountain is among the best at - snow making acreage, total skiable terrain, fast quads, vertical rise, and total runs.</a:t>
            </a:r>
          </a:p>
          <a:p>
            <a:pPr marL="285750" marR="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pc="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such, the selected model suggests the market can support a ticket price of ~$96 (MAE = ~$10).</a:t>
            </a:r>
          </a:p>
          <a:p>
            <a:pPr marL="285750" marR="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pc="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model suggests the second of potential scenarios - increasing vertical drop with the installation of an additional chair lift - is worth further consideration. It would justify a further increase of ticket price of ~$2.</a:t>
            </a:r>
          </a:p>
          <a:p>
            <a:pPr marL="285750" marR="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pc="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Finally, the selected model suggests that the business could also further consider closing the least used run to start.</a:t>
            </a:r>
          </a:p>
          <a:p>
            <a:endParaRPr lang="en-US" spc="3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92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top view of snow covered pine trees&#10;">
            <a:extLst>
              <a:ext uri="{FF2B5EF4-FFF2-40B4-BE49-F238E27FC236}">
                <a16:creationId xmlns:a16="http://schemas.microsoft.com/office/drawing/2014/main" id="{51C7B78B-F743-4CBD-8A4C-876D0085630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/>
        </p:blipFill>
        <p:spPr>
          <a:xfrm>
            <a:off x="458724" y="411480"/>
            <a:ext cx="11274552" cy="5870448"/>
          </a:xfr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B4A6BAED-EBE6-4796-91D1-762EB5936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3490624"/>
            <a:ext cx="4571999" cy="123538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F26CC2-F73D-41DF-A99E-E86D860BD51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54AFD-12FC-4AE5-AA18-D006F459D1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E58EF-CE6D-472E-8AF9-E91E9F7AD3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3A95128-1A8A-4674-AD51-AFCAA8D99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103120"/>
            <a:ext cx="3848101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1" name="Picture Placeholder 10" descr="A snowy field with snow covered trees and blue skies">
            <a:extLst>
              <a:ext uri="{FF2B5EF4-FFF2-40B4-BE49-F238E27FC236}">
                <a16:creationId xmlns:a16="http://schemas.microsoft.com/office/drawing/2014/main" id="{5605CAF4-87E0-4A20-9AC1-E42F5D70BF4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7421" y="1600200"/>
            <a:ext cx="2743199" cy="3657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21450-3024-4103-98AE-6D80CECEDA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2614" y="1893262"/>
            <a:ext cx="2743200" cy="3071477"/>
          </a:xfrm>
        </p:spPr>
        <p:txBody>
          <a:bodyPr anchor="ctr" anchorCtr="0">
            <a:normAutofit/>
          </a:bodyPr>
          <a:lstStyle/>
          <a:p>
            <a:r>
              <a:rPr lang="en-US" dirty="0"/>
              <a:t>Problem Identification</a:t>
            </a:r>
          </a:p>
          <a:p>
            <a:r>
              <a:rPr lang="en-US" dirty="0"/>
              <a:t>Recommendation &amp; Key Findings</a:t>
            </a:r>
          </a:p>
          <a:p>
            <a:r>
              <a:rPr lang="en-US" dirty="0"/>
              <a:t>Modeling Results &amp; Analysis</a:t>
            </a:r>
          </a:p>
          <a:p>
            <a:r>
              <a:rPr lang="en-US" dirty="0"/>
              <a:t>Summary &amp; Conclusion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E91DA-1150-4461-94AB-8FAC4631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81C71-626E-4B31-B44C-602F88C0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B36A-F473-4B86-BCEF-98BF3294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583" y="2102720"/>
            <a:ext cx="5422217" cy="1325563"/>
          </a:xfrm>
        </p:spPr>
        <p:txBody>
          <a:bodyPr/>
          <a:lstStyle/>
          <a:p>
            <a:r>
              <a:rPr lang="en-US" dirty="0"/>
              <a:t>Problem Identification</a:t>
            </a:r>
          </a:p>
        </p:txBody>
      </p:sp>
      <p:pic>
        <p:nvPicPr>
          <p:cNvPr id="6" name="Picture Placeholder 5" descr="A snowy landscape with trees and a fence&#10;">
            <a:extLst>
              <a:ext uri="{FF2B5EF4-FFF2-40B4-BE49-F238E27FC236}">
                <a16:creationId xmlns:a16="http://schemas.microsoft.com/office/drawing/2014/main" id="{60E2ED43-72AE-4B30-8CFC-A82B1ABBF5F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1143000"/>
            <a:ext cx="5486400" cy="4572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0" y="3500407"/>
            <a:ext cx="4572000" cy="188837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AU" sz="1500" dirty="0"/>
              <a:t>Given its facilities, what are appropriate weekday and weekend ticket prices for Big Mountain Resort in the 2021-2022 season? Further, what are two high impact changes that could be implemented in the 2021-2022 season that would either reduce costs or justify higher ticket prices?</a:t>
            </a:r>
            <a:r>
              <a:rPr lang="en-AU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453EA-8B6C-49E3-9028-BE35379E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C394A-C440-414E-942C-A00E8C0F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442E0-152B-4ACA-99D7-D70468E5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B1630D-CC24-443B-B8F7-86EFA657E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76740" y="1933074"/>
            <a:ext cx="1371600" cy="457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>
            <a:extLst>
              <a:ext uri="{FF2B5EF4-FFF2-40B4-BE49-F238E27FC236}">
                <a16:creationId xmlns:a16="http://schemas.microsoft.com/office/drawing/2014/main" id="{D2229390-19C0-4498-8C60-A8B976781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9" y="2386584"/>
            <a:ext cx="4315968" cy="637674"/>
          </a:xfrm>
        </p:spPr>
        <p:txBody>
          <a:bodyPr>
            <a:normAutofit/>
          </a:bodyPr>
          <a:lstStyle/>
          <a:p>
            <a:r>
              <a:rPr lang="en-US" sz="3600" spc="30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65AF8A4-33BC-4F1A-911C-12DCCF29E6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199" y="3024258"/>
            <a:ext cx="4422039" cy="33320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Big Mountain Resort has recently installed an additional chair lift that increases their operating costs by $1,540,000 this season.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a suspicion that Big Mountain is not capitalizing on its facilities as much as it could.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business wants some guidance on how to select a better value for their ticket price and identify changes that may either cut costs without undermining the ticket price or will support an even higher ticket price.</a:t>
            </a:r>
          </a:p>
        </p:txBody>
      </p:sp>
      <p:pic>
        <p:nvPicPr>
          <p:cNvPr id="24" name="Picture Placeholder 23" descr="A snowy field with snow covered trees&#10;&#10;">
            <a:extLst>
              <a:ext uri="{FF2B5EF4-FFF2-40B4-BE49-F238E27FC236}">
                <a16:creationId xmlns:a16="http://schemas.microsoft.com/office/drawing/2014/main" id="{57CE5AFB-7187-4C2D-B242-7DFB03D9BC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2491" y="946404"/>
            <a:ext cx="5486400" cy="4965192"/>
          </a:xfrm>
        </p:spPr>
      </p:pic>
      <p:pic>
        <p:nvPicPr>
          <p:cNvPr id="26" name="Picture Placeholder 25" descr="snow covered pine leaves and pine cones&#10;">
            <a:extLst>
              <a:ext uri="{FF2B5EF4-FFF2-40B4-BE49-F238E27FC236}">
                <a16:creationId xmlns:a16="http://schemas.microsoft.com/office/drawing/2014/main" id="{36558FE3-0D16-474F-9215-B45433A929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3208" y="1600200"/>
            <a:ext cx="2286000" cy="3657600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4E9E8-56E4-460B-A054-A71EF0C9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87061-589F-4FC7-8B5A-546227C3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D261B-78DC-43BA-8897-281BB35F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6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0230"/>
            <a:ext cx="5009147" cy="1325563"/>
          </a:xfrm>
        </p:spPr>
        <p:txBody>
          <a:bodyPr/>
          <a:lstStyle/>
          <a:p>
            <a:r>
              <a:rPr lang="en-US" dirty="0"/>
              <a:t>Recommendations &amp; Key 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355494"/>
            <a:ext cx="4572000" cy="400085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285750" marR="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selected model suggests ticket price is driven by what Big Mountain is among the best at - snow making acreage, total skiable terrain, fast quads, vertical rise, and total runs.</a:t>
            </a:r>
          </a:p>
          <a:p>
            <a:pPr marL="285750" marR="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As such, the selected model suggests the market can support a ticket price of ~$96 (MAE = ~$10).</a:t>
            </a:r>
          </a:p>
          <a:p>
            <a:pPr marL="285750" marR="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Every dollar in ticket price increase from $81 is expected to contribute ~$1.75 million for operating costs of the new chair lift and the bottom line.</a:t>
            </a:r>
          </a:p>
          <a:p>
            <a:pPr marL="285750" marR="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With respect to the potential scenarios for improving the bottom line, the model suggests the second of potential scenarios - increasing vertical drop with the installation of an additional chair lift - is worth further consideration. It would justify a further increase of ticket price of ~$2.</a:t>
            </a:r>
          </a:p>
          <a:p>
            <a:pPr marL="285750" marR="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Finally, the selected model suggests that the business could also further consider closing the least used run to start.</a:t>
            </a:r>
          </a:p>
        </p:txBody>
      </p:sp>
      <p:pic>
        <p:nvPicPr>
          <p:cNvPr id="9" name="Picture Placeholder 8" descr="Close up of frosty covered pine needles&#10;&#10;">
            <a:extLst>
              <a:ext uri="{FF2B5EF4-FFF2-40B4-BE49-F238E27FC236}">
                <a16:creationId xmlns:a16="http://schemas.microsoft.com/office/drawing/2014/main" id="{CA93B263-80B8-4F32-B69B-548E670DBC4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22628" y="685800"/>
            <a:ext cx="3200400" cy="5486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A4191-370F-457D-B29E-28C5107E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pic>
        <p:nvPicPr>
          <p:cNvPr id="11" name="Picture Placeholder 10" descr="A small bird on a snow covered branch&#10;&#10;">
            <a:extLst>
              <a:ext uri="{FF2B5EF4-FFF2-40B4-BE49-F238E27FC236}">
                <a16:creationId xmlns:a16="http://schemas.microsoft.com/office/drawing/2014/main" id="{CE646606-940F-4C41-BC56-6A295533E9C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800" y="2492375"/>
            <a:ext cx="2286000" cy="25146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877F7-5C75-4099-A9A8-D6469639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1E52-FFC6-40C5-B370-26EA23A5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snow covered tree tops">
            <a:extLst>
              <a:ext uri="{FF2B5EF4-FFF2-40B4-BE49-F238E27FC236}">
                <a16:creationId xmlns:a16="http://schemas.microsoft.com/office/drawing/2014/main" id="{9D81C5EE-2261-4083-8002-E23F98920BA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-2"/>
            <a:ext cx="12188952" cy="4572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23122"/>
            <a:ext cx="9144000" cy="1356310"/>
          </a:xfrm>
        </p:spPr>
        <p:txBody>
          <a:bodyPr/>
          <a:lstStyle/>
          <a:p>
            <a:r>
              <a:rPr lang="en-US" dirty="0"/>
              <a:t>Modeling Results &amp; Analysis</a:t>
            </a:r>
          </a:p>
        </p:txBody>
      </p:sp>
      <p:sp>
        <p:nvSpPr>
          <p:cNvPr id="32" name="Subtitle 31">
            <a:extLst>
              <a:ext uri="{FF2B5EF4-FFF2-40B4-BE49-F238E27FC236}">
                <a16:creationId xmlns:a16="http://schemas.microsoft.com/office/drawing/2014/main" id="{47A90702-7E26-474B-9F44-97E536C0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71507"/>
            <a:ext cx="9144000" cy="524794"/>
          </a:xfrm>
        </p:spPr>
        <p:txBody>
          <a:bodyPr/>
          <a:lstStyle/>
          <a:p>
            <a:r>
              <a:rPr lang="en-US" dirty="0"/>
              <a:t>Annual revenue growth</a:t>
            </a:r>
          </a:p>
        </p:txBody>
      </p:sp>
    </p:spTree>
    <p:extLst>
      <p:ext uri="{BB962C8B-B14F-4D97-AF65-F5344CB8AC3E}">
        <p14:creationId xmlns:p14="http://schemas.microsoft.com/office/powerpoint/2010/main" val="20689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11277600" cy="1325563"/>
          </a:xfrm>
        </p:spPr>
        <p:txBody>
          <a:bodyPr/>
          <a:lstStyle/>
          <a:p>
            <a:pPr algn="ctr"/>
            <a:r>
              <a:rPr lang="en-US" dirty="0"/>
              <a:t>Weekday vs. Weekend Ticket Prices By State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5A50E3A-08FC-486C-97F2-111E4673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27629EF1-AAA3-47DE-B28D-8F24874373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27830" y="1624155"/>
            <a:ext cx="8136340" cy="481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11277600" cy="1325563"/>
          </a:xfrm>
        </p:spPr>
        <p:txBody>
          <a:bodyPr/>
          <a:lstStyle/>
          <a:p>
            <a:r>
              <a:rPr lang="en-US" dirty="0"/>
              <a:t>Most Important Features of Selected Model</a:t>
            </a:r>
          </a:p>
        </p:txBody>
      </p:sp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E090EC2B-851C-443E-B282-AF0FDBDD19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9165" y="1817522"/>
            <a:ext cx="5801360" cy="4495800"/>
          </a:xfrm>
          <a:prstGeom prst="rect">
            <a:avLst/>
          </a:prstGeom>
        </p:spPr>
      </p:pic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B159EB78-CF62-4322-8DC6-D7E5EC87CEE4}"/>
              </a:ext>
            </a:extLst>
          </p:cNvPr>
          <p:cNvSpPr txBox="1">
            <a:spLocks/>
          </p:cNvSpPr>
          <p:nvPr/>
        </p:nvSpPr>
        <p:spPr>
          <a:xfrm>
            <a:off x="6740956" y="1982420"/>
            <a:ext cx="4422039" cy="36466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spc="30" dirty="0"/>
              <a:t>The selected model suggests ticket price is driven by what Big Mountain is among the best at:</a:t>
            </a:r>
          </a:p>
          <a:p>
            <a:r>
              <a:rPr lang="en-US" sz="1600" spc="30" dirty="0"/>
              <a:t>Fast Quads</a:t>
            </a:r>
          </a:p>
          <a:p>
            <a:r>
              <a:rPr lang="en-US" sz="1600" spc="30" dirty="0"/>
              <a:t>Total Runs</a:t>
            </a:r>
          </a:p>
          <a:p>
            <a:r>
              <a:rPr lang="en-US" sz="1600" spc="30" dirty="0"/>
              <a:t>Snow Making Acreage</a:t>
            </a:r>
          </a:p>
          <a:p>
            <a:r>
              <a:rPr lang="en-US" sz="1600" spc="30" dirty="0"/>
              <a:t>Vertical Rise</a:t>
            </a:r>
          </a:p>
          <a:p>
            <a:r>
              <a:rPr lang="en-US" sz="1600" spc="30" dirty="0"/>
              <a:t>Total Skiable Terrain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CB3E39-422E-4D7D-8E74-35066111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11277600" cy="1325563"/>
          </a:xfrm>
        </p:spPr>
        <p:txBody>
          <a:bodyPr/>
          <a:lstStyle/>
          <a:p>
            <a:r>
              <a:rPr lang="en-US" dirty="0"/>
              <a:t>Effect of Closing Runs on Ticket Price and Revenue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E5DA39D-BD7D-44D7-B7AC-315D4D310A7C}"/>
              </a:ext>
            </a:extLst>
          </p:cNvPr>
          <p:cNvPicPr/>
          <p:nvPr/>
        </p:nvPicPr>
        <p:blipFill rotWithShape="1">
          <a:blip r:embed="rId2"/>
          <a:srcRect l="321" b="2490"/>
          <a:stretch/>
        </p:blipFill>
        <p:spPr bwMode="auto">
          <a:xfrm>
            <a:off x="3133725" y="2842373"/>
            <a:ext cx="5924550" cy="3133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80DF6A6C-9160-4858-B335-160D24000A76}"/>
              </a:ext>
            </a:extLst>
          </p:cNvPr>
          <p:cNvSpPr txBox="1">
            <a:spLocks/>
          </p:cNvSpPr>
          <p:nvPr/>
        </p:nvSpPr>
        <p:spPr>
          <a:xfrm>
            <a:off x="3884980" y="2099463"/>
            <a:ext cx="4422039" cy="36466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spc="30" dirty="0"/>
              <a:t>The selected model suggests closing one run would have no effect on ticket price and revenue.</a:t>
            </a:r>
          </a:p>
        </p:txBody>
      </p:sp>
    </p:spTree>
    <p:extLst>
      <p:ext uri="{BB962C8B-B14F-4D97-AF65-F5344CB8AC3E}">
        <p14:creationId xmlns:p14="http://schemas.microsoft.com/office/powerpoint/2010/main" val="145980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4EEF2"/>
      </a:accent1>
      <a:accent2>
        <a:srgbClr val="9CD3D9"/>
      </a:accent2>
      <a:accent3>
        <a:srgbClr val="387373"/>
      </a:accent3>
      <a:accent4>
        <a:srgbClr val="022E40"/>
      </a:accent4>
      <a:accent5>
        <a:srgbClr val="F2E4C9"/>
      </a:accent5>
      <a:accent6>
        <a:srgbClr val="FFFFF5"/>
      </a:accent6>
      <a:hlink>
        <a:srgbClr val="0563C1"/>
      </a:hlink>
      <a:folHlink>
        <a:srgbClr val="954F72"/>
      </a:folHlink>
    </a:clrScheme>
    <a:fontScheme name="Custom 114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nowscape_tm44613219_Win32_JB_SL_v3" id="{1C87AC08-773C-4510-A4A8-B1D3594C4029}" vid="{72F6DBE6-EDB8-4427-B790-8ECF5ED625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473F6E9-2FA5-4F36-A42B-ED7213C4AA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1B5A3C-8B2E-4B35-A109-4713D9D356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576AF5-45CB-4D7F-8506-5C2B8F7E0C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Snowscape presentation</Template>
  <TotalTime>33</TotalTime>
  <Words>563</Words>
  <Application>Microsoft Office PowerPoint</Application>
  <PresentationFormat>Widescreen</PresentationFormat>
  <Paragraphs>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Bodoni MT</vt:lpstr>
      <vt:lpstr>Calibri</vt:lpstr>
      <vt:lpstr>Source Sans Pro Light</vt:lpstr>
      <vt:lpstr>Office Theme</vt:lpstr>
      <vt:lpstr>Big Mountain Ski Resort Data Science Analysis</vt:lpstr>
      <vt:lpstr>AGENDA</vt:lpstr>
      <vt:lpstr>Problem Identification</vt:lpstr>
      <vt:lpstr>Introduction</vt:lpstr>
      <vt:lpstr>Recommendations &amp; Key Findings </vt:lpstr>
      <vt:lpstr>Modeling Results &amp; Analysis</vt:lpstr>
      <vt:lpstr>Weekday vs. Weekend Ticket Prices By State</vt:lpstr>
      <vt:lpstr>Most Important Features of Selected Model</vt:lpstr>
      <vt:lpstr>Effect of Closing Runs on Ticket Price and Revenue</vt:lpstr>
      <vt:lpstr>Summary &amp; Conclusion</vt:lpstr>
      <vt:lpstr>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Ski Resort Data Science Analysis</dc:title>
  <dc:creator>Trent Leslie</dc:creator>
  <cp:lastModifiedBy>Trent Leslie</cp:lastModifiedBy>
  <cp:revision>3</cp:revision>
  <dcterms:created xsi:type="dcterms:W3CDTF">2021-07-20T05:33:36Z</dcterms:created>
  <dcterms:modified xsi:type="dcterms:W3CDTF">2021-07-20T06:07:00Z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