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82" r:id="rId5"/>
    <p:sldId id="271" r:id="rId6"/>
    <p:sldId id="272" r:id="rId7"/>
    <p:sldId id="283" r:id="rId8"/>
    <p:sldId id="273" r:id="rId9"/>
    <p:sldId id="285" r:id="rId10"/>
    <p:sldId id="277" r:id="rId11"/>
    <p:sldId id="284" r:id="rId12"/>
    <p:sldId id="274" r:id="rId13"/>
    <p:sldId id="275" r:id="rId14"/>
    <p:sldId id="276" r:id="rId15"/>
    <p:sldId id="278" r:id="rId16"/>
    <p:sldId id="279" r:id="rId17"/>
    <p:sldId id="280" r:id="rId18"/>
    <p:sldId id="286" r:id="rId19"/>
    <p:sldId id="287" r:id="rId20"/>
    <p:sldId id="281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599" autoAdjust="0"/>
  </p:normalViewPr>
  <p:slideViewPr>
    <p:cSldViewPr>
      <p:cViewPr varScale="1">
        <p:scale>
          <a:sx n="159" d="100"/>
          <a:sy n="159" d="100"/>
        </p:scale>
        <p:origin x="384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Million Dollar Question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Major League Baseball Payroll Contribute to Wins?</a:t>
            </a:r>
          </a:p>
          <a:p>
            <a:r>
              <a:rPr lang="en-US" dirty="0"/>
              <a:t>Trent Leslie, 2021, Technical Audience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7A3-7373-41C9-A3FC-6C323DA8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829798" cy="1020762"/>
          </a:xfrm>
        </p:spPr>
        <p:txBody>
          <a:bodyPr/>
          <a:lstStyle/>
          <a:p>
            <a:r>
              <a:rPr lang="en-US" dirty="0"/>
              <a:t>The Fielding % vs. Salary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0EC5-7608-49BE-9095-34BA94BA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819" y="1905000"/>
            <a:ext cx="4437993" cy="4267200"/>
          </a:xfrm>
        </p:spPr>
        <p:txBody>
          <a:bodyPr/>
          <a:lstStyle/>
          <a:p>
            <a:r>
              <a:rPr lang="en-US" dirty="0"/>
              <a:t>Another interesting correlation</a:t>
            </a:r>
          </a:p>
          <a:p>
            <a:r>
              <a:rPr lang="en-US" dirty="0"/>
              <a:t>It would make sense for salary to correlate with pitching stats since pitchers tend to get the record-breaking salary contracts</a:t>
            </a:r>
          </a:p>
          <a:p>
            <a:r>
              <a:rPr lang="en-US" dirty="0"/>
              <a:t>However, this suggests salary broadly pays for good defensive players across the 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DEAA-EB7B-4DA3-BDCA-B7ECD6557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1774894"/>
            <a:ext cx="4706007" cy="45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7A3-7373-41C9-A3FC-6C323DA8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Wins vs. Salary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0EC5-7608-49BE-9095-34BA94BA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819" y="1905000"/>
            <a:ext cx="4437993" cy="4267200"/>
          </a:xfrm>
        </p:spPr>
        <p:txBody>
          <a:bodyPr/>
          <a:lstStyle/>
          <a:p>
            <a:r>
              <a:rPr lang="en-US" dirty="0"/>
              <a:t>This remarkably supports the chart from the first slide, but the sample size essentially drives the p-value to zero</a:t>
            </a:r>
          </a:p>
          <a:p>
            <a:r>
              <a:rPr lang="en-US" dirty="0"/>
              <a:t>The p-value pretty much rules out any chance of this observed data given there </a:t>
            </a:r>
            <a:r>
              <a:rPr lang="en-US" i="1" dirty="0"/>
              <a:t>isn’t</a:t>
            </a:r>
            <a:r>
              <a:rPr lang="en-US" dirty="0"/>
              <a:t> a relationship between wins and salary</a:t>
            </a:r>
          </a:p>
          <a:p>
            <a:r>
              <a:rPr lang="en-US" dirty="0"/>
              <a:t>But can it be as simple as spending money on payroll?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DEAA-EB7B-4DA3-BDCA-B7ECD655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657017"/>
            <a:ext cx="470600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8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a Random Forest Wins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BF69-920D-4B4A-ABEB-002F3035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66299"/>
            <a:ext cx="6973273" cy="43059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Random Forest (adj R2 = 0.81)</a:t>
            </a:r>
          </a:p>
          <a:p>
            <a:r>
              <a:rPr lang="en-US" dirty="0"/>
              <a:t>Contributors to wins dominated by runs, earned run average, and runs allowed</a:t>
            </a:r>
          </a:p>
          <a:p>
            <a:r>
              <a:rPr lang="en-US" dirty="0"/>
              <a:t>Salary is 12</a:t>
            </a:r>
            <a:r>
              <a:rPr lang="en-US" baseline="30000" dirty="0"/>
              <a:t>th</a:t>
            </a:r>
            <a:r>
              <a:rPr lang="en-US" dirty="0"/>
              <a:t> in importance for modeling Wins</a:t>
            </a:r>
          </a:p>
          <a:p>
            <a:pPr lvl="1"/>
            <a:r>
              <a:rPr lang="en-US" dirty="0"/>
              <a:t>Not a compelling case for wins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BF69-920D-4B4A-ABEB-002F3035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66299"/>
            <a:ext cx="6973273" cy="43059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But wait – doesn’t salary </a:t>
            </a:r>
            <a:r>
              <a:rPr lang="en-US" i="1" dirty="0"/>
              <a:t>pay</a:t>
            </a:r>
            <a:r>
              <a:rPr lang="en-US" dirty="0"/>
              <a:t> for runs and pitching by paying more for the increased talent that delivers the runs and pitching?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mostly pays for fielding.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Random Forest (adj R2 = 0.66)</a:t>
            </a:r>
          </a:p>
          <a:p>
            <a:r>
              <a:rPr lang="en-US" dirty="0"/>
              <a:t>The two major contributors to salary is fielding percentage and attendance.</a:t>
            </a:r>
          </a:p>
          <a:p>
            <a:r>
              <a:rPr lang="en-US" dirty="0"/>
              <a:t>Wins is 11</a:t>
            </a:r>
            <a:r>
              <a:rPr lang="en-US" baseline="30000" dirty="0"/>
              <a:t>th</a:t>
            </a:r>
            <a:r>
              <a:rPr lang="en-US" dirty="0"/>
              <a:t> in importance for modeling Salary</a:t>
            </a:r>
          </a:p>
          <a:p>
            <a:pPr lvl="1"/>
            <a:r>
              <a:rPr lang="en-US" dirty="0"/>
              <a:t>Also not a compelling case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E20CE-BEAD-4226-AC95-A035A9B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905000"/>
            <a:ext cx="696374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mostly pays for fielding.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E20CE-BEAD-4226-AC95-A035A9B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3124200"/>
            <a:ext cx="4816819" cy="2971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30028-7BF6-4527-9137-1B528D85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54534"/>
            <a:ext cx="9693616" cy="1447800"/>
          </a:xfrm>
        </p:spPr>
        <p:txBody>
          <a:bodyPr/>
          <a:lstStyle/>
          <a:p>
            <a:r>
              <a:rPr lang="en-US" dirty="0"/>
              <a:t>The random forest models suggest that what explains the variation in payroll does not explain the variation in wins.</a:t>
            </a:r>
          </a:p>
          <a:p>
            <a:r>
              <a:rPr lang="en-US" dirty="0"/>
              <a:t>Attendance is interesting – a chicken or egg problem perhaps?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B01C0-B045-47B1-8771-D30F3F29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124200"/>
            <a:ext cx="4812738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D0F0F-1496-429C-889B-E5570B9A94FC}"/>
              </a:ext>
            </a:extLst>
          </p:cNvPr>
          <p:cNvSpPr txBox="1"/>
          <p:nvPr/>
        </p:nvSpPr>
        <p:spPr>
          <a:xfrm>
            <a:off x="1902479" y="3505200"/>
            <a:ext cx="27478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What explains wins?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0775-0F9F-4785-AB59-C14340654514}"/>
              </a:ext>
            </a:extLst>
          </p:cNvPr>
          <p:cNvSpPr txBox="1"/>
          <p:nvPr/>
        </p:nvSpPr>
        <p:spPr>
          <a:xfrm>
            <a:off x="7389812" y="3505200"/>
            <a:ext cx="30412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What explains payroll?</a:t>
            </a:r>
          </a:p>
        </p:txBody>
      </p:sp>
    </p:spTree>
    <p:extLst>
      <p:ext uri="{BB962C8B-B14F-4D97-AF65-F5344CB8AC3E}">
        <p14:creationId xmlns:p14="http://schemas.microsoft.com/office/powerpoint/2010/main" val="17136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067798" cy="1020762"/>
          </a:xfrm>
        </p:spPr>
        <p:txBody>
          <a:bodyPr/>
          <a:lstStyle/>
          <a:p>
            <a:r>
              <a:rPr lang="en-US" dirty="0"/>
              <a:t>Conclusions: Rounding Third and Heading for Home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96733D-0C18-4469-8032-2CB3B69D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755" y="1981200"/>
            <a:ext cx="4800600" cy="3912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905000"/>
            <a:ext cx="5105398" cy="4267200"/>
          </a:xfrm>
        </p:spPr>
        <p:txBody>
          <a:bodyPr/>
          <a:lstStyle/>
          <a:p>
            <a:r>
              <a:rPr lang="en-US" dirty="0"/>
              <a:t>While there is clearly a relationship between wins and payroll, it neither rules out a #30 payroll team from making the playoffs or guarantees a #1 payroll team making the playoffs.</a:t>
            </a:r>
          </a:p>
          <a:p>
            <a:r>
              <a:rPr lang="en-US" dirty="0"/>
              <a:t>All-stars can be overpaid, and scrappy teams can have the x-factor of team chemistry</a:t>
            </a:r>
          </a:p>
        </p:txBody>
      </p:sp>
    </p:spTree>
    <p:extLst>
      <p:ext uri="{BB962C8B-B14F-4D97-AF65-F5344CB8AC3E}">
        <p14:creationId xmlns:p14="http://schemas.microsoft.com/office/powerpoint/2010/main" val="2953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Conclusions: Rounding Third and Heading for Home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96733D-0C18-4469-8032-2CB3B69D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755" y="1981200"/>
            <a:ext cx="4800600" cy="3912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/>
          <a:lstStyle/>
          <a:p>
            <a:r>
              <a:rPr lang="en-US" dirty="0"/>
              <a:t>Regardless, higher payroll and the fielding percentage it allegedly brings probably doesn’t hurt</a:t>
            </a:r>
          </a:p>
          <a:p>
            <a:r>
              <a:rPr lang="en-US" dirty="0"/>
              <a:t>Underdogs are more fun to root for anyway (especially if they have a nonzero chance)</a:t>
            </a:r>
          </a:p>
        </p:txBody>
      </p:sp>
    </p:spTree>
    <p:extLst>
      <p:ext uri="{BB962C8B-B14F-4D97-AF65-F5344CB8AC3E}">
        <p14:creationId xmlns:p14="http://schemas.microsoft.com/office/powerpoint/2010/main" val="8537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96733D-0C18-4469-8032-2CB3B69D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755" y="1981200"/>
            <a:ext cx="4800600" cy="3912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Pay for what you can afford, but pay for what contributes to wins first</a:t>
            </a:r>
          </a:p>
          <a:p>
            <a:pPr lvl="1"/>
            <a:r>
              <a:rPr lang="en-US" dirty="0"/>
              <a:t>If you’re lacking in offense, pay for offense before paying for an ace starter</a:t>
            </a:r>
          </a:p>
          <a:p>
            <a:pPr lvl="1"/>
            <a:r>
              <a:rPr lang="en-US" dirty="0"/>
              <a:t>If you’re above average in offence and don’t have an ace pitcher, splurge on a pitcher</a:t>
            </a:r>
          </a:p>
          <a:p>
            <a:r>
              <a:rPr lang="en-US" dirty="0"/>
              <a:t>Focus on developing team chemistry</a:t>
            </a:r>
          </a:p>
          <a:p>
            <a:pPr lvl="1"/>
            <a:r>
              <a:rPr lang="en-US" dirty="0"/>
              <a:t>With or without a massive payroll, this will set apart the great from the good</a:t>
            </a:r>
          </a:p>
        </p:txBody>
      </p:sp>
    </p:spTree>
    <p:extLst>
      <p:ext uri="{BB962C8B-B14F-4D97-AF65-F5344CB8AC3E}">
        <p14:creationId xmlns:p14="http://schemas.microsoft.com/office/powerpoint/2010/main" val="402766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822-F2DB-4685-A3B6-F25A411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/>
          <a:lstStyle/>
          <a:p>
            <a:r>
              <a:rPr lang="en-US" dirty="0"/>
              <a:t>Data Limitations &amp;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0BDC-79E5-4652-988B-2FF84269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2057400"/>
            <a:ext cx="4419599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sz="2400" dirty="0"/>
              <a:t>Descriptive statistics are always a lagging indicator</a:t>
            </a:r>
          </a:p>
          <a:p>
            <a:pPr lvl="1"/>
            <a:r>
              <a:rPr lang="en-US" sz="2400" dirty="0"/>
              <a:t>While past performance is always a great indicator of future performance, players have bad seasons</a:t>
            </a:r>
          </a:p>
          <a:p>
            <a:pPr lvl="1"/>
            <a:r>
              <a:rPr lang="en-US" sz="2400" dirty="0"/>
              <a:t>It’s still in part a game of luck</a:t>
            </a:r>
          </a:p>
          <a:p>
            <a:r>
              <a:rPr lang="en-US" sz="2800" dirty="0"/>
              <a:t>Constraints</a:t>
            </a:r>
          </a:p>
          <a:p>
            <a:pPr lvl="1"/>
            <a:r>
              <a:rPr lang="en-US" sz="2400" dirty="0"/>
              <a:t>This only investigates wins in the regular season, a good indication of reaching the playoffs</a:t>
            </a:r>
          </a:p>
          <a:p>
            <a:pPr lvl="1"/>
            <a:r>
              <a:rPr lang="en-US" sz="2400" dirty="0"/>
              <a:t>It does not attempt to explain playoff performance or what it takes to win the World Series</a:t>
            </a:r>
          </a:p>
        </p:txBody>
      </p:sp>
      <p:pic>
        <p:nvPicPr>
          <p:cNvPr id="5122" name="Picture 2" descr="Arozarena&amp;#39;s home steal a long time in the making claims Rays manager Cash -  AS.com">
            <a:extLst>
              <a:ext uri="{FF2B5EF4-FFF2-40B4-BE49-F238E27FC236}">
                <a16:creationId xmlns:a16="http://schemas.microsoft.com/office/drawing/2014/main" id="{7D32CFA6-2CE1-4347-AEF6-3BE2C0A7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438400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8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Deck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0412" y="1831685"/>
            <a:ext cx="4876798" cy="4381499"/>
          </a:xfrm>
        </p:spPr>
        <p:txBody>
          <a:bodyPr/>
          <a:lstStyle/>
          <a:p>
            <a:r>
              <a:rPr lang="en-US" dirty="0"/>
              <a:t>In honor of the World Series, let’s revisit the age-old question of how payroll impacts a team’s success in Major League Baseball</a:t>
            </a:r>
          </a:p>
          <a:p>
            <a:r>
              <a:rPr lang="en-US" dirty="0"/>
              <a:t>Payroll often introduces a David &amp; Goliath dynamic in baseball, particularly during the postseason</a:t>
            </a:r>
          </a:p>
          <a:p>
            <a:r>
              <a:rPr lang="en-US" dirty="0"/>
              <a:t>So, do small market teams have any chance at reaching the postseason like the Tampa Bay Rays in 2019?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D22F6F-2BD7-4627-836C-190135CBD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74534"/>
            <a:ext cx="551672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822-F2DB-4685-A3B6-F25A411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/>
          <a:lstStyle/>
          <a:p>
            <a:r>
              <a:rPr lang="en-US"/>
              <a:t>Future Work: Sliding </a:t>
            </a:r>
            <a:r>
              <a:rPr lang="en-US" dirty="0"/>
              <a:t>into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0BDC-79E5-4652-988B-2FF84269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2057400"/>
            <a:ext cx="4419599" cy="4343400"/>
          </a:xfrm>
        </p:spPr>
        <p:txBody>
          <a:bodyPr>
            <a:normAutofit/>
          </a:bodyPr>
          <a:lstStyle/>
          <a:p>
            <a:r>
              <a:rPr lang="en-US" dirty="0"/>
              <a:t>Future Considerations</a:t>
            </a:r>
          </a:p>
          <a:p>
            <a:pPr lvl="1"/>
            <a:r>
              <a:rPr lang="en-US" sz="2400" dirty="0"/>
              <a:t>Modeling making it to the postseason (a binary) instead of wins</a:t>
            </a:r>
          </a:p>
          <a:p>
            <a:pPr lvl="1"/>
            <a:r>
              <a:rPr lang="en-US" sz="2400" dirty="0"/>
              <a:t>Modeling winning the World Series (for fun)</a:t>
            </a:r>
          </a:p>
          <a:p>
            <a:pPr lvl="1"/>
            <a:r>
              <a:rPr lang="en-US" sz="2400" dirty="0"/>
              <a:t>Out of curiosity, further investigate the relationships to attendance</a:t>
            </a:r>
          </a:p>
        </p:txBody>
      </p:sp>
      <p:pic>
        <p:nvPicPr>
          <p:cNvPr id="5122" name="Picture 2" descr="Arozarena&amp;#39;s home steal a long time in the making claims Rays manager Cash -  AS.com">
            <a:extLst>
              <a:ext uri="{FF2B5EF4-FFF2-40B4-BE49-F238E27FC236}">
                <a16:creationId xmlns:a16="http://schemas.microsoft.com/office/drawing/2014/main" id="{7D32CFA6-2CE1-4347-AEF6-3BE2C0A7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438400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2133600"/>
            <a:ext cx="4876798" cy="3924299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Kaggle Baseball Databank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www.kaggle.com/open-source-sports/baseball-databank</a:t>
            </a:r>
          </a:p>
          <a:p>
            <a:r>
              <a:rPr lang="en-US" dirty="0"/>
              <a:t>Teams Data (1985-2015)</a:t>
            </a:r>
          </a:p>
          <a:p>
            <a:pPr lvl="1"/>
            <a:r>
              <a:rPr lang="en-US" dirty="0"/>
              <a:t>888 rows</a:t>
            </a:r>
          </a:p>
          <a:p>
            <a:pPr lvl="1"/>
            <a:r>
              <a:rPr lang="en-US" dirty="0"/>
              <a:t>49 columns (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31 int, 4 float, 14 categorical)</a:t>
            </a:r>
            <a:endParaRPr lang="en-US" dirty="0"/>
          </a:p>
          <a:p>
            <a:r>
              <a:rPr lang="en-US" dirty="0"/>
              <a:t>Payroll Data (1985-2015)</a:t>
            </a:r>
          </a:p>
          <a:p>
            <a:pPr lvl="1"/>
            <a:r>
              <a:rPr lang="en-US" dirty="0"/>
              <a:t>25,575 rows</a:t>
            </a:r>
          </a:p>
          <a:p>
            <a:pPr lvl="1"/>
            <a:r>
              <a:rPr lang="en-US" dirty="0"/>
              <a:t>6 columns (2 int, 4 categorical)</a:t>
            </a:r>
          </a:p>
        </p:txBody>
      </p:sp>
      <p:pic>
        <p:nvPicPr>
          <p:cNvPr id="2050" name="Picture 2" descr="69,204 Baseball Stock Photos, Pictures &amp;amp; Royalty-Free Images - iStock">
            <a:extLst>
              <a:ext uri="{FF2B5EF4-FFF2-40B4-BE49-F238E27FC236}">
                <a16:creationId xmlns:a16="http://schemas.microsoft.com/office/drawing/2014/main" id="{2E3DA0CF-B910-4CCC-AD61-EC6195FB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2133600"/>
            <a:ext cx="4267202" cy="28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2133600"/>
            <a:ext cx="4876798" cy="3924299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Kaggle Baseball Databank data of interest</a:t>
            </a:r>
          </a:p>
          <a:p>
            <a:pPr lvl="1"/>
            <a:r>
              <a:rPr lang="en-US" sz="2400" dirty="0"/>
              <a:t>Teams Data (1985-2015)</a:t>
            </a:r>
          </a:p>
          <a:p>
            <a:pPr lvl="2"/>
            <a:r>
              <a:rPr lang="en-US" sz="2400" dirty="0"/>
              <a:t>Wins</a:t>
            </a:r>
          </a:p>
          <a:p>
            <a:pPr lvl="2"/>
            <a:r>
              <a:rPr lang="en-US" sz="2400" dirty="0"/>
              <a:t>Hitting &amp; Fielding Stats</a:t>
            </a:r>
          </a:p>
          <a:p>
            <a:pPr lvl="1"/>
            <a:r>
              <a:rPr lang="en-US" sz="2400" dirty="0"/>
              <a:t>Payroll Data (1985-2015)</a:t>
            </a:r>
          </a:p>
          <a:p>
            <a:pPr lvl="2"/>
            <a:r>
              <a:rPr lang="en-US" sz="2400" dirty="0"/>
              <a:t>Player salaries</a:t>
            </a:r>
          </a:p>
        </p:txBody>
      </p:sp>
      <p:pic>
        <p:nvPicPr>
          <p:cNvPr id="2050" name="Picture 2" descr="69,204 Baseball Stock Photos, Pictures &amp;amp; Royalty-Free Images - iStock">
            <a:extLst>
              <a:ext uri="{FF2B5EF4-FFF2-40B4-BE49-F238E27FC236}">
                <a16:creationId xmlns:a16="http://schemas.microsoft.com/office/drawing/2014/main" id="{2E3DA0CF-B910-4CCC-AD61-EC6195FB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2133600"/>
            <a:ext cx="4267202" cy="28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99212" y="2067482"/>
            <a:ext cx="4876798" cy="392429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Data Normalization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salaries adjusted for inflation for each respective year to 2021 dollars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Log transformation performed on all data to account for non-normal distributions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Outliers (&gt;3 STDs) removed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74" name="Picture 2" descr="Close Up Photography of Four Baseballs on Green Lawn Grasses">
            <a:extLst>
              <a:ext uri="{FF2B5EF4-FFF2-40B4-BE49-F238E27FC236}">
                <a16:creationId xmlns:a16="http://schemas.microsoft.com/office/drawing/2014/main" id="{8BDFDD06-F07A-450D-9006-CA205E21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2066616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Non-Normalized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072A1-AFA0-4805-9636-3931E26B1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4579" y="1733133"/>
            <a:ext cx="4979665" cy="49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Normalized Data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7DD072A1-AFA0-4805-9636-3931E26B1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733133"/>
            <a:ext cx="5029200" cy="49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3" y="221457"/>
            <a:ext cx="9143998" cy="1020762"/>
          </a:xfrm>
        </p:spPr>
        <p:txBody>
          <a:bodyPr/>
          <a:lstStyle/>
          <a:p>
            <a:r>
              <a:rPr lang="en-US" dirty="0"/>
              <a:t>The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14" y="1945900"/>
            <a:ext cx="9144000" cy="4267200"/>
          </a:xfrm>
        </p:spPr>
        <p:txBody>
          <a:bodyPr/>
          <a:lstStyle/>
          <a:p>
            <a:r>
              <a:rPr lang="en-US" dirty="0"/>
              <a:t>Bottom Row: Salary</a:t>
            </a:r>
          </a:p>
          <a:p>
            <a:pPr lvl="1"/>
            <a:r>
              <a:rPr lang="en-US" dirty="0"/>
              <a:t>Attendance (+)</a:t>
            </a:r>
          </a:p>
          <a:p>
            <a:pPr lvl="1"/>
            <a:r>
              <a:rPr lang="en-US" dirty="0"/>
              <a:t>Fielding % (+)</a:t>
            </a:r>
          </a:p>
          <a:p>
            <a:pPr lvl="1"/>
            <a:r>
              <a:rPr lang="en-US" dirty="0"/>
              <a:t>Strikeouts Allowed (+)</a:t>
            </a:r>
          </a:p>
          <a:p>
            <a:r>
              <a:rPr lang="en-US" dirty="0"/>
              <a:t>Left Column: Wins</a:t>
            </a:r>
          </a:p>
          <a:p>
            <a:pPr lvl="1"/>
            <a:r>
              <a:rPr lang="en-US" dirty="0"/>
              <a:t>Runs (+)</a:t>
            </a:r>
          </a:p>
          <a:p>
            <a:pPr lvl="1"/>
            <a:r>
              <a:rPr lang="en-US" dirty="0"/>
              <a:t>Earned Run Average (-)</a:t>
            </a:r>
          </a:p>
          <a:p>
            <a:pPr lvl="1"/>
            <a:r>
              <a:rPr lang="en-US" dirty="0"/>
              <a:t>Attendance (+)</a:t>
            </a:r>
          </a:p>
          <a:p>
            <a:r>
              <a:rPr lang="en-US" dirty="0"/>
              <a:t>Salary &amp; Win Correlation</a:t>
            </a:r>
          </a:p>
          <a:p>
            <a:pPr lvl="1"/>
            <a:r>
              <a:rPr lang="en-US" dirty="0"/>
              <a:t>0.22, not a great correlation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14148-9404-4568-913F-BF0EDC0C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9" y="0"/>
            <a:ext cx="6525336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D4CAC69-0389-47A8-B15E-3BF0AF4A1D94}"/>
              </a:ext>
            </a:extLst>
          </p:cNvPr>
          <p:cNvSpPr/>
          <p:nvPr/>
        </p:nvSpPr>
        <p:spPr>
          <a:xfrm>
            <a:off x="5103812" y="6096000"/>
            <a:ext cx="457200" cy="2286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CAD83B9-39B7-40BD-BA61-2031EE78D553}"/>
              </a:ext>
            </a:extLst>
          </p:cNvPr>
          <p:cNvSpPr/>
          <p:nvPr/>
        </p:nvSpPr>
        <p:spPr>
          <a:xfrm rot="10800000">
            <a:off x="6170612" y="6477000"/>
            <a:ext cx="228600" cy="3810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7A3-7373-41C9-A3FC-6C323DA8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829798" cy="1020762"/>
          </a:xfrm>
        </p:spPr>
        <p:txBody>
          <a:bodyPr/>
          <a:lstStyle/>
          <a:p>
            <a:r>
              <a:rPr lang="en-US" dirty="0"/>
              <a:t>The Attendance vs. Salary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0EC5-7608-49BE-9095-34BA94BA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819" y="1905000"/>
            <a:ext cx="4437993" cy="4267200"/>
          </a:xfrm>
        </p:spPr>
        <p:txBody>
          <a:bodyPr/>
          <a:lstStyle/>
          <a:p>
            <a:r>
              <a:rPr lang="en-US" sz="3200" dirty="0"/>
              <a:t>An interesting correlation</a:t>
            </a:r>
          </a:p>
          <a:p>
            <a:r>
              <a:rPr lang="en-US" sz="3200" dirty="0"/>
              <a:t>Does the salary drive attendance or the other way around?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DEAA-EB7B-4DA3-BDCA-B7ECD6557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1744648"/>
            <a:ext cx="4706007" cy="45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137</TotalTime>
  <Words>787</Words>
  <Application>Microsoft Office PowerPoint</Application>
  <PresentationFormat>Custom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Chalkboard 16x9</vt:lpstr>
      <vt:lpstr>The Million Dollar Question</vt:lpstr>
      <vt:lpstr>On Deck</vt:lpstr>
      <vt:lpstr>The Data</vt:lpstr>
      <vt:lpstr>The Data</vt:lpstr>
      <vt:lpstr>The Data</vt:lpstr>
      <vt:lpstr>The Non-Normalized Data</vt:lpstr>
      <vt:lpstr>The Normalized Data</vt:lpstr>
      <vt:lpstr>The Correlations</vt:lpstr>
      <vt:lpstr>The Attendance vs. Salary Linear Regression</vt:lpstr>
      <vt:lpstr>The Fielding % vs. Salary Linear Regression</vt:lpstr>
      <vt:lpstr>The Wins vs. Salary Linear Regression</vt:lpstr>
      <vt:lpstr>However, a Random Forest Wins Model</vt:lpstr>
      <vt:lpstr>But wait…</vt:lpstr>
      <vt:lpstr>Salary mostly pays for fielding.</vt:lpstr>
      <vt:lpstr>Salary mostly pays for fielding.</vt:lpstr>
      <vt:lpstr>Conclusions: Rounding Third and Heading for Home</vt:lpstr>
      <vt:lpstr>Conclusions: Rounding Third and Heading for Home</vt:lpstr>
      <vt:lpstr>Recommendations</vt:lpstr>
      <vt:lpstr>Data Limitations &amp; Constraints</vt:lpstr>
      <vt:lpstr>Future Work: Sliding into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Million Dollar Question</dc:title>
  <dc:creator>Trent Leslie</dc:creator>
  <cp:lastModifiedBy>Trent Leslie</cp:lastModifiedBy>
  <cp:revision>7</cp:revision>
  <dcterms:created xsi:type="dcterms:W3CDTF">2021-10-28T04:37:38Z</dcterms:created>
  <dcterms:modified xsi:type="dcterms:W3CDTF">2021-11-22T04:50:37Z</dcterms:modified>
</cp:coreProperties>
</file>