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5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8CB71-D2CB-4774-95DB-2543C546C0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Forecasting Clarification Efficiency of New Beer Recipes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912CCF-3171-486F-981B-8BB26F9693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Trent Leslie</a:t>
            </a:r>
          </a:p>
          <a:p>
            <a:r>
              <a:rPr lang="en-US" dirty="0"/>
              <a:t>Springboard Data Science Bootcamp</a:t>
            </a:r>
          </a:p>
          <a:p>
            <a:r>
              <a:rPr lang="en-US" dirty="0"/>
              <a:t>11/6/2021</a:t>
            </a:r>
          </a:p>
        </p:txBody>
      </p:sp>
    </p:spTree>
    <p:extLst>
      <p:ext uri="{BB962C8B-B14F-4D97-AF65-F5344CB8AC3E}">
        <p14:creationId xmlns:p14="http://schemas.microsoft.com/office/powerpoint/2010/main" val="260751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3F9E774-F054-4892-8E69-C76B2C854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EF6A099-2A38-4C66-88FF-FDBCB564E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0D98427-7B26-46E2-93FE-CB8CD3854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5A4233-F980-4EF6-B2C0-D7C63E752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F1803B-6FD8-4D87-B7AB-B6CE03109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Feature Selection on Random Forest Model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B7E3E62-AACE-4D18-93B3-B4C452E28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2F71C-D51F-4881-AE2D-5D67F1896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56" y="2336873"/>
            <a:ext cx="4122855" cy="359931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For practical use, remove features:</a:t>
            </a:r>
          </a:p>
          <a:p>
            <a:pPr lvl="1"/>
            <a:r>
              <a:rPr lang="en-US" sz="1400" dirty="0" err="1">
                <a:solidFill>
                  <a:srgbClr val="FFFFFF"/>
                </a:solidFill>
              </a:rPr>
              <a:t>Pre_run_dump_volume_log</a:t>
            </a:r>
            <a:endParaRPr lang="en-US" sz="1400" dirty="0">
              <a:solidFill>
                <a:srgbClr val="FFFFFF"/>
              </a:solidFill>
            </a:endParaRPr>
          </a:p>
          <a:p>
            <a:pPr lvl="1"/>
            <a:r>
              <a:rPr lang="en-US" sz="1400" dirty="0" err="1">
                <a:solidFill>
                  <a:srgbClr val="FFFFFF"/>
                </a:solidFill>
              </a:rPr>
              <a:t>Cu_high_log</a:t>
            </a:r>
            <a:endParaRPr lang="en-US" sz="1400" dirty="0">
              <a:solidFill>
                <a:srgbClr val="FFFFFF"/>
              </a:solidFill>
            </a:endParaRPr>
          </a:p>
          <a:p>
            <a:pPr lvl="1"/>
            <a:r>
              <a:rPr lang="en-US" sz="1400" dirty="0" err="1">
                <a:solidFill>
                  <a:srgbClr val="FFFFFF"/>
                </a:solidFill>
              </a:rPr>
              <a:t>Cu_low_log</a:t>
            </a:r>
            <a:endParaRPr lang="en-US" sz="1400" dirty="0">
              <a:solidFill>
                <a:srgbClr val="FFFFFF"/>
              </a:solidFill>
            </a:endParaRPr>
          </a:p>
          <a:p>
            <a:pPr lvl="1"/>
            <a:r>
              <a:rPr lang="en-US" sz="1400" dirty="0" err="1">
                <a:solidFill>
                  <a:srgbClr val="FFFFFF"/>
                </a:solidFill>
              </a:rPr>
              <a:t>Total_hops_log</a:t>
            </a:r>
            <a:endParaRPr lang="en-US" sz="1400" dirty="0">
              <a:solidFill>
                <a:srgbClr val="FFFFFF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</a:rPr>
              <a:t>Brings Fermenter Temperature to most important feature status</a:t>
            </a:r>
          </a:p>
          <a:p>
            <a:r>
              <a:rPr lang="en-US" sz="1800" dirty="0">
                <a:solidFill>
                  <a:srgbClr val="FFFFFF"/>
                </a:solidFill>
              </a:rPr>
              <a:t>Due to this being something that can be changed independent of raw ingredients recipe, this is good news</a:t>
            </a: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21B5709-714B-4EA8-8C75-C105D9B4D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CBA7A2-3169-4107-B675-46AA76BAAA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3085" y="1342774"/>
            <a:ext cx="5629268" cy="4165658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80247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ABB61-556F-49C5-A7B7-CCEABC95B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1560-153D-4BEA-BBBC-572893F04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4111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Random Forest Model on Batch Data with Reduced Features</a:t>
            </a:r>
          </a:p>
          <a:p>
            <a:r>
              <a:rPr lang="en-US" dirty="0"/>
              <a:t>Random Forest was second in </a:t>
            </a:r>
            <a:r>
              <a:rPr lang="en-US" dirty="0" err="1"/>
              <a:t>lazypredict</a:t>
            </a:r>
            <a:r>
              <a:rPr lang="en-US" dirty="0"/>
              <a:t> performance, marginally behind Extra Trees Regressor but with half the computation time</a:t>
            </a:r>
          </a:p>
          <a:p>
            <a:r>
              <a:rPr lang="en-US" dirty="0"/>
              <a:t>Provides ranked feature importance for interpretation</a:t>
            </a:r>
          </a:p>
          <a:p>
            <a:r>
              <a:rPr lang="en-US" dirty="0"/>
              <a:t>Model Statistics</a:t>
            </a:r>
          </a:p>
          <a:p>
            <a:pPr lvl="1"/>
            <a:r>
              <a:rPr lang="en-US" dirty="0"/>
              <a:t>R-squared: Train = 0.937, Test = 0.559</a:t>
            </a:r>
          </a:p>
          <a:p>
            <a:pPr lvl="1"/>
            <a:r>
              <a:rPr lang="en-US" dirty="0"/>
              <a:t>MAE: Train = 0.063, Test = 0.372</a:t>
            </a:r>
          </a:p>
          <a:p>
            <a:pPr lvl="1"/>
            <a:r>
              <a:rPr lang="en-US" dirty="0"/>
              <a:t>MSE: Train = 0.052, Test = 0.444</a:t>
            </a:r>
          </a:p>
          <a:p>
            <a:pPr lvl="1"/>
            <a:r>
              <a:rPr lang="en-US" dirty="0"/>
              <a:t>CV Scores: [0.16528887 0.29287101 0.38492153 0.40353543 0.53825928]</a:t>
            </a:r>
          </a:p>
          <a:p>
            <a:pPr lvl="1"/>
            <a:r>
              <a:rPr lang="en-US" dirty="0"/>
              <a:t>CV Score Mean: 0.357</a:t>
            </a:r>
          </a:p>
          <a:p>
            <a:pPr lvl="1"/>
            <a:r>
              <a:rPr lang="en-US" dirty="0"/>
              <a:t>CV Score Std: 0.124</a:t>
            </a:r>
          </a:p>
          <a:p>
            <a:pPr lvl="1"/>
            <a:r>
              <a:rPr lang="en-US" dirty="0"/>
              <a:t>CV Score 95% CI: [0.11 0.6 ]</a:t>
            </a:r>
          </a:p>
        </p:txBody>
      </p:sp>
    </p:spTree>
    <p:extLst>
      <p:ext uri="{BB962C8B-B14F-4D97-AF65-F5344CB8AC3E}">
        <p14:creationId xmlns:p14="http://schemas.microsoft.com/office/powerpoint/2010/main" val="647451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FE796-D91A-4BC8-898F-AD5AF67F0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4E9B2-EFDD-4B31-9567-23786FFE7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897672"/>
          </a:xfrm>
        </p:spPr>
        <p:txBody>
          <a:bodyPr>
            <a:normAutofit/>
          </a:bodyPr>
          <a:lstStyle/>
          <a:p>
            <a:r>
              <a:rPr lang="en-US" dirty="0"/>
              <a:t>Web app for use by brewers</a:t>
            </a:r>
          </a:p>
          <a:p>
            <a:pPr lvl="1"/>
            <a:r>
              <a:rPr lang="en-US" dirty="0"/>
              <a:t>Would require some kind of conversion from scaled &amp; transformed data back to efficiency percentages</a:t>
            </a:r>
          </a:p>
          <a:p>
            <a:r>
              <a:rPr lang="en-US" dirty="0"/>
              <a:t>Investigate other features for Recipe Data</a:t>
            </a:r>
          </a:p>
          <a:p>
            <a:pPr lvl="1"/>
            <a:r>
              <a:rPr lang="en-US" sz="2400" dirty="0"/>
              <a:t>Or investigate contributions to variation in clarification efficiency</a:t>
            </a:r>
          </a:p>
          <a:p>
            <a:r>
              <a:rPr lang="en-US" dirty="0"/>
              <a:t>Incorporate other aspects of beer recipes into web app model</a:t>
            </a:r>
          </a:p>
          <a:p>
            <a:pPr lvl="1"/>
            <a:r>
              <a:rPr lang="en-US" sz="2400" dirty="0"/>
              <a:t>Other adjuncts like fruit</a:t>
            </a:r>
          </a:p>
          <a:p>
            <a:pPr lvl="1"/>
            <a:r>
              <a:rPr lang="en-US" sz="2400" dirty="0"/>
              <a:t>Yeast Strains</a:t>
            </a:r>
          </a:p>
          <a:p>
            <a:pPr lvl="1"/>
            <a:r>
              <a:rPr lang="en-US" sz="2400" dirty="0"/>
              <a:t>Fermentation Temperature</a:t>
            </a:r>
          </a:p>
        </p:txBody>
      </p:sp>
    </p:spTree>
    <p:extLst>
      <p:ext uri="{BB962C8B-B14F-4D97-AF65-F5344CB8AC3E}">
        <p14:creationId xmlns:p14="http://schemas.microsoft.com/office/powerpoint/2010/main" val="3638419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3C7CF-D816-4D70-A147-58E232C8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169D5-FDEE-472B-B2D3-461C0B565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Clarification is a major component of beer production</a:t>
            </a:r>
          </a:p>
          <a:p>
            <a:r>
              <a:rPr lang="en-US" sz="2800" dirty="0"/>
              <a:t>Overestimating and underestimating is costly to the brewery</a:t>
            </a:r>
          </a:p>
          <a:p>
            <a:r>
              <a:rPr lang="en-US" sz="2800" dirty="0"/>
              <a:t>The goal is to develop a model that identifies the biggest contributors to clarification efficiency</a:t>
            </a:r>
          </a:p>
        </p:txBody>
      </p:sp>
    </p:spTree>
    <p:extLst>
      <p:ext uri="{BB962C8B-B14F-4D97-AF65-F5344CB8AC3E}">
        <p14:creationId xmlns:p14="http://schemas.microsoft.com/office/powerpoint/2010/main" val="1102199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B4B9D-999C-48FA-AA37-0D4A67316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Data Wrangling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B3404-C179-40E3-8F4D-EA5AD02CB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r>
              <a:rPr lang="en-US" dirty="0"/>
              <a:t>Primary Data (PostgreSQL)</a:t>
            </a:r>
          </a:p>
          <a:p>
            <a:r>
              <a:rPr lang="en-US" dirty="0"/>
              <a:t>Merged Data</a:t>
            </a:r>
          </a:p>
          <a:p>
            <a:pPr lvl="1"/>
            <a:r>
              <a:rPr lang="en-US" sz="2400" dirty="0"/>
              <a:t>Batch Data</a:t>
            </a:r>
          </a:p>
          <a:p>
            <a:pPr lvl="1"/>
            <a:r>
              <a:rPr lang="en-US" sz="2400" dirty="0"/>
              <a:t>Recipe Data</a:t>
            </a:r>
          </a:p>
          <a:p>
            <a:r>
              <a:rPr lang="en-US" dirty="0"/>
              <a:t>Scaler, Power Transform, Outlier Removal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A48BBF4-BDEA-4921-8182-121C00C79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077235"/>
              </p:ext>
            </p:extLst>
          </p:nvPr>
        </p:nvGraphicFramePr>
        <p:xfrm>
          <a:off x="5276090" y="731220"/>
          <a:ext cx="6303134" cy="57489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73260">
                  <a:extLst>
                    <a:ext uri="{9D8B030D-6E8A-4147-A177-3AD203B41FA5}">
                      <a16:colId xmlns:a16="http://schemas.microsoft.com/office/drawing/2014/main" val="2141009185"/>
                    </a:ext>
                  </a:extLst>
                </a:gridCol>
                <a:gridCol w="4229874">
                  <a:extLst>
                    <a:ext uri="{9D8B030D-6E8A-4147-A177-3AD203B41FA5}">
                      <a16:colId xmlns:a16="http://schemas.microsoft.com/office/drawing/2014/main" val="2267833246"/>
                    </a:ext>
                  </a:extLst>
                </a:gridCol>
              </a:tblGrid>
              <a:tr h="2562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Column Name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928" marR="849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Description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928" marR="84928" marT="0" marB="0"/>
                </a:tc>
                <a:extLst>
                  <a:ext uri="{0D108BD9-81ED-4DB2-BD59-A6C34878D82A}">
                    <a16:rowId xmlns:a16="http://schemas.microsoft.com/office/drawing/2014/main" val="3488048378"/>
                  </a:ext>
                </a:extLst>
              </a:tr>
              <a:tr h="2562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rcp_id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928" marR="849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The primary key ID number for each recipe.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928" marR="84928" marT="0" marB="0"/>
                </a:tc>
                <a:extLst>
                  <a:ext uri="{0D108BD9-81ED-4DB2-BD59-A6C34878D82A}">
                    <a16:rowId xmlns:a16="http://schemas.microsoft.com/office/drawing/2014/main" val="521387810"/>
                  </a:ext>
                </a:extLst>
              </a:tr>
              <a:tr h="2562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base_malt_pct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928" marR="849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The percent base malt of a malt bill by weight (%).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928" marR="84928" marT="0" marB="0"/>
                </a:tc>
                <a:extLst>
                  <a:ext uri="{0D108BD9-81ED-4DB2-BD59-A6C34878D82A}">
                    <a16:rowId xmlns:a16="http://schemas.microsoft.com/office/drawing/2014/main" val="3862885646"/>
                  </a:ext>
                </a:extLst>
              </a:tr>
              <a:tr h="2562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Boil Kettle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928" marR="849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Boil kettle hop additions (lbs/BBL).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928" marR="84928" marT="0" marB="0"/>
                </a:tc>
                <a:extLst>
                  <a:ext uri="{0D108BD9-81ED-4DB2-BD59-A6C34878D82A}">
                    <a16:rowId xmlns:a16="http://schemas.microsoft.com/office/drawing/2014/main" val="780319984"/>
                  </a:ext>
                </a:extLst>
              </a:tr>
              <a:tr h="2562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Whirlpool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928" marR="849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Whirlpool hop additions (lbs/BBL).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928" marR="84928" marT="0" marB="0"/>
                </a:tc>
                <a:extLst>
                  <a:ext uri="{0D108BD9-81ED-4DB2-BD59-A6C34878D82A}">
                    <a16:rowId xmlns:a16="http://schemas.microsoft.com/office/drawing/2014/main" val="100862385"/>
                  </a:ext>
                </a:extLst>
              </a:tr>
              <a:tr h="2562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Fermenter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928" marR="849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Fermenter, or dry hop, additions (lbs/BBL).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928" marR="84928" marT="0" marB="0"/>
                </a:tc>
                <a:extLst>
                  <a:ext uri="{0D108BD9-81ED-4DB2-BD59-A6C34878D82A}">
                    <a16:rowId xmlns:a16="http://schemas.microsoft.com/office/drawing/2014/main" val="925528120"/>
                  </a:ext>
                </a:extLst>
              </a:tr>
              <a:tr h="4784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Total Hops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928" marR="849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Total hops, or the sum of Boil Kettle, Whirlpool, and Total Hops (lbs/BBL)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928" marR="84928" marT="0" marB="0"/>
                </a:tc>
                <a:extLst>
                  <a:ext uri="{0D108BD9-81ED-4DB2-BD59-A6C34878D82A}">
                    <a16:rowId xmlns:a16="http://schemas.microsoft.com/office/drawing/2014/main" val="3236743517"/>
                  </a:ext>
                </a:extLst>
              </a:tr>
              <a:tr h="4784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fermenter_temperature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928" marR="849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Fermenter temperature at the start of clarification (°F)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928" marR="84928" marT="0" marB="0"/>
                </a:tc>
                <a:extLst>
                  <a:ext uri="{0D108BD9-81ED-4DB2-BD59-A6C34878D82A}">
                    <a16:rowId xmlns:a16="http://schemas.microsoft.com/office/drawing/2014/main" val="3878928773"/>
                  </a:ext>
                </a:extLst>
              </a:tr>
              <a:tr h="4784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cu_low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928" marR="849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An estimated low measure of incoming beer clarity (CU)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928" marR="84928" marT="0" marB="0"/>
                </a:tc>
                <a:extLst>
                  <a:ext uri="{0D108BD9-81ED-4DB2-BD59-A6C34878D82A}">
                    <a16:rowId xmlns:a16="http://schemas.microsoft.com/office/drawing/2014/main" val="2445375828"/>
                  </a:ext>
                </a:extLst>
              </a:tr>
              <a:tr h="4784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cu_high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928" marR="849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An estimated high measure of incoming beer clarity (CU)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928" marR="84928" marT="0" marB="0"/>
                </a:tc>
                <a:extLst>
                  <a:ext uri="{0D108BD9-81ED-4DB2-BD59-A6C34878D82A}">
                    <a16:rowId xmlns:a16="http://schemas.microsoft.com/office/drawing/2014/main" val="2183757682"/>
                  </a:ext>
                </a:extLst>
              </a:tr>
              <a:tr h="4784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cu_setpoint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928" marR="849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 setting on the centrifuge, the maximum allowable beer turbidity to pass through to the brite tank (CU)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928" marR="84928" marT="0" marB="0"/>
                </a:tc>
                <a:extLst>
                  <a:ext uri="{0D108BD9-81ED-4DB2-BD59-A6C34878D82A}">
                    <a16:rowId xmlns:a16="http://schemas.microsoft.com/office/drawing/2014/main" val="3885734452"/>
                  </a:ext>
                </a:extLst>
              </a:tr>
              <a:tr h="4784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pre_run_dump_volume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928" marR="849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Estimated volume of dumped trub prior to clarification (BBL)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928" marR="84928" marT="0" marB="0"/>
                </a:tc>
                <a:extLst>
                  <a:ext uri="{0D108BD9-81ED-4DB2-BD59-A6C34878D82A}">
                    <a16:rowId xmlns:a16="http://schemas.microsoft.com/office/drawing/2014/main" val="1835585527"/>
                  </a:ext>
                </a:extLst>
              </a:tr>
              <a:tr h="2562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original_gravity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928" marR="849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Original gravity of the beer (°P)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928" marR="84928" marT="0" marB="0"/>
                </a:tc>
                <a:extLst>
                  <a:ext uri="{0D108BD9-81ED-4DB2-BD59-A6C34878D82A}">
                    <a16:rowId xmlns:a16="http://schemas.microsoft.com/office/drawing/2014/main" val="1823135178"/>
                  </a:ext>
                </a:extLst>
              </a:tr>
              <a:tr h="7005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clar_eff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928" marR="849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The clarification efficiency, calculated by dividing the </a:t>
                      </a:r>
                      <a:r>
                        <a:rPr lang="en-US" sz="1400" dirty="0" err="1">
                          <a:effectLst/>
                        </a:rPr>
                        <a:t>brite</a:t>
                      </a:r>
                      <a:r>
                        <a:rPr lang="en-US" sz="1400" dirty="0">
                          <a:effectLst/>
                        </a:rPr>
                        <a:t> volume by the fermenter volume and multiplying by a hundred (%)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928" marR="84928" marT="0" marB="0"/>
                </a:tc>
                <a:extLst>
                  <a:ext uri="{0D108BD9-81ED-4DB2-BD59-A6C34878D82A}">
                    <a16:rowId xmlns:a16="http://schemas.microsoft.com/office/drawing/2014/main" val="1585334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8690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3F9E774-F054-4892-8E69-C76B2C854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F6A099-2A38-4C66-88FF-FDBCB564E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0D98427-7B26-46E2-93FE-CB8CD3854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5A4233-F980-4EF6-B2C0-D7C63E752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94847F-FFB0-4FBD-AEF4-617E468E2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Exploratory Data Analysis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7E3E62-AACE-4D18-93B3-B4C452E28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09DFC-FF49-4789-9D29-E6269C041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881" y="2113873"/>
            <a:ext cx="3656289" cy="3599316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No clear relationships standing out based on hop additions or PCA</a:t>
            </a:r>
          </a:p>
          <a:p>
            <a:r>
              <a:rPr lang="en-US" sz="1400" dirty="0">
                <a:solidFill>
                  <a:srgbClr val="FFFFFF"/>
                </a:solidFill>
              </a:rPr>
              <a:t> High variation in Batch Data likely contributing to higher correlations in Recipe Data</a:t>
            </a: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21B5709-714B-4EA8-8C75-C105D9B4D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9E2919-BAEF-460C-82DB-4BE066A70B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085" y="1835335"/>
            <a:ext cx="5629268" cy="3180535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2" name="Picture 11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0BECEA44-C2F2-4145-876B-FC337303433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45" y="3425602"/>
            <a:ext cx="3936365" cy="328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87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05A9BAA-B344-45D2-838C-73856C4B1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2" name="Rectangle 11">
              <a:extLst>
                <a:ext uri="{FF2B5EF4-FFF2-40B4-BE49-F238E27FC236}">
                  <a16:creationId xmlns:a16="http://schemas.microsoft.com/office/drawing/2014/main" id="{390434AA-4632-440E-9AE7-411396A7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462FD1E-E713-4FD4-8746-671C94672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4B0FF6-F6A3-4E9C-8AB5-D53E362759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61" b="4461"/>
          <a:stretch/>
        </p:blipFill>
        <p:spPr>
          <a:xfrm>
            <a:off x="4636008" y="10"/>
            <a:ext cx="7552815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8A4CDE5-C7BC-41E1-8A4A-79E024CC0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80106-1296-423A-A310-8A9E3FE68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3679028" cy="1080938"/>
          </a:xfrm>
        </p:spPr>
        <p:txBody>
          <a:bodyPr>
            <a:normAutofit/>
          </a:bodyPr>
          <a:lstStyle/>
          <a:p>
            <a:r>
              <a:rPr lang="en-US" sz="3200"/>
              <a:t>Preprocessing &amp; Training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25C7952-5703-489E-8DBD-F2EFAC8EE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78D17B7-6610-4A50-B255-C8771ABEE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581635" cy="3599316"/>
          </a:xfrm>
        </p:spPr>
        <p:txBody>
          <a:bodyPr>
            <a:normAutofit/>
          </a:bodyPr>
          <a:lstStyle/>
          <a:p>
            <a:r>
              <a:rPr lang="en-US" dirty="0"/>
              <a:t>Batch Data transformation leads to more normal distributions than the skewed long-tailed distributions seen in the original data</a:t>
            </a:r>
          </a:p>
        </p:txBody>
      </p:sp>
    </p:spTree>
    <p:extLst>
      <p:ext uri="{BB962C8B-B14F-4D97-AF65-F5344CB8AC3E}">
        <p14:creationId xmlns:p14="http://schemas.microsoft.com/office/powerpoint/2010/main" val="1116111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05A9BAA-B344-45D2-838C-73856C4B1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2" name="Rectangle 11">
              <a:extLst>
                <a:ext uri="{FF2B5EF4-FFF2-40B4-BE49-F238E27FC236}">
                  <a16:creationId xmlns:a16="http://schemas.microsoft.com/office/drawing/2014/main" id="{390434AA-4632-440E-9AE7-411396A7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462FD1E-E713-4FD4-8746-671C94672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4" name="Content Placeholder 3" descr="Chart, treemap chart&#10;&#10;Description automatically generated">
            <a:extLst>
              <a:ext uri="{FF2B5EF4-FFF2-40B4-BE49-F238E27FC236}">
                <a16:creationId xmlns:a16="http://schemas.microsoft.com/office/drawing/2014/main" id="{39DBF2A2-776D-419B-B6E2-F7D9699625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" r="2" b="2"/>
          <a:stretch/>
        </p:blipFill>
        <p:spPr>
          <a:xfrm>
            <a:off x="4636008" y="10"/>
            <a:ext cx="7552815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8A4CDE5-C7BC-41E1-8A4A-79E024CC0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7E9144-3B43-4962-8636-B715C5BDA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3679028" cy="1080938"/>
          </a:xfrm>
        </p:spPr>
        <p:txBody>
          <a:bodyPr>
            <a:normAutofit/>
          </a:bodyPr>
          <a:lstStyle/>
          <a:p>
            <a:r>
              <a:rPr lang="en-US" sz="3200"/>
              <a:t>Preprocessing &amp; Training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25C7952-5703-489E-8DBD-F2EFAC8EE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FE657EC-0CD3-4F30-B0D1-CFEB944DA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581635" cy="3599316"/>
          </a:xfrm>
        </p:spPr>
        <p:txBody>
          <a:bodyPr>
            <a:normAutofit/>
          </a:bodyPr>
          <a:lstStyle/>
          <a:p>
            <a:r>
              <a:rPr lang="en-US" sz="1600" dirty="0"/>
              <a:t>Some concerns for collinearity</a:t>
            </a:r>
          </a:p>
          <a:p>
            <a:pPr lvl="1"/>
            <a:r>
              <a:rPr lang="en-US" sz="1200" dirty="0"/>
              <a:t>CU values</a:t>
            </a:r>
          </a:p>
          <a:p>
            <a:pPr lvl="1"/>
            <a:r>
              <a:rPr lang="en-US" sz="1200" dirty="0"/>
              <a:t>Total Hop</a:t>
            </a:r>
          </a:p>
          <a:p>
            <a:r>
              <a:rPr lang="en-US" sz="1600" dirty="0"/>
              <a:t>Clarification efficiency correlations</a:t>
            </a:r>
          </a:p>
          <a:p>
            <a:pPr lvl="1"/>
            <a:r>
              <a:rPr lang="en-US" sz="1200" dirty="0"/>
              <a:t>Boil Kettle Hops</a:t>
            </a:r>
          </a:p>
          <a:p>
            <a:pPr lvl="1"/>
            <a:r>
              <a:rPr lang="en-US" sz="1200" dirty="0"/>
              <a:t>Whirlpool Hops</a:t>
            </a:r>
          </a:p>
          <a:p>
            <a:pPr lvl="1"/>
            <a:r>
              <a:rPr lang="en-US" sz="1200" b="1" dirty="0"/>
              <a:t>Fermenter Hops</a:t>
            </a:r>
          </a:p>
          <a:p>
            <a:pPr lvl="1"/>
            <a:r>
              <a:rPr lang="en-US" sz="1200" dirty="0"/>
              <a:t>Pre-run Dump Volume</a:t>
            </a:r>
          </a:p>
        </p:txBody>
      </p:sp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4654B520-E3D7-46D6-B8B1-F1715149C0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8700" y="4663751"/>
            <a:ext cx="2082172" cy="209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919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8DF5C3E-BDAB-40E6-A40B-8C05D8CD3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D90C31A-86E3-472B-B929-496667598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DD3589A-DB65-424B-ACF1-5C8155F1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784D76-D302-4160-A2D4-C2F4AB76D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361218-02F4-4F1D-8FD2-A3A7A65FF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Missing Batch Data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08D9710-1A5F-4D24-B654-F2081DE60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41B568C-829F-4EF9-A958-8F4D6D8E3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387" y="2042556"/>
            <a:ext cx="5345777" cy="441875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Three approaches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Dropped missing values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Impute median values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Impute mean values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Dropped values approach performs the best</a:t>
            </a:r>
          </a:p>
          <a:p>
            <a:pPr lvl="1"/>
            <a:r>
              <a:rPr lang="en-US" sz="1400" dirty="0">
                <a:solidFill>
                  <a:srgbClr val="FFFFFF"/>
                </a:solidFill>
              </a:rPr>
              <a:t>Linear regression on test data</a:t>
            </a:r>
          </a:p>
          <a:p>
            <a:pPr lvl="2"/>
            <a:r>
              <a:rPr lang="en-US" sz="1400" dirty="0">
                <a:solidFill>
                  <a:srgbClr val="FFFFFF"/>
                </a:solidFill>
              </a:rPr>
              <a:t>R-squared (drop = 0.393, median = 0.237, mean = 0.222)</a:t>
            </a:r>
          </a:p>
          <a:p>
            <a:pPr lvl="2"/>
            <a:r>
              <a:rPr lang="en-US" sz="1400" dirty="0">
                <a:solidFill>
                  <a:srgbClr val="FFFFFF"/>
                </a:solidFill>
              </a:rPr>
              <a:t>MAE (drop = 0.596, median = 0.679, mean = 0.684) </a:t>
            </a:r>
          </a:p>
          <a:p>
            <a:pPr lvl="1"/>
            <a:r>
              <a:rPr lang="en-US" sz="1400" dirty="0">
                <a:solidFill>
                  <a:srgbClr val="FFFFFF"/>
                </a:solidFill>
              </a:rPr>
              <a:t>Extra Trees Regressor on test data</a:t>
            </a:r>
          </a:p>
          <a:p>
            <a:pPr lvl="2"/>
            <a:r>
              <a:rPr lang="en-US" sz="1400" dirty="0">
                <a:solidFill>
                  <a:srgbClr val="FFFFFF"/>
                </a:solidFill>
              </a:rPr>
              <a:t>R-squared (drop = 0.59, median = 0.57, mean = 0.57) </a:t>
            </a:r>
          </a:p>
          <a:p>
            <a:pPr lvl="2"/>
            <a:r>
              <a:rPr lang="en-US" sz="1400" dirty="0">
                <a:solidFill>
                  <a:srgbClr val="FFFFFF"/>
                </a:solidFill>
              </a:rPr>
              <a:t>RMSE (drop = 0.61, median = 0.67, mean = 0.67)</a:t>
            </a: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B57E7D2-A94B-4A8D-B58F-D3E30C235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69787D55-B0F5-468D-AC5C-80619A75D2B6}"/>
              </a:ext>
            </a:extLst>
          </p:cNvPr>
          <p:cNvGraphicFramePr>
            <a:graphicFrameLocks/>
          </p:cNvGraphicFramePr>
          <p:nvPr/>
        </p:nvGraphicFramePr>
        <p:xfrm>
          <a:off x="7310649" y="955591"/>
          <a:ext cx="3644988" cy="4940027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2252114">
                  <a:extLst>
                    <a:ext uri="{9D8B030D-6E8A-4147-A177-3AD203B41FA5}">
                      <a16:colId xmlns:a16="http://schemas.microsoft.com/office/drawing/2014/main" val="726943955"/>
                    </a:ext>
                  </a:extLst>
                </a:gridCol>
                <a:gridCol w="696437">
                  <a:extLst>
                    <a:ext uri="{9D8B030D-6E8A-4147-A177-3AD203B41FA5}">
                      <a16:colId xmlns:a16="http://schemas.microsoft.com/office/drawing/2014/main" val="1537922573"/>
                    </a:ext>
                  </a:extLst>
                </a:gridCol>
                <a:gridCol w="696437">
                  <a:extLst>
                    <a:ext uri="{9D8B030D-6E8A-4147-A177-3AD203B41FA5}">
                      <a16:colId xmlns:a16="http://schemas.microsoft.com/office/drawing/2014/main" val="3450988147"/>
                    </a:ext>
                  </a:extLst>
                </a:gridCol>
              </a:tblGrid>
              <a:tr h="5487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cap="none" spc="0">
                          <a:solidFill>
                            <a:schemeClr val="tx1"/>
                          </a:solidFill>
                          <a:effectLst/>
                        </a:rPr>
                        <a:t>Column Name</a:t>
                      </a:r>
                      <a:endParaRPr lang="en-US" sz="1300" b="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981" marT="15323" marB="7661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br>
                        <a:rPr lang="en-US" sz="1300" b="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300" b="0" cap="none" spc="0">
                          <a:solidFill>
                            <a:schemeClr val="tx1"/>
                          </a:solidFill>
                          <a:effectLst/>
                        </a:rPr>
                        <a:t>count</a:t>
                      </a:r>
                      <a:endParaRPr lang="en-US" sz="1300" b="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3844" marT="15323" marB="7661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cap="none" spc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endParaRPr lang="en-US" sz="1300" b="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3844" marT="15323" marB="7661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290096"/>
                  </a:ext>
                </a:extLst>
              </a:tr>
              <a:tr h="3377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cap="none" spc="0">
                          <a:solidFill>
                            <a:schemeClr val="tx1"/>
                          </a:solidFill>
                          <a:effectLst/>
                        </a:rPr>
                        <a:t>pre_run_dump_volume_log</a:t>
                      </a:r>
                      <a:endParaRPr lang="en-US" sz="1300" b="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981" marT="22984" marB="766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560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3844" marT="22984" marB="766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50.31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3844" marT="22984" marB="766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671244"/>
                  </a:ext>
                </a:extLst>
              </a:tr>
              <a:tr h="3377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cap="none" spc="0">
                          <a:solidFill>
                            <a:schemeClr val="tx1"/>
                          </a:solidFill>
                          <a:effectLst/>
                        </a:rPr>
                        <a:t>Whirlpool_log</a:t>
                      </a:r>
                      <a:endParaRPr lang="en-US" sz="1300" b="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981" marT="22984" marB="766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292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3844" marT="22984" marB="766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26.24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3844" marT="22984" marB="766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998734"/>
                  </a:ext>
                </a:extLst>
              </a:tr>
              <a:tr h="3377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cap="none" spc="0">
                          <a:solidFill>
                            <a:schemeClr val="tx1"/>
                          </a:solidFill>
                          <a:effectLst/>
                        </a:rPr>
                        <a:t>Boil Kettle_log</a:t>
                      </a:r>
                      <a:endParaRPr lang="en-US" sz="1300" b="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981" marT="22984" marB="766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288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3844" marT="22984" marB="766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25.88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3844" marT="22984" marB="766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3469006"/>
                  </a:ext>
                </a:extLst>
              </a:tr>
              <a:tr h="3377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cap="none" spc="0">
                          <a:solidFill>
                            <a:schemeClr val="tx1"/>
                          </a:solidFill>
                          <a:effectLst/>
                        </a:rPr>
                        <a:t>Fermenter_log</a:t>
                      </a:r>
                      <a:endParaRPr lang="en-US" sz="1300" b="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981" marT="22984" marB="766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288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3844" marT="22984" marB="766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25.88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3844" marT="22984" marB="766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575538"/>
                  </a:ext>
                </a:extLst>
              </a:tr>
              <a:tr h="3377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cap="none" spc="0">
                          <a:solidFill>
                            <a:schemeClr val="tx1"/>
                          </a:solidFill>
                          <a:effectLst/>
                        </a:rPr>
                        <a:t>Total Hops_log</a:t>
                      </a:r>
                      <a:endParaRPr lang="en-US" sz="1300" b="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981" marT="22984" marB="766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288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3844" marT="22984" marB="766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25.88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3844" marT="22984" marB="766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273397"/>
                  </a:ext>
                </a:extLst>
              </a:tr>
              <a:tr h="3377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cap="none" spc="0">
                          <a:solidFill>
                            <a:schemeClr val="tx1"/>
                          </a:solidFill>
                          <a:effectLst/>
                        </a:rPr>
                        <a:t>cu_low_log</a:t>
                      </a:r>
                      <a:endParaRPr lang="en-US" sz="1300" b="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981" marT="22984" marB="766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55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3844" marT="22984" marB="766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4.94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3844" marT="22984" marB="766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097767"/>
                  </a:ext>
                </a:extLst>
              </a:tr>
              <a:tr h="3377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cap="none" spc="0">
                          <a:solidFill>
                            <a:schemeClr val="tx1"/>
                          </a:solidFill>
                          <a:effectLst/>
                        </a:rPr>
                        <a:t>fermenter_temperature_log</a:t>
                      </a:r>
                      <a:endParaRPr lang="en-US" sz="1300" b="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981" marT="22984" marB="766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27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3844" marT="22984" marB="766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2.43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3844" marT="22984" marB="766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0661106"/>
                  </a:ext>
                </a:extLst>
              </a:tr>
              <a:tr h="3377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cap="none" spc="0">
                          <a:solidFill>
                            <a:schemeClr val="tx1"/>
                          </a:solidFill>
                          <a:effectLst/>
                        </a:rPr>
                        <a:t>cu_high_log</a:t>
                      </a:r>
                      <a:endParaRPr lang="en-US" sz="1300" b="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981" marT="22984" marB="766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3844" marT="22984" marB="766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1.89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3844" marT="22984" marB="766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647003"/>
                  </a:ext>
                </a:extLst>
              </a:tr>
              <a:tr h="3377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cap="none" spc="0">
                          <a:solidFill>
                            <a:schemeClr val="tx1"/>
                          </a:solidFill>
                          <a:effectLst/>
                        </a:rPr>
                        <a:t>cu_setpoint_log</a:t>
                      </a:r>
                      <a:endParaRPr lang="en-US" sz="1300" b="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981" marT="22984" marB="766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3844" marT="22984" marB="766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0.72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3844" marT="22984" marB="766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3118344"/>
                  </a:ext>
                </a:extLst>
              </a:tr>
              <a:tr h="3377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cap="none" spc="0">
                          <a:solidFill>
                            <a:schemeClr val="tx1"/>
                          </a:solidFill>
                          <a:effectLst/>
                        </a:rPr>
                        <a:t>base_malt_pct_log</a:t>
                      </a:r>
                      <a:endParaRPr lang="en-US" sz="1300" b="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981" marT="22984" marB="766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3844" marT="22984" marB="766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0.09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3844" marT="22984" marB="766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164681"/>
                  </a:ext>
                </a:extLst>
              </a:tr>
              <a:tr h="3377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cap="none" spc="0">
                          <a:solidFill>
                            <a:schemeClr val="tx1"/>
                          </a:solidFill>
                          <a:effectLst/>
                        </a:rPr>
                        <a:t>original_gravity_log</a:t>
                      </a:r>
                      <a:endParaRPr lang="en-US" sz="1300" b="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981" marT="22984" marB="766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3844" marT="22984" marB="766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0.09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3844" marT="22984" marB="766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9161226"/>
                  </a:ext>
                </a:extLst>
              </a:tr>
              <a:tr h="3377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cap="none" spc="0">
                          <a:solidFill>
                            <a:schemeClr val="tx1"/>
                          </a:solidFill>
                          <a:effectLst/>
                        </a:rPr>
                        <a:t>rcp_id</a:t>
                      </a:r>
                      <a:endParaRPr lang="en-US" sz="1300" b="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981" marT="22984" marB="766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3844" marT="22984" marB="766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0.00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3844" marT="22984" marB="766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45549"/>
                  </a:ext>
                </a:extLst>
              </a:tr>
              <a:tr h="3377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cap="none" spc="0">
                          <a:solidFill>
                            <a:schemeClr val="tx1"/>
                          </a:solidFill>
                          <a:effectLst/>
                        </a:rPr>
                        <a:t>clar_eff_log</a:t>
                      </a:r>
                      <a:endParaRPr lang="en-US" sz="1300" b="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981" marT="22984" marB="766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3844" marT="22984" marB="766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0.00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3844" marT="22984" marB="766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7922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98010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B4B00-07B1-4CCB-ABCA-81F633A7F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Extra Trees Regressor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A01B5-60D2-47F6-A434-E2778989E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4931045" cy="3599316"/>
          </a:xfrm>
        </p:spPr>
        <p:txBody>
          <a:bodyPr>
            <a:normAutofit/>
          </a:bodyPr>
          <a:lstStyle/>
          <a:p>
            <a:r>
              <a:rPr lang="en-US" sz="1900"/>
              <a:t>Scaled &amp; Transformed Batch Data </a:t>
            </a:r>
          </a:p>
          <a:p>
            <a:r>
              <a:rPr lang="en-US" sz="1900"/>
              <a:t>Dropped Missing Values</a:t>
            </a:r>
          </a:p>
          <a:p>
            <a:r>
              <a:rPr lang="en-US" sz="1900"/>
              <a:t>Cross-validation</a:t>
            </a:r>
          </a:p>
          <a:p>
            <a:pPr lvl="1"/>
            <a:r>
              <a:rPr lang="en-US" sz="19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CV mean = 0.45</a:t>
            </a:r>
          </a:p>
          <a:p>
            <a:pPr lvl="1"/>
            <a:r>
              <a:rPr lang="en-US" sz="19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CV StD = 0.17</a:t>
            </a:r>
          </a:p>
          <a:p>
            <a:pPr lvl="1"/>
            <a:r>
              <a:rPr lang="en-US" sz="19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95% CI = [0.11, 0.79]</a:t>
            </a:r>
          </a:p>
          <a:p>
            <a:r>
              <a:rPr lang="en-US" sz="1900">
                <a:latin typeface="Calibri" panose="020F0502020204030204" pitchFamily="34" charset="0"/>
                <a:cs typeface="Times New Roman" panose="02020603050405020304" pitchFamily="18" charset="0"/>
              </a:rPr>
              <a:t>GridSearchCV Hyperparameter Search</a:t>
            </a:r>
          </a:p>
          <a:p>
            <a:pPr lvl="1"/>
            <a:r>
              <a:rPr lang="en-US" sz="1900">
                <a:latin typeface="Calibri" panose="020F0502020204030204" pitchFamily="34" charset="0"/>
                <a:cs typeface="Times New Roman" panose="02020603050405020304" pitchFamily="18" charset="0"/>
              </a:rPr>
              <a:t>Best k = 8</a:t>
            </a:r>
          </a:p>
          <a:p>
            <a:r>
              <a:rPr lang="en-US" sz="1900">
                <a:latin typeface="Calibri" panose="020F0502020204030204" pitchFamily="34" charset="0"/>
                <a:cs typeface="Times New Roman" panose="02020603050405020304" pitchFamily="18" charset="0"/>
              </a:rPr>
              <a:t>R-squared on test data = 0.57</a:t>
            </a:r>
          </a:p>
          <a:p>
            <a:r>
              <a:rPr lang="en-US" sz="1900">
                <a:latin typeface="Calibri" panose="020F0502020204030204" pitchFamily="34" charset="0"/>
                <a:cs typeface="Times New Roman" panose="02020603050405020304" pitchFamily="18" charset="0"/>
              </a:rPr>
              <a:t>MAE on test data = 0.33</a:t>
            </a:r>
            <a:endParaRPr lang="en-US" sz="19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6B4696-98B9-4643-BE7E-904DDA8AB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440" y="2716306"/>
            <a:ext cx="5580846" cy="297179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9825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3F9E774-F054-4892-8E69-C76B2C854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F6A099-2A38-4C66-88FF-FDBCB564E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0D98427-7B26-46E2-93FE-CB8CD3854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5A4233-F980-4EF6-B2C0-D7C63E752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F9F0C-D3AB-4FFB-9F0D-B6CBA181E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Random Forest Model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7E3E62-AACE-4D18-93B3-B4C452E28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505CA-D0BC-4914-A194-B16C938B5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835" y="2336873"/>
            <a:ext cx="4520609" cy="35993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Ranked Feature Importance</a:t>
            </a:r>
          </a:p>
          <a:p>
            <a:r>
              <a:rPr lang="en-US" dirty="0">
                <a:solidFill>
                  <a:srgbClr val="FFFFFF"/>
                </a:solidFill>
              </a:rPr>
              <a:t>Batch Data</a:t>
            </a:r>
          </a:p>
          <a:p>
            <a:r>
              <a:rPr lang="en-US" dirty="0">
                <a:solidFill>
                  <a:srgbClr val="FFFFFF"/>
                </a:solidFill>
              </a:rPr>
              <a:t>Scaled</a:t>
            </a:r>
          </a:p>
          <a:p>
            <a:r>
              <a:rPr lang="en-US" dirty="0">
                <a:solidFill>
                  <a:srgbClr val="FFFFFF"/>
                </a:solidFill>
              </a:rPr>
              <a:t>Transformed</a:t>
            </a:r>
          </a:p>
          <a:p>
            <a:r>
              <a:rPr lang="en-US" dirty="0">
                <a:solidFill>
                  <a:srgbClr val="FFFFFF"/>
                </a:solidFill>
              </a:rPr>
              <a:t>Outlier Removal</a:t>
            </a:r>
          </a:p>
          <a:p>
            <a:pPr lvl="1"/>
            <a:r>
              <a:rPr lang="en-US" sz="2400" dirty="0">
                <a:solidFill>
                  <a:srgbClr val="FFFFFF"/>
                </a:solidFill>
              </a:rPr>
              <a:t>(&gt;3 SDs)</a:t>
            </a:r>
          </a:p>
          <a:p>
            <a:r>
              <a:rPr lang="en-US" dirty="0">
                <a:solidFill>
                  <a:srgbClr val="FFFFFF"/>
                </a:solidFill>
              </a:rPr>
              <a:t>Dropped Missing Values</a:t>
            </a:r>
          </a:p>
          <a:p>
            <a:r>
              <a:rPr lang="en-US" dirty="0">
                <a:solidFill>
                  <a:srgbClr val="FFFFFF"/>
                </a:solidFill>
              </a:rPr>
              <a:t>MAE = 0.36</a:t>
            </a: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21B5709-714B-4EA8-8C75-C105D9B4D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bar chart, histogram&#10;&#10;Description automatically generated">
            <a:extLst>
              <a:ext uri="{FF2B5EF4-FFF2-40B4-BE49-F238E27FC236}">
                <a16:creationId xmlns:a16="http://schemas.microsoft.com/office/drawing/2014/main" id="{BBE15714-17B1-44B1-90C6-B05DD90C85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3085" y="1349811"/>
            <a:ext cx="5629268" cy="4151584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554947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83</TotalTime>
  <Words>808</Words>
  <Application>Microsoft Office PowerPoint</Application>
  <PresentationFormat>Widescreen</PresentationFormat>
  <Paragraphs>159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Trebuchet MS</vt:lpstr>
      <vt:lpstr>Berlin</vt:lpstr>
      <vt:lpstr>Forecasting Clarification Efficiency of New Beer Recipes</vt:lpstr>
      <vt:lpstr>Problem Statement</vt:lpstr>
      <vt:lpstr>Data Wrangling</vt:lpstr>
      <vt:lpstr>Exploratory Data Analysis</vt:lpstr>
      <vt:lpstr>Preprocessing &amp; Training</vt:lpstr>
      <vt:lpstr>Preprocessing &amp; Training</vt:lpstr>
      <vt:lpstr>Missing Batch Data</vt:lpstr>
      <vt:lpstr>Extra Trees Regressor</vt:lpstr>
      <vt:lpstr>Random Forest Model</vt:lpstr>
      <vt:lpstr>Feature Selection on Random Forest Model</vt:lpstr>
      <vt:lpstr>Final Model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Clarification Efficiency of New Beer Recipes</dc:title>
  <dc:creator>Trent Leslie</dc:creator>
  <cp:lastModifiedBy>Trent Leslie</cp:lastModifiedBy>
  <cp:revision>2</cp:revision>
  <dcterms:created xsi:type="dcterms:W3CDTF">2021-11-07T06:52:09Z</dcterms:created>
  <dcterms:modified xsi:type="dcterms:W3CDTF">2021-11-07T08:15:27Z</dcterms:modified>
</cp:coreProperties>
</file>