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8" r:id="rId3"/>
    <p:sldId id="270" r:id="rId4"/>
    <p:sldId id="289" r:id="rId5"/>
    <p:sldId id="290" r:id="rId6"/>
    <p:sldId id="291" r:id="rId7"/>
    <p:sldId id="292" r:id="rId8"/>
    <p:sldId id="271" r:id="rId9"/>
    <p:sldId id="293" r:id="rId10"/>
    <p:sldId id="294" r:id="rId11"/>
    <p:sldId id="273" r:id="rId12"/>
    <p:sldId id="295" r:id="rId13"/>
    <p:sldId id="296" r:id="rId14"/>
    <p:sldId id="298" r:id="rId15"/>
    <p:sldId id="297" r:id="rId16"/>
    <p:sldId id="299" r:id="rId17"/>
    <p:sldId id="300" r:id="rId18"/>
    <p:sldId id="280" r:id="rId19"/>
    <p:sldId id="287" r:id="rId20"/>
    <p:sldId id="286" r:id="rId21"/>
    <p:sldId id="281" r:id="rId2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599" autoAdjust="0"/>
  </p:normalViewPr>
  <p:slideViewPr>
    <p:cSldViewPr>
      <p:cViewPr varScale="1">
        <p:scale>
          <a:sx n="80" d="100"/>
          <a:sy n="80" d="100"/>
        </p:scale>
        <p:origin x="58" y="11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12/11/2021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12/11/2021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32F7D666-0A23-440C-BEA8-817A535B55C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AF9D1270-92A9-4B01-BFC3-2E8355B11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0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0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956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2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1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40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4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7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2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1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7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1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lphavantage.co/document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 Neural Network Candlestick Forecasting for Short-term Trading Opportunities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SPRINGBOARD DATA SCIENCE, CAPSTONE THREE, 2021</a:t>
            </a:r>
          </a:p>
          <a:p>
            <a:r>
              <a:rPr lang="en-US" dirty="0"/>
              <a:t>Trent Leslie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753082"/>
          </a:xfrm>
        </p:spPr>
        <p:txBody>
          <a:bodyPr/>
          <a:lstStyle/>
          <a:p>
            <a:r>
              <a:rPr lang="en-US" dirty="0"/>
              <a:t>Eda &amp; </a:t>
            </a:r>
            <a:r>
              <a:rPr lang="en-US" dirty="0" err="1"/>
              <a:t>pREPROCESSING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CB8EF9-8FD8-46FE-9F80-181FB1912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59909"/>
              </p:ext>
            </p:extLst>
          </p:nvPr>
        </p:nvGraphicFramePr>
        <p:xfrm>
          <a:off x="1141414" y="1524000"/>
          <a:ext cx="9902823" cy="5029201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1414689">
                  <a:extLst>
                    <a:ext uri="{9D8B030D-6E8A-4147-A177-3AD203B41FA5}">
                      <a16:colId xmlns:a16="http://schemas.microsoft.com/office/drawing/2014/main" val="2654730540"/>
                    </a:ext>
                  </a:extLst>
                </a:gridCol>
                <a:gridCol w="1414689">
                  <a:extLst>
                    <a:ext uri="{9D8B030D-6E8A-4147-A177-3AD203B41FA5}">
                      <a16:colId xmlns:a16="http://schemas.microsoft.com/office/drawing/2014/main" val="1366835508"/>
                    </a:ext>
                  </a:extLst>
                </a:gridCol>
                <a:gridCol w="1414689">
                  <a:extLst>
                    <a:ext uri="{9D8B030D-6E8A-4147-A177-3AD203B41FA5}">
                      <a16:colId xmlns:a16="http://schemas.microsoft.com/office/drawing/2014/main" val="246536120"/>
                    </a:ext>
                  </a:extLst>
                </a:gridCol>
                <a:gridCol w="1414689">
                  <a:extLst>
                    <a:ext uri="{9D8B030D-6E8A-4147-A177-3AD203B41FA5}">
                      <a16:colId xmlns:a16="http://schemas.microsoft.com/office/drawing/2014/main" val="3150054499"/>
                    </a:ext>
                  </a:extLst>
                </a:gridCol>
                <a:gridCol w="1414689">
                  <a:extLst>
                    <a:ext uri="{9D8B030D-6E8A-4147-A177-3AD203B41FA5}">
                      <a16:colId xmlns:a16="http://schemas.microsoft.com/office/drawing/2014/main" val="770795750"/>
                    </a:ext>
                  </a:extLst>
                </a:gridCol>
                <a:gridCol w="1414689">
                  <a:extLst>
                    <a:ext uri="{9D8B030D-6E8A-4147-A177-3AD203B41FA5}">
                      <a16:colId xmlns:a16="http://schemas.microsoft.com/office/drawing/2014/main" val="2335723092"/>
                    </a:ext>
                  </a:extLst>
                </a:gridCol>
                <a:gridCol w="1414689">
                  <a:extLst>
                    <a:ext uri="{9D8B030D-6E8A-4147-A177-3AD203B41FA5}">
                      <a16:colId xmlns:a16="http://schemas.microsoft.com/office/drawing/2014/main" val="1458932010"/>
                    </a:ext>
                  </a:extLst>
                </a:gridCol>
              </a:tblGrid>
              <a:tr h="55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ticker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low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close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volume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74709787"/>
                  </a:ext>
                </a:extLst>
              </a:tr>
              <a:tr h="55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EWZ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-0.035341987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-0.022547611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-0.041337936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-0.035761034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908659770"/>
                  </a:ext>
                </a:extLst>
              </a:tr>
              <a:tr h="5792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EWZ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1.318922066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1.296249446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1.311434566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1.269684114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53554424"/>
                  </a:ext>
                </a:extLst>
              </a:tr>
              <a:tr h="55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HYG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-0.075503843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-0.069374342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-0.130310442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-0.081008299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0.108681252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14046649"/>
                  </a:ext>
                </a:extLst>
              </a:tr>
              <a:tr h="55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HYG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1.377978434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1.42122522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1.4553079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1.379505735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1.564697531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61710065"/>
                  </a:ext>
                </a:extLst>
              </a:tr>
              <a:tr h="55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IEF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-0.01353213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0.003001705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-0.021122435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-0.009079921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511737949"/>
                  </a:ext>
                </a:extLst>
              </a:tr>
              <a:tr h="5792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IEF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1.285227133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1.297855472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1.288484378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1.254383555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02277258"/>
                  </a:ext>
                </a:extLst>
              </a:tr>
              <a:tr h="55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JNK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0.182613617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0.209941282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0.065949746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0.103816158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0.126315129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708731712"/>
                  </a:ext>
                </a:extLst>
              </a:tr>
              <a:tr h="552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JNK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16.25910553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18.23264211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11.72257763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11.77547138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1.638226284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97478645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CFCFC70-3D2E-4C83-A115-D4DDAA1B0C85}"/>
              </a:ext>
            </a:extLst>
          </p:cNvPr>
          <p:cNvSpPr/>
          <p:nvPr/>
        </p:nvSpPr>
        <p:spPr>
          <a:xfrm>
            <a:off x="4037012" y="5562600"/>
            <a:ext cx="2895600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A895D8-DBE6-415A-B288-41E01A2CF3BD}"/>
              </a:ext>
            </a:extLst>
          </p:cNvPr>
          <p:cNvSpPr/>
          <p:nvPr/>
        </p:nvSpPr>
        <p:spPr>
          <a:xfrm>
            <a:off x="6906142" y="3253272"/>
            <a:ext cx="1398070" cy="632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66853D-22DE-4C6F-A337-7D4E9A0AEB9A}"/>
              </a:ext>
            </a:extLst>
          </p:cNvPr>
          <p:cNvSpPr/>
          <p:nvPr/>
        </p:nvSpPr>
        <p:spPr>
          <a:xfrm>
            <a:off x="9608812" y="2133600"/>
            <a:ext cx="1398070" cy="11196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5A7E1-2F70-420F-9740-C82344E14587}"/>
              </a:ext>
            </a:extLst>
          </p:cNvPr>
          <p:cNvSpPr/>
          <p:nvPr/>
        </p:nvSpPr>
        <p:spPr>
          <a:xfrm>
            <a:off x="9608812" y="4380722"/>
            <a:ext cx="1398070" cy="11196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5353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60413" y="221457"/>
            <a:ext cx="9143998" cy="1020762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90B1-2B7A-4192-B00A-EE81E77D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1066800"/>
            <a:ext cx="9144000" cy="5410200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3.6.6</a:t>
            </a:r>
          </a:p>
          <a:p>
            <a:pPr lvl="1"/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2.1.0</a:t>
            </a:r>
          </a:p>
          <a:p>
            <a:pPr lvl="1"/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Tensorboard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2.1.1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poch loss and epoch mean absolute error used for model performance</a:t>
            </a:r>
          </a:p>
          <a:p>
            <a:pPr lvl="1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Evaluated only on target close values (not target open, high, or low values)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Shah, Dev, Wesley Campbell, and Farhana H.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Zulkernine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"A comparative study of LSTM and DNN for stock market forecasting." 2018 IEEE International Conference on Big Data (Big Data). IEEE, 2018.</a:t>
            </a:r>
          </a:p>
        </p:txBody>
      </p:sp>
      <p:pic>
        <p:nvPicPr>
          <p:cNvPr id="8" name="Picture 2" descr="The Simplest Way to Create an Interactive Candlestick Chart in Python | by  Eryk Lewinson | Towards Data Science">
            <a:extLst>
              <a:ext uri="{FF2B5EF4-FFF2-40B4-BE49-F238E27FC236}">
                <a16:creationId xmlns:a16="http://schemas.microsoft.com/office/drawing/2014/main" id="{EEB4F1DD-BA45-446E-B9F2-A3C6AC2D2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19049"/>
            <a:ext cx="7923213" cy="6838587"/>
          </a:xfrm>
          <a:prstGeom prst="rect">
            <a:avLst/>
          </a:prstGeom>
          <a:noFill/>
          <a:ln w="38100">
            <a:solidFill>
              <a:schemeClr val="bg1">
                <a:alpha val="3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64282"/>
                      <a:gd name="connsiteY0" fmla="*/ 0 h 4774714"/>
                      <a:gd name="connsiteX1" fmla="*/ 525381 w 7164282"/>
                      <a:gd name="connsiteY1" fmla="*/ 0 h 4774714"/>
                      <a:gd name="connsiteX2" fmla="*/ 907476 w 7164282"/>
                      <a:gd name="connsiteY2" fmla="*/ 0 h 4774714"/>
                      <a:gd name="connsiteX3" fmla="*/ 1647785 w 7164282"/>
                      <a:gd name="connsiteY3" fmla="*/ 0 h 4774714"/>
                      <a:gd name="connsiteX4" fmla="*/ 2173166 w 7164282"/>
                      <a:gd name="connsiteY4" fmla="*/ 0 h 4774714"/>
                      <a:gd name="connsiteX5" fmla="*/ 2698546 w 7164282"/>
                      <a:gd name="connsiteY5" fmla="*/ 0 h 4774714"/>
                      <a:gd name="connsiteX6" fmla="*/ 3438855 w 7164282"/>
                      <a:gd name="connsiteY6" fmla="*/ 0 h 4774714"/>
                      <a:gd name="connsiteX7" fmla="*/ 3892593 w 7164282"/>
                      <a:gd name="connsiteY7" fmla="*/ 0 h 4774714"/>
                      <a:gd name="connsiteX8" fmla="*/ 4632902 w 7164282"/>
                      <a:gd name="connsiteY8" fmla="*/ 0 h 4774714"/>
                      <a:gd name="connsiteX9" fmla="*/ 5373212 w 7164282"/>
                      <a:gd name="connsiteY9" fmla="*/ 0 h 4774714"/>
                      <a:gd name="connsiteX10" fmla="*/ 5970235 w 7164282"/>
                      <a:gd name="connsiteY10" fmla="*/ 0 h 4774714"/>
                      <a:gd name="connsiteX11" fmla="*/ 7164282 w 7164282"/>
                      <a:gd name="connsiteY11" fmla="*/ 0 h 4774714"/>
                      <a:gd name="connsiteX12" fmla="*/ 7164282 w 7164282"/>
                      <a:gd name="connsiteY12" fmla="*/ 549092 h 4774714"/>
                      <a:gd name="connsiteX13" fmla="*/ 7164282 w 7164282"/>
                      <a:gd name="connsiteY13" fmla="*/ 1002690 h 4774714"/>
                      <a:gd name="connsiteX14" fmla="*/ 7164282 w 7164282"/>
                      <a:gd name="connsiteY14" fmla="*/ 1599529 h 4774714"/>
                      <a:gd name="connsiteX15" fmla="*/ 7164282 w 7164282"/>
                      <a:gd name="connsiteY15" fmla="*/ 2196368 h 4774714"/>
                      <a:gd name="connsiteX16" fmla="*/ 7164282 w 7164282"/>
                      <a:gd name="connsiteY16" fmla="*/ 2793208 h 4774714"/>
                      <a:gd name="connsiteX17" fmla="*/ 7164282 w 7164282"/>
                      <a:gd name="connsiteY17" fmla="*/ 3437794 h 4774714"/>
                      <a:gd name="connsiteX18" fmla="*/ 7164282 w 7164282"/>
                      <a:gd name="connsiteY18" fmla="*/ 4082380 h 4774714"/>
                      <a:gd name="connsiteX19" fmla="*/ 7164282 w 7164282"/>
                      <a:gd name="connsiteY19" fmla="*/ 4774714 h 4774714"/>
                      <a:gd name="connsiteX20" fmla="*/ 6782187 w 7164282"/>
                      <a:gd name="connsiteY20" fmla="*/ 4774714 h 4774714"/>
                      <a:gd name="connsiteX21" fmla="*/ 6041878 w 7164282"/>
                      <a:gd name="connsiteY21" fmla="*/ 4774714 h 4774714"/>
                      <a:gd name="connsiteX22" fmla="*/ 5444854 w 7164282"/>
                      <a:gd name="connsiteY22" fmla="*/ 4774714 h 4774714"/>
                      <a:gd name="connsiteX23" fmla="*/ 4991116 w 7164282"/>
                      <a:gd name="connsiteY23" fmla="*/ 4774714 h 4774714"/>
                      <a:gd name="connsiteX24" fmla="*/ 4394093 w 7164282"/>
                      <a:gd name="connsiteY24" fmla="*/ 4774714 h 4774714"/>
                      <a:gd name="connsiteX25" fmla="*/ 4011998 w 7164282"/>
                      <a:gd name="connsiteY25" fmla="*/ 4774714 h 4774714"/>
                      <a:gd name="connsiteX26" fmla="*/ 3629903 w 7164282"/>
                      <a:gd name="connsiteY26" fmla="*/ 4774714 h 4774714"/>
                      <a:gd name="connsiteX27" fmla="*/ 3032879 w 7164282"/>
                      <a:gd name="connsiteY27" fmla="*/ 4774714 h 4774714"/>
                      <a:gd name="connsiteX28" fmla="*/ 2579142 w 7164282"/>
                      <a:gd name="connsiteY28" fmla="*/ 4774714 h 4774714"/>
                      <a:gd name="connsiteX29" fmla="*/ 1910475 w 7164282"/>
                      <a:gd name="connsiteY29" fmla="*/ 4774714 h 4774714"/>
                      <a:gd name="connsiteX30" fmla="*/ 1456737 w 7164282"/>
                      <a:gd name="connsiteY30" fmla="*/ 4774714 h 4774714"/>
                      <a:gd name="connsiteX31" fmla="*/ 788071 w 7164282"/>
                      <a:gd name="connsiteY31" fmla="*/ 4774714 h 4774714"/>
                      <a:gd name="connsiteX32" fmla="*/ 0 w 7164282"/>
                      <a:gd name="connsiteY32" fmla="*/ 4774714 h 4774714"/>
                      <a:gd name="connsiteX33" fmla="*/ 0 w 7164282"/>
                      <a:gd name="connsiteY33" fmla="*/ 4130128 h 4774714"/>
                      <a:gd name="connsiteX34" fmla="*/ 0 w 7164282"/>
                      <a:gd name="connsiteY34" fmla="*/ 3485541 h 4774714"/>
                      <a:gd name="connsiteX35" fmla="*/ 0 w 7164282"/>
                      <a:gd name="connsiteY35" fmla="*/ 2793208 h 4774714"/>
                      <a:gd name="connsiteX36" fmla="*/ 0 w 7164282"/>
                      <a:gd name="connsiteY36" fmla="*/ 2244116 h 4774714"/>
                      <a:gd name="connsiteX37" fmla="*/ 0 w 7164282"/>
                      <a:gd name="connsiteY37" fmla="*/ 1551782 h 4774714"/>
                      <a:gd name="connsiteX38" fmla="*/ 0 w 7164282"/>
                      <a:gd name="connsiteY38" fmla="*/ 1050437 h 4774714"/>
                      <a:gd name="connsiteX39" fmla="*/ 0 w 7164282"/>
                      <a:gd name="connsiteY39" fmla="*/ 596839 h 4774714"/>
                      <a:gd name="connsiteX40" fmla="*/ 0 w 7164282"/>
                      <a:gd name="connsiteY40" fmla="*/ 0 h 4774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7164282" h="4774714" extrusionOk="0">
                        <a:moveTo>
                          <a:pt x="0" y="0"/>
                        </a:moveTo>
                        <a:cubicBezTo>
                          <a:pt x="171006" y="-57313"/>
                          <a:pt x="372417" y="39551"/>
                          <a:pt x="525381" y="0"/>
                        </a:cubicBezTo>
                        <a:cubicBezTo>
                          <a:pt x="678345" y="-39551"/>
                          <a:pt x="780443" y="3317"/>
                          <a:pt x="907476" y="0"/>
                        </a:cubicBezTo>
                        <a:cubicBezTo>
                          <a:pt x="1034509" y="-3317"/>
                          <a:pt x="1323250" y="51409"/>
                          <a:pt x="1647785" y="0"/>
                        </a:cubicBezTo>
                        <a:cubicBezTo>
                          <a:pt x="1972320" y="-51409"/>
                          <a:pt x="2033324" y="35086"/>
                          <a:pt x="2173166" y="0"/>
                        </a:cubicBezTo>
                        <a:cubicBezTo>
                          <a:pt x="2313008" y="-35086"/>
                          <a:pt x="2468176" y="32151"/>
                          <a:pt x="2698546" y="0"/>
                        </a:cubicBezTo>
                        <a:cubicBezTo>
                          <a:pt x="2928916" y="-32151"/>
                          <a:pt x="3158003" y="18057"/>
                          <a:pt x="3438855" y="0"/>
                        </a:cubicBezTo>
                        <a:cubicBezTo>
                          <a:pt x="3719707" y="-18057"/>
                          <a:pt x="3679065" y="39585"/>
                          <a:pt x="3892593" y="0"/>
                        </a:cubicBezTo>
                        <a:cubicBezTo>
                          <a:pt x="4106121" y="-39585"/>
                          <a:pt x="4278517" y="55494"/>
                          <a:pt x="4632902" y="0"/>
                        </a:cubicBezTo>
                        <a:cubicBezTo>
                          <a:pt x="4987287" y="-55494"/>
                          <a:pt x="5085840" y="63881"/>
                          <a:pt x="5373212" y="0"/>
                        </a:cubicBezTo>
                        <a:cubicBezTo>
                          <a:pt x="5660584" y="-63881"/>
                          <a:pt x="5724963" y="18160"/>
                          <a:pt x="5970235" y="0"/>
                        </a:cubicBezTo>
                        <a:cubicBezTo>
                          <a:pt x="6215507" y="-18160"/>
                          <a:pt x="6891010" y="32032"/>
                          <a:pt x="7164282" y="0"/>
                        </a:cubicBezTo>
                        <a:cubicBezTo>
                          <a:pt x="7181175" y="172681"/>
                          <a:pt x="7150985" y="304057"/>
                          <a:pt x="7164282" y="549092"/>
                        </a:cubicBezTo>
                        <a:cubicBezTo>
                          <a:pt x="7177579" y="794127"/>
                          <a:pt x="7116883" y="817613"/>
                          <a:pt x="7164282" y="1002690"/>
                        </a:cubicBezTo>
                        <a:cubicBezTo>
                          <a:pt x="7211681" y="1187767"/>
                          <a:pt x="7163095" y="1474303"/>
                          <a:pt x="7164282" y="1599529"/>
                        </a:cubicBezTo>
                        <a:cubicBezTo>
                          <a:pt x="7165469" y="1724755"/>
                          <a:pt x="7129017" y="1909427"/>
                          <a:pt x="7164282" y="2196368"/>
                        </a:cubicBezTo>
                        <a:cubicBezTo>
                          <a:pt x="7199547" y="2483309"/>
                          <a:pt x="7160297" y="2672063"/>
                          <a:pt x="7164282" y="2793208"/>
                        </a:cubicBezTo>
                        <a:cubicBezTo>
                          <a:pt x="7168267" y="2914353"/>
                          <a:pt x="7125278" y="3174798"/>
                          <a:pt x="7164282" y="3437794"/>
                        </a:cubicBezTo>
                        <a:cubicBezTo>
                          <a:pt x="7203286" y="3700790"/>
                          <a:pt x="7116408" y="3761437"/>
                          <a:pt x="7164282" y="4082380"/>
                        </a:cubicBezTo>
                        <a:cubicBezTo>
                          <a:pt x="7212156" y="4403323"/>
                          <a:pt x="7120083" y="4466610"/>
                          <a:pt x="7164282" y="4774714"/>
                        </a:cubicBezTo>
                        <a:cubicBezTo>
                          <a:pt x="7049716" y="4810824"/>
                          <a:pt x="6962026" y="4764590"/>
                          <a:pt x="6782187" y="4774714"/>
                        </a:cubicBezTo>
                        <a:cubicBezTo>
                          <a:pt x="6602349" y="4784838"/>
                          <a:pt x="6316375" y="4774050"/>
                          <a:pt x="6041878" y="4774714"/>
                        </a:cubicBezTo>
                        <a:cubicBezTo>
                          <a:pt x="5767381" y="4775378"/>
                          <a:pt x="5691777" y="4722151"/>
                          <a:pt x="5444854" y="4774714"/>
                        </a:cubicBezTo>
                        <a:cubicBezTo>
                          <a:pt x="5197931" y="4827277"/>
                          <a:pt x="5129209" y="4737713"/>
                          <a:pt x="4991116" y="4774714"/>
                        </a:cubicBezTo>
                        <a:cubicBezTo>
                          <a:pt x="4853023" y="4811715"/>
                          <a:pt x="4561920" y="4731112"/>
                          <a:pt x="4394093" y="4774714"/>
                        </a:cubicBezTo>
                        <a:cubicBezTo>
                          <a:pt x="4226266" y="4818316"/>
                          <a:pt x="4148908" y="4758665"/>
                          <a:pt x="4011998" y="4774714"/>
                        </a:cubicBezTo>
                        <a:cubicBezTo>
                          <a:pt x="3875089" y="4790763"/>
                          <a:pt x="3717214" y="4757059"/>
                          <a:pt x="3629903" y="4774714"/>
                        </a:cubicBezTo>
                        <a:cubicBezTo>
                          <a:pt x="3542593" y="4792369"/>
                          <a:pt x="3169690" y="4729038"/>
                          <a:pt x="3032879" y="4774714"/>
                        </a:cubicBezTo>
                        <a:cubicBezTo>
                          <a:pt x="2896068" y="4820390"/>
                          <a:pt x="2788787" y="4730243"/>
                          <a:pt x="2579142" y="4774714"/>
                        </a:cubicBezTo>
                        <a:cubicBezTo>
                          <a:pt x="2369497" y="4819185"/>
                          <a:pt x="2082424" y="4730465"/>
                          <a:pt x="1910475" y="4774714"/>
                        </a:cubicBezTo>
                        <a:cubicBezTo>
                          <a:pt x="1738526" y="4818963"/>
                          <a:pt x="1632226" y="4750166"/>
                          <a:pt x="1456737" y="4774714"/>
                        </a:cubicBezTo>
                        <a:cubicBezTo>
                          <a:pt x="1281248" y="4799262"/>
                          <a:pt x="1051152" y="4757831"/>
                          <a:pt x="788071" y="4774714"/>
                        </a:cubicBezTo>
                        <a:cubicBezTo>
                          <a:pt x="524990" y="4791597"/>
                          <a:pt x="174119" y="4741119"/>
                          <a:pt x="0" y="4774714"/>
                        </a:cubicBezTo>
                        <a:cubicBezTo>
                          <a:pt x="-58824" y="4551864"/>
                          <a:pt x="60394" y="4288330"/>
                          <a:pt x="0" y="4130128"/>
                        </a:cubicBezTo>
                        <a:cubicBezTo>
                          <a:pt x="-60394" y="3971926"/>
                          <a:pt x="13070" y="3685224"/>
                          <a:pt x="0" y="3485541"/>
                        </a:cubicBezTo>
                        <a:cubicBezTo>
                          <a:pt x="-13070" y="3285858"/>
                          <a:pt x="75250" y="3000675"/>
                          <a:pt x="0" y="2793208"/>
                        </a:cubicBezTo>
                        <a:cubicBezTo>
                          <a:pt x="-75250" y="2585741"/>
                          <a:pt x="23817" y="2511896"/>
                          <a:pt x="0" y="2244116"/>
                        </a:cubicBezTo>
                        <a:cubicBezTo>
                          <a:pt x="-23817" y="1976336"/>
                          <a:pt x="4936" y="1857988"/>
                          <a:pt x="0" y="1551782"/>
                        </a:cubicBezTo>
                        <a:cubicBezTo>
                          <a:pt x="-4936" y="1245576"/>
                          <a:pt x="57114" y="1227161"/>
                          <a:pt x="0" y="1050437"/>
                        </a:cubicBezTo>
                        <a:cubicBezTo>
                          <a:pt x="-57114" y="873714"/>
                          <a:pt x="14703" y="762842"/>
                          <a:pt x="0" y="596839"/>
                        </a:cubicBezTo>
                        <a:cubicBezTo>
                          <a:pt x="-14703" y="430836"/>
                          <a:pt x="43803" y="1750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22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1" y="221457"/>
            <a:ext cx="8610599" cy="1020762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90B1-2B7A-4192-B00A-EE81E77D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066800"/>
            <a:ext cx="8077200" cy="5410200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with epoch count, activation functions, layers, and unit count.</a:t>
            </a:r>
          </a:p>
          <a:p>
            <a:pPr lvl="2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 count did little past 25 epochs</a:t>
            </a:r>
          </a:p>
          <a:p>
            <a:pPr lvl="2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tanh activation functions performed the best</a:t>
            </a:r>
          </a:p>
          <a:p>
            <a:pPr lvl="2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Layers offered little improvement with more than three layers</a:t>
            </a:r>
          </a:p>
          <a:p>
            <a:pPr lvl="2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counts moving from 40 to 1000 offered a great improvement</a:t>
            </a:r>
          </a:p>
          <a:p>
            <a:pPr lvl="2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Increasing window size also had a drastic and positive impact up to 320 period</a:t>
            </a:r>
          </a:p>
          <a:p>
            <a:pPr lvl="2"/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The Simplest Way to Create an Interactive Candlestick Chart in Python | by  Eryk Lewinson | Towards Data Science">
            <a:extLst>
              <a:ext uri="{FF2B5EF4-FFF2-40B4-BE49-F238E27FC236}">
                <a16:creationId xmlns:a16="http://schemas.microsoft.com/office/drawing/2014/main" id="{EEB4F1DD-BA45-446E-B9F2-A3C6AC2D2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579" y="19413"/>
            <a:ext cx="7923213" cy="6838587"/>
          </a:xfrm>
          <a:prstGeom prst="rect">
            <a:avLst/>
          </a:prstGeom>
          <a:noFill/>
          <a:ln w="38100">
            <a:solidFill>
              <a:schemeClr val="bg1">
                <a:alpha val="3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64282"/>
                      <a:gd name="connsiteY0" fmla="*/ 0 h 4774714"/>
                      <a:gd name="connsiteX1" fmla="*/ 525381 w 7164282"/>
                      <a:gd name="connsiteY1" fmla="*/ 0 h 4774714"/>
                      <a:gd name="connsiteX2" fmla="*/ 907476 w 7164282"/>
                      <a:gd name="connsiteY2" fmla="*/ 0 h 4774714"/>
                      <a:gd name="connsiteX3" fmla="*/ 1647785 w 7164282"/>
                      <a:gd name="connsiteY3" fmla="*/ 0 h 4774714"/>
                      <a:gd name="connsiteX4" fmla="*/ 2173166 w 7164282"/>
                      <a:gd name="connsiteY4" fmla="*/ 0 h 4774714"/>
                      <a:gd name="connsiteX5" fmla="*/ 2698546 w 7164282"/>
                      <a:gd name="connsiteY5" fmla="*/ 0 h 4774714"/>
                      <a:gd name="connsiteX6" fmla="*/ 3438855 w 7164282"/>
                      <a:gd name="connsiteY6" fmla="*/ 0 h 4774714"/>
                      <a:gd name="connsiteX7" fmla="*/ 3892593 w 7164282"/>
                      <a:gd name="connsiteY7" fmla="*/ 0 h 4774714"/>
                      <a:gd name="connsiteX8" fmla="*/ 4632902 w 7164282"/>
                      <a:gd name="connsiteY8" fmla="*/ 0 h 4774714"/>
                      <a:gd name="connsiteX9" fmla="*/ 5373212 w 7164282"/>
                      <a:gd name="connsiteY9" fmla="*/ 0 h 4774714"/>
                      <a:gd name="connsiteX10" fmla="*/ 5970235 w 7164282"/>
                      <a:gd name="connsiteY10" fmla="*/ 0 h 4774714"/>
                      <a:gd name="connsiteX11" fmla="*/ 7164282 w 7164282"/>
                      <a:gd name="connsiteY11" fmla="*/ 0 h 4774714"/>
                      <a:gd name="connsiteX12" fmla="*/ 7164282 w 7164282"/>
                      <a:gd name="connsiteY12" fmla="*/ 549092 h 4774714"/>
                      <a:gd name="connsiteX13" fmla="*/ 7164282 w 7164282"/>
                      <a:gd name="connsiteY13" fmla="*/ 1002690 h 4774714"/>
                      <a:gd name="connsiteX14" fmla="*/ 7164282 w 7164282"/>
                      <a:gd name="connsiteY14" fmla="*/ 1599529 h 4774714"/>
                      <a:gd name="connsiteX15" fmla="*/ 7164282 w 7164282"/>
                      <a:gd name="connsiteY15" fmla="*/ 2196368 h 4774714"/>
                      <a:gd name="connsiteX16" fmla="*/ 7164282 w 7164282"/>
                      <a:gd name="connsiteY16" fmla="*/ 2793208 h 4774714"/>
                      <a:gd name="connsiteX17" fmla="*/ 7164282 w 7164282"/>
                      <a:gd name="connsiteY17" fmla="*/ 3437794 h 4774714"/>
                      <a:gd name="connsiteX18" fmla="*/ 7164282 w 7164282"/>
                      <a:gd name="connsiteY18" fmla="*/ 4082380 h 4774714"/>
                      <a:gd name="connsiteX19" fmla="*/ 7164282 w 7164282"/>
                      <a:gd name="connsiteY19" fmla="*/ 4774714 h 4774714"/>
                      <a:gd name="connsiteX20" fmla="*/ 6782187 w 7164282"/>
                      <a:gd name="connsiteY20" fmla="*/ 4774714 h 4774714"/>
                      <a:gd name="connsiteX21" fmla="*/ 6041878 w 7164282"/>
                      <a:gd name="connsiteY21" fmla="*/ 4774714 h 4774714"/>
                      <a:gd name="connsiteX22" fmla="*/ 5444854 w 7164282"/>
                      <a:gd name="connsiteY22" fmla="*/ 4774714 h 4774714"/>
                      <a:gd name="connsiteX23" fmla="*/ 4991116 w 7164282"/>
                      <a:gd name="connsiteY23" fmla="*/ 4774714 h 4774714"/>
                      <a:gd name="connsiteX24" fmla="*/ 4394093 w 7164282"/>
                      <a:gd name="connsiteY24" fmla="*/ 4774714 h 4774714"/>
                      <a:gd name="connsiteX25" fmla="*/ 4011998 w 7164282"/>
                      <a:gd name="connsiteY25" fmla="*/ 4774714 h 4774714"/>
                      <a:gd name="connsiteX26" fmla="*/ 3629903 w 7164282"/>
                      <a:gd name="connsiteY26" fmla="*/ 4774714 h 4774714"/>
                      <a:gd name="connsiteX27" fmla="*/ 3032879 w 7164282"/>
                      <a:gd name="connsiteY27" fmla="*/ 4774714 h 4774714"/>
                      <a:gd name="connsiteX28" fmla="*/ 2579142 w 7164282"/>
                      <a:gd name="connsiteY28" fmla="*/ 4774714 h 4774714"/>
                      <a:gd name="connsiteX29" fmla="*/ 1910475 w 7164282"/>
                      <a:gd name="connsiteY29" fmla="*/ 4774714 h 4774714"/>
                      <a:gd name="connsiteX30" fmla="*/ 1456737 w 7164282"/>
                      <a:gd name="connsiteY30" fmla="*/ 4774714 h 4774714"/>
                      <a:gd name="connsiteX31" fmla="*/ 788071 w 7164282"/>
                      <a:gd name="connsiteY31" fmla="*/ 4774714 h 4774714"/>
                      <a:gd name="connsiteX32" fmla="*/ 0 w 7164282"/>
                      <a:gd name="connsiteY32" fmla="*/ 4774714 h 4774714"/>
                      <a:gd name="connsiteX33" fmla="*/ 0 w 7164282"/>
                      <a:gd name="connsiteY33" fmla="*/ 4130128 h 4774714"/>
                      <a:gd name="connsiteX34" fmla="*/ 0 w 7164282"/>
                      <a:gd name="connsiteY34" fmla="*/ 3485541 h 4774714"/>
                      <a:gd name="connsiteX35" fmla="*/ 0 w 7164282"/>
                      <a:gd name="connsiteY35" fmla="*/ 2793208 h 4774714"/>
                      <a:gd name="connsiteX36" fmla="*/ 0 w 7164282"/>
                      <a:gd name="connsiteY36" fmla="*/ 2244116 h 4774714"/>
                      <a:gd name="connsiteX37" fmla="*/ 0 w 7164282"/>
                      <a:gd name="connsiteY37" fmla="*/ 1551782 h 4774714"/>
                      <a:gd name="connsiteX38" fmla="*/ 0 w 7164282"/>
                      <a:gd name="connsiteY38" fmla="*/ 1050437 h 4774714"/>
                      <a:gd name="connsiteX39" fmla="*/ 0 w 7164282"/>
                      <a:gd name="connsiteY39" fmla="*/ 596839 h 4774714"/>
                      <a:gd name="connsiteX40" fmla="*/ 0 w 7164282"/>
                      <a:gd name="connsiteY40" fmla="*/ 0 h 4774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7164282" h="4774714" extrusionOk="0">
                        <a:moveTo>
                          <a:pt x="0" y="0"/>
                        </a:moveTo>
                        <a:cubicBezTo>
                          <a:pt x="171006" y="-57313"/>
                          <a:pt x="372417" y="39551"/>
                          <a:pt x="525381" y="0"/>
                        </a:cubicBezTo>
                        <a:cubicBezTo>
                          <a:pt x="678345" y="-39551"/>
                          <a:pt x="780443" y="3317"/>
                          <a:pt x="907476" y="0"/>
                        </a:cubicBezTo>
                        <a:cubicBezTo>
                          <a:pt x="1034509" y="-3317"/>
                          <a:pt x="1323250" y="51409"/>
                          <a:pt x="1647785" y="0"/>
                        </a:cubicBezTo>
                        <a:cubicBezTo>
                          <a:pt x="1972320" y="-51409"/>
                          <a:pt x="2033324" y="35086"/>
                          <a:pt x="2173166" y="0"/>
                        </a:cubicBezTo>
                        <a:cubicBezTo>
                          <a:pt x="2313008" y="-35086"/>
                          <a:pt x="2468176" y="32151"/>
                          <a:pt x="2698546" y="0"/>
                        </a:cubicBezTo>
                        <a:cubicBezTo>
                          <a:pt x="2928916" y="-32151"/>
                          <a:pt x="3158003" y="18057"/>
                          <a:pt x="3438855" y="0"/>
                        </a:cubicBezTo>
                        <a:cubicBezTo>
                          <a:pt x="3719707" y="-18057"/>
                          <a:pt x="3679065" y="39585"/>
                          <a:pt x="3892593" y="0"/>
                        </a:cubicBezTo>
                        <a:cubicBezTo>
                          <a:pt x="4106121" y="-39585"/>
                          <a:pt x="4278517" y="55494"/>
                          <a:pt x="4632902" y="0"/>
                        </a:cubicBezTo>
                        <a:cubicBezTo>
                          <a:pt x="4987287" y="-55494"/>
                          <a:pt x="5085840" y="63881"/>
                          <a:pt x="5373212" y="0"/>
                        </a:cubicBezTo>
                        <a:cubicBezTo>
                          <a:pt x="5660584" y="-63881"/>
                          <a:pt x="5724963" y="18160"/>
                          <a:pt x="5970235" y="0"/>
                        </a:cubicBezTo>
                        <a:cubicBezTo>
                          <a:pt x="6215507" y="-18160"/>
                          <a:pt x="6891010" y="32032"/>
                          <a:pt x="7164282" y="0"/>
                        </a:cubicBezTo>
                        <a:cubicBezTo>
                          <a:pt x="7181175" y="172681"/>
                          <a:pt x="7150985" y="304057"/>
                          <a:pt x="7164282" y="549092"/>
                        </a:cubicBezTo>
                        <a:cubicBezTo>
                          <a:pt x="7177579" y="794127"/>
                          <a:pt x="7116883" y="817613"/>
                          <a:pt x="7164282" y="1002690"/>
                        </a:cubicBezTo>
                        <a:cubicBezTo>
                          <a:pt x="7211681" y="1187767"/>
                          <a:pt x="7163095" y="1474303"/>
                          <a:pt x="7164282" y="1599529"/>
                        </a:cubicBezTo>
                        <a:cubicBezTo>
                          <a:pt x="7165469" y="1724755"/>
                          <a:pt x="7129017" y="1909427"/>
                          <a:pt x="7164282" y="2196368"/>
                        </a:cubicBezTo>
                        <a:cubicBezTo>
                          <a:pt x="7199547" y="2483309"/>
                          <a:pt x="7160297" y="2672063"/>
                          <a:pt x="7164282" y="2793208"/>
                        </a:cubicBezTo>
                        <a:cubicBezTo>
                          <a:pt x="7168267" y="2914353"/>
                          <a:pt x="7125278" y="3174798"/>
                          <a:pt x="7164282" y="3437794"/>
                        </a:cubicBezTo>
                        <a:cubicBezTo>
                          <a:pt x="7203286" y="3700790"/>
                          <a:pt x="7116408" y="3761437"/>
                          <a:pt x="7164282" y="4082380"/>
                        </a:cubicBezTo>
                        <a:cubicBezTo>
                          <a:pt x="7212156" y="4403323"/>
                          <a:pt x="7120083" y="4466610"/>
                          <a:pt x="7164282" y="4774714"/>
                        </a:cubicBezTo>
                        <a:cubicBezTo>
                          <a:pt x="7049716" y="4810824"/>
                          <a:pt x="6962026" y="4764590"/>
                          <a:pt x="6782187" y="4774714"/>
                        </a:cubicBezTo>
                        <a:cubicBezTo>
                          <a:pt x="6602349" y="4784838"/>
                          <a:pt x="6316375" y="4774050"/>
                          <a:pt x="6041878" y="4774714"/>
                        </a:cubicBezTo>
                        <a:cubicBezTo>
                          <a:pt x="5767381" y="4775378"/>
                          <a:pt x="5691777" y="4722151"/>
                          <a:pt x="5444854" y="4774714"/>
                        </a:cubicBezTo>
                        <a:cubicBezTo>
                          <a:pt x="5197931" y="4827277"/>
                          <a:pt x="5129209" y="4737713"/>
                          <a:pt x="4991116" y="4774714"/>
                        </a:cubicBezTo>
                        <a:cubicBezTo>
                          <a:pt x="4853023" y="4811715"/>
                          <a:pt x="4561920" y="4731112"/>
                          <a:pt x="4394093" y="4774714"/>
                        </a:cubicBezTo>
                        <a:cubicBezTo>
                          <a:pt x="4226266" y="4818316"/>
                          <a:pt x="4148908" y="4758665"/>
                          <a:pt x="4011998" y="4774714"/>
                        </a:cubicBezTo>
                        <a:cubicBezTo>
                          <a:pt x="3875089" y="4790763"/>
                          <a:pt x="3717214" y="4757059"/>
                          <a:pt x="3629903" y="4774714"/>
                        </a:cubicBezTo>
                        <a:cubicBezTo>
                          <a:pt x="3542593" y="4792369"/>
                          <a:pt x="3169690" y="4729038"/>
                          <a:pt x="3032879" y="4774714"/>
                        </a:cubicBezTo>
                        <a:cubicBezTo>
                          <a:pt x="2896068" y="4820390"/>
                          <a:pt x="2788787" y="4730243"/>
                          <a:pt x="2579142" y="4774714"/>
                        </a:cubicBezTo>
                        <a:cubicBezTo>
                          <a:pt x="2369497" y="4819185"/>
                          <a:pt x="2082424" y="4730465"/>
                          <a:pt x="1910475" y="4774714"/>
                        </a:cubicBezTo>
                        <a:cubicBezTo>
                          <a:pt x="1738526" y="4818963"/>
                          <a:pt x="1632226" y="4750166"/>
                          <a:pt x="1456737" y="4774714"/>
                        </a:cubicBezTo>
                        <a:cubicBezTo>
                          <a:pt x="1281248" y="4799262"/>
                          <a:pt x="1051152" y="4757831"/>
                          <a:pt x="788071" y="4774714"/>
                        </a:cubicBezTo>
                        <a:cubicBezTo>
                          <a:pt x="524990" y="4791597"/>
                          <a:pt x="174119" y="4741119"/>
                          <a:pt x="0" y="4774714"/>
                        </a:cubicBezTo>
                        <a:cubicBezTo>
                          <a:pt x="-58824" y="4551864"/>
                          <a:pt x="60394" y="4288330"/>
                          <a:pt x="0" y="4130128"/>
                        </a:cubicBezTo>
                        <a:cubicBezTo>
                          <a:pt x="-60394" y="3971926"/>
                          <a:pt x="13070" y="3685224"/>
                          <a:pt x="0" y="3485541"/>
                        </a:cubicBezTo>
                        <a:cubicBezTo>
                          <a:pt x="-13070" y="3285858"/>
                          <a:pt x="75250" y="3000675"/>
                          <a:pt x="0" y="2793208"/>
                        </a:cubicBezTo>
                        <a:cubicBezTo>
                          <a:pt x="-75250" y="2585741"/>
                          <a:pt x="23817" y="2511896"/>
                          <a:pt x="0" y="2244116"/>
                        </a:cubicBezTo>
                        <a:cubicBezTo>
                          <a:pt x="-23817" y="1976336"/>
                          <a:pt x="4936" y="1857988"/>
                          <a:pt x="0" y="1551782"/>
                        </a:cubicBezTo>
                        <a:cubicBezTo>
                          <a:pt x="-4936" y="1245576"/>
                          <a:pt x="57114" y="1227161"/>
                          <a:pt x="0" y="1050437"/>
                        </a:cubicBezTo>
                        <a:cubicBezTo>
                          <a:pt x="-57114" y="873714"/>
                          <a:pt x="14703" y="762842"/>
                          <a:pt x="0" y="596839"/>
                        </a:cubicBezTo>
                        <a:cubicBezTo>
                          <a:pt x="-14703" y="430836"/>
                          <a:pt x="43803" y="1750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597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1" y="221457"/>
            <a:ext cx="8610599" cy="1020762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90B1-2B7A-4192-B00A-EE81E77D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066800"/>
            <a:ext cx="8077200" cy="5410200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Absolute Error over Epoch Training</a:t>
            </a: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757225D-67B9-42BE-ADCA-1A9D8B1F9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780592"/>
            <a:ext cx="948121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7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1" y="221457"/>
            <a:ext cx="8610599" cy="1020762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795D6-7CD7-44CD-BB19-0BDAF532B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115" y="1242219"/>
            <a:ext cx="9903419" cy="4548982"/>
          </a:xfrm>
        </p:spPr>
        <p:txBody>
          <a:bodyPr>
            <a:noAutofit/>
          </a:bodyPr>
          <a:lstStyle/>
          <a:p>
            <a:r>
              <a:rPr lang="en-US" sz="2400" dirty="0"/>
              <a:t>Eight models selected</a:t>
            </a:r>
          </a:p>
          <a:p>
            <a:r>
              <a:rPr lang="en-US" sz="2400" dirty="0"/>
              <a:t>Two window sizes</a:t>
            </a:r>
          </a:p>
          <a:p>
            <a:pPr lvl="1"/>
            <a:r>
              <a:rPr lang="en-US" sz="2400" dirty="0"/>
              <a:t>20-period</a:t>
            </a:r>
          </a:p>
          <a:p>
            <a:pPr lvl="1"/>
            <a:r>
              <a:rPr lang="en-US" sz="2400" dirty="0"/>
              <a:t>320-peried</a:t>
            </a:r>
          </a:p>
          <a:p>
            <a:r>
              <a:rPr lang="en-US" sz="2400" dirty="0"/>
              <a:t>Four activation functions for each window size</a:t>
            </a:r>
          </a:p>
          <a:p>
            <a:pPr lvl="1"/>
            <a:r>
              <a:rPr lang="en-US" sz="2400" dirty="0"/>
              <a:t>Linear</a:t>
            </a:r>
          </a:p>
          <a:p>
            <a:pPr lvl="1"/>
            <a:r>
              <a:rPr lang="en-US" sz="2400" dirty="0"/>
              <a:t>Elu</a:t>
            </a:r>
          </a:p>
          <a:p>
            <a:pPr lvl="1"/>
            <a:r>
              <a:rPr lang="en-US" sz="2400" dirty="0" err="1"/>
              <a:t>Selu</a:t>
            </a:r>
            <a:endParaRPr lang="en-US" sz="2400" dirty="0"/>
          </a:p>
          <a:p>
            <a:pPr lvl="1"/>
            <a:r>
              <a:rPr lang="en-US" sz="2400" dirty="0"/>
              <a:t>Tanh</a:t>
            </a:r>
          </a:p>
        </p:txBody>
      </p:sp>
      <p:pic>
        <p:nvPicPr>
          <p:cNvPr id="7" name="Picture 2" descr="The Simplest Way to Create an Interactive Candlestick Chart in Python | by  Eryk Lewinson | Towards Data Science">
            <a:extLst>
              <a:ext uri="{FF2B5EF4-FFF2-40B4-BE49-F238E27FC236}">
                <a16:creationId xmlns:a16="http://schemas.microsoft.com/office/drawing/2014/main" id="{524D449F-FC98-406A-8B87-CADF43297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579" y="19413"/>
            <a:ext cx="7923213" cy="6838587"/>
          </a:xfrm>
          <a:prstGeom prst="rect">
            <a:avLst/>
          </a:prstGeom>
          <a:noFill/>
          <a:ln w="38100">
            <a:solidFill>
              <a:schemeClr val="bg1">
                <a:alpha val="3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64282"/>
                      <a:gd name="connsiteY0" fmla="*/ 0 h 4774714"/>
                      <a:gd name="connsiteX1" fmla="*/ 525381 w 7164282"/>
                      <a:gd name="connsiteY1" fmla="*/ 0 h 4774714"/>
                      <a:gd name="connsiteX2" fmla="*/ 907476 w 7164282"/>
                      <a:gd name="connsiteY2" fmla="*/ 0 h 4774714"/>
                      <a:gd name="connsiteX3" fmla="*/ 1647785 w 7164282"/>
                      <a:gd name="connsiteY3" fmla="*/ 0 h 4774714"/>
                      <a:gd name="connsiteX4" fmla="*/ 2173166 w 7164282"/>
                      <a:gd name="connsiteY4" fmla="*/ 0 h 4774714"/>
                      <a:gd name="connsiteX5" fmla="*/ 2698546 w 7164282"/>
                      <a:gd name="connsiteY5" fmla="*/ 0 h 4774714"/>
                      <a:gd name="connsiteX6" fmla="*/ 3438855 w 7164282"/>
                      <a:gd name="connsiteY6" fmla="*/ 0 h 4774714"/>
                      <a:gd name="connsiteX7" fmla="*/ 3892593 w 7164282"/>
                      <a:gd name="connsiteY7" fmla="*/ 0 h 4774714"/>
                      <a:gd name="connsiteX8" fmla="*/ 4632902 w 7164282"/>
                      <a:gd name="connsiteY8" fmla="*/ 0 h 4774714"/>
                      <a:gd name="connsiteX9" fmla="*/ 5373212 w 7164282"/>
                      <a:gd name="connsiteY9" fmla="*/ 0 h 4774714"/>
                      <a:gd name="connsiteX10" fmla="*/ 5970235 w 7164282"/>
                      <a:gd name="connsiteY10" fmla="*/ 0 h 4774714"/>
                      <a:gd name="connsiteX11" fmla="*/ 7164282 w 7164282"/>
                      <a:gd name="connsiteY11" fmla="*/ 0 h 4774714"/>
                      <a:gd name="connsiteX12" fmla="*/ 7164282 w 7164282"/>
                      <a:gd name="connsiteY12" fmla="*/ 549092 h 4774714"/>
                      <a:gd name="connsiteX13" fmla="*/ 7164282 w 7164282"/>
                      <a:gd name="connsiteY13" fmla="*/ 1002690 h 4774714"/>
                      <a:gd name="connsiteX14" fmla="*/ 7164282 w 7164282"/>
                      <a:gd name="connsiteY14" fmla="*/ 1599529 h 4774714"/>
                      <a:gd name="connsiteX15" fmla="*/ 7164282 w 7164282"/>
                      <a:gd name="connsiteY15" fmla="*/ 2196368 h 4774714"/>
                      <a:gd name="connsiteX16" fmla="*/ 7164282 w 7164282"/>
                      <a:gd name="connsiteY16" fmla="*/ 2793208 h 4774714"/>
                      <a:gd name="connsiteX17" fmla="*/ 7164282 w 7164282"/>
                      <a:gd name="connsiteY17" fmla="*/ 3437794 h 4774714"/>
                      <a:gd name="connsiteX18" fmla="*/ 7164282 w 7164282"/>
                      <a:gd name="connsiteY18" fmla="*/ 4082380 h 4774714"/>
                      <a:gd name="connsiteX19" fmla="*/ 7164282 w 7164282"/>
                      <a:gd name="connsiteY19" fmla="*/ 4774714 h 4774714"/>
                      <a:gd name="connsiteX20" fmla="*/ 6782187 w 7164282"/>
                      <a:gd name="connsiteY20" fmla="*/ 4774714 h 4774714"/>
                      <a:gd name="connsiteX21" fmla="*/ 6041878 w 7164282"/>
                      <a:gd name="connsiteY21" fmla="*/ 4774714 h 4774714"/>
                      <a:gd name="connsiteX22" fmla="*/ 5444854 w 7164282"/>
                      <a:gd name="connsiteY22" fmla="*/ 4774714 h 4774714"/>
                      <a:gd name="connsiteX23" fmla="*/ 4991116 w 7164282"/>
                      <a:gd name="connsiteY23" fmla="*/ 4774714 h 4774714"/>
                      <a:gd name="connsiteX24" fmla="*/ 4394093 w 7164282"/>
                      <a:gd name="connsiteY24" fmla="*/ 4774714 h 4774714"/>
                      <a:gd name="connsiteX25" fmla="*/ 4011998 w 7164282"/>
                      <a:gd name="connsiteY25" fmla="*/ 4774714 h 4774714"/>
                      <a:gd name="connsiteX26" fmla="*/ 3629903 w 7164282"/>
                      <a:gd name="connsiteY26" fmla="*/ 4774714 h 4774714"/>
                      <a:gd name="connsiteX27" fmla="*/ 3032879 w 7164282"/>
                      <a:gd name="connsiteY27" fmla="*/ 4774714 h 4774714"/>
                      <a:gd name="connsiteX28" fmla="*/ 2579142 w 7164282"/>
                      <a:gd name="connsiteY28" fmla="*/ 4774714 h 4774714"/>
                      <a:gd name="connsiteX29" fmla="*/ 1910475 w 7164282"/>
                      <a:gd name="connsiteY29" fmla="*/ 4774714 h 4774714"/>
                      <a:gd name="connsiteX30" fmla="*/ 1456737 w 7164282"/>
                      <a:gd name="connsiteY30" fmla="*/ 4774714 h 4774714"/>
                      <a:gd name="connsiteX31" fmla="*/ 788071 w 7164282"/>
                      <a:gd name="connsiteY31" fmla="*/ 4774714 h 4774714"/>
                      <a:gd name="connsiteX32" fmla="*/ 0 w 7164282"/>
                      <a:gd name="connsiteY32" fmla="*/ 4774714 h 4774714"/>
                      <a:gd name="connsiteX33" fmla="*/ 0 w 7164282"/>
                      <a:gd name="connsiteY33" fmla="*/ 4130128 h 4774714"/>
                      <a:gd name="connsiteX34" fmla="*/ 0 w 7164282"/>
                      <a:gd name="connsiteY34" fmla="*/ 3485541 h 4774714"/>
                      <a:gd name="connsiteX35" fmla="*/ 0 w 7164282"/>
                      <a:gd name="connsiteY35" fmla="*/ 2793208 h 4774714"/>
                      <a:gd name="connsiteX36" fmla="*/ 0 w 7164282"/>
                      <a:gd name="connsiteY36" fmla="*/ 2244116 h 4774714"/>
                      <a:gd name="connsiteX37" fmla="*/ 0 w 7164282"/>
                      <a:gd name="connsiteY37" fmla="*/ 1551782 h 4774714"/>
                      <a:gd name="connsiteX38" fmla="*/ 0 w 7164282"/>
                      <a:gd name="connsiteY38" fmla="*/ 1050437 h 4774714"/>
                      <a:gd name="connsiteX39" fmla="*/ 0 w 7164282"/>
                      <a:gd name="connsiteY39" fmla="*/ 596839 h 4774714"/>
                      <a:gd name="connsiteX40" fmla="*/ 0 w 7164282"/>
                      <a:gd name="connsiteY40" fmla="*/ 0 h 4774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7164282" h="4774714" extrusionOk="0">
                        <a:moveTo>
                          <a:pt x="0" y="0"/>
                        </a:moveTo>
                        <a:cubicBezTo>
                          <a:pt x="171006" y="-57313"/>
                          <a:pt x="372417" y="39551"/>
                          <a:pt x="525381" y="0"/>
                        </a:cubicBezTo>
                        <a:cubicBezTo>
                          <a:pt x="678345" y="-39551"/>
                          <a:pt x="780443" y="3317"/>
                          <a:pt x="907476" y="0"/>
                        </a:cubicBezTo>
                        <a:cubicBezTo>
                          <a:pt x="1034509" y="-3317"/>
                          <a:pt x="1323250" y="51409"/>
                          <a:pt x="1647785" y="0"/>
                        </a:cubicBezTo>
                        <a:cubicBezTo>
                          <a:pt x="1972320" y="-51409"/>
                          <a:pt x="2033324" y="35086"/>
                          <a:pt x="2173166" y="0"/>
                        </a:cubicBezTo>
                        <a:cubicBezTo>
                          <a:pt x="2313008" y="-35086"/>
                          <a:pt x="2468176" y="32151"/>
                          <a:pt x="2698546" y="0"/>
                        </a:cubicBezTo>
                        <a:cubicBezTo>
                          <a:pt x="2928916" y="-32151"/>
                          <a:pt x="3158003" y="18057"/>
                          <a:pt x="3438855" y="0"/>
                        </a:cubicBezTo>
                        <a:cubicBezTo>
                          <a:pt x="3719707" y="-18057"/>
                          <a:pt x="3679065" y="39585"/>
                          <a:pt x="3892593" y="0"/>
                        </a:cubicBezTo>
                        <a:cubicBezTo>
                          <a:pt x="4106121" y="-39585"/>
                          <a:pt x="4278517" y="55494"/>
                          <a:pt x="4632902" y="0"/>
                        </a:cubicBezTo>
                        <a:cubicBezTo>
                          <a:pt x="4987287" y="-55494"/>
                          <a:pt x="5085840" y="63881"/>
                          <a:pt x="5373212" y="0"/>
                        </a:cubicBezTo>
                        <a:cubicBezTo>
                          <a:pt x="5660584" y="-63881"/>
                          <a:pt x="5724963" y="18160"/>
                          <a:pt x="5970235" y="0"/>
                        </a:cubicBezTo>
                        <a:cubicBezTo>
                          <a:pt x="6215507" y="-18160"/>
                          <a:pt x="6891010" y="32032"/>
                          <a:pt x="7164282" y="0"/>
                        </a:cubicBezTo>
                        <a:cubicBezTo>
                          <a:pt x="7181175" y="172681"/>
                          <a:pt x="7150985" y="304057"/>
                          <a:pt x="7164282" y="549092"/>
                        </a:cubicBezTo>
                        <a:cubicBezTo>
                          <a:pt x="7177579" y="794127"/>
                          <a:pt x="7116883" y="817613"/>
                          <a:pt x="7164282" y="1002690"/>
                        </a:cubicBezTo>
                        <a:cubicBezTo>
                          <a:pt x="7211681" y="1187767"/>
                          <a:pt x="7163095" y="1474303"/>
                          <a:pt x="7164282" y="1599529"/>
                        </a:cubicBezTo>
                        <a:cubicBezTo>
                          <a:pt x="7165469" y="1724755"/>
                          <a:pt x="7129017" y="1909427"/>
                          <a:pt x="7164282" y="2196368"/>
                        </a:cubicBezTo>
                        <a:cubicBezTo>
                          <a:pt x="7199547" y="2483309"/>
                          <a:pt x="7160297" y="2672063"/>
                          <a:pt x="7164282" y="2793208"/>
                        </a:cubicBezTo>
                        <a:cubicBezTo>
                          <a:pt x="7168267" y="2914353"/>
                          <a:pt x="7125278" y="3174798"/>
                          <a:pt x="7164282" y="3437794"/>
                        </a:cubicBezTo>
                        <a:cubicBezTo>
                          <a:pt x="7203286" y="3700790"/>
                          <a:pt x="7116408" y="3761437"/>
                          <a:pt x="7164282" y="4082380"/>
                        </a:cubicBezTo>
                        <a:cubicBezTo>
                          <a:pt x="7212156" y="4403323"/>
                          <a:pt x="7120083" y="4466610"/>
                          <a:pt x="7164282" y="4774714"/>
                        </a:cubicBezTo>
                        <a:cubicBezTo>
                          <a:pt x="7049716" y="4810824"/>
                          <a:pt x="6962026" y="4764590"/>
                          <a:pt x="6782187" y="4774714"/>
                        </a:cubicBezTo>
                        <a:cubicBezTo>
                          <a:pt x="6602349" y="4784838"/>
                          <a:pt x="6316375" y="4774050"/>
                          <a:pt x="6041878" y="4774714"/>
                        </a:cubicBezTo>
                        <a:cubicBezTo>
                          <a:pt x="5767381" y="4775378"/>
                          <a:pt x="5691777" y="4722151"/>
                          <a:pt x="5444854" y="4774714"/>
                        </a:cubicBezTo>
                        <a:cubicBezTo>
                          <a:pt x="5197931" y="4827277"/>
                          <a:pt x="5129209" y="4737713"/>
                          <a:pt x="4991116" y="4774714"/>
                        </a:cubicBezTo>
                        <a:cubicBezTo>
                          <a:pt x="4853023" y="4811715"/>
                          <a:pt x="4561920" y="4731112"/>
                          <a:pt x="4394093" y="4774714"/>
                        </a:cubicBezTo>
                        <a:cubicBezTo>
                          <a:pt x="4226266" y="4818316"/>
                          <a:pt x="4148908" y="4758665"/>
                          <a:pt x="4011998" y="4774714"/>
                        </a:cubicBezTo>
                        <a:cubicBezTo>
                          <a:pt x="3875089" y="4790763"/>
                          <a:pt x="3717214" y="4757059"/>
                          <a:pt x="3629903" y="4774714"/>
                        </a:cubicBezTo>
                        <a:cubicBezTo>
                          <a:pt x="3542593" y="4792369"/>
                          <a:pt x="3169690" y="4729038"/>
                          <a:pt x="3032879" y="4774714"/>
                        </a:cubicBezTo>
                        <a:cubicBezTo>
                          <a:pt x="2896068" y="4820390"/>
                          <a:pt x="2788787" y="4730243"/>
                          <a:pt x="2579142" y="4774714"/>
                        </a:cubicBezTo>
                        <a:cubicBezTo>
                          <a:pt x="2369497" y="4819185"/>
                          <a:pt x="2082424" y="4730465"/>
                          <a:pt x="1910475" y="4774714"/>
                        </a:cubicBezTo>
                        <a:cubicBezTo>
                          <a:pt x="1738526" y="4818963"/>
                          <a:pt x="1632226" y="4750166"/>
                          <a:pt x="1456737" y="4774714"/>
                        </a:cubicBezTo>
                        <a:cubicBezTo>
                          <a:pt x="1281248" y="4799262"/>
                          <a:pt x="1051152" y="4757831"/>
                          <a:pt x="788071" y="4774714"/>
                        </a:cubicBezTo>
                        <a:cubicBezTo>
                          <a:pt x="524990" y="4791597"/>
                          <a:pt x="174119" y="4741119"/>
                          <a:pt x="0" y="4774714"/>
                        </a:cubicBezTo>
                        <a:cubicBezTo>
                          <a:pt x="-58824" y="4551864"/>
                          <a:pt x="60394" y="4288330"/>
                          <a:pt x="0" y="4130128"/>
                        </a:cubicBezTo>
                        <a:cubicBezTo>
                          <a:pt x="-60394" y="3971926"/>
                          <a:pt x="13070" y="3685224"/>
                          <a:pt x="0" y="3485541"/>
                        </a:cubicBezTo>
                        <a:cubicBezTo>
                          <a:pt x="-13070" y="3285858"/>
                          <a:pt x="75250" y="3000675"/>
                          <a:pt x="0" y="2793208"/>
                        </a:cubicBezTo>
                        <a:cubicBezTo>
                          <a:pt x="-75250" y="2585741"/>
                          <a:pt x="23817" y="2511896"/>
                          <a:pt x="0" y="2244116"/>
                        </a:cubicBezTo>
                        <a:cubicBezTo>
                          <a:pt x="-23817" y="1976336"/>
                          <a:pt x="4936" y="1857988"/>
                          <a:pt x="0" y="1551782"/>
                        </a:cubicBezTo>
                        <a:cubicBezTo>
                          <a:pt x="-4936" y="1245576"/>
                          <a:pt x="57114" y="1227161"/>
                          <a:pt x="0" y="1050437"/>
                        </a:cubicBezTo>
                        <a:cubicBezTo>
                          <a:pt x="-57114" y="873714"/>
                          <a:pt x="14703" y="762842"/>
                          <a:pt x="0" y="596839"/>
                        </a:cubicBezTo>
                        <a:cubicBezTo>
                          <a:pt x="-14703" y="430836"/>
                          <a:pt x="43803" y="1750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09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1813" y="221457"/>
            <a:ext cx="9372598" cy="1020762"/>
          </a:xfrm>
        </p:spPr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90B1-2B7A-4192-B00A-EE81E77D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2" y="1752600"/>
            <a:ext cx="3122613" cy="426720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Predicted z-score vs. actual z-score for previous five trading days (11/26/2021 – 12/2/2021)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linear_20 model performance on the low z-scores is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impressive</a:t>
            </a: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F22B03F-56F3-4271-8866-8F9DF6C79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25" y="0"/>
            <a:ext cx="8915400" cy="688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9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1813" y="221457"/>
            <a:ext cx="9372598" cy="1020762"/>
          </a:xfrm>
        </p:spPr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90B1-2B7A-4192-B00A-EE81E77D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990600"/>
            <a:ext cx="11506200" cy="1371600"/>
          </a:xfrm>
        </p:spPr>
        <p:txBody>
          <a:bodyPr>
            <a:normAutofit/>
          </a:bodyPr>
          <a:lstStyle/>
          <a:p>
            <a:pPr lvl="1"/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 Error on Absolute Values for SPY on 12/3/2021</a:t>
            </a:r>
            <a:endParaRPr lang="en-US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A0FBA325-B40F-4C27-A5BF-5B7442E9E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4" y="1828800"/>
            <a:ext cx="10931236" cy="41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9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1813" y="221457"/>
            <a:ext cx="9372598" cy="1020762"/>
          </a:xfrm>
        </p:spPr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90B1-2B7A-4192-B00A-EE81E77D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78" y="990600"/>
            <a:ext cx="12038047" cy="137160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 Error on Absolute Values for SPY on 12/3/2021 – 12/7/2021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12/7/2021 was a 2% gain day for SPY</a:t>
            </a:r>
          </a:p>
          <a:p>
            <a:pPr lvl="2"/>
            <a:r>
              <a:rPr lang="en-US" sz="3000" dirty="0">
                <a:latin typeface="Calibri" panose="020F0502020204030204" pitchFamily="34" charset="0"/>
                <a:cs typeface="Times New Roman" panose="02020603050405020304" pitchFamily="18" charset="0"/>
              </a:rPr>
              <a:t>The 20-period models fared poorly, but the 320-period models didn’t see it coming at 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BA325-B40F-4C27-A5BF-5B7442E9E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755" y="1242220"/>
            <a:ext cx="11803292" cy="539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44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52E69A4-3357-47BC-A882-D9445985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3" y="457200"/>
            <a:ext cx="9903418" cy="905482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7FF95-EB72-4245-AD63-1D1AF4B8B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5703" y="1295400"/>
            <a:ext cx="8841109" cy="5181600"/>
          </a:xfrm>
        </p:spPr>
        <p:txBody>
          <a:bodyPr>
            <a:normAutofit/>
          </a:bodyPr>
          <a:lstStyle/>
          <a:p>
            <a:r>
              <a:rPr lang="en-US" sz="2800" dirty="0"/>
              <a:t>Forecasting next-day OHLC data in a useful way is difficult</a:t>
            </a:r>
          </a:p>
          <a:p>
            <a:r>
              <a:rPr lang="en-US" sz="2800" dirty="0"/>
              <a:t>However, some combinations of activation functions and window sizes seem to be more promising than others</a:t>
            </a:r>
          </a:p>
          <a:p>
            <a:r>
              <a:rPr lang="en-US" sz="2800" dirty="0"/>
              <a:t>The use of z-scores makes the models harder to use, but much more flexible</a:t>
            </a:r>
          </a:p>
          <a:p>
            <a:r>
              <a:rPr lang="en-US" sz="2800" dirty="0"/>
              <a:t>The linear_20 model will be interesting for the next big selloff day – will it see it coming like it did Black Friday?</a:t>
            </a:r>
          </a:p>
          <a:p>
            <a:r>
              <a:rPr lang="en-US" sz="2800" dirty="0"/>
              <a:t>These models will need to be used in conjunction with other information for use in any actual decision-making</a:t>
            </a:r>
          </a:p>
        </p:txBody>
      </p:sp>
      <p:pic>
        <p:nvPicPr>
          <p:cNvPr id="5" name="Picture 2" descr="The Simplest Way to Create an Interactive Candlestick Chart in Python | by  Eryk Lewinson | Towards Data Science">
            <a:extLst>
              <a:ext uri="{FF2B5EF4-FFF2-40B4-BE49-F238E27FC236}">
                <a16:creationId xmlns:a16="http://schemas.microsoft.com/office/drawing/2014/main" id="{7D759404-3F30-4467-9C58-C2B30DD1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579" y="19413"/>
            <a:ext cx="7923213" cy="6838587"/>
          </a:xfrm>
          <a:prstGeom prst="rect">
            <a:avLst/>
          </a:prstGeom>
          <a:noFill/>
          <a:ln w="38100">
            <a:solidFill>
              <a:schemeClr val="bg1">
                <a:alpha val="3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64282"/>
                      <a:gd name="connsiteY0" fmla="*/ 0 h 4774714"/>
                      <a:gd name="connsiteX1" fmla="*/ 525381 w 7164282"/>
                      <a:gd name="connsiteY1" fmla="*/ 0 h 4774714"/>
                      <a:gd name="connsiteX2" fmla="*/ 907476 w 7164282"/>
                      <a:gd name="connsiteY2" fmla="*/ 0 h 4774714"/>
                      <a:gd name="connsiteX3" fmla="*/ 1647785 w 7164282"/>
                      <a:gd name="connsiteY3" fmla="*/ 0 h 4774714"/>
                      <a:gd name="connsiteX4" fmla="*/ 2173166 w 7164282"/>
                      <a:gd name="connsiteY4" fmla="*/ 0 h 4774714"/>
                      <a:gd name="connsiteX5" fmla="*/ 2698546 w 7164282"/>
                      <a:gd name="connsiteY5" fmla="*/ 0 h 4774714"/>
                      <a:gd name="connsiteX6" fmla="*/ 3438855 w 7164282"/>
                      <a:gd name="connsiteY6" fmla="*/ 0 h 4774714"/>
                      <a:gd name="connsiteX7" fmla="*/ 3892593 w 7164282"/>
                      <a:gd name="connsiteY7" fmla="*/ 0 h 4774714"/>
                      <a:gd name="connsiteX8" fmla="*/ 4632902 w 7164282"/>
                      <a:gd name="connsiteY8" fmla="*/ 0 h 4774714"/>
                      <a:gd name="connsiteX9" fmla="*/ 5373212 w 7164282"/>
                      <a:gd name="connsiteY9" fmla="*/ 0 h 4774714"/>
                      <a:gd name="connsiteX10" fmla="*/ 5970235 w 7164282"/>
                      <a:gd name="connsiteY10" fmla="*/ 0 h 4774714"/>
                      <a:gd name="connsiteX11" fmla="*/ 7164282 w 7164282"/>
                      <a:gd name="connsiteY11" fmla="*/ 0 h 4774714"/>
                      <a:gd name="connsiteX12" fmla="*/ 7164282 w 7164282"/>
                      <a:gd name="connsiteY12" fmla="*/ 549092 h 4774714"/>
                      <a:gd name="connsiteX13" fmla="*/ 7164282 w 7164282"/>
                      <a:gd name="connsiteY13" fmla="*/ 1002690 h 4774714"/>
                      <a:gd name="connsiteX14" fmla="*/ 7164282 w 7164282"/>
                      <a:gd name="connsiteY14" fmla="*/ 1599529 h 4774714"/>
                      <a:gd name="connsiteX15" fmla="*/ 7164282 w 7164282"/>
                      <a:gd name="connsiteY15" fmla="*/ 2196368 h 4774714"/>
                      <a:gd name="connsiteX16" fmla="*/ 7164282 w 7164282"/>
                      <a:gd name="connsiteY16" fmla="*/ 2793208 h 4774714"/>
                      <a:gd name="connsiteX17" fmla="*/ 7164282 w 7164282"/>
                      <a:gd name="connsiteY17" fmla="*/ 3437794 h 4774714"/>
                      <a:gd name="connsiteX18" fmla="*/ 7164282 w 7164282"/>
                      <a:gd name="connsiteY18" fmla="*/ 4082380 h 4774714"/>
                      <a:gd name="connsiteX19" fmla="*/ 7164282 w 7164282"/>
                      <a:gd name="connsiteY19" fmla="*/ 4774714 h 4774714"/>
                      <a:gd name="connsiteX20" fmla="*/ 6782187 w 7164282"/>
                      <a:gd name="connsiteY20" fmla="*/ 4774714 h 4774714"/>
                      <a:gd name="connsiteX21" fmla="*/ 6041878 w 7164282"/>
                      <a:gd name="connsiteY21" fmla="*/ 4774714 h 4774714"/>
                      <a:gd name="connsiteX22" fmla="*/ 5444854 w 7164282"/>
                      <a:gd name="connsiteY22" fmla="*/ 4774714 h 4774714"/>
                      <a:gd name="connsiteX23" fmla="*/ 4991116 w 7164282"/>
                      <a:gd name="connsiteY23" fmla="*/ 4774714 h 4774714"/>
                      <a:gd name="connsiteX24" fmla="*/ 4394093 w 7164282"/>
                      <a:gd name="connsiteY24" fmla="*/ 4774714 h 4774714"/>
                      <a:gd name="connsiteX25" fmla="*/ 4011998 w 7164282"/>
                      <a:gd name="connsiteY25" fmla="*/ 4774714 h 4774714"/>
                      <a:gd name="connsiteX26" fmla="*/ 3629903 w 7164282"/>
                      <a:gd name="connsiteY26" fmla="*/ 4774714 h 4774714"/>
                      <a:gd name="connsiteX27" fmla="*/ 3032879 w 7164282"/>
                      <a:gd name="connsiteY27" fmla="*/ 4774714 h 4774714"/>
                      <a:gd name="connsiteX28" fmla="*/ 2579142 w 7164282"/>
                      <a:gd name="connsiteY28" fmla="*/ 4774714 h 4774714"/>
                      <a:gd name="connsiteX29" fmla="*/ 1910475 w 7164282"/>
                      <a:gd name="connsiteY29" fmla="*/ 4774714 h 4774714"/>
                      <a:gd name="connsiteX30" fmla="*/ 1456737 w 7164282"/>
                      <a:gd name="connsiteY30" fmla="*/ 4774714 h 4774714"/>
                      <a:gd name="connsiteX31" fmla="*/ 788071 w 7164282"/>
                      <a:gd name="connsiteY31" fmla="*/ 4774714 h 4774714"/>
                      <a:gd name="connsiteX32" fmla="*/ 0 w 7164282"/>
                      <a:gd name="connsiteY32" fmla="*/ 4774714 h 4774714"/>
                      <a:gd name="connsiteX33" fmla="*/ 0 w 7164282"/>
                      <a:gd name="connsiteY33" fmla="*/ 4130128 h 4774714"/>
                      <a:gd name="connsiteX34" fmla="*/ 0 w 7164282"/>
                      <a:gd name="connsiteY34" fmla="*/ 3485541 h 4774714"/>
                      <a:gd name="connsiteX35" fmla="*/ 0 w 7164282"/>
                      <a:gd name="connsiteY35" fmla="*/ 2793208 h 4774714"/>
                      <a:gd name="connsiteX36" fmla="*/ 0 w 7164282"/>
                      <a:gd name="connsiteY36" fmla="*/ 2244116 h 4774714"/>
                      <a:gd name="connsiteX37" fmla="*/ 0 w 7164282"/>
                      <a:gd name="connsiteY37" fmla="*/ 1551782 h 4774714"/>
                      <a:gd name="connsiteX38" fmla="*/ 0 w 7164282"/>
                      <a:gd name="connsiteY38" fmla="*/ 1050437 h 4774714"/>
                      <a:gd name="connsiteX39" fmla="*/ 0 w 7164282"/>
                      <a:gd name="connsiteY39" fmla="*/ 596839 h 4774714"/>
                      <a:gd name="connsiteX40" fmla="*/ 0 w 7164282"/>
                      <a:gd name="connsiteY40" fmla="*/ 0 h 4774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7164282" h="4774714" extrusionOk="0">
                        <a:moveTo>
                          <a:pt x="0" y="0"/>
                        </a:moveTo>
                        <a:cubicBezTo>
                          <a:pt x="171006" y="-57313"/>
                          <a:pt x="372417" y="39551"/>
                          <a:pt x="525381" y="0"/>
                        </a:cubicBezTo>
                        <a:cubicBezTo>
                          <a:pt x="678345" y="-39551"/>
                          <a:pt x="780443" y="3317"/>
                          <a:pt x="907476" y="0"/>
                        </a:cubicBezTo>
                        <a:cubicBezTo>
                          <a:pt x="1034509" y="-3317"/>
                          <a:pt x="1323250" y="51409"/>
                          <a:pt x="1647785" y="0"/>
                        </a:cubicBezTo>
                        <a:cubicBezTo>
                          <a:pt x="1972320" y="-51409"/>
                          <a:pt x="2033324" y="35086"/>
                          <a:pt x="2173166" y="0"/>
                        </a:cubicBezTo>
                        <a:cubicBezTo>
                          <a:pt x="2313008" y="-35086"/>
                          <a:pt x="2468176" y="32151"/>
                          <a:pt x="2698546" y="0"/>
                        </a:cubicBezTo>
                        <a:cubicBezTo>
                          <a:pt x="2928916" y="-32151"/>
                          <a:pt x="3158003" y="18057"/>
                          <a:pt x="3438855" y="0"/>
                        </a:cubicBezTo>
                        <a:cubicBezTo>
                          <a:pt x="3719707" y="-18057"/>
                          <a:pt x="3679065" y="39585"/>
                          <a:pt x="3892593" y="0"/>
                        </a:cubicBezTo>
                        <a:cubicBezTo>
                          <a:pt x="4106121" y="-39585"/>
                          <a:pt x="4278517" y="55494"/>
                          <a:pt x="4632902" y="0"/>
                        </a:cubicBezTo>
                        <a:cubicBezTo>
                          <a:pt x="4987287" y="-55494"/>
                          <a:pt x="5085840" y="63881"/>
                          <a:pt x="5373212" y="0"/>
                        </a:cubicBezTo>
                        <a:cubicBezTo>
                          <a:pt x="5660584" y="-63881"/>
                          <a:pt x="5724963" y="18160"/>
                          <a:pt x="5970235" y="0"/>
                        </a:cubicBezTo>
                        <a:cubicBezTo>
                          <a:pt x="6215507" y="-18160"/>
                          <a:pt x="6891010" y="32032"/>
                          <a:pt x="7164282" y="0"/>
                        </a:cubicBezTo>
                        <a:cubicBezTo>
                          <a:pt x="7181175" y="172681"/>
                          <a:pt x="7150985" y="304057"/>
                          <a:pt x="7164282" y="549092"/>
                        </a:cubicBezTo>
                        <a:cubicBezTo>
                          <a:pt x="7177579" y="794127"/>
                          <a:pt x="7116883" y="817613"/>
                          <a:pt x="7164282" y="1002690"/>
                        </a:cubicBezTo>
                        <a:cubicBezTo>
                          <a:pt x="7211681" y="1187767"/>
                          <a:pt x="7163095" y="1474303"/>
                          <a:pt x="7164282" y="1599529"/>
                        </a:cubicBezTo>
                        <a:cubicBezTo>
                          <a:pt x="7165469" y="1724755"/>
                          <a:pt x="7129017" y="1909427"/>
                          <a:pt x="7164282" y="2196368"/>
                        </a:cubicBezTo>
                        <a:cubicBezTo>
                          <a:pt x="7199547" y="2483309"/>
                          <a:pt x="7160297" y="2672063"/>
                          <a:pt x="7164282" y="2793208"/>
                        </a:cubicBezTo>
                        <a:cubicBezTo>
                          <a:pt x="7168267" y="2914353"/>
                          <a:pt x="7125278" y="3174798"/>
                          <a:pt x="7164282" y="3437794"/>
                        </a:cubicBezTo>
                        <a:cubicBezTo>
                          <a:pt x="7203286" y="3700790"/>
                          <a:pt x="7116408" y="3761437"/>
                          <a:pt x="7164282" y="4082380"/>
                        </a:cubicBezTo>
                        <a:cubicBezTo>
                          <a:pt x="7212156" y="4403323"/>
                          <a:pt x="7120083" y="4466610"/>
                          <a:pt x="7164282" y="4774714"/>
                        </a:cubicBezTo>
                        <a:cubicBezTo>
                          <a:pt x="7049716" y="4810824"/>
                          <a:pt x="6962026" y="4764590"/>
                          <a:pt x="6782187" y="4774714"/>
                        </a:cubicBezTo>
                        <a:cubicBezTo>
                          <a:pt x="6602349" y="4784838"/>
                          <a:pt x="6316375" y="4774050"/>
                          <a:pt x="6041878" y="4774714"/>
                        </a:cubicBezTo>
                        <a:cubicBezTo>
                          <a:pt x="5767381" y="4775378"/>
                          <a:pt x="5691777" y="4722151"/>
                          <a:pt x="5444854" y="4774714"/>
                        </a:cubicBezTo>
                        <a:cubicBezTo>
                          <a:pt x="5197931" y="4827277"/>
                          <a:pt x="5129209" y="4737713"/>
                          <a:pt x="4991116" y="4774714"/>
                        </a:cubicBezTo>
                        <a:cubicBezTo>
                          <a:pt x="4853023" y="4811715"/>
                          <a:pt x="4561920" y="4731112"/>
                          <a:pt x="4394093" y="4774714"/>
                        </a:cubicBezTo>
                        <a:cubicBezTo>
                          <a:pt x="4226266" y="4818316"/>
                          <a:pt x="4148908" y="4758665"/>
                          <a:pt x="4011998" y="4774714"/>
                        </a:cubicBezTo>
                        <a:cubicBezTo>
                          <a:pt x="3875089" y="4790763"/>
                          <a:pt x="3717214" y="4757059"/>
                          <a:pt x="3629903" y="4774714"/>
                        </a:cubicBezTo>
                        <a:cubicBezTo>
                          <a:pt x="3542593" y="4792369"/>
                          <a:pt x="3169690" y="4729038"/>
                          <a:pt x="3032879" y="4774714"/>
                        </a:cubicBezTo>
                        <a:cubicBezTo>
                          <a:pt x="2896068" y="4820390"/>
                          <a:pt x="2788787" y="4730243"/>
                          <a:pt x="2579142" y="4774714"/>
                        </a:cubicBezTo>
                        <a:cubicBezTo>
                          <a:pt x="2369497" y="4819185"/>
                          <a:pt x="2082424" y="4730465"/>
                          <a:pt x="1910475" y="4774714"/>
                        </a:cubicBezTo>
                        <a:cubicBezTo>
                          <a:pt x="1738526" y="4818963"/>
                          <a:pt x="1632226" y="4750166"/>
                          <a:pt x="1456737" y="4774714"/>
                        </a:cubicBezTo>
                        <a:cubicBezTo>
                          <a:pt x="1281248" y="4799262"/>
                          <a:pt x="1051152" y="4757831"/>
                          <a:pt x="788071" y="4774714"/>
                        </a:cubicBezTo>
                        <a:cubicBezTo>
                          <a:pt x="524990" y="4791597"/>
                          <a:pt x="174119" y="4741119"/>
                          <a:pt x="0" y="4774714"/>
                        </a:cubicBezTo>
                        <a:cubicBezTo>
                          <a:pt x="-58824" y="4551864"/>
                          <a:pt x="60394" y="4288330"/>
                          <a:pt x="0" y="4130128"/>
                        </a:cubicBezTo>
                        <a:cubicBezTo>
                          <a:pt x="-60394" y="3971926"/>
                          <a:pt x="13070" y="3685224"/>
                          <a:pt x="0" y="3485541"/>
                        </a:cubicBezTo>
                        <a:cubicBezTo>
                          <a:pt x="-13070" y="3285858"/>
                          <a:pt x="75250" y="3000675"/>
                          <a:pt x="0" y="2793208"/>
                        </a:cubicBezTo>
                        <a:cubicBezTo>
                          <a:pt x="-75250" y="2585741"/>
                          <a:pt x="23817" y="2511896"/>
                          <a:pt x="0" y="2244116"/>
                        </a:cubicBezTo>
                        <a:cubicBezTo>
                          <a:pt x="-23817" y="1976336"/>
                          <a:pt x="4936" y="1857988"/>
                          <a:pt x="0" y="1551782"/>
                        </a:cubicBezTo>
                        <a:cubicBezTo>
                          <a:pt x="-4936" y="1245576"/>
                          <a:pt x="57114" y="1227161"/>
                          <a:pt x="0" y="1050437"/>
                        </a:cubicBezTo>
                        <a:cubicBezTo>
                          <a:pt x="-57114" y="873714"/>
                          <a:pt x="14703" y="762842"/>
                          <a:pt x="0" y="596839"/>
                        </a:cubicBezTo>
                        <a:cubicBezTo>
                          <a:pt x="-14703" y="430836"/>
                          <a:pt x="43803" y="1750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70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B822-F2DB-4685-A3B6-F25A411E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Limitations &amp;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0BDC-79E5-4652-988B-2FF842690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676400"/>
            <a:ext cx="9143999" cy="4724400"/>
          </a:xfrm>
        </p:spPr>
        <p:txBody>
          <a:bodyPr>
            <a:normAutofit/>
          </a:bodyPr>
          <a:lstStyle/>
          <a:p>
            <a:r>
              <a:rPr lang="en-US" sz="2800" dirty="0"/>
              <a:t>Data Limitations</a:t>
            </a:r>
          </a:p>
          <a:p>
            <a:pPr lvl="1"/>
            <a:r>
              <a:rPr lang="en-US" sz="2400" dirty="0"/>
              <a:t>Limited to 20 years of data</a:t>
            </a:r>
          </a:p>
          <a:p>
            <a:pPr lvl="1"/>
            <a:r>
              <a:rPr lang="en-US" sz="2400" dirty="0"/>
              <a:t>Because it’s based on z-scores of multiple tickers, it can’t incorporate data specific to the ticker that could help provide a better forecast</a:t>
            </a:r>
          </a:p>
          <a:p>
            <a:r>
              <a:rPr lang="en-US" sz="2800" dirty="0"/>
              <a:t>Constraints</a:t>
            </a:r>
          </a:p>
          <a:p>
            <a:pPr lvl="1"/>
            <a:r>
              <a:rPr lang="en-US" sz="2400" dirty="0"/>
              <a:t>Training data is limited to ETF ticker symbols</a:t>
            </a:r>
          </a:p>
          <a:p>
            <a:pPr lvl="1"/>
            <a:r>
              <a:rPr lang="en-US" sz="2400" dirty="0"/>
              <a:t>Training data is limited to daily price data</a:t>
            </a:r>
          </a:p>
        </p:txBody>
      </p:sp>
      <p:pic>
        <p:nvPicPr>
          <p:cNvPr id="5" name="Picture 2" descr="The Simplest Way to Create an Interactive Candlestick Chart in Python | by  Eryk Lewinson | Towards Data Science">
            <a:extLst>
              <a:ext uri="{FF2B5EF4-FFF2-40B4-BE49-F238E27FC236}">
                <a16:creationId xmlns:a16="http://schemas.microsoft.com/office/drawing/2014/main" id="{41B7B442-ED48-4EA2-93F7-3991EA740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579" y="19413"/>
            <a:ext cx="7923213" cy="6838587"/>
          </a:xfrm>
          <a:prstGeom prst="rect">
            <a:avLst/>
          </a:prstGeom>
          <a:noFill/>
          <a:ln w="38100">
            <a:solidFill>
              <a:schemeClr val="bg1">
                <a:alpha val="3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64282"/>
                      <a:gd name="connsiteY0" fmla="*/ 0 h 4774714"/>
                      <a:gd name="connsiteX1" fmla="*/ 525381 w 7164282"/>
                      <a:gd name="connsiteY1" fmla="*/ 0 h 4774714"/>
                      <a:gd name="connsiteX2" fmla="*/ 907476 w 7164282"/>
                      <a:gd name="connsiteY2" fmla="*/ 0 h 4774714"/>
                      <a:gd name="connsiteX3" fmla="*/ 1647785 w 7164282"/>
                      <a:gd name="connsiteY3" fmla="*/ 0 h 4774714"/>
                      <a:gd name="connsiteX4" fmla="*/ 2173166 w 7164282"/>
                      <a:gd name="connsiteY4" fmla="*/ 0 h 4774714"/>
                      <a:gd name="connsiteX5" fmla="*/ 2698546 w 7164282"/>
                      <a:gd name="connsiteY5" fmla="*/ 0 h 4774714"/>
                      <a:gd name="connsiteX6" fmla="*/ 3438855 w 7164282"/>
                      <a:gd name="connsiteY6" fmla="*/ 0 h 4774714"/>
                      <a:gd name="connsiteX7" fmla="*/ 3892593 w 7164282"/>
                      <a:gd name="connsiteY7" fmla="*/ 0 h 4774714"/>
                      <a:gd name="connsiteX8" fmla="*/ 4632902 w 7164282"/>
                      <a:gd name="connsiteY8" fmla="*/ 0 h 4774714"/>
                      <a:gd name="connsiteX9" fmla="*/ 5373212 w 7164282"/>
                      <a:gd name="connsiteY9" fmla="*/ 0 h 4774714"/>
                      <a:gd name="connsiteX10" fmla="*/ 5970235 w 7164282"/>
                      <a:gd name="connsiteY10" fmla="*/ 0 h 4774714"/>
                      <a:gd name="connsiteX11" fmla="*/ 7164282 w 7164282"/>
                      <a:gd name="connsiteY11" fmla="*/ 0 h 4774714"/>
                      <a:gd name="connsiteX12" fmla="*/ 7164282 w 7164282"/>
                      <a:gd name="connsiteY12" fmla="*/ 549092 h 4774714"/>
                      <a:gd name="connsiteX13" fmla="*/ 7164282 w 7164282"/>
                      <a:gd name="connsiteY13" fmla="*/ 1002690 h 4774714"/>
                      <a:gd name="connsiteX14" fmla="*/ 7164282 w 7164282"/>
                      <a:gd name="connsiteY14" fmla="*/ 1599529 h 4774714"/>
                      <a:gd name="connsiteX15" fmla="*/ 7164282 w 7164282"/>
                      <a:gd name="connsiteY15" fmla="*/ 2196368 h 4774714"/>
                      <a:gd name="connsiteX16" fmla="*/ 7164282 w 7164282"/>
                      <a:gd name="connsiteY16" fmla="*/ 2793208 h 4774714"/>
                      <a:gd name="connsiteX17" fmla="*/ 7164282 w 7164282"/>
                      <a:gd name="connsiteY17" fmla="*/ 3437794 h 4774714"/>
                      <a:gd name="connsiteX18" fmla="*/ 7164282 w 7164282"/>
                      <a:gd name="connsiteY18" fmla="*/ 4082380 h 4774714"/>
                      <a:gd name="connsiteX19" fmla="*/ 7164282 w 7164282"/>
                      <a:gd name="connsiteY19" fmla="*/ 4774714 h 4774714"/>
                      <a:gd name="connsiteX20" fmla="*/ 6782187 w 7164282"/>
                      <a:gd name="connsiteY20" fmla="*/ 4774714 h 4774714"/>
                      <a:gd name="connsiteX21" fmla="*/ 6041878 w 7164282"/>
                      <a:gd name="connsiteY21" fmla="*/ 4774714 h 4774714"/>
                      <a:gd name="connsiteX22" fmla="*/ 5444854 w 7164282"/>
                      <a:gd name="connsiteY22" fmla="*/ 4774714 h 4774714"/>
                      <a:gd name="connsiteX23" fmla="*/ 4991116 w 7164282"/>
                      <a:gd name="connsiteY23" fmla="*/ 4774714 h 4774714"/>
                      <a:gd name="connsiteX24" fmla="*/ 4394093 w 7164282"/>
                      <a:gd name="connsiteY24" fmla="*/ 4774714 h 4774714"/>
                      <a:gd name="connsiteX25" fmla="*/ 4011998 w 7164282"/>
                      <a:gd name="connsiteY25" fmla="*/ 4774714 h 4774714"/>
                      <a:gd name="connsiteX26" fmla="*/ 3629903 w 7164282"/>
                      <a:gd name="connsiteY26" fmla="*/ 4774714 h 4774714"/>
                      <a:gd name="connsiteX27" fmla="*/ 3032879 w 7164282"/>
                      <a:gd name="connsiteY27" fmla="*/ 4774714 h 4774714"/>
                      <a:gd name="connsiteX28" fmla="*/ 2579142 w 7164282"/>
                      <a:gd name="connsiteY28" fmla="*/ 4774714 h 4774714"/>
                      <a:gd name="connsiteX29" fmla="*/ 1910475 w 7164282"/>
                      <a:gd name="connsiteY29" fmla="*/ 4774714 h 4774714"/>
                      <a:gd name="connsiteX30" fmla="*/ 1456737 w 7164282"/>
                      <a:gd name="connsiteY30" fmla="*/ 4774714 h 4774714"/>
                      <a:gd name="connsiteX31" fmla="*/ 788071 w 7164282"/>
                      <a:gd name="connsiteY31" fmla="*/ 4774714 h 4774714"/>
                      <a:gd name="connsiteX32" fmla="*/ 0 w 7164282"/>
                      <a:gd name="connsiteY32" fmla="*/ 4774714 h 4774714"/>
                      <a:gd name="connsiteX33" fmla="*/ 0 w 7164282"/>
                      <a:gd name="connsiteY33" fmla="*/ 4130128 h 4774714"/>
                      <a:gd name="connsiteX34" fmla="*/ 0 w 7164282"/>
                      <a:gd name="connsiteY34" fmla="*/ 3485541 h 4774714"/>
                      <a:gd name="connsiteX35" fmla="*/ 0 w 7164282"/>
                      <a:gd name="connsiteY35" fmla="*/ 2793208 h 4774714"/>
                      <a:gd name="connsiteX36" fmla="*/ 0 w 7164282"/>
                      <a:gd name="connsiteY36" fmla="*/ 2244116 h 4774714"/>
                      <a:gd name="connsiteX37" fmla="*/ 0 w 7164282"/>
                      <a:gd name="connsiteY37" fmla="*/ 1551782 h 4774714"/>
                      <a:gd name="connsiteX38" fmla="*/ 0 w 7164282"/>
                      <a:gd name="connsiteY38" fmla="*/ 1050437 h 4774714"/>
                      <a:gd name="connsiteX39" fmla="*/ 0 w 7164282"/>
                      <a:gd name="connsiteY39" fmla="*/ 596839 h 4774714"/>
                      <a:gd name="connsiteX40" fmla="*/ 0 w 7164282"/>
                      <a:gd name="connsiteY40" fmla="*/ 0 h 4774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7164282" h="4774714" extrusionOk="0">
                        <a:moveTo>
                          <a:pt x="0" y="0"/>
                        </a:moveTo>
                        <a:cubicBezTo>
                          <a:pt x="171006" y="-57313"/>
                          <a:pt x="372417" y="39551"/>
                          <a:pt x="525381" y="0"/>
                        </a:cubicBezTo>
                        <a:cubicBezTo>
                          <a:pt x="678345" y="-39551"/>
                          <a:pt x="780443" y="3317"/>
                          <a:pt x="907476" y="0"/>
                        </a:cubicBezTo>
                        <a:cubicBezTo>
                          <a:pt x="1034509" y="-3317"/>
                          <a:pt x="1323250" y="51409"/>
                          <a:pt x="1647785" y="0"/>
                        </a:cubicBezTo>
                        <a:cubicBezTo>
                          <a:pt x="1972320" y="-51409"/>
                          <a:pt x="2033324" y="35086"/>
                          <a:pt x="2173166" y="0"/>
                        </a:cubicBezTo>
                        <a:cubicBezTo>
                          <a:pt x="2313008" y="-35086"/>
                          <a:pt x="2468176" y="32151"/>
                          <a:pt x="2698546" y="0"/>
                        </a:cubicBezTo>
                        <a:cubicBezTo>
                          <a:pt x="2928916" y="-32151"/>
                          <a:pt x="3158003" y="18057"/>
                          <a:pt x="3438855" y="0"/>
                        </a:cubicBezTo>
                        <a:cubicBezTo>
                          <a:pt x="3719707" y="-18057"/>
                          <a:pt x="3679065" y="39585"/>
                          <a:pt x="3892593" y="0"/>
                        </a:cubicBezTo>
                        <a:cubicBezTo>
                          <a:pt x="4106121" y="-39585"/>
                          <a:pt x="4278517" y="55494"/>
                          <a:pt x="4632902" y="0"/>
                        </a:cubicBezTo>
                        <a:cubicBezTo>
                          <a:pt x="4987287" y="-55494"/>
                          <a:pt x="5085840" y="63881"/>
                          <a:pt x="5373212" y="0"/>
                        </a:cubicBezTo>
                        <a:cubicBezTo>
                          <a:pt x="5660584" y="-63881"/>
                          <a:pt x="5724963" y="18160"/>
                          <a:pt x="5970235" y="0"/>
                        </a:cubicBezTo>
                        <a:cubicBezTo>
                          <a:pt x="6215507" y="-18160"/>
                          <a:pt x="6891010" y="32032"/>
                          <a:pt x="7164282" y="0"/>
                        </a:cubicBezTo>
                        <a:cubicBezTo>
                          <a:pt x="7181175" y="172681"/>
                          <a:pt x="7150985" y="304057"/>
                          <a:pt x="7164282" y="549092"/>
                        </a:cubicBezTo>
                        <a:cubicBezTo>
                          <a:pt x="7177579" y="794127"/>
                          <a:pt x="7116883" y="817613"/>
                          <a:pt x="7164282" y="1002690"/>
                        </a:cubicBezTo>
                        <a:cubicBezTo>
                          <a:pt x="7211681" y="1187767"/>
                          <a:pt x="7163095" y="1474303"/>
                          <a:pt x="7164282" y="1599529"/>
                        </a:cubicBezTo>
                        <a:cubicBezTo>
                          <a:pt x="7165469" y="1724755"/>
                          <a:pt x="7129017" y="1909427"/>
                          <a:pt x="7164282" y="2196368"/>
                        </a:cubicBezTo>
                        <a:cubicBezTo>
                          <a:pt x="7199547" y="2483309"/>
                          <a:pt x="7160297" y="2672063"/>
                          <a:pt x="7164282" y="2793208"/>
                        </a:cubicBezTo>
                        <a:cubicBezTo>
                          <a:pt x="7168267" y="2914353"/>
                          <a:pt x="7125278" y="3174798"/>
                          <a:pt x="7164282" y="3437794"/>
                        </a:cubicBezTo>
                        <a:cubicBezTo>
                          <a:pt x="7203286" y="3700790"/>
                          <a:pt x="7116408" y="3761437"/>
                          <a:pt x="7164282" y="4082380"/>
                        </a:cubicBezTo>
                        <a:cubicBezTo>
                          <a:pt x="7212156" y="4403323"/>
                          <a:pt x="7120083" y="4466610"/>
                          <a:pt x="7164282" y="4774714"/>
                        </a:cubicBezTo>
                        <a:cubicBezTo>
                          <a:pt x="7049716" y="4810824"/>
                          <a:pt x="6962026" y="4764590"/>
                          <a:pt x="6782187" y="4774714"/>
                        </a:cubicBezTo>
                        <a:cubicBezTo>
                          <a:pt x="6602349" y="4784838"/>
                          <a:pt x="6316375" y="4774050"/>
                          <a:pt x="6041878" y="4774714"/>
                        </a:cubicBezTo>
                        <a:cubicBezTo>
                          <a:pt x="5767381" y="4775378"/>
                          <a:pt x="5691777" y="4722151"/>
                          <a:pt x="5444854" y="4774714"/>
                        </a:cubicBezTo>
                        <a:cubicBezTo>
                          <a:pt x="5197931" y="4827277"/>
                          <a:pt x="5129209" y="4737713"/>
                          <a:pt x="4991116" y="4774714"/>
                        </a:cubicBezTo>
                        <a:cubicBezTo>
                          <a:pt x="4853023" y="4811715"/>
                          <a:pt x="4561920" y="4731112"/>
                          <a:pt x="4394093" y="4774714"/>
                        </a:cubicBezTo>
                        <a:cubicBezTo>
                          <a:pt x="4226266" y="4818316"/>
                          <a:pt x="4148908" y="4758665"/>
                          <a:pt x="4011998" y="4774714"/>
                        </a:cubicBezTo>
                        <a:cubicBezTo>
                          <a:pt x="3875089" y="4790763"/>
                          <a:pt x="3717214" y="4757059"/>
                          <a:pt x="3629903" y="4774714"/>
                        </a:cubicBezTo>
                        <a:cubicBezTo>
                          <a:pt x="3542593" y="4792369"/>
                          <a:pt x="3169690" y="4729038"/>
                          <a:pt x="3032879" y="4774714"/>
                        </a:cubicBezTo>
                        <a:cubicBezTo>
                          <a:pt x="2896068" y="4820390"/>
                          <a:pt x="2788787" y="4730243"/>
                          <a:pt x="2579142" y="4774714"/>
                        </a:cubicBezTo>
                        <a:cubicBezTo>
                          <a:pt x="2369497" y="4819185"/>
                          <a:pt x="2082424" y="4730465"/>
                          <a:pt x="1910475" y="4774714"/>
                        </a:cubicBezTo>
                        <a:cubicBezTo>
                          <a:pt x="1738526" y="4818963"/>
                          <a:pt x="1632226" y="4750166"/>
                          <a:pt x="1456737" y="4774714"/>
                        </a:cubicBezTo>
                        <a:cubicBezTo>
                          <a:pt x="1281248" y="4799262"/>
                          <a:pt x="1051152" y="4757831"/>
                          <a:pt x="788071" y="4774714"/>
                        </a:cubicBezTo>
                        <a:cubicBezTo>
                          <a:pt x="524990" y="4791597"/>
                          <a:pt x="174119" y="4741119"/>
                          <a:pt x="0" y="4774714"/>
                        </a:cubicBezTo>
                        <a:cubicBezTo>
                          <a:pt x="-58824" y="4551864"/>
                          <a:pt x="60394" y="4288330"/>
                          <a:pt x="0" y="4130128"/>
                        </a:cubicBezTo>
                        <a:cubicBezTo>
                          <a:pt x="-60394" y="3971926"/>
                          <a:pt x="13070" y="3685224"/>
                          <a:pt x="0" y="3485541"/>
                        </a:cubicBezTo>
                        <a:cubicBezTo>
                          <a:pt x="-13070" y="3285858"/>
                          <a:pt x="75250" y="3000675"/>
                          <a:pt x="0" y="2793208"/>
                        </a:cubicBezTo>
                        <a:cubicBezTo>
                          <a:pt x="-75250" y="2585741"/>
                          <a:pt x="23817" y="2511896"/>
                          <a:pt x="0" y="2244116"/>
                        </a:cubicBezTo>
                        <a:cubicBezTo>
                          <a:pt x="-23817" y="1976336"/>
                          <a:pt x="4936" y="1857988"/>
                          <a:pt x="0" y="1551782"/>
                        </a:cubicBezTo>
                        <a:cubicBezTo>
                          <a:pt x="-4936" y="1245576"/>
                          <a:pt x="57114" y="1227161"/>
                          <a:pt x="0" y="1050437"/>
                        </a:cubicBezTo>
                        <a:cubicBezTo>
                          <a:pt x="-57114" y="873714"/>
                          <a:pt x="14703" y="762842"/>
                          <a:pt x="0" y="596839"/>
                        </a:cubicBezTo>
                        <a:cubicBezTo>
                          <a:pt x="-14703" y="430836"/>
                          <a:pt x="43803" y="1750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1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718F-A0CD-4347-A4BC-3EE791C1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618518"/>
            <a:ext cx="10055522" cy="98168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33EC-2DF9-4C15-976D-6E1039D51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2" y="1524000"/>
            <a:ext cx="58674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of neural networks to identify patterns in OHLC data</a:t>
            </a:r>
          </a:p>
          <a:p>
            <a:r>
              <a:rPr lang="en-US" dirty="0"/>
              <a:t>A popular approach in technical analysis is the use of candlestick patterns</a:t>
            </a:r>
          </a:p>
          <a:p>
            <a:r>
              <a:rPr lang="en-US" dirty="0"/>
              <a:t>Incorporating information other than historical price itself, such as volume, moving averages, and RSI</a:t>
            </a:r>
          </a:p>
          <a:p>
            <a:r>
              <a:rPr lang="en-US" dirty="0"/>
              <a:t>What are the expected open, high, low, and close (OHLC) prices for a given index, stock, ETF, forex, or futures contract tomorrow? </a:t>
            </a:r>
          </a:p>
        </p:txBody>
      </p:sp>
      <p:pic>
        <p:nvPicPr>
          <p:cNvPr id="1028" name="Picture 4" descr="1: The Ultimate Candlestick Patterns Trading Course – TradingwithRayner">
            <a:extLst>
              <a:ext uri="{FF2B5EF4-FFF2-40B4-BE49-F238E27FC236}">
                <a16:creationId xmlns:a16="http://schemas.microsoft.com/office/drawing/2014/main" id="{40B5990D-1284-40BF-8F69-DEB92ED6D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1714500"/>
            <a:ext cx="479663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10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52E69A4-3357-47BC-A882-D9445985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475" y="235930"/>
            <a:ext cx="9903418" cy="147857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7FF95-EB72-4245-AD63-1D1AF4B8B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113" y="1676400"/>
            <a:ext cx="8915699" cy="5105400"/>
          </a:xfrm>
        </p:spPr>
        <p:txBody>
          <a:bodyPr>
            <a:normAutofit/>
          </a:bodyPr>
          <a:lstStyle/>
          <a:p>
            <a:r>
              <a:rPr lang="en-US" dirty="0"/>
              <a:t>To establish a baseline for future models, maintain records on performance moving forward with unseen data</a:t>
            </a:r>
          </a:p>
          <a:p>
            <a:r>
              <a:rPr lang="en-US" dirty="0"/>
              <a:t>Consider an “ensemble” method for neural networks</a:t>
            </a:r>
          </a:p>
          <a:p>
            <a:pPr lvl="1"/>
            <a:r>
              <a:rPr lang="en-US" dirty="0"/>
              <a:t>Train dozens of models with identical (or nearly identical) parameters to the same target</a:t>
            </a:r>
          </a:p>
          <a:p>
            <a:pPr lvl="1"/>
            <a:r>
              <a:rPr lang="en-US" dirty="0"/>
              <a:t>Then use the forecasts of these dozens of models to not only establish a forecast, but a confidence interval on the forecast</a:t>
            </a:r>
          </a:p>
          <a:p>
            <a:pPr lvl="1"/>
            <a:r>
              <a:rPr lang="en-US" dirty="0"/>
              <a:t>Consider a tight confidence interval day an opportunity</a:t>
            </a:r>
          </a:p>
          <a:p>
            <a:r>
              <a:rPr lang="en-US" dirty="0"/>
              <a:t>Consider training models to individual targets instead of all four at once</a:t>
            </a:r>
          </a:p>
        </p:txBody>
      </p:sp>
      <p:pic>
        <p:nvPicPr>
          <p:cNvPr id="5" name="Picture 2" descr="The Simplest Way to Create an Interactive Candlestick Chart in Python | by  Eryk Lewinson | Towards Data Science">
            <a:extLst>
              <a:ext uri="{FF2B5EF4-FFF2-40B4-BE49-F238E27FC236}">
                <a16:creationId xmlns:a16="http://schemas.microsoft.com/office/drawing/2014/main" id="{1CDC6BF4-25D1-4950-BBF8-FEFE5FC49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579" y="19413"/>
            <a:ext cx="7923213" cy="6838587"/>
          </a:xfrm>
          <a:prstGeom prst="rect">
            <a:avLst/>
          </a:prstGeom>
          <a:noFill/>
          <a:ln w="38100">
            <a:solidFill>
              <a:schemeClr val="bg1">
                <a:alpha val="3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64282"/>
                      <a:gd name="connsiteY0" fmla="*/ 0 h 4774714"/>
                      <a:gd name="connsiteX1" fmla="*/ 525381 w 7164282"/>
                      <a:gd name="connsiteY1" fmla="*/ 0 h 4774714"/>
                      <a:gd name="connsiteX2" fmla="*/ 907476 w 7164282"/>
                      <a:gd name="connsiteY2" fmla="*/ 0 h 4774714"/>
                      <a:gd name="connsiteX3" fmla="*/ 1647785 w 7164282"/>
                      <a:gd name="connsiteY3" fmla="*/ 0 h 4774714"/>
                      <a:gd name="connsiteX4" fmla="*/ 2173166 w 7164282"/>
                      <a:gd name="connsiteY4" fmla="*/ 0 h 4774714"/>
                      <a:gd name="connsiteX5" fmla="*/ 2698546 w 7164282"/>
                      <a:gd name="connsiteY5" fmla="*/ 0 h 4774714"/>
                      <a:gd name="connsiteX6" fmla="*/ 3438855 w 7164282"/>
                      <a:gd name="connsiteY6" fmla="*/ 0 h 4774714"/>
                      <a:gd name="connsiteX7" fmla="*/ 3892593 w 7164282"/>
                      <a:gd name="connsiteY7" fmla="*/ 0 h 4774714"/>
                      <a:gd name="connsiteX8" fmla="*/ 4632902 w 7164282"/>
                      <a:gd name="connsiteY8" fmla="*/ 0 h 4774714"/>
                      <a:gd name="connsiteX9" fmla="*/ 5373212 w 7164282"/>
                      <a:gd name="connsiteY9" fmla="*/ 0 h 4774714"/>
                      <a:gd name="connsiteX10" fmla="*/ 5970235 w 7164282"/>
                      <a:gd name="connsiteY10" fmla="*/ 0 h 4774714"/>
                      <a:gd name="connsiteX11" fmla="*/ 7164282 w 7164282"/>
                      <a:gd name="connsiteY11" fmla="*/ 0 h 4774714"/>
                      <a:gd name="connsiteX12" fmla="*/ 7164282 w 7164282"/>
                      <a:gd name="connsiteY12" fmla="*/ 549092 h 4774714"/>
                      <a:gd name="connsiteX13" fmla="*/ 7164282 w 7164282"/>
                      <a:gd name="connsiteY13" fmla="*/ 1002690 h 4774714"/>
                      <a:gd name="connsiteX14" fmla="*/ 7164282 w 7164282"/>
                      <a:gd name="connsiteY14" fmla="*/ 1599529 h 4774714"/>
                      <a:gd name="connsiteX15" fmla="*/ 7164282 w 7164282"/>
                      <a:gd name="connsiteY15" fmla="*/ 2196368 h 4774714"/>
                      <a:gd name="connsiteX16" fmla="*/ 7164282 w 7164282"/>
                      <a:gd name="connsiteY16" fmla="*/ 2793208 h 4774714"/>
                      <a:gd name="connsiteX17" fmla="*/ 7164282 w 7164282"/>
                      <a:gd name="connsiteY17" fmla="*/ 3437794 h 4774714"/>
                      <a:gd name="connsiteX18" fmla="*/ 7164282 w 7164282"/>
                      <a:gd name="connsiteY18" fmla="*/ 4082380 h 4774714"/>
                      <a:gd name="connsiteX19" fmla="*/ 7164282 w 7164282"/>
                      <a:gd name="connsiteY19" fmla="*/ 4774714 h 4774714"/>
                      <a:gd name="connsiteX20" fmla="*/ 6782187 w 7164282"/>
                      <a:gd name="connsiteY20" fmla="*/ 4774714 h 4774714"/>
                      <a:gd name="connsiteX21" fmla="*/ 6041878 w 7164282"/>
                      <a:gd name="connsiteY21" fmla="*/ 4774714 h 4774714"/>
                      <a:gd name="connsiteX22" fmla="*/ 5444854 w 7164282"/>
                      <a:gd name="connsiteY22" fmla="*/ 4774714 h 4774714"/>
                      <a:gd name="connsiteX23" fmla="*/ 4991116 w 7164282"/>
                      <a:gd name="connsiteY23" fmla="*/ 4774714 h 4774714"/>
                      <a:gd name="connsiteX24" fmla="*/ 4394093 w 7164282"/>
                      <a:gd name="connsiteY24" fmla="*/ 4774714 h 4774714"/>
                      <a:gd name="connsiteX25" fmla="*/ 4011998 w 7164282"/>
                      <a:gd name="connsiteY25" fmla="*/ 4774714 h 4774714"/>
                      <a:gd name="connsiteX26" fmla="*/ 3629903 w 7164282"/>
                      <a:gd name="connsiteY26" fmla="*/ 4774714 h 4774714"/>
                      <a:gd name="connsiteX27" fmla="*/ 3032879 w 7164282"/>
                      <a:gd name="connsiteY27" fmla="*/ 4774714 h 4774714"/>
                      <a:gd name="connsiteX28" fmla="*/ 2579142 w 7164282"/>
                      <a:gd name="connsiteY28" fmla="*/ 4774714 h 4774714"/>
                      <a:gd name="connsiteX29" fmla="*/ 1910475 w 7164282"/>
                      <a:gd name="connsiteY29" fmla="*/ 4774714 h 4774714"/>
                      <a:gd name="connsiteX30" fmla="*/ 1456737 w 7164282"/>
                      <a:gd name="connsiteY30" fmla="*/ 4774714 h 4774714"/>
                      <a:gd name="connsiteX31" fmla="*/ 788071 w 7164282"/>
                      <a:gd name="connsiteY31" fmla="*/ 4774714 h 4774714"/>
                      <a:gd name="connsiteX32" fmla="*/ 0 w 7164282"/>
                      <a:gd name="connsiteY32" fmla="*/ 4774714 h 4774714"/>
                      <a:gd name="connsiteX33" fmla="*/ 0 w 7164282"/>
                      <a:gd name="connsiteY33" fmla="*/ 4130128 h 4774714"/>
                      <a:gd name="connsiteX34" fmla="*/ 0 w 7164282"/>
                      <a:gd name="connsiteY34" fmla="*/ 3485541 h 4774714"/>
                      <a:gd name="connsiteX35" fmla="*/ 0 w 7164282"/>
                      <a:gd name="connsiteY35" fmla="*/ 2793208 h 4774714"/>
                      <a:gd name="connsiteX36" fmla="*/ 0 w 7164282"/>
                      <a:gd name="connsiteY36" fmla="*/ 2244116 h 4774714"/>
                      <a:gd name="connsiteX37" fmla="*/ 0 w 7164282"/>
                      <a:gd name="connsiteY37" fmla="*/ 1551782 h 4774714"/>
                      <a:gd name="connsiteX38" fmla="*/ 0 w 7164282"/>
                      <a:gd name="connsiteY38" fmla="*/ 1050437 h 4774714"/>
                      <a:gd name="connsiteX39" fmla="*/ 0 w 7164282"/>
                      <a:gd name="connsiteY39" fmla="*/ 596839 h 4774714"/>
                      <a:gd name="connsiteX40" fmla="*/ 0 w 7164282"/>
                      <a:gd name="connsiteY40" fmla="*/ 0 h 4774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7164282" h="4774714" extrusionOk="0">
                        <a:moveTo>
                          <a:pt x="0" y="0"/>
                        </a:moveTo>
                        <a:cubicBezTo>
                          <a:pt x="171006" y="-57313"/>
                          <a:pt x="372417" y="39551"/>
                          <a:pt x="525381" y="0"/>
                        </a:cubicBezTo>
                        <a:cubicBezTo>
                          <a:pt x="678345" y="-39551"/>
                          <a:pt x="780443" y="3317"/>
                          <a:pt x="907476" y="0"/>
                        </a:cubicBezTo>
                        <a:cubicBezTo>
                          <a:pt x="1034509" y="-3317"/>
                          <a:pt x="1323250" y="51409"/>
                          <a:pt x="1647785" y="0"/>
                        </a:cubicBezTo>
                        <a:cubicBezTo>
                          <a:pt x="1972320" y="-51409"/>
                          <a:pt x="2033324" y="35086"/>
                          <a:pt x="2173166" y="0"/>
                        </a:cubicBezTo>
                        <a:cubicBezTo>
                          <a:pt x="2313008" y="-35086"/>
                          <a:pt x="2468176" y="32151"/>
                          <a:pt x="2698546" y="0"/>
                        </a:cubicBezTo>
                        <a:cubicBezTo>
                          <a:pt x="2928916" y="-32151"/>
                          <a:pt x="3158003" y="18057"/>
                          <a:pt x="3438855" y="0"/>
                        </a:cubicBezTo>
                        <a:cubicBezTo>
                          <a:pt x="3719707" y="-18057"/>
                          <a:pt x="3679065" y="39585"/>
                          <a:pt x="3892593" y="0"/>
                        </a:cubicBezTo>
                        <a:cubicBezTo>
                          <a:pt x="4106121" y="-39585"/>
                          <a:pt x="4278517" y="55494"/>
                          <a:pt x="4632902" y="0"/>
                        </a:cubicBezTo>
                        <a:cubicBezTo>
                          <a:pt x="4987287" y="-55494"/>
                          <a:pt x="5085840" y="63881"/>
                          <a:pt x="5373212" y="0"/>
                        </a:cubicBezTo>
                        <a:cubicBezTo>
                          <a:pt x="5660584" y="-63881"/>
                          <a:pt x="5724963" y="18160"/>
                          <a:pt x="5970235" y="0"/>
                        </a:cubicBezTo>
                        <a:cubicBezTo>
                          <a:pt x="6215507" y="-18160"/>
                          <a:pt x="6891010" y="32032"/>
                          <a:pt x="7164282" y="0"/>
                        </a:cubicBezTo>
                        <a:cubicBezTo>
                          <a:pt x="7181175" y="172681"/>
                          <a:pt x="7150985" y="304057"/>
                          <a:pt x="7164282" y="549092"/>
                        </a:cubicBezTo>
                        <a:cubicBezTo>
                          <a:pt x="7177579" y="794127"/>
                          <a:pt x="7116883" y="817613"/>
                          <a:pt x="7164282" y="1002690"/>
                        </a:cubicBezTo>
                        <a:cubicBezTo>
                          <a:pt x="7211681" y="1187767"/>
                          <a:pt x="7163095" y="1474303"/>
                          <a:pt x="7164282" y="1599529"/>
                        </a:cubicBezTo>
                        <a:cubicBezTo>
                          <a:pt x="7165469" y="1724755"/>
                          <a:pt x="7129017" y="1909427"/>
                          <a:pt x="7164282" y="2196368"/>
                        </a:cubicBezTo>
                        <a:cubicBezTo>
                          <a:pt x="7199547" y="2483309"/>
                          <a:pt x="7160297" y="2672063"/>
                          <a:pt x="7164282" y="2793208"/>
                        </a:cubicBezTo>
                        <a:cubicBezTo>
                          <a:pt x="7168267" y="2914353"/>
                          <a:pt x="7125278" y="3174798"/>
                          <a:pt x="7164282" y="3437794"/>
                        </a:cubicBezTo>
                        <a:cubicBezTo>
                          <a:pt x="7203286" y="3700790"/>
                          <a:pt x="7116408" y="3761437"/>
                          <a:pt x="7164282" y="4082380"/>
                        </a:cubicBezTo>
                        <a:cubicBezTo>
                          <a:pt x="7212156" y="4403323"/>
                          <a:pt x="7120083" y="4466610"/>
                          <a:pt x="7164282" y="4774714"/>
                        </a:cubicBezTo>
                        <a:cubicBezTo>
                          <a:pt x="7049716" y="4810824"/>
                          <a:pt x="6962026" y="4764590"/>
                          <a:pt x="6782187" y="4774714"/>
                        </a:cubicBezTo>
                        <a:cubicBezTo>
                          <a:pt x="6602349" y="4784838"/>
                          <a:pt x="6316375" y="4774050"/>
                          <a:pt x="6041878" y="4774714"/>
                        </a:cubicBezTo>
                        <a:cubicBezTo>
                          <a:pt x="5767381" y="4775378"/>
                          <a:pt x="5691777" y="4722151"/>
                          <a:pt x="5444854" y="4774714"/>
                        </a:cubicBezTo>
                        <a:cubicBezTo>
                          <a:pt x="5197931" y="4827277"/>
                          <a:pt x="5129209" y="4737713"/>
                          <a:pt x="4991116" y="4774714"/>
                        </a:cubicBezTo>
                        <a:cubicBezTo>
                          <a:pt x="4853023" y="4811715"/>
                          <a:pt x="4561920" y="4731112"/>
                          <a:pt x="4394093" y="4774714"/>
                        </a:cubicBezTo>
                        <a:cubicBezTo>
                          <a:pt x="4226266" y="4818316"/>
                          <a:pt x="4148908" y="4758665"/>
                          <a:pt x="4011998" y="4774714"/>
                        </a:cubicBezTo>
                        <a:cubicBezTo>
                          <a:pt x="3875089" y="4790763"/>
                          <a:pt x="3717214" y="4757059"/>
                          <a:pt x="3629903" y="4774714"/>
                        </a:cubicBezTo>
                        <a:cubicBezTo>
                          <a:pt x="3542593" y="4792369"/>
                          <a:pt x="3169690" y="4729038"/>
                          <a:pt x="3032879" y="4774714"/>
                        </a:cubicBezTo>
                        <a:cubicBezTo>
                          <a:pt x="2896068" y="4820390"/>
                          <a:pt x="2788787" y="4730243"/>
                          <a:pt x="2579142" y="4774714"/>
                        </a:cubicBezTo>
                        <a:cubicBezTo>
                          <a:pt x="2369497" y="4819185"/>
                          <a:pt x="2082424" y="4730465"/>
                          <a:pt x="1910475" y="4774714"/>
                        </a:cubicBezTo>
                        <a:cubicBezTo>
                          <a:pt x="1738526" y="4818963"/>
                          <a:pt x="1632226" y="4750166"/>
                          <a:pt x="1456737" y="4774714"/>
                        </a:cubicBezTo>
                        <a:cubicBezTo>
                          <a:pt x="1281248" y="4799262"/>
                          <a:pt x="1051152" y="4757831"/>
                          <a:pt x="788071" y="4774714"/>
                        </a:cubicBezTo>
                        <a:cubicBezTo>
                          <a:pt x="524990" y="4791597"/>
                          <a:pt x="174119" y="4741119"/>
                          <a:pt x="0" y="4774714"/>
                        </a:cubicBezTo>
                        <a:cubicBezTo>
                          <a:pt x="-58824" y="4551864"/>
                          <a:pt x="60394" y="4288330"/>
                          <a:pt x="0" y="4130128"/>
                        </a:cubicBezTo>
                        <a:cubicBezTo>
                          <a:pt x="-60394" y="3971926"/>
                          <a:pt x="13070" y="3685224"/>
                          <a:pt x="0" y="3485541"/>
                        </a:cubicBezTo>
                        <a:cubicBezTo>
                          <a:pt x="-13070" y="3285858"/>
                          <a:pt x="75250" y="3000675"/>
                          <a:pt x="0" y="2793208"/>
                        </a:cubicBezTo>
                        <a:cubicBezTo>
                          <a:pt x="-75250" y="2585741"/>
                          <a:pt x="23817" y="2511896"/>
                          <a:pt x="0" y="2244116"/>
                        </a:cubicBezTo>
                        <a:cubicBezTo>
                          <a:pt x="-23817" y="1976336"/>
                          <a:pt x="4936" y="1857988"/>
                          <a:pt x="0" y="1551782"/>
                        </a:cubicBezTo>
                        <a:cubicBezTo>
                          <a:pt x="-4936" y="1245576"/>
                          <a:pt x="57114" y="1227161"/>
                          <a:pt x="0" y="1050437"/>
                        </a:cubicBezTo>
                        <a:cubicBezTo>
                          <a:pt x="-57114" y="873714"/>
                          <a:pt x="14703" y="762842"/>
                          <a:pt x="0" y="596839"/>
                        </a:cubicBezTo>
                        <a:cubicBezTo>
                          <a:pt x="-14703" y="430836"/>
                          <a:pt x="43803" y="1750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B822-F2DB-4685-A3B6-F25A411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997" y="202333"/>
            <a:ext cx="9903418" cy="600682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0BDC-79E5-4652-988B-2FF842690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5997" y="914400"/>
            <a:ext cx="9371309" cy="552953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Expanded use of the current models</a:t>
            </a:r>
          </a:p>
          <a:p>
            <a:pPr lvl="1">
              <a:lnSpc>
                <a:spcPct val="107000"/>
              </a:lnSpc>
              <a:spcBef>
                <a:spcPts val="120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tickers</a:t>
            </a:r>
          </a:p>
          <a:p>
            <a:pPr lvl="1">
              <a:lnSpc>
                <a:spcPct val="107000"/>
              </a:lnSpc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ifferent timeframes, such as weekly data</a:t>
            </a:r>
          </a:p>
          <a:p>
            <a:pPr lvl="1">
              <a:lnSpc>
                <a:spcPct val="107000"/>
              </a:lnSpc>
              <a:spcBef>
                <a:spcPts val="120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asset classes, such as forex and cryptocurrency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new models: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120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same training data to forecast the next week’s OHLC candle</a:t>
            </a:r>
          </a:p>
          <a:p>
            <a:pPr lvl="1">
              <a:lnSpc>
                <a:spcPct val="107000"/>
              </a:lnSpc>
              <a:spcBef>
                <a:spcPts val="120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Incorporate one-hot encoding data, such as treasuries, corporate bonds, and precious metals via the ETF price data already in the dataset</a:t>
            </a:r>
          </a:p>
          <a:p>
            <a:pPr lvl="1">
              <a:lnSpc>
                <a:spcPct val="107000"/>
              </a:lnSpc>
              <a:spcBef>
                <a:spcPts val="120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Incorporating more and/or different technical indicators to the model.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 more intensive training to the cloud</a:t>
            </a:r>
          </a:p>
          <a:p>
            <a:pPr lvl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 adding more units to each layer </a:t>
            </a:r>
          </a:p>
        </p:txBody>
      </p:sp>
      <p:pic>
        <p:nvPicPr>
          <p:cNvPr id="5" name="Picture 2" descr="The Simplest Way to Create an Interactive Candlestick Chart in Python | by  Eryk Lewinson | Towards Data Science">
            <a:extLst>
              <a:ext uri="{FF2B5EF4-FFF2-40B4-BE49-F238E27FC236}">
                <a16:creationId xmlns:a16="http://schemas.microsoft.com/office/drawing/2014/main" id="{D3B8C0DF-92A4-462E-86EA-43274E73A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579" y="19413"/>
            <a:ext cx="7923213" cy="6838587"/>
          </a:xfrm>
          <a:prstGeom prst="rect">
            <a:avLst/>
          </a:prstGeom>
          <a:noFill/>
          <a:ln w="38100">
            <a:solidFill>
              <a:schemeClr val="bg1">
                <a:alpha val="3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64282"/>
                      <a:gd name="connsiteY0" fmla="*/ 0 h 4774714"/>
                      <a:gd name="connsiteX1" fmla="*/ 525381 w 7164282"/>
                      <a:gd name="connsiteY1" fmla="*/ 0 h 4774714"/>
                      <a:gd name="connsiteX2" fmla="*/ 907476 w 7164282"/>
                      <a:gd name="connsiteY2" fmla="*/ 0 h 4774714"/>
                      <a:gd name="connsiteX3" fmla="*/ 1647785 w 7164282"/>
                      <a:gd name="connsiteY3" fmla="*/ 0 h 4774714"/>
                      <a:gd name="connsiteX4" fmla="*/ 2173166 w 7164282"/>
                      <a:gd name="connsiteY4" fmla="*/ 0 h 4774714"/>
                      <a:gd name="connsiteX5" fmla="*/ 2698546 w 7164282"/>
                      <a:gd name="connsiteY5" fmla="*/ 0 h 4774714"/>
                      <a:gd name="connsiteX6" fmla="*/ 3438855 w 7164282"/>
                      <a:gd name="connsiteY6" fmla="*/ 0 h 4774714"/>
                      <a:gd name="connsiteX7" fmla="*/ 3892593 w 7164282"/>
                      <a:gd name="connsiteY7" fmla="*/ 0 h 4774714"/>
                      <a:gd name="connsiteX8" fmla="*/ 4632902 w 7164282"/>
                      <a:gd name="connsiteY8" fmla="*/ 0 h 4774714"/>
                      <a:gd name="connsiteX9" fmla="*/ 5373212 w 7164282"/>
                      <a:gd name="connsiteY9" fmla="*/ 0 h 4774714"/>
                      <a:gd name="connsiteX10" fmla="*/ 5970235 w 7164282"/>
                      <a:gd name="connsiteY10" fmla="*/ 0 h 4774714"/>
                      <a:gd name="connsiteX11" fmla="*/ 7164282 w 7164282"/>
                      <a:gd name="connsiteY11" fmla="*/ 0 h 4774714"/>
                      <a:gd name="connsiteX12" fmla="*/ 7164282 w 7164282"/>
                      <a:gd name="connsiteY12" fmla="*/ 549092 h 4774714"/>
                      <a:gd name="connsiteX13" fmla="*/ 7164282 w 7164282"/>
                      <a:gd name="connsiteY13" fmla="*/ 1002690 h 4774714"/>
                      <a:gd name="connsiteX14" fmla="*/ 7164282 w 7164282"/>
                      <a:gd name="connsiteY14" fmla="*/ 1599529 h 4774714"/>
                      <a:gd name="connsiteX15" fmla="*/ 7164282 w 7164282"/>
                      <a:gd name="connsiteY15" fmla="*/ 2196368 h 4774714"/>
                      <a:gd name="connsiteX16" fmla="*/ 7164282 w 7164282"/>
                      <a:gd name="connsiteY16" fmla="*/ 2793208 h 4774714"/>
                      <a:gd name="connsiteX17" fmla="*/ 7164282 w 7164282"/>
                      <a:gd name="connsiteY17" fmla="*/ 3437794 h 4774714"/>
                      <a:gd name="connsiteX18" fmla="*/ 7164282 w 7164282"/>
                      <a:gd name="connsiteY18" fmla="*/ 4082380 h 4774714"/>
                      <a:gd name="connsiteX19" fmla="*/ 7164282 w 7164282"/>
                      <a:gd name="connsiteY19" fmla="*/ 4774714 h 4774714"/>
                      <a:gd name="connsiteX20" fmla="*/ 6782187 w 7164282"/>
                      <a:gd name="connsiteY20" fmla="*/ 4774714 h 4774714"/>
                      <a:gd name="connsiteX21" fmla="*/ 6041878 w 7164282"/>
                      <a:gd name="connsiteY21" fmla="*/ 4774714 h 4774714"/>
                      <a:gd name="connsiteX22" fmla="*/ 5444854 w 7164282"/>
                      <a:gd name="connsiteY22" fmla="*/ 4774714 h 4774714"/>
                      <a:gd name="connsiteX23" fmla="*/ 4991116 w 7164282"/>
                      <a:gd name="connsiteY23" fmla="*/ 4774714 h 4774714"/>
                      <a:gd name="connsiteX24" fmla="*/ 4394093 w 7164282"/>
                      <a:gd name="connsiteY24" fmla="*/ 4774714 h 4774714"/>
                      <a:gd name="connsiteX25" fmla="*/ 4011998 w 7164282"/>
                      <a:gd name="connsiteY25" fmla="*/ 4774714 h 4774714"/>
                      <a:gd name="connsiteX26" fmla="*/ 3629903 w 7164282"/>
                      <a:gd name="connsiteY26" fmla="*/ 4774714 h 4774714"/>
                      <a:gd name="connsiteX27" fmla="*/ 3032879 w 7164282"/>
                      <a:gd name="connsiteY27" fmla="*/ 4774714 h 4774714"/>
                      <a:gd name="connsiteX28" fmla="*/ 2579142 w 7164282"/>
                      <a:gd name="connsiteY28" fmla="*/ 4774714 h 4774714"/>
                      <a:gd name="connsiteX29" fmla="*/ 1910475 w 7164282"/>
                      <a:gd name="connsiteY29" fmla="*/ 4774714 h 4774714"/>
                      <a:gd name="connsiteX30" fmla="*/ 1456737 w 7164282"/>
                      <a:gd name="connsiteY30" fmla="*/ 4774714 h 4774714"/>
                      <a:gd name="connsiteX31" fmla="*/ 788071 w 7164282"/>
                      <a:gd name="connsiteY31" fmla="*/ 4774714 h 4774714"/>
                      <a:gd name="connsiteX32" fmla="*/ 0 w 7164282"/>
                      <a:gd name="connsiteY32" fmla="*/ 4774714 h 4774714"/>
                      <a:gd name="connsiteX33" fmla="*/ 0 w 7164282"/>
                      <a:gd name="connsiteY33" fmla="*/ 4130128 h 4774714"/>
                      <a:gd name="connsiteX34" fmla="*/ 0 w 7164282"/>
                      <a:gd name="connsiteY34" fmla="*/ 3485541 h 4774714"/>
                      <a:gd name="connsiteX35" fmla="*/ 0 w 7164282"/>
                      <a:gd name="connsiteY35" fmla="*/ 2793208 h 4774714"/>
                      <a:gd name="connsiteX36" fmla="*/ 0 w 7164282"/>
                      <a:gd name="connsiteY36" fmla="*/ 2244116 h 4774714"/>
                      <a:gd name="connsiteX37" fmla="*/ 0 w 7164282"/>
                      <a:gd name="connsiteY37" fmla="*/ 1551782 h 4774714"/>
                      <a:gd name="connsiteX38" fmla="*/ 0 w 7164282"/>
                      <a:gd name="connsiteY38" fmla="*/ 1050437 h 4774714"/>
                      <a:gd name="connsiteX39" fmla="*/ 0 w 7164282"/>
                      <a:gd name="connsiteY39" fmla="*/ 596839 h 4774714"/>
                      <a:gd name="connsiteX40" fmla="*/ 0 w 7164282"/>
                      <a:gd name="connsiteY40" fmla="*/ 0 h 4774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7164282" h="4774714" extrusionOk="0">
                        <a:moveTo>
                          <a:pt x="0" y="0"/>
                        </a:moveTo>
                        <a:cubicBezTo>
                          <a:pt x="171006" y="-57313"/>
                          <a:pt x="372417" y="39551"/>
                          <a:pt x="525381" y="0"/>
                        </a:cubicBezTo>
                        <a:cubicBezTo>
                          <a:pt x="678345" y="-39551"/>
                          <a:pt x="780443" y="3317"/>
                          <a:pt x="907476" y="0"/>
                        </a:cubicBezTo>
                        <a:cubicBezTo>
                          <a:pt x="1034509" y="-3317"/>
                          <a:pt x="1323250" y="51409"/>
                          <a:pt x="1647785" y="0"/>
                        </a:cubicBezTo>
                        <a:cubicBezTo>
                          <a:pt x="1972320" y="-51409"/>
                          <a:pt x="2033324" y="35086"/>
                          <a:pt x="2173166" y="0"/>
                        </a:cubicBezTo>
                        <a:cubicBezTo>
                          <a:pt x="2313008" y="-35086"/>
                          <a:pt x="2468176" y="32151"/>
                          <a:pt x="2698546" y="0"/>
                        </a:cubicBezTo>
                        <a:cubicBezTo>
                          <a:pt x="2928916" y="-32151"/>
                          <a:pt x="3158003" y="18057"/>
                          <a:pt x="3438855" y="0"/>
                        </a:cubicBezTo>
                        <a:cubicBezTo>
                          <a:pt x="3719707" y="-18057"/>
                          <a:pt x="3679065" y="39585"/>
                          <a:pt x="3892593" y="0"/>
                        </a:cubicBezTo>
                        <a:cubicBezTo>
                          <a:pt x="4106121" y="-39585"/>
                          <a:pt x="4278517" y="55494"/>
                          <a:pt x="4632902" y="0"/>
                        </a:cubicBezTo>
                        <a:cubicBezTo>
                          <a:pt x="4987287" y="-55494"/>
                          <a:pt x="5085840" y="63881"/>
                          <a:pt x="5373212" y="0"/>
                        </a:cubicBezTo>
                        <a:cubicBezTo>
                          <a:pt x="5660584" y="-63881"/>
                          <a:pt x="5724963" y="18160"/>
                          <a:pt x="5970235" y="0"/>
                        </a:cubicBezTo>
                        <a:cubicBezTo>
                          <a:pt x="6215507" y="-18160"/>
                          <a:pt x="6891010" y="32032"/>
                          <a:pt x="7164282" y="0"/>
                        </a:cubicBezTo>
                        <a:cubicBezTo>
                          <a:pt x="7181175" y="172681"/>
                          <a:pt x="7150985" y="304057"/>
                          <a:pt x="7164282" y="549092"/>
                        </a:cubicBezTo>
                        <a:cubicBezTo>
                          <a:pt x="7177579" y="794127"/>
                          <a:pt x="7116883" y="817613"/>
                          <a:pt x="7164282" y="1002690"/>
                        </a:cubicBezTo>
                        <a:cubicBezTo>
                          <a:pt x="7211681" y="1187767"/>
                          <a:pt x="7163095" y="1474303"/>
                          <a:pt x="7164282" y="1599529"/>
                        </a:cubicBezTo>
                        <a:cubicBezTo>
                          <a:pt x="7165469" y="1724755"/>
                          <a:pt x="7129017" y="1909427"/>
                          <a:pt x="7164282" y="2196368"/>
                        </a:cubicBezTo>
                        <a:cubicBezTo>
                          <a:pt x="7199547" y="2483309"/>
                          <a:pt x="7160297" y="2672063"/>
                          <a:pt x="7164282" y="2793208"/>
                        </a:cubicBezTo>
                        <a:cubicBezTo>
                          <a:pt x="7168267" y="2914353"/>
                          <a:pt x="7125278" y="3174798"/>
                          <a:pt x="7164282" y="3437794"/>
                        </a:cubicBezTo>
                        <a:cubicBezTo>
                          <a:pt x="7203286" y="3700790"/>
                          <a:pt x="7116408" y="3761437"/>
                          <a:pt x="7164282" y="4082380"/>
                        </a:cubicBezTo>
                        <a:cubicBezTo>
                          <a:pt x="7212156" y="4403323"/>
                          <a:pt x="7120083" y="4466610"/>
                          <a:pt x="7164282" y="4774714"/>
                        </a:cubicBezTo>
                        <a:cubicBezTo>
                          <a:pt x="7049716" y="4810824"/>
                          <a:pt x="6962026" y="4764590"/>
                          <a:pt x="6782187" y="4774714"/>
                        </a:cubicBezTo>
                        <a:cubicBezTo>
                          <a:pt x="6602349" y="4784838"/>
                          <a:pt x="6316375" y="4774050"/>
                          <a:pt x="6041878" y="4774714"/>
                        </a:cubicBezTo>
                        <a:cubicBezTo>
                          <a:pt x="5767381" y="4775378"/>
                          <a:pt x="5691777" y="4722151"/>
                          <a:pt x="5444854" y="4774714"/>
                        </a:cubicBezTo>
                        <a:cubicBezTo>
                          <a:pt x="5197931" y="4827277"/>
                          <a:pt x="5129209" y="4737713"/>
                          <a:pt x="4991116" y="4774714"/>
                        </a:cubicBezTo>
                        <a:cubicBezTo>
                          <a:pt x="4853023" y="4811715"/>
                          <a:pt x="4561920" y="4731112"/>
                          <a:pt x="4394093" y="4774714"/>
                        </a:cubicBezTo>
                        <a:cubicBezTo>
                          <a:pt x="4226266" y="4818316"/>
                          <a:pt x="4148908" y="4758665"/>
                          <a:pt x="4011998" y="4774714"/>
                        </a:cubicBezTo>
                        <a:cubicBezTo>
                          <a:pt x="3875089" y="4790763"/>
                          <a:pt x="3717214" y="4757059"/>
                          <a:pt x="3629903" y="4774714"/>
                        </a:cubicBezTo>
                        <a:cubicBezTo>
                          <a:pt x="3542593" y="4792369"/>
                          <a:pt x="3169690" y="4729038"/>
                          <a:pt x="3032879" y="4774714"/>
                        </a:cubicBezTo>
                        <a:cubicBezTo>
                          <a:pt x="2896068" y="4820390"/>
                          <a:pt x="2788787" y="4730243"/>
                          <a:pt x="2579142" y="4774714"/>
                        </a:cubicBezTo>
                        <a:cubicBezTo>
                          <a:pt x="2369497" y="4819185"/>
                          <a:pt x="2082424" y="4730465"/>
                          <a:pt x="1910475" y="4774714"/>
                        </a:cubicBezTo>
                        <a:cubicBezTo>
                          <a:pt x="1738526" y="4818963"/>
                          <a:pt x="1632226" y="4750166"/>
                          <a:pt x="1456737" y="4774714"/>
                        </a:cubicBezTo>
                        <a:cubicBezTo>
                          <a:pt x="1281248" y="4799262"/>
                          <a:pt x="1051152" y="4757831"/>
                          <a:pt x="788071" y="4774714"/>
                        </a:cubicBezTo>
                        <a:cubicBezTo>
                          <a:pt x="524990" y="4791597"/>
                          <a:pt x="174119" y="4741119"/>
                          <a:pt x="0" y="4774714"/>
                        </a:cubicBezTo>
                        <a:cubicBezTo>
                          <a:pt x="-58824" y="4551864"/>
                          <a:pt x="60394" y="4288330"/>
                          <a:pt x="0" y="4130128"/>
                        </a:cubicBezTo>
                        <a:cubicBezTo>
                          <a:pt x="-60394" y="3971926"/>
                          <a:pt x="13070" y="3685224"/>
                          <a:pt x="0" y="3485541"/>
                        </a:cubicBezTo>
                        <a:cubicBezTo>
                          <a:pt x="-13070" y="3285858"/>
                          <a:pt x="75250" y="3000675"/>
                          <a:pt x="0" y="2793208"/>
                        </a:cubicBezTo>
                        <a:cubicBezTo>
                          <a:pt x="-75250" y="2585741"/>
                          <a:pt x="23817" y="2511896"/>
                          <a:pt x="0" y="2244116"/>
                        </a:cubicBezTo>
                        <a:cubicBezTo>
                          <a:pt x="-23817" y="1976336"/>
                          <a:pt x="4936" y="1857988"/>
                          <a:pt x="0" y="1551782"/>
                        </a:cubicBezTo>
                        <a:cubicBezTo>
                          <a:pt x="-4936" y="1245576"/>
                          <a:pt x="57114" y="1227161"/>
                          <a:pt x="0" y="1050437"/>
                        </a:cubicBezTo>
                        <a:cubicBezTo>
                          <a:pt x="-57114" y="873714"/>
                          <a:pt x="14703" y="762842"/>
                          <a:pt x="0" y="596839"/>
                        </a:cubicBezTo>
                        <a:cubicBezTo>
                          <a:pt x="-14703" y="430836"/>
                          <a:pt x="43803" y="1750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6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116" y="1828800"/>
            <a:ext cx="6477296" cy="4229099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Alpha Vantage API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  <a:hlinkClick r:id="rId2"/>
              </a:rPr>
              <a:t>https://www.alphavantage.co/documentation/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dirty="0"/>
              <a:t>Daily Price Data (per ticker)</a:t>
            </a:r>
          </a:p>
          <a:p>
            <a:pPr lvl="1"/>
            <a:r>
              <a:rPr lang="en-US" dirty="0"/>
              <a:t>01/11/2000 – 12/07/2021</a:t>
            </a:r>
          </a:p>
          <a:p>
            <a:pPr lvl="1"/>
            <a:r>
              <a:rPr lang="en-US" dirty="0"/>
              <a:t>5,513 rows</a:t>
            </a:r>
          </a:p>
          <a:p>
            <a:pPr lvl="1"/>
            <a:r>
              <a:rPr lang="en-US" dirty="0"/>
              <a:t>11 </a:t>
            </a:r>
            <a:r>
              <a:rPr lang="en-US" sz="1900" dirty="0"/>
              <a:t>columns (11 float)</a:t>
            </a:r>
          </a:p>
          <a:p>
            <a:r>
              <a:rPr lang="en-US" dirty="0"/>
              <a:t>Started with 25 tickers, removed 4 for a total of 21 tickers</a:t>
            </a:r>
          </a:p>
          <a:p>
            <a:r>
              <a:rPr lang="en-US" dirty="0"/>
              <a:t>Resulted in ~100,000 rows of data for training and testing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The Simplest Way to Create an Interactive Candlestick Chart in Python | by  Eryk Lewinson | Towards Data Science">
            <a:extLst>
              <a:ext uri="{FF2B5EF4-FFF2-40B4-BE49-F238E27FC236}">
                <a16:creationId xmlns:a16="http://schemas.microsoft.com/office/drawing/2014/main" id="{303AC993-C437-4925-A6DD-6B2EE0122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19049"/>
            <a:ext cx="7923213" cy="6838587"/>
          </a:xfrm>
          <a:prstGeom prst="rect">
            <a:avLst/>
          </a:prstGeom>
          <a:noFill/>
          <a:ln w="38100">
            <a:solidFill>
              <a:schemeClr val="bg1">
                <a:alpha val="3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64282"/>
                      <a:gd name="connsiteY0" fmla="*/ 0 h 4774714"/>
                      <a:gd name="connsiteX1" fmla="*/ 525381 w 7164282"/>
                      <a:gd name="connsiteY1" fmla="*/ 0 h 4774714"/>
                      <a:gd name="connsiteX2" fmla="*/ 907476 w 7164282"/>
                      <a:gd name="connsiteY2" fmla="*/ 0 h 4774714"/>
                      <a:gd name="connsiteX3" fmla="*/ 1647785 w 7164282"/>
                      <a:gd name="connsiteY3" fmla="*/ 0 h 4774714"/>
                      <a:gd name="connsiteX4" fmla="*/ 2173166 w 7164282"/>
                      <a:gd name="connsiteY4" fmla="*/ 0 h 4774714"/>
                      <a:gd name="connsiteX5" fmla="*/ 2698546 w 7164282"/>
                      <a:gd name="connsiteY5" fmla="*/ 0 h 4774714"/>
                      <a:gd name="connsiteX6" fmla="*/ 3438855 w 7164282"/>
                      <a:gd name="connsiteY6" fmla="*/ 0 h 4774714"/>
                      <a:gd name="connsiteX7" fmla="*/ 3892593 w 7164282"/>
                      <a:gd name="connsiteY7" fmla="*/ 0 h 4774714"/>
                      <a:gd name="connsiteX8" fmla="*/ 4632902 w 7164282"/>
                      <a:gd name="connsiteY8" fmla="*/ 0 h 4774714"/>
                      <a:gd name="connsiteX9" fmla="*/ 5373212 w 7164282"/>
                      <a:gd name="connsiteY9" fmla="*/ 0 h 4774714"/>
                      <a:gd name="connsiteX10" fmla="*/ 5970235 w 7164282"/>
                      <a:gd name="connsiteY10" fmla="*/ 0 h 4774714"/>
                      <a:gd name="connsiteX11" fmla="*/ 7164282 w 7164282"/>
                      <a:gd name="connsiteY11" fmla="*/ 0 h 4774714"/>
                      <a:gd name="connsiteX12" fmla="*/ 7164282 w 7164282"/>
                      <a:gd name="connsiteY12" fmla="*/ 549092 h 4774714"/>
                      <a:gd name="connsiteX13" fmla="*/ 7164282 w 7164282"/>
                      <a:gd name="connsiteY13" fmla="*/ 1002690 h 4774714"/>
                      <a:gd name="connsiteX14" fmla="*/ 7164282 w 7164282"/>
                      <a:gd name="connsiteY14" fmla="*/ 1599529 h 4774714"/>
                      <a:gd name="connsiteX15" fmla="*/ 7164282 w 7164282"/>
                      <a:gd name="connsiteY15" fmla="*/ 2196368 h 4774714"/>
                      <a:gd name="connsiteX16" fmla="*/ 7164282 w 7164282"/>
                      <a:gd name="connsiteY16" fmla="*/ 2793208 h 4774714"/>
                      <a:gd name="connsiteX17" fmla="*/ 7164282 w 7164282"/>
                      <a:gd name="connsiteY17" fmla="*/ 3437794 h 4774714"/>
                      <a:gd name="connsiteX18" fmla="*/ 7164282 w 7164282"/>
                      <a:gd name="connsiteY18" fmla="*/ 4082380 h 4774714"/>
                      <a:gd name="connsiteX19" fmla="*/ 7164282 w 7164282"/>
                      <a:gd name="connsiteY19" fmla="*/ 4774714 h 4774714"/>
                      <a:gd name="connsiteX20" fmla="*/ 6782187 w 7164282"/>
                      <a:gd name="connsiteY20" fmla="*/ 4774714 h 4774714"/>
                      <a:gd name="connsiteX21" fmla="*/ 6041878 w 7164282"/>
                      <a:gd name="connsiteY21" fmla="*/ 4774714 h 4774714"/>
                      <a:gd name="connsiteX22" fmla="*/ 5444854 w 7164282"/>
                      <a:gd name="connsiteY22" fmla="*/ 4774714 h 4774714"/>
                      <a:gd name="connsiteX23" fmla="*/ 4991116 w 7164282"/>
                      <a:gd name="connsiteY23" fmla="*/ 4774714 h 4774714"/>
                      <a:gd name="connsiteX24" fmla="*/ 4394093 w 7164282"/>
                      <a:gd name="connsiteY24" fmla="*/ 4774714 h 4774714"/>
                      <a:gd name="connsiteX25" fmla="*/ 4011998 w 7164282"/>
                      <a:gd name="connsiteY25" fmla="*/ 4774714 h 4774714"/>
                      <a:gd name="connsiteX26" fmla="*/ 3629903 w 7164282"/>
                      <a:gd name="connsiteY26" fmla="*/ 4774714 h 4774714"/>
                      <a:gd name="connsiteX27" fmla="*/ 3032879 w 7164282"/>
                      <a:gd name="connsiteY27" fmla="*/ 4774714 h 4774714"/>
                      <a:gd name="connsiteX28" fmla="*/ 2579142 w 7164282"/>
                      <a:gd name="connsiteY28" fmla="*/ 4774714 h 4774714"/>
                      <a:gd name="connsiteX29" fmla="*/ 1910475 w 7164282"/>
                      <a:gd name="connsiteY29" fmla="*/ 4774714 h 4774714"/>
                      <a:gd name="connsiteX30" fmla="*/ 1456737 w 7164282"/>
                      <a:gd name="connsiteY30" fmla="*/ 4774714 h 4774714"/>
                      <a:gd name="connsiteX31" fmla="*/ 788071 w 7164282"/>
                      <a:gd name="connsiteY31" fmla="*/ 4774714 h 4774714"/>
                      <a:gd name="connsiteX32" fmla="*/ 0 w 7164282"/>
                      <a:gd name="connsiteY32" fmla="*/ 4774714 h 4774714"/>
                      <a:gd name="connsiteX33" fmla="*/ 0 w 7164282"/>
                      <a:gd name="connsiteY33" fmla="*/ 4130128 h 4774714"/>
                      <a:gd name="connsiteX34" fmla="*/ 0 w 7164282"/>
                      <a:gd name="connsiteY34" fmla="*/ 3485541 h 4774714"/>
                      <a:gd name="connsiteX35" fmla="*/ 0 w 7164282"/>
                      <a:gd name="connsiteY35" fmla="*/ 2793208 h 4774714"/>
                      <a:gd name="connsiteX36" fmla="*/ 0 w 7164282"/>
                      <a:gd name="connsiteY36" fmla="*/ 2244116 h 4774714"/>
                      <a:gd name="connsiteX37" fmla="*/ 0 w 7164282"/>
                      <a:gd name="connsiteY37" fmla="*/ 1551782 h 4774714"/>
                      <a:gd name="connsiteX38" fmla="*/ 0 w 7164282"/>
                      <a:gd name="connsiteY38" fmla="*/ 1050437 h 4774714"/>
                      <a:gd name="connsiteX39" fmla="*/ 0 w 7164282"/>
                      <a:gd name="connsiteY39" fmla="*/ 596839 h 4774714"/>
                      <a:gd name="connsiteX40" fmla="*/ 0 w 7164282"/>
                      <a:gd name="connsiteY40" fmla="*/ 0 h 4774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7164282" h="4774714" extrusionOk="0">
                        <a:moveTo>
                          <a:pt x="0" y="0"/>
                        </a:moveTo>
                        <a:cubicBezTo>
                          <a:pt x="171006" y="-57313"/>
                          <a:pt x="372417" y="39551"/>
                          <a:pt x="525381" y="0"/>
                        </a:cubicBezTo>
                        <a:cubicBezTo>
                          <a:pt x="678345" y="-39551"/>
                          <a:pt x="780443" y="3317"/>
                          <a:pt x="907476" y="0"/>
                        </a:cubicBezTo>
                        <a:cubicBezTo>
                          <a:pt x="1034509" y="-3317"/>
                          <a:pt x="1323250" y="51409"/>
                          <a:pt x="1647785" y="0"/>
                        </a:cubicBezTo>
                        <a:cubicBezTo>
                          <a:pt x="1972320" y="-51409"/>
                          <a:pt x="2033324" y="35086"/>
                          <a:pt x="2173166" y="0"/>
                        </a:cubicBezTo>
                        <a:cubicBezTo>
                          <a:pt x="2313008" y="-35086"/>
                          <a:pt x="2468176" y="32151"/>
                          <a:pt x="2698546" y="0"/>
                        </a:cubicBezTo>
                        <a:cubicBezTo>
                          <a:pt x="2928916" y="-32151"/>
                          <a:pt x="3158003" y="18057"/>
                          <a:pt x="3438855" y="0"/>
                        </a:cubicBezTo>
                        <a:cubicBezTo>
                          <a:pt x="3719707" y="-18057"/>
                          <a:pt x="3679065" y="39585"/>
                          <a:pt x="3892593" y="0"/>
                        </a:cubicBezTo>
                        <a:cubicBezTo>
                          <a:pt x="4106121" y="-39585"/>
                          <a:pt x="4278517" y="55494"/>
                          <a:pt x="4632902" y="0"/>
                        </a:cubicBezTo>
                        <a:cubicBezTo>
                          <a:pt x="4987287" y="-55494"/>
                          <a:pt x="5085840" y="63881"/>
                          <a:pt x="5373212" y="0"/>
                        </a:cubicBezTo>
                        <a:cubicBezTo>
                          <a:pt x="5660584" y="-63881"/>
                          <a:pt x="5724963" y="18160"/>
                          <a:pt x="5970235" y="0"/>
                        </a:cubicBezTo>
                        <a:cubicBezTo>
                          <a:pt x="6215507" y="-18160"/>
                          <a:pt x="6891010" y="32032"/>
                          <a:pt x="7164282" y="0"/>
                        </a:cubicBezTo>
                        <a:cubicBezTo>
                          <a:pt x="7181175" y="172681"/>
                          <a:pt x="7150985" y="304057"/>
                          <a:pt x="7164282" y="549092"/>
                        </a:cubicBezTo>
                        <a:cubicBezTo>
                          <a:pt x="7177579" y="794127"/>
                          <a:pt x="7116883" y="817613"/>
                          <a:pt x="7164282" y="1002690"/>
                        </a:cubicBezTo>
                        <a:cubicBezTo>
                          <a:pt x="7211681" y="1187767"/>
                          <a:pt x="7163095" y="1474303"/>
                          <a:pt x="7164282" y="1599529"/>
                        </a:cubicBezTo>
                        <a:cubicBezTo>
                          <a:pt x="7165469" y="1724755"/>
                          <a:pt x="7129017" y="1909427"/>
                          <a:pt x="7164282" y="2196368"/>
                        </a:cubicBezTo>
                        <a:cubicBezTo>
                          <a:pt x="7199547" y="2483309"/>
                          <a:pt x="7160297" y="2672063"/>
                          <a:pt x="7164282" y="2793208"/>
                        </a:cubicBezTo>
                        <a:cubicBezTo>
                          <a:pt x="7168267" y="2914353"/>
                          <a:pt x="7125278" y="3174798"/>
                          <a:pt x="7164282" y="3437794"/>
                        </a:cubicBezTo>
                        <a:cubicBezTo>
                          <a:pt x="7203286" y="3700790"/>
                          <a:pt x="7116408" y="3761437"/>
                          <a:pt x="7164282" y="4082380"/>
                        </a:cubicBezTo>
                        <a:cubicBezTo>
                          <a:pt x="7212156" y="4403323"/>
                          <a:pt x="7120083" y="4466610"/>
                          <a:pt x="7164282" y="4774714"/>
                        </a:cubicBezTo>
                        <a:cubicBezTo>
                          <a:pt x="7049716" y="4810824"/>
                          <a:pt x="6962026" y="4764590"/>
                          <a:pt x="6782187" y="4774714"/>
                        </a:cubicBezTo>
                        <a:cubicBezTo>
                          <a:pt x="6602349" y="4784838"/>
                          <a:pt x="6316375" y="4774050"/>
                          <a:pt x="6041878" y="4774714"/>
                        </a:cubicBezTo>
                        <a:cubicBezTo>
                          <a:pt x="5767381" y="4775378"/>
                          <a:pt x="5691777" y="4722151"/>
                          <a:pt x="5444854" y="4774714"/>
                        </a:cubicBezTo>
                        <a:cubicBezTo>
                          <a:pt x="5197931" y="4827277"/>
                          <a:pt x="5129209" y="4737713"/>
                          <a:pt x="4991116" y="4774714"/>
                        </a:cubicBezTo>
                        <a:cubicBezTo>
                          <a:pt x="4853023" y="4811715"/>
                          <a:pt x="4561920" y="4731112"/>
                          <a:pt x="4394093" y="4774714"/>
                        </a:cubicBezTo>
                        <a:cubicBezTo>
                          <a:pt x="4226266" y="4818316"/>
                          <a:pt x="4148908" y="4758665"/>
                          <a:pt x="4011998" y="4774714"/>
                        </a:cubicBezTo>
                        <a:cubicBezTo>
                          <a:pt x="3875089" y="4790763"/>
                          <a:pt x="3717214" y="4757059"/>
                          <a:pt x="3629903" y="4774714"/>
                        </a:cubicBezTo>
                        <a:cubicBezTo>
                          <a:pt x="3542593" y="4792369"/>
                          <a:pt x="3169690" y="4729038"/>
                          <a:pt x="3032879" y="4774714"/>
                        </a:cubicBezTo>
                        <a:cubicBezTo>
                          <a:pt x="2896068" y="4820390"/>
                          <a:pt x="2788787" y="4730243"/>
                          <a:pt x="2579142" y="4774714"/>
                        </a:cubicBezTo>
                        <a:cubicBezTo>
                          <a:pt x="2369497" y="4819185"/>
                          <a:pt x="2082424" y="4730465"/>
                          <a:pt x="1910475" y="4774714"/>
                        </a:cubicBezTo>
                        <a:cubicBezTo>
                          <a:pt x="1738526" y="4818963"/>
                          <a:pt x="1632226" y="4750166"/>
                          <a:pt x="1456737" y="4774714"/>
                        </a:cubicBezTo>
                        <a:cubicBezTo>
                          <a:pt x="1281248" y="4799262"/>
                          <a:pt x="1051152" y="4757831"/>
                          <a:pt x="788071" y="4774714"/>
                        </a:cubicBezTo>
                        <a:cubicBezTo>
                          <a:pt x="524990" y="4791597"/>
                          <a:pt x="174119" y="4741119"/>
                          <a:pt x="0" y="4774714"/>
                        </a:cubicBezTo>
                        <a:cubicBezTo>
                          <a:pt x="-58824" y="4551864"/>
                          <a:pt x="60394" y="4288330"/>
                          <a:pt x="0" y="4130128"/>
                        </a:cubicBezTo>
                        <a:cubicBezTo>
                          <a:pt x="-60394" y="3971926"/>
                          <a:pt x="13070" y="3685224"/>
                          <a:pt x="0" y="3485541"/>
                        </a:cubicBezTo>
                        <a:cubicBezTo>
                          <a:pt x="-13070" y="3285858"/>
                          <a:pt x="75250" y="3000675"/>
                          <a:pt x="0" y="2793208"/>
                        </a:cubicBezTo>
                        <a:cubicBezTo>
                          <a:pt x="-75250" y="2585741"/>
                          <a:pt x="23817" y="2511896"/>
                          <a:pt x="0" y="2244116"/>
                        </a:cubicBezTo>
                        <a:cubicBezTo>
                          <a:pt x="-23817" y="1976336"/>
                          <a:pt x="4936" y="1857988"/>
                          <a:pt x="0" y="1551782"/>
                        </a:cubicBezTo>
                        <a:cubicBezTo>
                          <a:pt x="-4936" y="1245576"/>
                          <a:pt x="57114" y="1227161"/>
                          <a:pt x="0" y="1050437"/>
                        </a:cubicBezTo>
                        <a:cubicBezTo>
                          <a:pt x="-57114" y="873714"/>
                          <a:pt x="14703" y="762842"/>
                          <a:pt x="0" y="596839"/>
                        </a:cubicBezTo>
                        <a:cubicBezTo>
                          <a:pt x="-14703" y="430836"/>
                          <a:pt x="43803" y="1750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3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Simplest Way to Create an Interactive Candlestick Chart in Python | by  Eryk Lewinson | Towards Data Science">
            <a:extLst>
              <a:ext uri="{FF2B5EF4-FFF2-40B4-BE49-F238E27FC236}">
                <a16:creationId xmlns:a16="http://schemas.microsoft.com/office/drawing/2014/main" id="{337034E3-3B15-46E6-B5EC-74B83EB7D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19049"/>
            <a:ext cx="7923213" cy="6838587"/>
          </a:xfrm>
          <a:prstGeom prst="rect">
            <a:avLst/>
          </a:prstGeom>
          <a:noFill/>
          <a:ln w="38100">
            <a:solidFill>
              <a:schemeClr val="bg1">
                <a:alpha val="3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64282"/>
                      <a:gd name="connsiteY0" fmla="*/ 0 h 4774714"/>
                      <a:gd name="connsiteX1" fmla="*/ 525381 w 7164282"/>
                      <a:gd name="connsiteY1" fmla="*/ 0 h 4774714"/>
                      <a:gd name="connsiteX2" fmla="*/ 907476 w 7164282"/>
                      <a:gd name="connsiteY2" fmla="*/ 0 h 4774714"/>
                      <a:gd name="connsiteX3" fmla="*/ 1647785 w 7164282"/>
                      <a:gd name="connsiteY3" fmla="*/ 0 h 4774714"/>
                      <a:gd name="connsiteX4" fmla="*/ 2173166 w 7164282"/>
                      <a:gd name="connsiteY4" fmla="*/ 0 h 4774714"/>
                      <a:gd name="connsiteX5" fmla="*/ 2698546 w 7164282"/>
                      <a:gd name="connsiteY5" fmla="*/ 0 h 4774714"/>
                      <a:gd name="connsiteX6" fmla="*/ 3438855 w 7164282"/>
                      <a:gd name="connsiteY6" fmla="*/ 0 h 4774714"/>
                      <a:gd name="connsiteX7" fmla="*/ 3892593 w 7164282"/>
                      <a:gd name="connsiteY7" fmla="*/ 0 h 4774714"/>
                      <a:gd name="connsiteX8" fmla="*/ 4632902 w 7164282"/>
                      <a:gd name="connsiteY8" fmla="*/ 0 h 4774714"/>
                      <a:gd name="connsiteX9" fmla="*/ 5373212 w 7164282"/>
                      <a:gd name="connsiteY9" fmla="*/ 0 h 4774714"/>
                      <a:gd name="connsiteX10" fmla="*/ 5970235 w 7164282"/>
                      <a:gd name="connsiteY10" fmla="*/ 0 h 4774714"/>
                      <a:gd name="connsiteX11" fmla="*/ 7164282 w 7164282"/>
                      <a:gd name="connsiteY11" fmla="*/ 0 h 4774714"/>
                      <a:gd name="connsiteX12" fmla="*/ 7164282 w 7164282"/>
                      <a:gd name="connsiteY12" fmla="*/ 549092 h 4774714"/>
                      <a:gd name="connsiteX13" fmla="*/ 7164282 w 7164282"/>
                      <a:gd name="connsiteY13" fmla="*/ 1002690 h 4774714"/>
                      <a:gd name="connsiteX14" fmla="*/ 7164282 w 7164282"/>
                      <a:gd name="connsiteY14" fmla="*/ 1599529 h 4774714"/>
                      <a:gd name="connsiteX15" fmla="*/ 7164282 w 7164282"/>
                      <a:gd name="connsiteY15" fmla="*/ 2196368 h 4774714"/>
                      <a:gd name="connsiteX16" fmla="*/ 7164282 w 7164282"/>
                      <a:gd name="connsiteY16" fmla="*/ 2793208 h 4774714"/>
                      <a:gd name="connsiteX17" fmla="*/ 7164282 w 7164282"/>
                      <a:gd name="connsiteY17" fmla="*/ 3437794 h 4774714"/>
                      <a:gd name="connsiteX18" fmla="*/ 7164282 w 7164282"/>
                      <a:gd name="connsiteY18" fmla="*/ 4082380 h 4774714"/>
                      <a:gd name="connsiteX19" fmla="*/ 7164282 w 7164282"/>
                      <a:gd name="connsiteY19" fmla="*/ 4774714 h 4774714"/>
                      <a:gd name="connsiteX20" fmla="*/ 6782187 w 7164282"/>
                      <a:gd name="connsiteY20" fmla="*/ 4774714 h 4774714"/>
                      <a:gd name="connsiteX21" fmla="*/ 6041878 w 7164282"/>
                      <a:gd name="connsiteY21" fmla="*/ 4774714 h 4774714"/>
                      <a:gd name="connsiteX22" fmla="*/ 5444854 w 7164282"/>
                      <a:gd name="connsiteY22" fmla="*/ 4774714 h 4774714"/>
                      <a:gd name="connsiteX23" fmla="*/ 4991116 w 7164282"/>
                      <a:gd name="connsiteY23" fmla="*/ 4774714 h 4774714"/>
                      <a:gd name="connsiteX24" fmla="*/ 4394093 w 7164282"/>
                      <a:gd name="connsiteY24" fmla="*/ 4774714 h 4774714"/>
                      <a:gd name="connsiteX25" fmla="*/ 4011998 w 7164282"/>
                      <a:gd name="connsiteY25" fmla="*/ 4774714 h 4774714"/>
                      <a:gd name="connsiteX26" fmla="*/ 3629903 w 7164282"/>
                      <a:gd name="connsiteY26" fmla="*/ 4774714 h 4774714"/>
                      <a:gd name="connsiteX27" fmla="*/ 3032879 w 7164282"/>
                      <a:gd name="connsiteY27" fmla="*/ 4774714 h 4774714"/>
                      <a:gd name="connsiteX28" fmla="*/ 2579142 w 7164282"/>
                      <a:gd name="connsiteY28" fmla="*/ 4774714 h 4774714"/>
                      <a:gd name="connsiteX29" fmla="*/ 1910475 w 7164282"/>
                      <a:gd name="connsiteY29" fmla="*/ 4774714 h 4774714"/>
                      <a:gd name="connsiteX30" fmla="*/ 1456737 w 7164282"/>
                      <a:gd name="connsiteY30" fmla="*/ 4774714 h 4774714"/>
                      <a:gd name="connsiteX31" fmla="*/ 788071 w 7164282"/>
                      <a:gd name="connsiteY31" fmla="*/ 4774714 h 4774714"/>
                      <a:gd name="connsiteX32" fmla="*/ 0 w 7164282"/>
                      <a:gd name="connsiteY32" fmla="*/ 4774714 h 4774714"/>
                      <a:gd name="connsiteX33" fmla="*/ 0 w 7164282"/>
                      <a:gd name="connsiteY33" fmla="*/ 4130128 h 4774714"/>
                      <a:gd name="connsiteX34" fmla="*/ 0 w 7164282"/>
                      <a:gd name="connsiteY34" fmla="*/ 3485541 h 4774714"/>
                      <a:gd name="connsiteX35" fmla="*/ 0 w 7164282"/>
                      <a:gd name="connsiteY35" fmla="*/ 2793208 h 4774714"/>
                      <a:gd name="connsiteX36" fmla="*/ 0 w 7164282"/>
                      <a:gd name="connsiteY36" fmla="*/ 2244116 h 4774714"/>
                      <a:gd name="connsiteX37" fmla="*/ 0 w 7164282"/>
                      <a:gd name="connsiteY37" fmla="*/ 1551782 h 4774714"/>
                      <a:gd name="connsiteX38" fmla="*/ 0 w 7164282"/>
                      <a:gd name="connsiteY38" fmla="*/ 1050437 h 4774714"/>
                      <a:gd name="connsiteX39" fmla="*/ 0 w 7164282"/>
                      <a:gd name="connsiteY39" fmla="*/ 596839 h 4774714"/>
                      <a:gd name="connsiteX40" fmla="*/ 0 w 7164282"/>
                      <a:gd name="connsiteY40" fmla="*/ 0 h 4774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7164282" h="4774714" extrusionOk="0">
                        <a:moveTo>
                          <a:pt x="0" y="0"/>
                        </a:moveTo>
                        <a:cubicBezTo>
                          <a:pt x="171006" y="-57313"/>
                          <a:pt x="372417" y="39551"/>
                          <a:pt x="525381" y="0"/>
                        </a:cubicBezTo>
                        <a:cubicBezTo>
                          <a:pt x="678345" y="-39551"/>
                          <a:pt x="780443" y="3317"/>
                          <a:pt x="907476" y="0"/>
                        </a:cubicBezTo>
                        <a:cubicBezTo>
                          <a:pt x="1034509" y="-3317"/>
                          <a:pt x="1323250" y="51409"/>
                          <a:pt x="1647785" y="0"/>
                        </a:cubicBezTo>
                        <a:cubicBezTo>
                          <a:pt x="1972320" y="-51409"/>
                          <a:pt x="2033324" y="35086"/>
                          <a:pt x="2173166" y="0"/>
                        </a:cubicBezTo>
                        <a:cubicBezTo>
                          <a:pt x="2313008" y="-35086"/>
                          <a:pt x="2468176" y="32151"/>
                          <a:pt x="2698546" y="0"/>
                        </a:cubicBezTo>
                        <a:cubicBezTo>
                          <a:pt x="2928916" y="-32151"/>
                          <a:pt x="3158003" y="18057"/>
                          <a:pt x="3438855" y="0"/>
                        </a:cubicBezTo>
                        <a:cubicBezTo>
                          <a:pt x="3719707" y="-18057"/>
                          <a:pt x="3679065" y="39585"/>
                          <a:pt x="3892593" y="0"/>
                        </a:cubicBezTo>
                        <a:cubicBezTo>
                          <a:pt x="4106121" y="-39585"/>
                          <a:pt x="4278517" y="55494"/>
                          <a:pt x="4632902" y="0"/>
                        </a:cubicBezTo>
                        <a:cubicBezTo>
                          <a:pt x="4987287" y="-55494"/>
                          <a:pt x="5085840" y="63881"/>
                          <a:pt x="5373212" y="0"/>
                        </a:cubicBezTo>
                        <a:cubicBezTo>
                          <a:pt x="5660584" y="-63881"/>
                          <a:pt x="5724963" y="18160"/>
                          <a:pt x="5970235" y="0"/>
                        </a:cubicBezTo>
                        <a:cubicBezTo>
                          <a:pt x="6215507" y="-18160"/>
                          <a:pt x="6891010" y="32032"/>
                          <a:pt x="7164282" y="0"/>
                        </a:cubicBezTo>
                        <a:cubicBezTo>
                          <a:pt x="7181175" y="172681"/>
                          <a:pt x="7150985" y="304057"/>
                          <a:pt x="7164282" y="549092"/>
                        </a:cubicBezTo>
                        <a:cubicBezTo>
                          <a:pt x="7177579" y="794127"/>
                          <a:pt x="7116883" y="817613"/>
                          <a:pt x="7164282" y="1002690"/>
                        </a:cubicBezTo>
                        <a:cubicBezTo>
                          <a:pt x="7211681" y="1187767"/>
                          <a:pt x="7163095" y="1474303"/>
                          <a:pt x="7164282" y="1599529"/>
                        </a:cubicBezTo>
                        <a:cubicBezTo>
                          <a:pt x="7165469" y="1724755"/>
                          <a:pt x="7129017" y="1909427"/>
                          <a:pt x="7164282" y="2196368"/>
                        </a:cubicBezTo>
                        <a:cubicBezTo>
                          <a:pt x="7199547" y="2483309"/>
                          <a:pt x="7160297" y="2672063"/>
                          <a:pt x="7164282" y="2793208"/>
                        </a:cubicBezTo>
                        <a:cubicBezTo>
                          <a:pt x="7168267" y="2914353"/>
                          <a:pt x="7125278" y="3174798"/>
                          <a:pt x="7164282" y="3437794"/>
                        </a:cubicBezTo>
                        <a:cubicBezTo>
                          <a:pt x="7203286" y="3700790"/>
                          <a:pt x="7116408" y="3761437"/>
                          <a:pt x="7164282" y="4082380"/>
                        </a:cubicBezTo>
                        <a:cubicBezTo>
                          <a:pt x="7212156" y="4403323"/>
                          <a:pt x="7120083" y="4466610"/>
                          <a:pt x="7164282" y="4774714"/>
                        </a:cubicBezTo>
                        <a:cubicBezTo>
                          <a:pt x="7049716" y="4810824"/>
                          <a:pt x="6962026" y="4764590"/>
                          <a:pt x="6782187" y="4774714"/>
                        </a:cubicBezTo>
                        <a:cubicBezTo>
                          <a:pt x="6602349" y="4784838"/>
                          <a:pt x="6316375" y="4774050"/>
                          <a:pt x="6041878" y="4774714"/>
                        </a:cubicBezTo>
                        <a:cubicBezTo>
                          <a:pt x="5767381" y="4775378"/>
                          <a:pt x="5691777" y="4722151"/>
                          <a:pt x="5444854" y="4774714"/>
                        </a:cubicBezTo>
                        <a:cubicBezTo>
                          <a:pt x="5197931" y="4827277"/>
                          <a:pt x="5129209" y="4737713"/>
                          <a:pt x="4991116" y="4774714"/>
                        </a:cubicBezTo>
                        <a:cubicBezTo>
                          <a:pt x="4853023" y="4811715"/>
                          <a:pt x="4561920" y="4731112"/>
                          <a:pt x="4394093" y="4774714"/>
                        </a:cubicBezTo>
                        <a:cubicBezTo>
                          <a:pt x="4226266" y="4818316"/>
                          <a:pt x="4148908" y="4758665"/>
                          <a:pt x="4011998" y="4774714"/>
                        </a:cubicBezTo>
                        <a:cubicBezTo>
                          <a:pt x="3875089" y="4790763"/>
                          <a:pt x="3717214" y="4757059"/>
                          <a:pt x="3629903" y="4774714"/>
                        </a:cubicBezTo>
                        <a:cubicBezTo>
                          <a:pt x="3542593" y="4792369"/>
                          <a:pt x="3169690" y="4729038"/>
                          <a:pt x="3032879" y="4774714"/>
                        </a:cubicBezTo>
                        <a:cubicBezTo>
                          <a:pt x="2896068" y="4820390"/>
                          <a:pt x="2788787" y="4730243"/>
                          <a:pt x="2579142" y="4774714"/>
                        </a:cubicBezTo>
                        <a:cubicBezTo>
                          <a:pt x="2369497" y="4819185"/>
                          <a:pt x="2082424" y="4730465"/>
                          <a:pt x="1910475" y="4774714"/>
                        </a:cubicBezTo>
                        <a:cubicBezTo>
                          <a:pt x="1738526" y="4818963"/>
                          <a:pt x="1632226" y="4750166"/>
                          <a:pt x="1456737" y="4774714"/>
                        </a:cubicBezTo>
                        <a:cubicBezTo>
                          <a:pt x="1281248" y="4799262"/>
                          <a:pt x="1051152" y="4757831"/>
                          <a:pt x="788071" y="4774714"/>
                        </a:cubicBezTo>
                        <a:cubicBezTo>
                          <a:pt x="524990" y="4791597"/>
                          <a:pt x="174119" y="4741119"/>
                          <a:pt x="0" y="4774714"/>
                        </a:cubicBezTo>
                        <a:cubicBezTo>
                          <a:pt x="-58824" y="4551864"/>
                          <a:pt x="60394" y="4288330"/>
                          <a:pt x="0" y="4130128"/>
                        </a:cubicBezTo>
                        <a:cubicBezTo>
                          <a:pt x="-60394" y="3971926"/>
                          <a:pt x="13070" y="3685224"/>
                          <a:pt x="0" y="3485541"/>
                        </a:cubicBezTo>
                        <a:cubicBezTo>
                          <a:pt x="-13070" y="3285858"/>
                          <a:pt x="75250" y="3000675"/>
                          <a:pt x="0" y="2793208"/>
                        </a:cubicBezTo>
                        <a:cubicBezTo>
                          <a:pt x="-75250" y="2585741"/>
                          <a:pt x="23817" y="2511896"/>
                          <a:pt x="0" y="2244116"/>
                        </a:cubicBezTo>
                        <a:cubicBezTo>
                          <a:pt x="-23817" y="1976336"/>
                          <a:pt x="4936" y="1857988"/>
                          <a:pt x="0" y="1551782"/>
                        </a:cubicBezTo>
                        <a:cubicBezTo>
                          <a:pt x="-4936" y="1245576"/>
                          <a:pt x="57114" y="1227161"/>
                          <a:pt x="0" y="1050437"/>
                        </a:cubicBezTo>
                        <a:cubicBezTo>
                          <a:pt x="-57114" y="873714"/>
                          <a:pt x="14703" y="762842"/>
                          <a:pt x="0" y="596839"/>
                        </a:cubicBezTo>
                        <a:cubicBezTo>
                          <a:pt x="-14703" y="430836"/>
                          <a:pt x="43803" y="1750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116" y="1249970"/>
            <a:ext cx="6629696" cy="499843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Daily Price Data (per ticker)</a:t>
            </a:r>
          </a:p>
          <a:p>
            <a:pPr lvl="1"/>
            <a:r>
              <a:rPr lang="en-US" sz="2800" dirty="0"/>
              <a:t>Open, high, low, close (OHLC) prices</a:t>
            </a:r>
          </a:p>
          <a:p>
            <a:pPr lvl="1"/>
            <a:r>
              <a:rPr lang="en-US" sz="2800" strike="sngStrike" dirty="0"/>
              <a:t>Adjusted close</a:t>
            </a:r>
          </a:p>
          <a:p>
            <a:pPr lvl="1"/>
            <a:r>
              <a:rPr lang="en-US" sz="2800" dirty="0"/>
              <a:t>Volume</a:t>
            </a:r>
          </a:p>
          <a:p>
            <a:pPr lvl="1"/>
            <a:r>
              <a:rPr lang="en-US" sz="2800" strike="sngStrike" dirty="0"/>
              <a:t>Dividend Amount</a:t>
            </a:r>
          </a:p>
          <a:p>
            <a:pPr lvl="1"/>
            <a:r>
              <a:rPr lang="en-US" sz="2800" strike="sngStrike" dirty="0"/>
              <a:t>Split Coefficient</a:t>
            </a:r>
          </a:p>
          <a:p>
            <a:pPr lvl="1"/>
            <a:r>
              <a:rPr lang="en-US" sz="2800" dirty="0"/>
              <a:t>21-day exponential moving average (EMA)</a:t>
            </a:r>
          </a:p>
          <a:p>
            <a:pPr lvl="1"/>
            <a:r>
              <a:rPr lang="en-US" sz="2800" dirty="0"/>
              <a:t>50-day simple moving average (SMA)</a:t>
            </a:r>
          </a:p>
          <a:p>
            <a:pPr lvl="1"/>
            <a:r>
              <a:rPr lang="en-US" sz="2800" dirty="0"/>
              <a:t>14-day relative strength index (RSI)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152400"/>
            <a:ext cx="9903418" cy="1097570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3618455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76243" y="665957"/>
            <a:ext cx="9903418" cy="1478570"/>
          </a:xfrm>
        </p:spPr>
        <p:txBody>
          <a:bodyPr/>
          <a:lstStyle/>
          <a:p>
            <a:r>
              <a:rPr lang="en-US" dirty="0"/>
              <a:t>The TICKERS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76243" y="1962943"/>
            <a:ext cx="5334294" cy="4229099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SPY: SPDR S&amp;P 500 ETF Trust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QQQ: Invesco QQQ Trust (Nasdaq)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XLF: Financial Select Sector SPDR Fund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EEM: iShares MSCI Emerging Markets ETF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 XLE: Energy Select Sector SPDR Fund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6) SLV: iShares Silver Trust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7) FXI: iShares China Large-Cap ETF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8) GDX: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VanEck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Gold Miners ETF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9) EFA: iShares Core MSCI EAFE ETF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10) TLT: iShares 20+ Year Treasury Bond ETF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11) LQD: iShares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iBoxx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 Investment Grade Corporate Bond ETF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60C6BEA9-25A4-4A94-8DB1-BC6271332B53}"/>
              </a:ext>
            </a:extLst>
          </p:cNvPr>
          <p:cNvSpPr txBox="1">
            <a:spLocks/>
          </p:cNvSpPr>
          <p:nvPr/>
        </p:nvSpPr>
        <p:spPr>
          <a:xfrm>
            <a:off x="6170612" y="1962944"/>
            <a:ext cx="5334294" cy="422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12) XLU: Utilities Select Sector SPDR Fund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13)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XLV: Health Care Select Sector SPDR Fund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14)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XLI: Industrial Select Sector SPDR Fund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15) IEMG: iShares Core MSCI Emerging Markets ETF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16) VWO: Vanguard FTSE Emerging Markets ETF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17) XLK: Technology Select Sector SPDR Fund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18) IEF: iShares 7-10 Year Treasury Bond ETF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19) XLB: Materials Select Sector SPDR Fund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20) JETS: U.S. Global Jets ETF (airlines)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21) BND: Vanguard Total Bond Market ETF</a:t>
            </a:r>
          </a:p>
        </p:txBody>
      </p:sp>
    </p:spTree>
    <p:extLst>
      <p:ext uri="{BB962C8B-B14F-4D97-AF65-F5344CB8AC3E}">
        <p14:creationId xmlns:p14="http://schemas.microsoft.com/office/powerpoint/2010/main" val="277110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Simplest Way to Create an Interactive Candlestick Chart in Python | by  Eryk Lewinson | Towards Data Science">
            <a:extLst>
              <a:ext uri="{FF2B5EF4-FFF2-40B4-BE49-F238E27FC236}">
                <a16:creationId xmlns:a16="http://schemas.microsoft.com/office/drawing/2014/main" id="{337034E3-3B15-46E6-B5EC-74B83EB7D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19049"/>
            <a:ext cx="7923213" cy="6838587"/>
          </a:xfrm>
          <a:prstGeom prst="rect">
            <a:avLst/>
          </a:prstGeom>
          <a:noFill/>
          <a:ln w="38100">
            <a:solidFill>
              <a:schemeClr val="bg1">
                <a:alpha val="3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64282"/>
                      <a:gd name="connsiteY0" fmla="*/ 0 h 4774714"/>
                      <a:gd name="connsiteX1" fmla="*/ 525381 w 7164282"/>
                      <a:gd name="connsiteY1" fmla="*/ 0 h 4774714"/>
                      <a:gd name="connsiteX2" fmla="*/ 907476 w 7164282"/>
                      <a:gd name="connsiteY2" fmla="*/ 0 h 4774714"/>
                      <a:gd name="connsiteX3" fmla="*/ 1647785 w 7164282"/>
                      <a:gd name="connsiteY3" fmla="*/ 0 h 4774714"/>
                      <a:gd name="connsiteX4" fmla="*/ 2173166 w 7164282"/>
                      <a:gd name="connsiteY4" fmla="*/ 0 h 4774714"/>
                      <a:gd name="connsiteX5" fmla="*/ 2698546 w 7164282"/>
                      <a:gd name="connsiteY5" fmla="*/ 0 h 4774714"/>
                      <a:gd name="connsiteX6" fmla="*/ 3438855 w 7164282"/>
                      <a:gd name="connsiteY6" fmla="*/ 0 h 4774714"/>
                      <a:gd name="connsiteX7" fmla="*/ 3892593 w 7164282"/>
                      <a:gd name="connsiteY7" fmla="*/ 0 h 4774714"/>
                      <a:gd name="connsiteX8" fmla="*/ 4632902 w 7164282"/>
                      <a:gd name="connsiteY8" fmla="*/ 0 h 4774714"/>
                      <a:gd name="connsiteX9" fmla="*/ 5373212 w 7164282"/>
                      <a:gd name="connsiteY9" fmla="*/ 0 h 4774714"/>
                      <a:gd name="connsiteX10" fmla="*/ 5970235 w 7164282"/>
                      <a:gd name="connsiteY10" fmla="*/ 0 h 4774714"/>
                      <a:gd name="connsiteX11" fmla="*/ 7164282 w 7164282"/>
                      <a:gd name="connsiteY11" fmla="*/ 0 h 4774714"/>
                      <a:gd name="connsiteX12" fmla="*/ 7164282 w 7164282"/>
                      <a:gd name="connsiteY12" fmla="*/ 549092 h 4774714"/>
                      <a:gd name="connsiteX13" fmla="*/ 7164282 w 7164282"/>
                      <a:gd name="connsiteY13" fmla="*/ 1002690 h 4774714"/>
                      <a:gd name="connsiteX14" fmla="*/ 7164282 w 7164282"/>
                      <a:gd name="connsiteY14" fmla="*/ 1599529 h 4774714"/>
                      <a:gd name="connsiteX15" fmla="*/ 7164282 w 7164282"/>
                      <a:gd name="connsiteY15" fmla="*/ 2196368 h 4774714"/>
                      <a:gd name="connsiteX16" fmla="*/ 7164282 w 7164282"/>
                      <a:gd name="connsiteY16" fmla="*/ 2793208 h 4774714"/>
                      <a:gd name="connsiteX17" fmla="*/ 7164282 w 7164282"/>
                      <a:gd name="connsiteY17" fmla="*/ 3437794 h 4774714"/>
                      <a:gd name="connsiteX18" fmla="*/ 7164282 w 7164282"/>
                      <a:gd name="connsiteY18" fmla="*/ 4082380 h 4774714"/>
                      <a:gd name="connsiteX19" fmla="*/ 7164282 w 7164282"/>
                      <a:gd name="connsiteY19" fmla="*/ 4774714 h 4774714"/>
                      <a:gd name="connsiteX20" fmla="*/ 6782187 w 7164282"/>
                      <a:gd name="connsiteY20" fmla="*/ 4774714 h 4774714"/>
                      <a:gd name="connsiteX21" fmla="*/ 6041878 w 7164282"/>
                      <a:gd name="connsiteY21" fmla="*/ 4774714 h 4774714"/>
                      <a:gd name="connsiteX22" fmla="*/ 5444854 w 7164282"/>
                      <a:gd name="connsiteY22" fmla="*/ 4774714 h 4774714"/>
                      <a:gd name="connsiteX23" fmla="*/ 4991116 w 7164282"/>
                      <a:gd name="connsiteY23" fmla="*/ 4774714 h 4774714"/>
                      <a:gd name="connsiteX24" fmla="*/ 4394093 w 7164282"/>
                      <a:gd name="connsiteY24" fmla="*/ 4774714 h 4774714"/>
                      <a:gd name="connsiteX25" fmla="*/ 4011998 w 7164282"/>
                      <a:gd name="connsiteY25" fmla="*/ 4774714 h 4774714"/>
                      <a:gd name="connsiteX26" fmla="*/ 3629903 w 7164282"/>
                      <a:gd name="connsiteY26" fmla="*/ 4774714 h 4774714"/>
                      <a:gd name="connsiteX27" fmla="*/ 3032879 w 7164282"/>
                      <a:gd name="connsiteY27" fmla="*/ 4774714 h 4774714"/>
                      <a:gd name="connsiteX28" fmla="*/ 2579142 w 7164282"/>
                      <a:gd name="connsiteY28" fmla="*/ 4774714 h 4774714"/>
                      <a:gd name="connsiteX29" fmla="*/ 1910475 w 7164282"/>
                      <a:gd name="connsiteY29" fmla="*/ 4774714 h 4774714"/>
                      <a:gd name="connsiteX30" fmla="*/ 1456737 w 7164282"/>
                      <a:gd name="connsiteY30" fmla="*/ 4774714 h 4774714"/>
                      <a:gd name="connsiteX31" fmla="*/ 788071 w 7164282"/>
                      <a:gd name="connsiteY31" fmla="*/ 4774714 h 4774714"/>
                      <a:gd name="connsiteX32" fmla="*/ 0 w 7164282"/>
                      <a:gd name="connsiteY32" fmla="*/ 4774714 h 4774714"/>
                      <a:gd name="connsiteX33" fmla="*/ 0 w 7164282"/>
                      <a:gd name="connsiteY33" fmla="*/ 4130128 h 4774714"/>
                      <a:gd name="connsiteX34" fmla="*/ 0 w 7164282"/>
                      <a:gd name="connsiteY34" fmla="*/ 3485541 h 4774714"/>
                      <a:gd name="connsiteX35" fmla="*/ 0 w 7164282"/>
                      <a:gd name="connsiteY35" fmla="*/ 2793208 h 4774714"/>
                      <a:gd name="connsiteX36" fmla="*/ 0 w 7164282"/>
                      <a:gd name="connsiteY36" fmla="*/ 2244116 h 4774714"/>
                      <a:gd name="connsiteX37" fmla="*/ 0 w 7164282"/>
                      <a:gd name="connsiteY37" fmla="*/ 1551782 h 4774714"/>
                      <a:gd name="connsiteX38" fmla="*/ 0 w 7164282"/>
                      <a:gd name="connsiteY38" fmla="*/ 1050437 h 4774714"/>
                      <a:gd name="connsiteX39" fmla="*/ 0 w 7164282"/>
                      <a:gd name="connsiteY39" fmla="*/ 596839 h 4774714"/>
                      <a:gd name="connsiteX40" fmla="*/ 0 w 7164282"/>
                      <a:gd name="connsiteY40" fmla="*/ 0 h 4774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7164282" h="4774714" extrusionOk="0">
                        <a:moveTo>
                          <a:pt x="0" y="0"/>
                        </a:moveTo>
                        <a:cubicBezTo>
                          <a:pt x="171006" y="-57313"/>
                          <a:pt x="372417" y="39551"/>
                          <a:pt x="525381" y="0"/>
                        </a:cubicBezTo>
                        <a:cubicBezTo>
                          <a:pt x="678345" y="-39551"/>
                          <a:pt x="780443" y="3317"/>
                          <a:pt x="907476" y="0"/>
                        </a:cubicBezTo>
                        <a:cubicBezTo>
                          <a:pt x="1034509" y="-3317"/>
                          <a:pt x="1323250" y="51409"/>
                          <a:pt x="1647785" y="0"/>
                        </a:cubicBezTo>
                        <a:cubicBezTo>
                          <a:pt x="1972320" y="-51409"/>
                          <a:pt x="2033324" y="35086"/>
                          <a:pt x="2173166" y="0"/>
                        </a:cubicBezTo>
                        <a:cubicBezTo>
                          <a:pt x="2313008" y="-35086"/>
                          <a:pt x="2468176" y="32151"/>
                          <a:pt x="2698546" y="0"/>
                        </a:cubicBezTo>
                        <a:cubicBezTo>
                          <a:pt x="2928916" y="-32151"/>
                          <a:pt x="3158003" y="18057"/>
                          <a:pt x="3438855" y="0"/>
                        </a:cubicBezTo>
                        <a:cubicBezTo>
                          <a:pt x="3719707" y="-18057"/>
                          <a:pt x="3679065" y="39585"/>
                          <a:pt x="3892593" y="0"/>
                        </a:cubicBezTo>
                        <a:cubicBezTo>
                          <a:pt x="4106121" y="-39585"/>
                          <a:pt x="4278517" y="55494"/>
                          <a:pt x="4632902" y="0"/>
                        </a:cubicBezTo>
                        <a:cubicBezTo>
                          <a:pt x="4987287" y="-55494"/>
                          <a:pt x="5085840" y="63881"/>
                          <a:pt x="5373212" y="0"/>
                        </a:cubicBezTo>
                        <a:cubicBezTo>
                          <a:pt x="5660584" y="-63881"/>
                          <a:pt x="5724963" y="18160"/>
                          <a:pt x="5970235" y="0"/>
                        </a:cubicBezTo>
                        <a:cubicBezTo>
                          <a:pt x="6215507" y="-18160"/>
                          <a:pt x="6891010" y="32032"/>
                          <a:pt x="7164282" y="0"/>
                        </a:cubicBezTo>
                        <a:cubicBezTo>
                          <a:pt x="7181175" y="172681"/>
                          <a:pt x="7150985" y="304057"/>
                          <a:pt x="7164282" y="549092"/>
                        </a:cubicBezTo>
                        <a:cubicBezTo>
                          <a:pt x="7177579" y="794127"/>
                          <a:pt x="7116883" y="817613"/>
                          <a:pt x="7164282" y="1002690"/>
                        </a:cubicBezTo>
                        <a:cubicBezTo>
                          <a:pt x="7211681" y="1187767"/>
                          <a:pt x="7163095" y="1474303"/>
                          <a:pt x="7164282" y="1599529"/>
                        </a:cubicBezTo>
                        <a:cubicBezTo>
                          <a:pt x="7165469" y="1724755"/>
                          <a:pt x="7129017" y="1909427"/>
                          <a:pt x="7164282" y="2196368"/>
                        </a:cubicBezTo>
                        <a:cubicBezTo>
                          <a:pt x="7199547" y="2483309"/>
                          <a:pt x="7160297" y="2672063"/>
                          <a:pt x="7164282" y="2793208"/>
                        </a:cubicBezTo>
                        <a:cubicBezTo>
                          <a:pt x="7168267" y="2914353"/>
                          <a:pt x="7125278" y="3174798"/>
                          <a:pt x="7164282" y="3437794"/>
                        </a:cubicBezTo>
                        <a:cubicBezTo>
                          <a:pt x="7203286" y="3700790"/>
                          <a:pt x="7116408" y="3761437"/>
                          <a:pt x="7164282" y="4082380"/>
                        </a:cubicBezTo>
                        <a:cubicBezTo>
                          <a:pt x="7212156" y="4403323"/>
                          <a:pt x="7120083" y="4466610"/>
                          <a:pt x="7164282" y="4774714"/>
                        </a:cubicBezTo>
                        <a:cubicBezTo>
                          <a:pt x="7049716" y="4810824"/>
                          <a:pt x="6962026" y="4764590"/>
                          <a:pt x="6782187" y="4774714"/>
                        </a:cubicBezTo>
                        <a:cubicBezTo>
                          <a:pt x="6602349" y="4784838"/>
                          <a:pt x="6316375" y="4774050"/>
                          <a:pt x="6041878" y="4774714"/>
                        </a:cubicBezTo>
                        <a:cubicBezTo>
                          <a:pt x="5767381" y="4775378"/>
                          <a:pt x="5691777" y="4722151"/>
                          <a:pt x="5444854" y="4774714"/>
                        </a:cubicBezTo>
                        <a:cubicBezTo>
                          <a:pt x="5197931" y="4827277"/>
                          <a:pt x="5129209" y="4737713"/>
                          <a:pt x="4991116" y="4774714"/>
                        </a:cubicBezTo>
                        <a:cubicBezTo>
                          <a:pt x="4853023" y="4811715"/>
                          <a:pt x="4561920" y="4731112"/>
                          <a:pt x="4394093" y="4774714"/>
                        </a:cubicBezTo>
                        <a:cubicBezTo>
                          <a:pt x="4226266" y="4818316"/>
                          <a:pt x="4148908" y="4758665"/>
                          <a:pt x="4011998" y="4774714"/>
                        </a:cubicBezTo>
                        <a:cubicBezTo>
                          <a:pt x="3875089" y="4790763"/>
                          <a:pt x="3717214" y="4757059"/>
                          <a:pt x="3629903" y="4774714"/>
                        </a:cubicBezTo>
                        <a:cubicBezTo>
                          <a:pt x="3542593" y="4792369"/>
                          <a:pt x="3169690" y="4729038"/>
                          <a:pt x="3032879" y="4774714"/>
                        </a:cubicBezTo>
                        <a:cubicBezTo>
                          <a:pt x="2896068" y="4820390"/>
                          <a:pt x="2788787" y="4730243"/>
                          <a:pt x="2579142" y="4774714"/>
                        </a:cubicBezTo>
                        <a:cubicBezTo>
                          <a:pt x="2369497" y="4819185"/>
                          <a:pt x="2082424" y="4730465"/>
                          <a:pt x="1910475" y="4774714"/>
                        </a:cubicBezTo>
                        <a:cubicBezTo>
                          <a:pt x="1738526" y="4818963"/>
                          <a:pt x="1632226" y="4750166"/>
                          <a:pt x="1456737" y="4774714"/>
                        </a:cubicBezTo>
                        <a:cubicBezTo>
                          <a:pt x="1281248" y="4799262"/>
                          <a:pt x="1051152" y="4757831"/>
                          <a:pt x="788071" y="4774714"/>
                        </a:cubicBezTo>
                        <a:cubicBezTo>
                          <a:pt x="524990" y="4791597"/>
                          <a:pt x="174119" y="4741119"/>
                          <a:pt x="0" y="4774714"/>
                        </a:cubicBezTo>
                        <a:cubicBezTo>
                          <a:pt x="-58824" y="4551864"/>
                          <a:pt x="60394" y="4288330"/>
                          <a:pt x="0" y="4130128"/>
                        </a:cubicBezTo>
                        <a:cubicBezTo>
                          <a:pt x="-60394" y="3971926"/>
                          <a:pt x="13070" y="3685224"/>
                          <a:pt x="0" y="3485541"/>
                        </a:cubicBezTo>
                        <a:cubicBezTo>
                          <a:pt x="-13070" y="3285858"/>
                          <a:pt x="75250" y="3000675"/>
                          <a:pt x="0" y="2793208"/>
                        </a:cubicBezTo>
                        <a:cubicBezTo>
                          <a:pt x="-75250" y="2585741"/>
                          <a:pt x="23817" y="2511896"/>
                          <a:pt x="0" y="2244116"/>
                        </a:cubicBezTo>
                        <a:cubicBezTo>
                          <a:pt x="-23817" y="1976336"/>
                          <a:pt x="4936" y="1857988"/>
                          <a:pt x="0" y="1551782"/>
                        </a:cubicBezTo>
                        <a:cubicBezTo>
                          <a:pt x="-4936" y="1245576"/>
                          <a:pt x="57114" y="1227161"/>
                          <a:pt x="0" y="1050437"/>
                        </a:cubicBezTo>
                        <a:cubicBezTo>
                          <a:pt x="-57114" y="873714"/>
                          <a:pt x="14703" y="762842"/>
                          <a:pt x="0" y="596839"/>
                        </a:cubicBezTo>
                        <a:cubicBezTo>
                          <a:pt x="-14703" y="430836"/>
                          <a:pt x="43803" y="1750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1249970"/>
            <a:ext cx="9903418" cy="499843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Window Sizing</a:t>
            </a:r>
          </a:p>
          <a:p>
            <a:pPr lvl="1"/>
            <a:r>
              <a:rPr lang="en-US" sz="2800" dirty="0"/>
              <a:t>Each window size has its own training data set</a:t>
            </a:r>
          </a:p>
          <a:p>
            <a:pPr lvl="1"/>
            <a:r>
              <a:rPr lang="en-US" sz="2800" dirty="0"/>
              <a:t>10, 20, 30, 40, 80, 160, 320, and 640 periods</a:t>
            </a:r>
          </a:p>
          <a:p>
            <a:pPr lvl="1"/>
            <a:r>
              <a:rPr lang="en-US" sz="2800" dirty="0"/>
              <a:t>For each window size, the 21 ticker symbol data sets that were independently standardized</a:t>
            </a:r>
          </a:p>
          <a:p>
            <a:pPr lvl="1"/>
            <a:r>
              <a:rPr lang="en-US" sz="2800" dirty="0"/>
              <a:t>After standardization, each window in the sliding view over time was then flattened to one row</a:t>
            </a:r>
          </a:p>
          <a:p>
            <a:pPr lvl="1"/>
            <a:r>
              <a:rPr lang="en-US" sz="2800" dirty="0"/>
              <a:t>Each data set contains [window size * 8)] feature columns and four target columns (open, high, low, close)</a:t>
            </a:r>
          </a:p>
          <a:p>
            <a:pPr lvl="1"/>
            <a:r>
              <a:rPr lang="en-US" sz="2800" dirty="0"/>
              <a:t>The ticker data sets for each window size were then concatenated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152400"/>
            <a:ext cx="9903418" cy="1097570"/>
          </a:xfrm>
        </p:spPr>
        <p:txBody>
          <a:bodyPr/>
          <a:lstStyle/>
          <a:p>
            <a:r>
              <a:rPr lang="en-US" dirty="0"/>
              <a:t>Eda &amp; </a:t>
            </a:r>
            <a:r>
              <a:rPr lang="en-US" dirty="0" err="1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20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Simplest Way to Create an Interactive Candlestick Chart in Python | by  Eryk Lewinson | Towards Data Science">
            <a:extLst>
              <a:ext uri="{FF2B5EF4-FFF2-40B4-BE49-F238E27FC236}">
                <a16:creationId xmlns:a16="http://schemas.microsoft.com/office/drawing/2014/main" id="{337034E3-3B15-46E6-B5EC-74B83EB7D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19049"/>
            <a:ext cx="7923213" cy="6838587"/>
          </a:xfrm>
          <a:prstGeom prst="rect">
            <a:avLst/>
          </a:prstGeom>
          <a:noFill/>
          <a:ln w="38100">
            <a:solidFill>
              <a:schemeClr val="bg1">
                <a:alpha val="3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164282"/>
                      <a:gd name="connsiteY0" fmla="*/ 0 h 4774714"/>
                      <a:gd name="connsiteX1" fmla="*/ 525381 w 7164282"/>
                      <a:gd name="connsiteY1" fmla="*/ 0 h 4774714"/>
                      <a:gd name="connsiteX2" fmla="*/ 907476 w 7164282"/>
                      <a:gd name="connsiteY2" fmla="*/ 0 h 4774714"/>
                      <a:gd name="connsiteX3" fmla="*/ 1647785 w 7164282"/>
                      <a:gd name="connsiteY3" fmla="*/ 0 h 4774714"/>
                      <a:gd name="connsiteX4" fmla="*/ 2173166 w 7164282"/>
                      <a:gd name="connsiteY4" fmla="*/ 0 h 4774714"/>
                      <a:gd name="connsiteX5" fmla="*/ 2698546 w 7164282"/>
                      <a:gd name="connsiteY5" fmla="*/ 0 h 4774714"/>
                      <a:gd name="connsiteX6" fmla="*/ 3438855 w 7164282"/>
                      <a:gd name="connsiteY6" fmla="*/ 0 h 4774714"/>
                      <a:gd name="connsiteX7" fmla="*/ 3892593 w 7164282"/>
                      <a:gd name="connsiteY7" fmla="*/ 0 h 4774714"/>
                      <a:gd name="connsiteX8" fmla="*/ 4632902 w 7164282"/>
                      <a:gd name="connsiteY8" fmla="*/ 0 h 4774714"/>
                      <a:gd name="connsiteX9" fmla="*/ 5373212 w 7164282"/>
                      <a:gd name="connsiteY9" fmla="*/ 0 h 4774714"/>
                      <a:gd name="connsiteX10" fmla="*/ 5970235 w 7164282"/>
                      <a:gd name="connsiteY10" fmla="*/ 0 h 4774714"/>
                      <a:gd name="connsiteX11" fmla="*/ 7164282 w 7164282"/>
                      <a:gd name="connsiteY11" fmla="*/ 0 h 4774714"/>
                      <a:gd name="connsiteX12" fmla="*/ 7164282 w 7164282"/>
                      <a:gd name="connsiteY12" fmla="*/ 549092 h 4774714"/>
                      <a:gd name="connsiteX13" fmla="*/ 7164282 w 7164282"/>
                      <a:gd name="connsiteY13" fmla="*/ 1002690 h 4774714"/>
                      <a:gd name="connsiteX14" fmla="*/ 7164282 w 7164282"/>
                      <a:gd name="connsiteY14" fmla="*/ 1599529 h 4774714"/>
                      <a:gd name="connsiteX15" fmla="*/ 7164282 w 7164282"/>
                      <a:gd name="connsiteY15" fmla="*/ 2196368 h 4774714"/>
                      <a:gd name="connsiteX16" fmla="*/ 7164282 w 7164282"/>
                      <a:gd name="connsiteY16" fmla="*/ 2793208 h 4774714"/>
                      <a:gd name="connsiteX17" fmla="*/ 7164282 w 7164282"/>
                      <a:gd name="connsiteY17" fmla="*/ 3437794 h 4774714"/>
                      <a:gd name="connsiteX18" fmla="*/ 7164282 w 7164282"/>
                      <a:gd name="connsiteY18" fmla="*/ 4082380 h 4774714"/>
                      <a:gd name="connsiteX19" fmla="*/ 7164282 w 7164282"/>
                      <a:gd name="connsiteY19" fmla="*/ 4774714 h 4774714"/>
                      <a:gd name="connsiteX20" fmla="*/ 6782187 w 7164282"/>
                      <a:gd name="connsiteY20" fmla="*/ 4774714 h 4774714"/>
                      <a:gd name="connsiteX21" fmla="*/ 6041878 w 7164282"/>
                      <a:gd name="connsiteY21" fmla="*/ 4774714 h 4774714"/>
                      <a:gd name="connsiteX22" fmla="*/ 5444854 w 7164282"/>
                      <a:gd name="connsiteY22" fmla="*/ 4774714 h 4774714"/>
                      <a:gd name="connsiteX23" fmla="*/ 4991116 w 7164282"/>
                      <a:gd name="connsiteY23" fmla="*/ 4774714 h 4774714"/>
                      <a:gd name="connsiteX24" fmla="*/ 4394093 w 7164282"/>
                      <a:gd name="connsiteY24" fmla="*/ 4774714 h 4774714"/>
                      <a:gd name="connsiteX25" fmla="*/ 4011998 w 7164282"/>
                      <a:gd name="connsiteY25" fmla="*/ 4774714 h 4774714"/>
                      <a:gd name="connsiteX26" fmla="*/ 3629903 w 7164282"/>
                      <a:gd name="connsiteY26" fmla="*/ 4774714 h 4774714"/>
                      <a:gd name="connsiteX27" fmla="*/ 3032879 w 7164282"/>
                      <a:gd name="connsiteY27" fmla="*/ 4774714 h 4774714"/>
                      <a:gd name="connsiteX28" fmla="*/ 2579142 w 7164282"/>
                      <a:gd name="connsiteY28" fmla="*/ 4774714 h 4774714"/>
                      <a:gd name="connsiteX29" fmla="*/ 1910475 w 7164282"/>
                      <a:gd name="connsiteY29" fmla="*/ 4774714 h 4774714"/>
                      <a:gd name="connsiteX30" fmla="*/ 1456737 w 7164282"/>
                      <a:gd name="connsiteY30" fmla="*/ 4774714 h 4774714"/>
                      <a:gd name="connsiteX31" fmla="*/ 788071 w 7164282"/>
                      <a:gd name="connsiteY31" fmla="*/ 4774714 h 4774714"/>
                      <a:gd name="connsiteX32" fmla="*/ 0 w 7164282"/>
                      <a:gd name="connsiteY32" fmla="*/ 4774714 h 4774714"/>
                      <a:gd name="connsiteX33" fmla="*/ 0 w 7164282"/>
                      <a:gd name="connsiteY33" fmla="*/ 4130128 h 4774714"/>
                      <a:gd name="connsiteX34" fmla="*/ 0 w 7164282"/>
                      <a:gd name="connsiteY34" fmla="*/ 3485541 h 4774714"/>
                      <a:gd name="connsiteX35" fmla="*/ 0 w 7164282"/>
                      <a:gd name="connsiteY35" fmla="*/ 2793208 h 4774714"/>
                      <a:gd name="connsiteX36" fmla="*/ 0 w 7164282"/>
                      <a:gd name="connsiteY36" fmla="*/ 2244116 h 4774714"/>
                      <a:gd name="connsiteX37" fmla="*/ 0 w 7164282"/>
                      <a:gd name="connsiteY37" fmla="*/ 1551782 h 4774714"/>
                      <a:gd name="connsiteX38" fmla="*/ 0 w 7164282"/>
                      <a:gd name="connsiteY38" fmla="*/ 1050437 h 4774714"/>
                      <a:gd name="connsiteX39" fmla="*/ 0 w 7164282"/>
                      <a:gd name="connsiteY39" fmla="*/ 596839 h 4774714"/>
                      <a:gd name="connsiteX40" fmla="*/ 0 w 7164282"/>
                      <a:gd name="connsiteY40" fmla="*/ 0 h 4774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7164282" h="4774714" extrusionOk="0">
                        <a:moveTo>
                          <a:pt x="0" y="0"/>
                        </a:moveTo>
                        <a:cubicBezTo>
                          <a:pt x="171006" y="-57313"/>
                          <a:pt x="372417" y="39551"/>
                          <a:pt x="525381" y="0"/>
                        </a:cubicBezTo>
                        <a:cubicBezTo>
                          <a:pt x="678345" y="-39551"/>
                          <a:pt x="780443" y="3317"/>
                          <a:pt x="907476" y="0"/>
                        </a:cubicBezTo>
                        <a:cubicBezTo>
                          <a:pt x="1034509" y="-3317"/>
                          <a:pt x="1323250" y="51409"/>
                          <a:pt x="1647785" y="0"/>
                        </a:cubicBezTo>
                        <a:cubicBezTo>
                          <a:pt x="1972320" y="-51409"/>
                          <a:pt x="2033324" y="35086"/>
                          <a:pt x="2173166" y="0"/>
                        </a:cubicBezTo>
                        <a:cubicBezTo>
                          <a:pt x="2313008" y="-35086"/>
                          <a:pt x="2468176" y="32151"/>
                          <a:pt x="2698546" y="0"/>
                        </a:cubicBezTo>
                        <a:cubicBezTo>
                          <a:pt x="2928916" y="-32151"/>
                          <a:pt x="3158003" y="18057"/>
                          <a:pt x="3438855" y="0"/>
                        </a:cubicBezTo>
                        <a:cubicBezTo>
                          <a:pt x="3719707" y="-18057"/>
                          <a:pt x="3679065" y="39585"/>
                          <a:pt x="3892593" y="0"/>
                        </a:cubicBezTo>
                        <a:cubicBezTo>
                          <a:pt x="4106121" y="-39585"/>
                          <a:pt x="4278517" y="55494"/>
                          <a:pt x="4632902" y="0"/>
                        </a:cubicBezTo>
                        <a:cubicBezTo>
                          <a:pt x="4987287" y="-55494"/>
                          <a:pt x="5085840" y="63881"/>
                          <a:pt x="5373212" y="0"/>
                        </a:cubicBezTo>
                        <a:cubicBezTo>
                          <a:pt x="5660584" y="-63881"/>
                          <a:pt x="5724963" y="18160"/>
                          <a:pt x="5970235" y="0"/>
                        </a:cubicBezTo>
                        <a:cubicBezTo>
                          <a:pt x="6215507" y="-18160"/>
                          <a:pt x="6891010" y="32032"/>
                          <a:pt x="7164282" y="0"/>
                        </a:cubicBezTo>
                        <a:cubicBezTo>
                          <a:pt x="7181175" y="172681"/>
                          <a:pt x="7150985" y="304057"/>
                          <a:pt x="7164282" y="549092"/>
                        </a:cubicBezTo>
                        <a:cubicBezTo>
                          <a:pt x="7177579" y="794127"/>
                          <a:pt x="7116883" y="817613"/>
                          <a:pt x="7164282" y="1002690"/>
                        </a:cubicBezTo>
                        <a:cubicBezTo>
                          <a:pt x="7211681" y="1187767"/>
                          <a:pt x="7163095" y="1474303"/>
                          <a:pt x="7164282" y="1599529"/>
                        </a:cubicBezTo>
                        <a:cubicBezTo>
                          <a:pt x="7165469" y="1724755"/>
                          <a:pt x="7129017" y="1909427"/>
                          <a:pt x="7164282" y="2196368"/>
                        </a:cubicBezTo>
                        <a:cubicBezTo>
                          <a:pt x="7199547" y="2483309"/>
                          <a:pt x="7160297" y="2672063"/>
                          <a:pt x="7164282" y="2793208"/>
                        </a:cubicBezTo>
                        <a:cubicBezTo>
                          <a:pt x="7168267" y="2914353"/>
                          <a:pt x="7125278" y="3174798"/>
                          <a:pt x="7164282" y="3437794"/>
                        </a:cubicBezTo>
                        <a:cubicBezTo>
                          <a:pt x="7203286" y="3700790"/>
                          <a:pt x="7116408" y="3761437"/>
                          <a:pt x="7164282" y="4082380"/>
                        </a:cubicBezTo>
                        <a:cubicBezTo>
                          <a:pt x="7212156" y="4403323"/>
                          <a:pt x="7120083" y="4466610"/>
                          <a:pt x="7164282" y="4774714"/>
                        </a:cubicBezTo>
                        <a:cubicBezTo>
                          <a:pt x="7049716" y="4810824"/>
                          <a:pt x="6962026" y="4764590"/>
                          <a:pt x="6782187" y="4774714"/>
                        </a:cubicBezTo>
                        <a:cubicBezTo>
                          <a:pt x="6602349" y="4784838"/>
                          <a:pt x="6316375" y="4774050"/>
                          <a:pt x="6041878" y="4774714"/>
                        </a:cubicBezTo>
                        <a:cubicBezTo>
                          <a:pt x="5767381" y="4775378"/>
                          <a:pt x="5691777" y="4722151"/>
                          <a:pt x="5444854" y="4774714"/>
                        </a:cubicBezTo>
                        <a:cubicBezTo>
                          <a:pt x="5197931" y="4827277"/>
                          <a:pt x="5129209" y="4737713"/>
                          <a:pt x="4991116" y="4774714"/>
                        </a:cubicBezTo>
                        <a:cubicBezTo>
                          <a:pt x="4853023" y="4811715"/>
                          <a:pt x="4561920" y="4731112"/>
                          <a:pt x="4394093" y="4774714"/>
                        </a:cubicBezTo>
                        <a:cubicBezTo>
                          <a:pt x="4226266" y="4818316"/>
                          <a:pt x="4148908" y="4758665"/>
                          <a:pt x="4011998" y="4774714"/>
                        </a:cubicBezTo>
                        <a:cubicBezTo>
                          <a:pt x="3875089" y="4790763"/>
                          <a:pt x="3717214" y="4757059"/>
                          <a:pt x="3629903" y="4774714"/>
                        </a:cubicBezTo>
                        <a:cubicBezTo>
                          <a:pt x="3542593" y="4792369"/>
                          <a:pt x="3169690" y="4729038"/>
                          <a:pt x="3032879" y="4774714"/>
                        </a:cubicBezTo>
                        <a:cubicBezTo>
                          <a:pt x="2896068" y="4820390"/>
                          <a:pt x="2788787" y="4730243"/>
                          <a:pt x="2579142" y="4774714"/>
                        </a:cubicBezTo>
                        <a:cubicBezTo>
                          <a:pt x="2369497" y="4819185"/>
                          <a:pt x="2082424" y="4730465"/>
                          <a:pt x="1910475" y="4774714"/>
                        </a:cubicBezTo>
                        <a:cubicBezTo>
                          <a:pt x="1738526" y="4818963"/>
                          <a:pt x="1632226" y="4750166"/>
                          <a:pt x="1456737" y="4774714"/>
                        </a:cubicBezTo>
                        <a:cubicBezTo>
                          <a:pt x="1281248" y="4799262"/>
                          <a:pt x="1051152" y="4757831"/>
                          <a:pt x="788071" y="4774714"/>
                        </a:cubicBezTo>
                        <a:cubicBezTo>
                          <a:pt x="524990" y="4791597"/>
                          <a:pt x="174119" y="4741119"/>
                          <a:pt x="0" y="4774714"/>
                        </a:cubicBezTo>
                        <a:cubicBezTo>
                          <a:pt x="-58824" y="4551864"/>
                          <a:pt x="60394" y="4288330"/>
                          <a:pt x="0" y="4130128"/>
                        </a:cubicBezTo>
                        <a:cubicBezTo>
                          <a:pt x="-60394" y="3971926"/>
                          <a:pt x="13070" y="3685224"/>
                          <a:pt x="0" y="3485541"/>
                        </a:cubicBezTo>
                        <a:cubicBezTo>
                          <a:pt x="-13070" y="3285858"/>
                          <a:pt x="75250" y="3000675"/>
                          <a:pt x="0" y="2793208"/>
                        </a:cubicBezTo>
                        <a:cubicBezTo>
                          <a:pt x="-75250" y="2585741"/>
                          <a:pt x="23817" y="2511896"/>
                          <a:pt x="0" y="2244116"/>
                        </a:cubicBezTo>
                        <a:cubicBezTo>
                          <a:pt x="-23817" y="1976336"/>
                          <a:pt x="4936" y="1857988"/>
                          <a:pt x="0" y="1551782"/>
                        </a:cubicBezTo>
                        <a:cubicBezTo>
                          <a:pt x="-4936" y="1245576"/>
                          <a:pt x="57114" y="1227161"/>
                          <a:pt x="0" y="1050437"/>
                        </a:cubicBezTo>
                        <a:cubicBezTo>
                          <a:pt x="-57114" y="873714"/>
                          <a:pt x="14703" y="762842"/>
                          <a:pt x="0" y="596839"/>
                        </a:cubicBezTo>
                        <a:cubicBezTo>
                          <a:pt x="-14703" y="430836"/>
                          <a:pt x="43803" y="1750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1249970"/>
            <a:ext cx="9903418" cy="499843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Window Sizing</a:t>
            </a:r>
          </a:p>
          <a:p>
            <a:pPr lvl="1"/>
            <a:r>
              <a:rPr lang="en-US" sz="2800" dirty="0"/>
              <a:t>Each window size has its own training data set</a:t>
            </a:r>
          </a:p>
          <a:p>
            <a:pPr lvl="1"/>
            <a:r>
              <a:rPr lang="en-US" sz="2800" dirty="0"/>
              <a:t>10, 20, 30, 40, 80, 160, 320, and 640 periods</a:t>
            </a:r>
          </a:p>
          <a:p>
            <a:pPr lvl="1"/>
            <a:r>
              <a:rPr lang="en-US" sz="2800" dirty="0"/>
              <a:t>For each window size, the 21 ticker symbol data sets that were independently standardized</a:t>
            </a:r>
          </a:p>
          <a:p>
            <a:pPr lvl="1"/>
            <a:r>
              <a:rPr lang="en-US" sz="2800" dirty="0"/>
              <a:t>After standardization, each window in the sliding view over time was then flattened to one row</a:t>
            </a:r>
          </a:p>
          <a:p>
            <a:pPr lvl="1"/>
            <a:r>
              <a:rPr lang="en-US" sz="2800" dirty="0"/>
              <a:t>Each data set contains [window size * 8)] feature columns and four target columns (open, high, low, close)</a:t>
            </a:r>
          </a:p>
          <a:p>
            <a:pPr lvl="1"/>
            <a:r>
              <a:rPr lang="en-US" sz="2800" dirty="0"/>
              <a:t>The ticker data sets for each window size were then concatenated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152400"/>
            <a:ext cx="9903418" cy="1097570"/>
          </a:xfrm>
        </p:spPr>
        <p:txBody>
          <a:bodyPr/>
          <a:lstStyle/>
          <a:p>
            <a:r>
              <a:rPr lang="en-US" dirty="0"/>
              <a:t>Eda &amp; </a:t>
            </a:r>
            <a:r>
              <a:rPr lang="en-US" dirty="0" err="1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21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753082"/>
          </a:xfrm>
        </p:spPr>
        <p:txBody>
          <a:bodyPr/>
          <a:lstStyle/>
          <a:p>
            <a:r>
              <a:rPr lang="en-US" dirty="0"/>
              <a:t>Eda &amp; </a:t>
            </a:r>
            <a:r>
              <a:rPr lang="en-US" dirty="0" err="1"/>
              <a:t>pREPROCESSING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DE69EA-5CA2-4C12-8BB2-D1E6D80B8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70226"/>
              </p:ext>
            </p:extLst>
          </p:nvPr>
        </p:nvGraphicFramePr>
        <p:xfrm>
          <a:off x="1217612" y="1311965"/>
          <a:ext cx="9903417" cy="5333999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249538">
                  <a:extLst>
                    <a:ext uri="{9D8B030D-6E8A-4147-A177-3AD203B41FA5}">
                      <a16:colId xmlns:a16="http://schemas.microsoft.com/office/drawing/2014/main" val="4025282638"/>
                    </a:ext>
                  </a:extLst>
                </a:gridCol>
                <a:gridCol w="7653879">
                  <a:extLst>
                    <a:ext uri="{9D8B030D-6E8A-4147-A177-3AD203B41FA5}">
                      <a16:colId xmlns:a16="http://schemas.microsoft.com/office/drawing/2014/main" val="2029528668"/>
                    </a:ext>
                  </a:extLst>
                </a:gridCol>
              </a:tblGrid>
              <a:tr h="3698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Column 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Process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095424"/>
                  </a:ext>
                </a:extLst>
              </a:tr>
              <a:tr h="6052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15340" algn="ctr"/>
                          <a:tab pos="1086485" algn="l"/>
                        </a:tabLst>
                      </a:pPr>
                      <a:r>
                        <a:rPr lang="en-US" sz="1800">
                          <a:effectLst/>
                        </a:rPr>
                        <a:t>open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absolute dollar value -&gt; percent change -&gt; sliding window generation -&gt; rolling z-score (standardization based on window size) -&gt; flatten -&gt; concatenate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4339195"/>
                  </a:ext>
                </a:extLst>
              </a:tr>
              <a:tr h="6052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high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absolute dollar value -&gt; percent change -&gt; sliding window generation -&gt; rolling z-score (standardization based on window size) -&gt; flatten -&gt; concatenate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3748684"/>
                  </a:ext>
                </a:extLst>
              </a:tr>
              <a:tr h="6052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absolute dollar value -&gt; percent change -&gt; sliding window generation -&gt; rolling z-score (standardization based on window size) -&gt; flatten -&gt; concatenate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5841352"/>
                  </a:ext>
                </a:extLst>
              </a:tr>
              <a:tr h="6052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close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absolute dollar value -&gt; percent change -&gt; sliding window generation -&gt; rolling z-score (standardization based on window size) -&gt; flatten -&gt; concatenate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6818447"/>
                  </a:ext>
                </a:extLst>
              </a:tr>
              <a:tr h="6052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volume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absolute value -&gt; percent change -&gt; sliding window generation -&gt; rolling z-score (standardization based on window size) -&gt; flatten -&gt; concatenate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2210964"/>
                  </a:ext>
                </a:extLst>
              </a:tr>
              <a:tr h="7275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ema (exponential moving average)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percent of close -&gt; sliding window generation -&gt; rolling z-score (standardization based on window size) -&gt; flatten -&gt; concatenate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0812689"/>
                  </a:ext>
                </a:extLst>
              </a:tr>
              <a:tr h="6052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sma (simple moving average)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percent of close -&gt; sliding window generation -&gt; rolling z-score (standardization based on window size) -&gt; flatten -&gt; concatenate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4841369"/>
                  </a:ext>
                </a:extLst>
              </a:tr>
              <a:tr h="6052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rsi (relative strength index)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sliding window generation -&gt; rolling z-score (standardization based on window size) -&gt; flatten -&gt; concatenate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7303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21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899186" cy="6858001"/>
            <a:chOff x="0" y="0"/>
            <a:chExt cx="11902285" cy="685800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0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6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033948" y="100539"/>
            <a:ext cx="3280148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2800" dirty="0">
                <a:solidFill>
                  <a:srgbClr val="FFFFFF"/>
                </a:solidFill>
              </a:rPr>
              <a:t>Eda &amp; </a:t>
            </a:r>
            <a:r>
              <a:rPr lang="en-US" sz="2800" dirty="0" err="1">
                <a:solidFill>
                  <a:srgbClr val="FFFFFF"/>
                </a:solidFill>
              </a:rPr>
              <a:t>pREPROCESSING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08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40" y="808057"/>
            <a:ext cx="6750703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9E0B148-F8BE-4F04-A1EA-B98E41C6C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8696" y="1379155"/>
            <a:ext cx="6110790" cy="4094228"/>
          </a:xfrm>
          <a:prstGeom prst="rect">
            <a:avLst/>
          </a:prstGeom>
        </p:spPr>
      </p:pic>
      <p:sp>
        <p:nvSpPr>
          <p:cNvPr id="58" name="Content Placeholder 13">
            <a:extLst>
              <a:ext uri="{FF2B5EF4-FFF2-40B4-BE49-F238E27FC236}">
                <a16:creationId xmlns:a16="http://schemas.microsoft.com/office/drawing/2014/main" id="{C7038AF0-760F-40E3-89E9-A432DC25A71B}"/>
              </a:ext>
            </a:extLst>
          </p:cNvPr>
          <p:cNvSpPr txBox="1">
            <a:spLocks/>
          </p:cNvSpPr>
          <p:nvPr/>
        </p:nvSpPr>
        <p:spPr>
          <a:xfrm>
            <a:off x="8033948" y="1539875"/>
            <a:ext cx="3280149" cy="4681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/>
            <a:r>
              <a:rPr lang="en-US" sz="2800" dirty="0">
                <a:solidFill>
                  <a:srgbClr val="FFFFFF"/>
                </a:solidFill>
                <a:effectLst/>
              </a:rPr>
              <a:t>Removal of 4 of the original 25 ticker symbols</a:t>
            </a:r>
          </a:p>
          <a:p>
            <a:pPr indent="-228600" defTabSz="914400"/>
            <a:r>
              <a:rPr lang="en-US" sz="2800" dirty="0">
                <a:solidFill>
                  <a:srgbClr val="FFFFFF"/>
                </a:solidFill>
                <a:effectLst/>
              </a:rPr>
              <a:t>Distributions of mean z-scores for the respective feature in the 10-period window</a:t>
            </a:r>
          </a:p>
          <a:p>
            <a:pPr indent="-228600" defTabSz="914400"/>
            <a:r>
              <a:rPr lang="en-US" sz="2800" dirty="0">
                <a:solidFill>
                  <a:srgbClr val="FFFFFF"/>
                </a:solidFill>
              </a:rPr>
              <a:t>Infinite percent changes in volume data sets</a:t>
            </a:r>
          </a:p>
        </p:txBody>
      </p:sp>
    </p:spTree>
    <p:extLst>
      <p:ext uri="{BB962C8B-B14F-4D97-AF65-F5344CB8AC3E}">
        <p14:creationId xmlns:p14="http://schemas.microsoft.com/office/powerpoint/2010/main" val="1689439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253</TotalTime>
  <Words>1477</Words>
  <Application>Microsoft Office PowerPoint</Application>
  <PresentationFormat>Custom</PresentationFormat>
  <Paragraphs>216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Corbel</vt:lpstr>
      <vt:lpstr>Tw Cen MT</vt:lpstr>
      <vt:lpstr>Circuit</vt:lpstr>
      <vt:lpstr>LSTM Neural Network Candlestick Forecasting for Short-term Trading Opportunities</vt:lpstr>
      <vt:lpstr>Introduction</vt:lpstr>
      <vt:lpstr>The Data</vt:lpstr>
      <vt:lpstr>The Data</vt:lpstr>
      <vt:lpstr>The TICKERS</vt:lpstr>
      <vt:lpstr>Eda &amp; pREPROCESSING</vt:lpstr>
      <vt:lpstr>Eda &amp; pREPROCESSING</vt:lpstr>
      <vt:lpstr>Eda &amp; pREPROCESSING</vt:lpstr>
      <vt:lpstr>Eda &amp; pREPROCESSING</vt:lpstr>
      <vt:lpstr>Eda &amp; pREPROCESSING</vt:lpstr>
      <vt:lpstr>Training</vt:lpstr>
      <vt:lpstr>Training</vt:lpstr>
      <vt:lpstr>Training</vt:lpstr>
      <vt:lpstr>Model selection</vt:lpstr>
      <vt:lpstr>Evaluation</vt:lpstr>
      <vt:lpstr>Evaluation</vt:lpstr>
      <vt:lpstr>Evaluation</vt:lpstr>
      <vt:lpstr>Conclusions</vt:lpstr>
      <vt:lpstr>Data Limitations &amp; Constraints</vt:lpstr>
      <vt:lpstr>Recommendations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Million Dollar Question</dc:title>
  <dc:creator>Trent Leslie</dc:creator>
  <cp:lastModifiedBy>Trent Leslie</cp:lastModifiedBy>
  <cp:revision>8</cp:revision>
  <dcterms:created xsi:type="dcterms:W3CDTF">2021-10-28T04:37:38Z</dcterms:created>
  <dcterms:modified xsi:type="dcterms:W3CDTF">2021-12-12T04:27:42Z</dcterms:modified>
</cp:coreProperties>
</file>