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221" y="-71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7448" y="3733795"/>
            <a:ext cx="7928199" cy="1973746"/>
          </a:xfrm>
          <a:prstGeom prst="rect">
            <a:avLst/>
          </a:prstGeom>
          <a:noFill/>
          <a:ln>
            <a:noFill/>
          </a:ln>
        </p:spPr>
        <p:txBody>
          <a:bodyPr lIns="133350" tIns="133350" rIns="133350" bIns="133350" anchor="t" anchorCtr="0">
            <a:noAutofit/>
          </a:bodyPr>
          <a:lstStyle/>
          <a:p>
            <a:r>
              <a:rPr lang="en-US" sz="2000" dirty="0"/>
              <a:t>The rapid deployment and optimal operation of </a:t>
            </a:r>
            <a:r>
              <a:rPr lang="en-US" sz="2000" dirty="0" smtClean="0"/>
              <a:t>micro-grids </a:t>
            </a:r>
            <a:r>
              <a:rPr lang="en-US" sz="2000" dirty="0"/>
              <a:t>is an essential step </a:t>
            </a:r>
            <a:r>
              <a:rPr lang="en-US" sz="2000" dirty="0" smtClean="0"/>
              <a:t>in increasing </a:t>
            </a:r>
            <a:r>
              <a:rPr lang="en-US" sz="2000" dirty="0"/>
              <a:t>the adoption of solar power, improving grid resilience and expanding </a:t>
            </a:r>
            <a:r>
              <a:rPr lang="en-US" sz="2000" dirty="0" smtClean="0"/>
              <a:t>electrical power </a:t>
            </a:r>
            <a:r>
              <a:rPr lang="en-US" sz="2000" dirty="0"/>
              <a:t>availability in developing countries. </a:t>
            </a:r>
            <a:r>
              <a:rPr lang="en-US" sz="2000" dirty="0" smtClean="0"/>
              <a:t>Micro-grids </a:t>
            </a:r>
            <a:r>
              <a:rPr lang="en-US" sz="2000" dirty="0"/>
              <a:t>integrate local energy generation</a:t>
            </a:r>
          </a:p>
          <a:p>
            <a:r>
              <a:rPr lang="en-US" sz="2000" dirty="0"/>
              <a:t>and storage, local </a:t>
            </a:r>
            <a:r>
              <a:rPr lang="en-US" sz="2000" dirty="0" smtClean="0"/>
              <a:t>loads, </a:t>
            </a:r>
            <a:r>
              <a:rPr lang="en-US" sz="2000" dirty="0"/>
              <a:t>and run in isolation or with a </a:t>
            </a:r>
            <a:r>
              <a:rPr lang="en-US" sz="2000" dirty="0" smtClean="0"/>
              <a:t>grid connection</a:t>
            </a:r>
            <a:r>
              <a:rPr lang="en-US" sz="2000" dirty="0"/>
              <a:t>. Given </a:t>
            </a:r>
            <a:r>
              <a:rPr lang="en-US" sz="2000" dirty="0" smtClean="0"/>
              <a:t>time-of-day grid </a:t>
            </a:r>
            <a:r>
              <a:rPr lang="en-US" sz="2000" dirty="0"/>
              <a:t>energy pricing, predictions of solar energy production and knowledge of </a:t>
            </a:r>
            <a:r>
              <a:rPr lang="en-US" sz="2000" dirty="0" smtClean="0"/>
              <a:t>upcoming loads</a:t>
            </a:r>
            <a:r>
              <a:rPr lang="en-US" sz="2000" dirty="0"/>
              <a:t>, it is possible to determine the optimal operating policy. This </a:t>
            </a:r>
            <a:r>
              <a:rPr lang="en-US" sz="2000" dirty="0" smtClean="0"/>
              <a:t>poster </a:t>
            </a:r>
            <a:r>
              <a:rPr lang="en-US" sz="2000" dirty="0"/>
              <a:t>presents </a:t>
            </a:r>
            <a:r>
              <a:rPr lang="en-US" sz="2000" dirty="0" smtClean="0"/>
              <a:t>a system </a:t>
            </a:r>
            <a:r>
              <a:rPr lang="en-US" sz="2000" dirty="0"/>
              <a:t>that combines historical weather and usage data </a:t>
            </a:r>
            <a:r>
              <a:rPr lang="en-US" sz="2000" dirty="0" smtClean="0"/>
              <a:t>with reinforcement </a:t>
            </a:r>
            <a:r>
              <a:rPr lang="en-US" sz="2000" dirty="0"/>
              <a:t>learning methods to determine this policy. The results of this </a:t>
            </a:r>
            <a:r>
              <a:rPr lang="en-US" sz="2000" dirty="0" smtClean="0"/>
              <a:t>study show </a:t>
            </a:r>
            <a:r>
              <a:rPr lang="en-US" sz="2000" dirty="0"/>
              <a:t>that given a cost of electricity, weather data for a region, and a specific battery </a:t>
            </a:r>
            <a:r>
              <a:rPr lang="en-US" sz="2000" dirty="0" smtClean="0"/>
              <a:t>size the </a:t>
            </a:r>
            <a:r>
              <a:rPr lang="en-US" sz="2000" dirty="0"/>
              <a:t>net gain of a </a:t>
            </a:r>
            <a:r>
              <a:rPr lang="en-US" sz="2000" dirty="0" smtClean="0"/>
              <a:t>micro-grid </a:t>
            </a:r>
            <a:r>
              <a:rPr lang="en-US" sz="2000" dirty="0"/>
              <a:t>can </a:t>
            </a:r>
            <a:r>
              <a:rPr lang="en-US" sz="2000" dirty="0" smtClean="0"/>
              <a:t>be significantly improved.</a:t>
            </a:r>
            <a:endParaRPr lang="en-US" sz="2000" dirty="0"/>
          </a:p>
          <a:p>
            <a:pPr>
              <a:buClr>
                <a:srgbClr val="000000"/>
              </a:buClr>
              <a:buSzPct val="25000"/>
              <a:buFont typeface="Arial"/>
              <a:buChar char=""/>
            </a:pPr>
            <a:r>
              <a:rPr lang="en-US" sz="1867" dirty="0" smtClean="0"/>
              <a:t> </a:t>
            </a:r>
            <a:endParaRPr lang="en-US" sz="1867" dirty="0"/>
          </a:p>
        </p:txBody>
      </p:sp>
      <p:sp>
        <p:nvSpPr>
          <p:cNvPr id="133" name="Shape 133"/>
          <p:cNvSpPr txBox="1"/>
          <p:nvPr/>
        </p:nvSpPr>
        <p:spPr>
          <a:xfrm>
            <a:off x="538298" y="332947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smtClean="0">
                <a:solidFill>
                  <a:schemeClr val="bg1"/>
                </a:solidFill>
              </a:rPr>
              <a:t>Trenton Griffiths and Jeff </a:t>
            </a:r>
            <a:r>
              <a:rPr lang="en-US" sz="3850" dirty="0" err="1" smtClean="0">
                <a:solidFill>
                  <a:schemeClr val="bg1"/>
                </a:solidFill>
              </a:rPr>
              <a:t>Wasden</a:t>
            </a:r>
            <a:endParaRPr lang="en-US" sz="3850" dirty="0">
              <a:solidFill>
                <a:schemeClr val="bg1"/>
              </a:solidFill>
            </a:endParaRPr>
          </a:p>
          <a:p>
            <a:pPr algn="ctr">
              <a:buClr>
                <a:srgbClr val="000000"/>
              </a:buClr>
              <a:buSzPct val="25000"/>
            </a:pPr>
            <a:r>
              <a:rPr lang="en-US" sz="3850" dirty="0">
                <a:solidFill>
                  <a:schemeClr val="bg1"/>
                </a:solidFill>
              </a:rPr>
              <a:t>CS  5890  ------   Machine Intelligence in Clean Energy ----- </a:t>
            </a:r>
            <a:r>
              <a:rPr lang="en-US" sz="3850" dirty="0" smtClean="0">
                <a:solidFill>
                  <a:schemeClr val="bg1"/>
                </a:solidFill>
              </a:rPr>
              <a:t>Fall 2018</a:t>
            </a:r>
            <a:endParaRPr lang="en-US" sz="3850" dirty="0">
              <a:solidFill>
                <a:schemeClr val="bg1"/>
              </a:solidFill>
            </a:endParaRP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buFont typeface="Arial"/>
              <a:buChar char=""/>
            </a:pPr>
            <a:r>
              <a:rPr lang="en-US" sz="5600" dirty="0" smtClean="0">
                <a:solidFill>
                  <a:schemeClr val="bg1"/>
                </a:solidFill>
              </a:rPr>
              <a:t>Micro-Grid Optimization</a:t>
            </a:r>
            <a:endParaRPr lang="en-US" sz="5600" dirty="0">
              <a:solidFill>
                <a:schemeClr val="bg1"/>
              </a:solidFill>
            </a:endParaRP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6" name="Shape 16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1797" y="8839852"/>
            <a:ext cx="7928199" cy="2078520"/>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Within micro-grids, </a:t>
            </a:r>
            <a:r>
              <a:rPr lang="en-US" sz="1867" dirty="0" smtClean="0"/>
              <a:t>the problem of when to discharge the battery, as well as by how much, causes significant inefficiency in the system. The problem addressed in this project was that of optimization of a micro-grid. Using </a:t>
            </a:r>
            <a:r>
              <a:rPr lang="en-US" sz="1867" dirty="0" smtClean="0"/>
              <a:t>a reinforcement learning algorithm, value iteration, to </a:t>
            </a:r>
            <a:r>
              <a:rPr lang="en-US" sz="1867" dirty="0" smtClean="0"/>
              <a:t>calculate the best times and intervals to discharge and </a:t>
            </a:r>
            <a:r>
              <a:rPr lang="en-US" sz="1867" dirty="0" smtClean="0"/>
              <a:t>charge, </a:t>
            </a:r>
            <a:r>
              <a:rPr lang="en-US" sz="1867" dirty="0" smtClean="0"/>
              <a:t>the battery increased the net gain of the </a:t>
            </a:r>
            <a:r>
              <a:rPr lang="en-US" sz="1867" dirty="0" smtClean="0"/>
              <a:t>system.</a:t>
            </a:r>
            <a:endParaRPr lang="en-US" sz="1867" dirty="0"/>
          </a:p>
          <a:p>
            <a:pPr>
              <a:buClr>
                <a:srgbClr val="000000"/>
              </a:buClr>
              <a:buSzPct val="25000"/>
              <a:buFont typeface="Arial"/>
              <a:buChar char=""/>
            </a:pPr>
            <a:r>
              <a:rPr lang="en-US" sz="1867" dirty="0"/>
              <a:t> </a:t>
            </a:r>
          </a:p>
        </p:txBody>
      </p:sp>
      <p:sp>
        <p:nvSpPr>
          <p:cNvPr id="63" name="Shape 133"/>
          <p:cNvSpPr txBox="1"/>
          <p:nvPr/>
        </p:nvSpPr>
        <p:spPr>
          <a:xfrm>
            <a:off x="696591" y="827119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601797" y="14337484"/>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smtClean="0"/>
              <a:t>The approach used to optimize energy management in the battery was the reinforcement learning algorithm of value iteration. The state examined during the derivation of the optimal policy consisted of the charge in the battery and the time of day. The intermittent reward occurs at the end of every day and is the dollar equivalent of the energy stored in the battery.</a:t>
            </a:r>
            <a:endParaRPr lang="en-US" sz="1867" dirty="0"/>
          </a:p>
        </p:txBody>
      </p:sp>
      <p:sp>
        <p:nvSpPr>
          <p:cNvPr id="65" name="Shape 133"/>
          <p:cNvSpPr txBox="1"/>
          <p:nvPr/>
        </p:nvSpPr>
        <p:spPr>
          <a:xfrm>
            <a:off x="734821" y="1376768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a:t>
            </a:r>
          </a:p>
        </p:txBody>
      </p:sp>
      <p:sp>
        <p:nvSpPr>
          <p:cNvPr id="67" name="Shape 132"/>
          <p:cNvSpPr txBox="1"/>
          <p:nvPr/>
        </p:nvSpPr>
        <p:spPr>
          <a:xfrm>
            <a:off x="8917152" y="3856643"/>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68" name="Shape 133"/>
          <p:cNvSpPr txBox="1"/>
          <p:nvPr/>
        </p:nvSpPr>
        <p:spPr>
          <a:xfrm>
            <a:off x="8938705" y="33182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1" name="TextBox 70"/>
          <p:cNvSpPr txBox="1"/>
          <p:nvPr/>
        </p:nvSpPr>
        <p:spPr>
          <a:xfrm>
            <a:off x="9130435" y="5798306"/>
            <a:ext cx="3457672" cy="5909310"/>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endParaRPr lang="en-US" sz="3150" dirty="0">
              <a:solidFill>
                <a:schemeClr val="bg1"/>
              </a:solidFill>
            </a:endParaRPr>
          </a:p>
          <a:p>
            <a:r>
              <a:rPr lang="en-US" sz="3150" dirty="0">
                <a:solidFill>
                  <a:schemeClr val="bg1"/>
                </a:solidFill>
              </a:rPr>
              <a:t>or the results</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sp>
        <p:nvSpPr>
          <p:cNvPr id="72" name="TextBox 71"/>
          <p:cNvSpPr txBox="1"/>
          <p:nvPr/>
        </p:nvSpPr>
        <p:spPr>
          <a:xfrm>
            <a:off x="12801495" y="13417428"/>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3" name="TextBox 72"/>
          <p:cNvSpPr txBox="1"/>
          <p:nvPr/>
        </p:nvSpPr>
        <p:spPr>
          <a:xfrm>
            <a:off x="13256573" y="5535852"/>
            <a:ext cx="2933175" cy="2516073"/>
          </a:xfrm>
          <a:prstGeom prst="rect">
            <a:avLst/>
          </a:prstGeom>
          <a:solidFill>
            <a:schemeClr val="bg2"/>
          </a:solidFill>
        </p:spPr>
        <p:txBody>
          <a:bodyPr wrap="square" rtlCol="0">
            <a:spAutoFit/>
          </a:bodyPr>
          <a:lstStyle/>
          <a:p>
            <a:endParaRPr lang="en-US" sz="3150" dirty="0">
              <a:solidFill>
                <a:schemeClr val="bg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5" name="Shape 132"/>
          <p:cNvSpPr txBox="1"/>
          <p:nvPr/>
        </p:nvSpPr>
        <p:spPr>
          <a:xfrm>
            <a:off x="13123123" y="8802793"/>
            <a:ext cx="2877978" cy="2656996"/>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a:t>
            </a:r>
          </a:p>
        </p:txBody>
      </p:sp>
      <p:sp>
        <p:nvSpPr>
          <p:cNvPr id="76" name="Shape 132"/>
          <p:cNvSpPr txBox="1"/>
          <p:nvPr/>
        </p:nvSpPr>
        <p:spPr>
          <a:xfrm>
            <a:off x="9101138" y="16459658"/>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78" name="TextBox 77"/>
          <p:cNvSpPr txBox="1"/>
          <p:nvPr/>
        </p:nvSpPr>
        <p:spPr>
          <a:xfrm>
            <a:off x="9250613" y="13445789"/>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9" name="Shape 132"/>
          <p:cNvSpPr txBox="1"/>
          <p:nvPr/>
        </p:nvSpPr>
        <p:spPr>
          <a:xfrm>
            <a:off x="17327560" y="3715595"/>
            <a:ext cx="7928199" cy="16729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0" name="Shape 133"/>
          <p:cNvSpPr txBox="1"/>
          <p:nvPr/>
        </p:nvSpPr>
        <p:spPr>
          <a:xfrm>
            <a:off x="17542384" y="328224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302370" y="6120273"/>
            <a:ext cx="7928199" cy="17936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endParaRPr lang="en-US" sz="1867" dirty="0"/>
          </a:p>
          <a:p>
            <a:pPr>
              <a:buClr>
                <a:srgbClr val="000000"/>
              </a:buClr>
              <a:buSzPct val="25000"/>
              <a:buFont typeface="Arial"/>
              <a:buChar char=""/>
            </a:pPr>
            <a:endParaRPr lang="en-US" sz="1867" dirty="0"/>
          </a:p>
          <a:p>
            <a:pPr>
              <a:buClr>
                <a:srgbClr val="000000"/>
              </a:buClr>
              <a:buSzPct val="25000"/>
              <a:buFont typeface="Arial"/>
              <a:buChar char=""/>
            </a:pPr>
            <a:r>
              <a:rPr lang="en-US" sz="1867" dirty="0"/>
              <a:t> </a:t>
            </a:r>
          </a:p>
          <a:p>
            <a:pPr>
              <a:buClr>
                <a:srgbClr val="000000"/>
              </a:buClr>
              <a:buSzPct val="25000"/>
              <a:buFont typeface="Arial"/>
              <a:buChar char=""/>
            </a:pPr>
            <a:endParaRPr lang="en-US" sz="1867" dirty="0"/>
          </a:p>
        </p:txBody>
      </p:sp>
      <p:sp>
        <p:nvSpPr>
          <p:cNvPr id="82" name="Shape 133"/>
          <p:cNvSpPr txBox="1"/>
          <p:nvPr/>
        </p:nvSpPr>
        <p:spPr>
          <a:xfrm>
            <a:off x="17302370" y="551101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59794" y="16856321"/>
            <a:ext cx="7928199" cy="1852978"/>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4" name="Shape 133"/>
          <p:cNvSpPr txBox="1"/>
          <p:nvPr/>
        </p:nvSpPr>
        <p:spPr>
          <a:xfrm>
            <a:off x="17259794" y="16420301"/>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8" name="Shape 132"/>
          <p:cNvSpPr txBox="1"/>
          <p:nvPr/>
        </p:nvSpPr>
        <p:spPr>
          <a:xfrm>
            <a:off x="12784227" y="16418249"/>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59" name="Shape 133"/>
          <p:cNvSpPr txBox="1"/>
          <p:nvPr/>
        </p:nvSpPr>
        <p:spPr>
          <a:xfrm>
            <a:off x="17338410" y="791394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Computational Study</a:t>
            </a:r>
          </a:p>
        </p:txBody>
      </p:sp>
      <p:sp>
        <p:nvSpPr>
          <p:cNvPr id="60" name="TextBox 59"/>
          <p:cNvSpPr txBox="1"/>
          <p:nvPr/>
        </p:nvSpPr>
        <p:spPr>
          <a:xfrm>
            <a:off x="17760796" y="8538737"/>
            <a:ext cx="3457672"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r>
              <a:rPr lang="en-US" sz="3150" dirty="0">
                <a:solidFill>
                  <a:schemeClr val="bg1"/>
                </a:solidFill>
              </a:rPr>
              <a:t>Of study</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8732" y="12958250"/>
            <a:ext cx="7409202" cy="3892725"/>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8732" y="5664358"/>
            <a:ext cx="7409202" cy="389272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84882" y="9543608"/>
            <a:ext cx="3541178" cy="1509137"/>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81710" y="11484239"/>
            <a:ext cx="1896456" cy="1896456"/>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00892" y="11660510"/>
            <a:ext cx="2424576" cy="2067637"/>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6591" y="10964749"/>
            <a:ext cx="3637981" cy="1878049"/>
          </a:xfrm>
          <a:prstGeom prst="rect">
            <a:avLst/>
          </a:prstGeom>
        </p:spPr>
      </p:pic>
      <p:sp>
        <p:nvSpPr>
          <p:cNvPr id="17" name="Freeform 16"/>
          <p:cNvSpPr/>
          <p:nvPr/>
        </p:nvSpPr>
        <p:spPr>
          <a:xfrm>
            <a:off x="3657602" y="12803212"/>
            <a:ext cx="2035462" cy="314075"/>
          </a:xfrm>
          <a:custGeom>
            <a:avLst/>
            <a:gdLst>
              <a:gd name="connsiteX0" fmla="*/ 0 w 2035462"/>
              <a:gd name="connsiteY0" fmla="*/ 20160 h 314075"/>
              <a:gd name="connsiteX1" fmla="*/ 1730829 w 2035462"/>
              <a:gd name="connsiteY1" fmla="*/ 31046 h 314075"/>
              <a:gd name="connsiteX2" fmla="*/ 2024743 w 2035462"/>
              <a:gd name="connsiteY2" fmla="*/ 314075 h 314075"/>
            </a:gdLst>
            <a:ahLst/>
            <a:cxnLst>
              <a:cxn ang="0">
                <a:pos x="connsiteX0" y="connsiteY0"/>
              </a:cxn>
              <a:cxn ang="0">
                <a:pos x="connsiteX1" y="connsiteY1"/>
              </a:cxn>
              <a:cxn ang="0">
                <a:pos x="connsiteX2" y="connsiteY2"/>
              </a:cxn>
            </a:cxnLst>
            <a:rect l="l" t="t" r="r" b="b"/>
            <a:pathLst>
              <a:path w="2035462" h="314075">
                <a:moveTo>
                  <a:pt x="0" y="20160"/>
                </a:moveTo>
                <a:cubicBezTo>
                  <a:pt x="696686" y="1110"/>
                  <a:pt x="1393372" y="-17940"/>
                  <a:pt x="1730829" y="31046"/>
                </a:cubicBezTo>
                <a:cubicBezTo>
                  <a:pt x="2068286" y="80032"/>
                  <a:pt x="2046514" y="197053"/>
                  <a:pt x="2024743" y="314075"/>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21" name="Picture 20"/>
          <p:cNvPicPr>
            <a:picLocks noChangeAspect="1"/>
          </p:cNvPicPr>
          <p:nvPr/>
        </p:nvPicPr>
        <p:blipFill>
          <a:blip r:embed="rId11"/>
          <a:stretch>
            <a:fillRect/>
          </a:stretch>
        </p:blipFill>
        <p:spPr>
          <a:xfrm>
            <a:off x="1426856" y="16230007"/>
            <a:ext cx="6289753" cy="2299065"/>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7624</TotalTime>
  <Words>350</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Jeff Wasden</cp:lastModifiedBy>
  <cp:revision>26</cp:revision>
  <dcterms:modified xsi:type="dcterms:W3CDTF">2018-12-13T08:29:18Z</dcterms:modified>
</cp:coreProperties>
</file>