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272" y="19"/>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1973746"/>
          </a:xfrm>
          <a:prstGeom prst="rect">
            <a:avLst/>
          </a:prstGeom>
          <a:noFill/>
          <a:ln>
            <a:noFill/>
          </a:ln>
        </p:spPr>
        <p:txBody>
          <a:bodyPr lIns="133350" tIns="133350" rIns="133350" bIns="133350" anchor="t" anchorCtr="0">
            <a:noAutofit/>
          </a:bodyPr>
          <a:lstStyle/>
          <a:p>
            <a:r>
              <a:rPr lang="en-US" sz="2000" dirty="0"/>
              <a:t>The rapid deployment and optimal operation of Micro-grids is an essential step </a:t>
            </a:r>
            <a:r>
              <a:rPr lang="en-US" sz="2000" dirty="0" smtClean="0"/>
              <a:t>in increasing </a:t>
            </a:r>
            <a:r>
              <a:rPr lang="en-US" sz="2000" dirty="0"/>
              <a:t>the adoption of solar power, improving grid resilience and expanding </a:t>
            </a:r>
            <a:r>
              <a:rPr lang="en-US" sz="2000" dirty="0" smtClean="0"/>
              <a:t>electrical power </a:t>
            </a:r>
            <a:r>
              <a:rPr lang="en-US" sz="2000" dirty="0"/>
              <a:t>availability in developing countries. Micro grids integrate local energy generation</a:t>
            </a:r>
          </a:p>
          <a:p>
            <a:r>
              <a:rPr lang="en-US" sz="2000" dirty="0"/>
              <a:t>and storage, local loads and run in isolation or with a </a:t>
            </a:r>
            <a:r>
              <a:rPr lang="en-US" sz="2000" dirty="0" smtClean="0"/>
              <a:t>grid connection</a:t>
            </a:r>
            <a:r>
              <a:rPr lang="en-US" sz="2000" dirty="0"/>
              <a:t>. Given </a:t>
            </a:r>
            <a:r>
              <a:rPr lang="en-US" sz="2000" dirty="0" smtClean="0"/>
              <a:t>time-of-day grid </a:t>
            </a:r>
            <a:r>
              <a:rPr lang="en-US" sz="2000" dirty="0"/>
              <a:t>energy pricing, predictions of solar energy production and knowledge of </a:t>
            </a:r>
            <a:r>
              <a:rPr lang="en-US" sz="2000" dirty="0" smtClean="0"/>
              <a:t>upcoming loads</a:t>
            </a:r>
            <a:r>
              <a:rPr lang="en-US" sz="2000" dirty="0"/>
              <a:t>, it is possible to determine the optimal operating policy. This paper presents </a:t>
            </a:r>
            <a:r>
              <a:rPr lang="en-US" sz="2000" dirty="0" smtClean="0"/>
              <a:t>a system </a:t>
            </a:r>
            <a:r>
              <a:rPr lang="en-US" sz="2000" dirty="0"/>
              <a:t>that combines historical weather and usage data with neural-network </a:t>
            </a:r>
            <a:r>
              <a:rPr lang="en-US" sz="2000" dirty="0" smtClean="0"/>
              <a:t>prediction and </a:t>
            </a:r>
            <a:r>
              <a:rPr lang="en-US" sz="2000" dirty="0"/>
              <a:t>reinforcement learning methods to determine this policy. The results of this </a:t>
            </a:r>
            <a:r>
              <a:rPr lang="en-US" sz="2000" dirty="0" smtClean="0"/>
              <a:t>study show </a:t>
            </a:r>
            <a:r>
              <a:rPr lang="en-US" sz="2000" dirty="0"/>
              <a:t>that given a cost of electricity, weather data for a region, and a specific battery </a:t>
            </a:r>
            <a:r>
              <a:rPr lang="en-US" sz="2000" dirty="0" smtClean="0"/>
              <a:t>size the </a:t>
            </a:r>
            <a:r>
              <a:rPr lang="en-US" sz="2000" dirty="0"/>
              <a:t>net gain of a Micro-grid can completely offset the cost of operation.</a:t>
            </a:r>
          </a:p>
          <a:p>
            <a:pPr>
              <a:buClr>
                <a:srgbClr val="000000"/>
              </a:buClr>
              <a:buSzPct val="25000"/>
              <a:buFont typeface="Arial"/>
              <a:buChar char=""/>
            </a:pPr>
            <a:r>
              <a:rPr lang="en-US" sz="1867" dirty="0" smtClean="0"/>
              <a:t> </a:t>
            </a:r>
            <a:endParaRPr lang="en-US" sz="1867" dirty="0"/>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Trenton Griffiths and Jeff </a:t>
            </a:r>
            <a:r>
              <a:rPr lang="en-US" sz="3850" dirty="0" err="1" smtClean="0">
                <a:solidFill>
                  <a:schemeClr val="bg1"/>
                </a:solidFill>
              </a:rPr>
              <a:t>Wasden</a:t>
            </a:r>
            <a:endParaRPr lang="en-US" sz="3850" dirty="0">
              <a:solidFill>
                <a:schemeClr val="bg1"/>
              </a:solidFill>
            </a:endParaRPr>
          </a:p>
          <a:p>
            <a:pPr algn="ctr">
              <a:buClr>
                <a:srgbClr val="000000"/>
              </a:buClr>
              <a:buSzPct val="25000"/>
            </a:pPr>
            <a:r>
              <a:rPr lang="en-US" sz="3850" dirty="0">
                <a:solidFill>
                  <a:schemeClr val="bg1"/>
                </a:solidFill>
              </a:rPr>
              <a:t>CS  5890  ------   Machine Intelligence in Clean Energy ----- </a:t>
            </a:r>
            <a:r>
              <a:rPr lang="en-US" sz="3850" dirty="0" smtClean="0">
                <a:solidFill>
                  <a:schemeClr val="bg1"/>
                </a:solidFill>
              </a:rPr>
              <a:t>Fall 2018</a:t>
            </a:r>
            <a:endParaRPr lang="en-US" sz="3850" dirty="0">
              <a:solidFill>
                <a:schemeClr val="bg1"/>
              </a:solidFill>
            </a:endParaRP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buFont typeface="Arial"/>
              <a:buChar char=""/>
            </a:pPr>
            <a:r>
              <a:rPr lang="en-US" sz="5600" dirty="0" smtClean="0">
                <a:solidFill>
                  <a:schemeClr val="bg1"/>
                </a:solidFill>
              </a:rPr>
              <a:t>Micro-Grid Optimization</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1797" y="8839851"/>
            <a:ext cx="7928199"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With in micro-grids the problem of when to discharge the battery, as well as by how much, causes significant inefficiency in the system. The problem addressed in this project was that of optimization of a micro-grid. Using a V-Learning algorithm to calculate the best times and intervals to discharge and charge the battery increased the net gain of the system. (SOMETHING LIKE THIS?)</a:t>
            </a:r>
            <a:endParaRPr lang="en-US" sz="1867" dirty="0"/>
          </a:p>
          <a:p>
            <a:pPr>
              <a:buClr>
                <a:srgbClr val="000000"/>
              </a:buClr>
              <a:buSzPct val="25000"/>
              <a:buFont typeface="Arial"/>
              <a:buChar char=""/>
            </a:pPr>
            <a:r>
              <a:rPr lang="en-US" sz="1867" dirty="0"/>
              <a:t> </a:t>
            </a:r>
          </a:p>
        </p:txBody>
      </p:sp>
      <p:sp>
        <p:nvSpPr>
          <p:cNvPr id="63" name="Shape 133"/>
          <p:cNvSpPr txBox="1"/>
          <p:nvPr/>
        </p:nvSpPr>
        <p:spPr>
          <a:xfrm>
            <a:off x="696591" y="827119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601797" y="14337484"/>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smtClean="0"/>
              <a:t>If we implement the NN we will have to change the model and reward function from deterministic to probabilistic. Won’t this require a lot of our code to change??? If not what is a good way to make it not need to change a lot.</a:t>
            </a:r>
            <a:endParaRPr lang="en-US" sz="1867" dirty="0"/>
          </a:p>
          <a:p>
            <a:pPr>
              <a:buClr>
                <a:srgbClr val="000000"/>
              </a:buClr>
              <a:buSzPct val="25000"/>
              <a:buFont typeface="Arial"/>
              <a:buChar char=""/>
            </a:pPr>
            <a:r>
              <a:rPr lang="en-US" sz="1867" dirty="0"/>
              <a:t> </a:t>
            </a:r>
          </a:p>
        </p:txBody>
      </p:sp>
      <p:sp>
        <p:nvSpPr>
          <p:cNvPr id="65" name="Shape 133"/>
          <p:cNvSpPr txBox="1"/>
          <p:nvPr/>
        </p:nvSpPr>
        <p:spPr>
          <a:xfrm>
            <a:off x="734821" y="1376768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6" name="TextBox 65"/>
          <p:cNvSpPr txBox="1"/>
          <p:nvPr/>
        </p:nvSpPr>
        <p:spPr>
          <a:xfrm>
            <a:off x="4632766" y="15810796"/>
            <a:ext cx="2870784"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bg1"/>
              </a:solidFill>
            </a:endParaRPr>
          </a:p>
          <a:p>
            <a:r>
              <a:rPr lang="en-US" sz="3150" dirty="0">
                <a:solidFill>
                  <a:schemeClr val="bg1"/>
                </a:solidFill>
              </a:rPr>
              <a:t>Graphical representation for the method: Picture/</a:t>
            </a:r>
          </a:p>
          <a:p>
            <a:r>
              <a:rPr lang="en-US" sz="3150" dirty="0">
                <a:solidFill>
                  <a:schemeClr val="bg1"/>
                </a:solidFill>
              </a:rPr>
              <a:t>Algorithm</a:t>
            </a:r>
          </a:p>
          <a:p>
            <a:r>
              <a:rPr lang="en-US" sz="3150" dirty="0">
                <a:solidFill>
                  <a:schemeClr val="bg1"/>
                </a:solidFill>
              </a:rPr>
              <a:t>Flowchart/</a:t>
            </a:r>
          </a:p>
          <a:p>
            <a:r>
              <a:rPr lang="en-US" sz="3150" dirty="0">
                <a:solidFill>
                  <a:schemeClr val="bg1"/>
                </a:solidFill>
              </a:rPr>
              <a:t>Equations</a:t>
            </a:r>
          </a:p>
          <a:p>
            <a:endParaRPr lang="en-US" sz="3150" dirty="0">
              <a:solidFill>
                <a:schemeClr val="tx1"/>
              </a:solidFill>
            </a:endParaRPr>
          </a:p>
        </p:txBody>
      </p:sp>
      <p:sp>
        <p:nvSpPr>
          <p:cNvPr id="67" name="Shape 132"/>
          <p:cNvSpPr txBox="1"/>
          <p:nvPr/>
        </p:nvSpPr>
        <p:spPr>
          <a:xfrm>
            <a:off x="8917152" y="3856643"/>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68" name="Shape 133"/>
          <p:cNvSpPr txBox="1"/>
          <p:nvPr/>
        </p:nvSpPr>
        <p:spPr>
          <a:xfrm>
            <a:off x="8938705" y="33182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1" name="TextBox 70"/>
          <p:cNvSpPr txBox="1"/>
          <p:nvPr/>
        </p:nvSpPr>
        <p:spPr>
          <a:xfrm>
            <a:off x="9130435" y="5798306"/>
            <a:ext cx="3457672" cy="5909310"/>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endParaRPr lang="en-US" sz="3150" dirty="0">
              <a:solidFill>
                <a:schemeClr val="bg1"/>
              </a:solidFill>
            </a:endParaRPr>
          </a:p>
          <a:p>
            <a:r>
              <a:rPr lang="en-US" sz="3150" dirty="0">
                <a:solidFill>
                  <a:schemeClr val="bg1"/>
                </a:solidFill>
              </a:rPr>
              <a:t>or the results</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
        <p:nvSpPr>
          <p:cNvPr id="72" name="TextBox 71"/>
          <p:cNvSpPr txBox="1"/>
          <p:nvPr/>
        </p:nvSpPr>
        <p:spPr>
          <a:xfrm>
            <a:off x="12801495" y="13417428"/>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3" name="TextBox 72"/>
          <p:cNvSpPr txBox="1"/>
          <p:nvPr/>
        </p:nvSpPr>
        <p:spPr>
          <a:xfrm>
            <a:off x="13256573" y="5535852"/>
            <a:ext cx="2933175" cy="2516073"/>
          </a:xfrm>
          <a:prstGeom prst="rect">
            <a:avLst/>
          </a:prstGeom>
          <a:solidFill>
            <a:schemeClr val="bg2"/>
          </a:solidFill>
        </p:spPr>
        <p:txBody>
          <a:bodyPr wrap="square" rtlCol="0">
            <a:spAutoFit/>
          </a:bodyPr>
          <a:lstStyle/>
          <a:p>
            <a:endParaRPr lang="en-US" sz="3150" dirty="0">
              <a:solidFill>
                <a:schemeClr val="bg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5" name="Shape 132"/>
          <p:cNvSpPr txBox="1"/>
          <p:nvPr/>
        </p:nvSpPr>
        <p:spPr>
          <a:xfrm>
            <a:off x="13123123" y="8802793"/>
            <a:ext cx="2877978" cy="2656996"/>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a:t>
            </a:r>
          </a:p>
        </p:txBody>
      </p:sp>
      <p:sp>
        <p:nvSpPr>
          <p:cNvPr id="76" name="Shape 132"/>
          <p:cNvSpPr txBox="1"/>
          <p:nvPr/>
        </p:nvSpPr>
        <p:spPr>
          <a:xfrm>
            <a:off x="9101138" y="16459658"/>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78" name="TextBox 77"/>
          <p:cNvSpPr txBox="1"/>
          <p:nvPr/>
        </p:nvSpPr>
        <p:spPr>
          <a:xfrm>
            <a:off x="9250613" y="13445789"/>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9" name="Shape 132"/>
          <p:cNvSpPr txBox="1"/>
          <p:nvPr/>
        </p:nvSpPr>
        <p:spPr>
          <a:xfrm>
            <a:off x="17327560" y="3715595"/>
            <a:ext cx="7928199" cy="16729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02370" y="6120273"/>
            <a:ext cx="7928199" cy="17936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endParaRPr lang="en-US" sz="1867" dirty="0"/>
          </a:p>
          <a:p>
            <a:pPr>
              <a:buClr>
                <a:srgbClr val="000000"/>
              </a:buClr>
              <a:buSzPct val="25000"/>
              <a:buFont typeface="Arial"/>
              <a:buChar char=""/>
            </a:pPr>
            <a:endParaRPr lang="en-US" sz="1867" dirty="0"/>
          </a:p>
          <a:p>
            <a:pPr>
              <a:buClr>
                <a:srgbClr val="000000"/>
              </a:buClr>
              <a:buSzPct val="25000"/>
              <a:buFont typeface="Arial"/>
              <a:buChar char=""/>
            </a:pPr>
            <a:r>
              <a:rPr lang="en-US" sz="1867" dirty="0"/>
              <a:t> </a:t>
            </a:r>
          </a:p>
          <a:p>
            <a:pPr>
              <a:buClr>
                <a:srgbClr val="000000"/>
              </a:buClr>
              <a:buSzPct val="25000"/>
              <a:buFont typeface="Arial"/>
              <a:buChar char=""/>
            </a:pPr>
            <a:endParaRPr lang="en-US" sz="1867" dirty="0"/>
          </a:p>
        </p:txBody>
      </p:sp>
      <p:sp>
        <p:nvSpPr>
          <p:cNvPr id="82" name="Shape 133"/>
          <p:cNvSpPr txBox="1"/>
          <p:nvPr/>
        </p:nvSpPr>
        <p:spPr>
          <a:xfrm>
            <a:off x="17302370" y="551101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59794" y="16856321"/>
            <a:ext cx="7928199" cy="1852978"/>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4" name="Shape 133"/>
          <p:cNvSpPr txBox="1"/>
          <p:nvPr/>
        </p:nvSpPr>
        <p:spPr>
          <a:xfrm>
            <a:off x="17259794" y="1642030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sp>
        <p:nvSpPr>
          <p:cNvPr id="89" name="TextBox 88"/>
          <p:cNvSpPr txBox="1"/>
          <p:nvPr/>
        </p:nvSpPr>
        <p:spPr>
          <a:xfrm>
            <a:off x="4320576" y="10746808"/>
            <a:ext cx="3404913"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Problem</a:t>
            </a:r>
          </a:p>
          <a:p>
            <a:endParaRPr lang="en-US" sz="315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8" name="Shape 132"/>
          <p:cNvSpPr txBox="1"/>
          <p:nvPr/>
        </p:nvSpPr>
        <p:spPr>
          <a:xfrm>
            <a:off x="12784227" y="16418249"/>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59" name="Shape 133"/>
          <p:cNvSpPr txBox="1"/>
          <p:nvPr/>
        </p:nvSpPr>
        <p:spPr>
          <a:xfrm>
            <a:off x="17338410" y="791394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Computational Study</a:t>
            </a:r>
          </a:p>
        </p:txBody>
      </p:sp>
      <p:sp>
        <p:nvSpPr>
          <p:cNvPr id="60" name="TextBox 59"/>
          <p:cNvSpPr txBox="1"/>
          <p:nvPr/>
        </p:nvSpPr>
        <p:spPr>
          <a:xfrm>
            <a:off x="17760796" y="8538737"/>
            <a:ext cx="3457672"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r>
              <a:rPr lang="en-US" sz="3150" dirty="0">
                <a:solidFill>
                  <a:schemeClr val="bg1"/>
                </a:solidFill>
              </a:rPr>
              <a:t>Of study</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732" y="12958250"/>
            <a:ext cx="7409202" cy="3892725"/>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8732" y="5664358"/>
            <a:ext cx="7409202" cy="389272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84882" y="9543608"/>
            <a:ext cx="3541178" cy="1509137"/>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7486</TotalTime>
  <Words>354</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Jeff Wasden</cp:lastModifiedBy>
  <cp:revision>20</cp:revision>
  <dcterms:modified xsi:type="dcterms:W3CDTF">2018-12-13T00:01:12Z</dcterms:modified>
</cp:coreProperties>
</file>