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160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527448" y="3733795"/>
            <a:ext cx="7928199" cy="1973746"/>
          </a:xfrm>
          <a:prstGeom prst="rect">
            <a:avLst/>
          </a:prstGeom>
          <a:noFill/>
          <a:ln>
            <a:noFill/>
          </a:ln>
        </p:spPr>
        <p:txBody>
          <a:bodyPr lIns="133350" tIns="133350" rIns="133350" bIns="133350" anchor="t" anchorCtr="0">
            <a:noAutofit/>
          </a:bodyPr>
          <a:lstStyle/>
          <a:p>
            <a:r>
              <a:rPr lang="en-US" sz="2000" dirty="0"/>
              <a:t>The rapid deployment and optimal operation of Micro-grids is an essential step </a:t>
            </a:r>
            <a:r>
              <a:rPr lang="en-US" sz="2000" dirty="0" smtClean="0"/>
              <a:t>in increasing </a:t>
            </a:r>
            <a:r>
              <a:rPr lang="en-US" sz="2000" dirty="0"/>
              <a:t>the adoption of solar power, improving grid resilience and expanding </a:t>
            </a:r>
            <a:r>
              <a:rPr lang="en-US" sz="2000" dirty="0" smtClean="0"/>
              <a:t>electrical power </a:t>
            </a:r>
            <a:r>
              <a:rPr lang="en-US" sz="2000" dirty="0"/>
              <a:t>availability in developing countries. Micro grids integrate local energy generation</a:t>
            </a:r>
          </a:p>
          <a:p>
            <a:r>
              <a:rPr lang="en-US" sz="2000" dirty="0"/>
              <a:t>and storage, local loads and run in isolation or with a </a:t>
            </a:r>
            <a:r>
              <a:rPr lang="en-US" sz="2000" dirty="0" smtClean="0"/>
              <a:t>grid connection</a:t>
            </a:r>
            <a:r>
              <a:rPr lang="en-US" sz="2000" dirty="0"/>
              <a:t>. Given </a:t>
            </a:r>
            <a:r>
              <a:rPr lang="en-US" sz="2000" dirty="0" smtClean="0"/>
              <a:t>time-of-day grid </a:t>
            </a:r>
            <a:r>
              <a:rPr lang="en-US" sz="2000" dirty="0"/>
              <a:t>energy pricing, predictions of solar energy production and knowledge of </a:t>
            </a:r>
            <a:r>
              <a:rPr lang="en-US" sz="2000" dirty="0" smtClean="0"/>
              <a:t>upcoming loads</a:t>
            </a:r>
            <a:r>
              <a:rPr lang="en-US" sz="2000" dirty="0"/>
              <a:t>, it is possible to determine the optimal operating policy. This paper presents </a:t>
            </a:r>
            <a:r>
              <a:rPr lang="en-US" sz="2000" dirty="0" smtClean="0"/>
              <a:t>a system </a:t>
            </a:r>
            <a:r>
              <a:rPr lang="en-US" sz="2000" dirty="0"/>
              <a:t>that combines historical weather and usage data with neural-network </a:t>
            </a:r>
            <a:r>
              <a:rPr lang="en-US" sz="2000" dirty="0" smtClean="0"/>
              <a:t>prediction and </a:t>
            </a:r>
            <a:r>
              <a:rPr lang="en-US" sz="2000" dirty="0"/>
              <a:t>reinforcement learning methods to determine this policy. The results of this </a:t>
            </a:r>
            <a:r>
              <a:rPr lang="en-US" sz="2000" dirty="0" smtClean="0"/>
              <a:t>study show </a:t>
            </a:r>
            <a:r>
              <a:rPr lang="en-US" sz="2000" dirty="0"/>
              <a:t>that given a cost of electricity, weather data for a region, and a specific battery </a:t>
            </a:r>
            <a:r>
              <a:rPr lang="en-US" sz="2000" dirty="0" smtClean="0"/>
              <a:t>size the </a:t>
            </a:r>
            <a:r>
              <a:rPr lang="en-US" sz="2000" dirty="0"/>
              <a:t>net gain of a Micro-grid can completely offset the cost of operation.</a:t>
            </a:r>
          </a:p>
          <a:p>
            <a:pPr>
              <a:buClr>
                <a:srgbClr val="000000"/>
              </a:buClr>
              <a:buSzPct val="25000"/>
              <a:buFont typeface="Arial"/>
              <a:buChar char=""/>
            </a:pPr>
            <a:r>
              <a:rPr lang="en-US" sz="1867" dirty="0" smtClean="0"/>
              <a:t> </a:t>
            </a:r>
            <a:endParaRPr lang="en-US" sz="1867" dirty="0"/>
          </a:p>
        </p:txBody>
      </p:sp>
      <p:sp>
        <p:nvSpPr>
          <p:cNvPr id="133" name="Shape 133"/>
          <p:cNvSpPr txBox="1"/>
          <p:nvPr/>
        </p:nvSpPr>
        <p:spPr>
          <a:xfrm>
            <a:off x="538298" y="332947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smtClean="0">
                <a:solidFill>
                  <a:schemeClr val="bg1"/>
                </a:solidFill>
              </a:rPr>
              <a:t>Trenton Griffiths and Jeff </a:t>
            </a:r>
            <a:r>
              <a:rPr lang="en-US" sz="3850" dirty="0" err="1" smtClean="0">
                <a:solidFill>
                  <a:schemeClr val="bg1"/>
                </a:solidFill>
              </a:rPr>
              <a:t>Wasden</a:t>
            </a:r>
            <a:endParaRPr lang="en-US" sz="3850" dirty="0">
              <a:solidFill>
                <a:schemeClr val="bg1"/>
              </a:solidFill>
            </a:endParaRPr>
          </a:p>
          <a:p>
            <a:pPr algn="ctr">
              <a:buClr>
                <a:srgbClr val="000000"/>
              </a:buClr>
              <a:buSzPct val="25000"/>
            </a:pPr>
            <a:r>
              <a:rPr lang="en-US" sz="3850" dirty="0">
                <a:solidFill>
                  <a:schemeClr val="bg1"/>
                </a:solidFill>
              </a:rPr>
              <a:t>CS  5890  ------   Machine Intelligence in Clean Energy ----- </a:t>
            </a:r>
            <a:r>
              <a:rPr lang="en-US" sz="3850" dirty="0" smtClean="0">
                <a:solidFill>
                  <a:schemeClr val="bg1"/>
                </a:solidFill>
              </a:rPr>
              <a:t>Fall 2018</a:t>
            </a:r>
            <a:endParaRPr lang="en-US" sz="3850" dirty="0">
              <a:solidFill>
                <a:schemeClr val="bg1"/>
              </a:solidFill>
            </a:endParaRP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buFont typeface="Arial"/>
              <a:buChar char=""/>
            </a:pPr>
            <a:r>
              <a:rPr lang="en-US" sz="5600" dirty="0" smtClean="0">
                <a:solidFill>
                  <a:schemeClr val="bg1"/>
                </a:solidFill>
              </a:rPr>
              <a:t>Micro-Grid Optimization</a:t>
            </a:r>
            <a:endParaRPr lang="en-US" sz="5600" dirty="0">
              <a:solidFill>
                <a:schemeClr val="bg1"/>
              </a:solidFill>
            </a:endParaRP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6" name="Shape 16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601797" y="8839851"/>
            <a:ext cx="7928199" cy="2951549"/>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With in micro-grids the problem of when to discharge th</a:t>
            </a:r>
            <a:r>
              <a:rPr lang="en-US" sz="1867" dirty="0" smtClean="0"/>
              <a:t>e battery, as well as by how much, causes significant inefficiency in the system. The problem addressed in this project was that of optimization of a micro-grid. Using a V-Learning algorithm to calculate the best times and intervals to discharge and charge the battery increased the net gain of the system. (SOMETHING LIKE THIS?)</a:t>
            </a:r>
            <a:endParaRPr lang="en-US" sz="1867" dirty="0"/>
          </a:p>
          <a:p>
            <a:pPr>
              <a:buClr>
                <a:srgbClr val="000000"/>
              </a:buClr>
              <a:buSzPct val="25000"/>
              <a:buFont typeface="Arial"/>
              <a:buChar char=""/>
            </a:pPr>
            <a:r>
              <a:rPr lang="en-US" sz="1867" dirty="0"/>
              <a:t> </a:t>
            </a:r>
          </a:p>
        </p:txBody>
      </p:sp>
      <p:sp>
        <p:nvSpPr>
          <p:cNvPr id="63" name="Shape 133"/>
          <p:cNvSpPr txBox="1"/>
          <p:nvPr/>
        </p:nvSpPr>
        <p:spPr>
          <a:xfrm>
            <a:off x="696591" y="827119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601797" y="14337484"/>
            <a:ext cx="7928199" cy="2951549"/>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smtClean="0"/>
              <a:t>If we implement the NN we will have to change the model and reward function from deterministic to probabilistic. Won’t this require a lot of our code to change??? If not what is a good way to make it not need to change a lot.</a:t>
            </a:r>
            <a:endParaRPr lang="en-US" sz="1867" dirty="0"/>
          </a:p>
          <a:p>
            <a:pPr>
              <a:buClr>
                <a:srgbClr val="000000"/>
              </a:buClr>
              <a:buSzPct val="25000"/>
              <a:buFont typeface="Arial"/>
              <a:buChar char=""/>
            </a:pPr>
            <a:r>
              <a:rPr lang="en-US" sz="1867" dirty="0"/>
              <a:t> </a:t>
            </a:r>
          </a:p>
        </p:txBody>
      </p:sp>
      <p:sp>
        <p:nvSpPr>
          <p:cNvPr id="65" name="Shape 133"/>
          <p:cNvSpPr txBox="1"/>
          <p:nvPr/>
        </p:nvSpPr>
        <p:spPr>
          <a:xfrm>
            <a:off x="734821" y="1376768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Method</a:t>
            </a:r>
          </a:p>
        </p:txBody>
      </p:sp>
      <p:sp>
        <p:nvSpPr>
          <p:cNvPr id="66" name="TextBox 65"/>
          <p:cNvSpPr txBox="1"/>
          <p:nvPr/>
        </p:nvSpPr>
        <p:spPr>
          <a:xfrm>
            <a:off x="4632766" y="15810796"/>
            <a:ext cx="2870784" cy="5424562"/>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bg1"/>
              </a:solidFill>
            </a:endParaRPr>
          </a:p>
          <a:p>
            <a:r>
              <a:rPr lang="en-US" sz="3150" dirty="0">
                <a:solidFill>
                  <a:schemeClr val="bg1"/>
                </a:solidFill>
              </a:rPr>
              <a:t>Graphical representation for the method: Picture/</a:t>
            </a:r>
          </a:p>
          <a:p>
            <a:r>
              <a:rPr lang="en-US" sz="3150" dirty="0">
                <a:solidFill>
                  <a:schemeClr val="bg1"/>
                </a:solidFill>
              </a:rPr>
              <a:t>Algorithm</a:t>
            </a:r>
          </a:p>
          <a:p>
            <a:r>
              <a:rPr lang="en-US" sz="3150" dirty="0">
                <a:solidFill>
                  <a:schemeClr val="bg1"/>
                </a:solidFill>
              </a:rPr>
              <a:t>Flowchart/</a:t>
            </a:r>
          </a:p>
          <a:p>
            <a:r>
              <a:rPr lang="en-US" sz="3150" dirty="0">
                <a:solidFill>
                  <a:schemeClr val="bg1"/>
                </a:solidFill>
              </a:rPr>
              <a:t>Equations</a:t>
            </a:r>
          </a:p>
          <a:p>
            <a:endParaRPr lang="en-US" sz="3150" dirty="0">
              <a:solidFill>
                <a:schemeClr val="tx1"/>
              </a:solidFill>
            </a:endParaRPr>
          </a:p>
        </p:txBody>
      </p:sp>
      <p:sp>
        <p:nvSpPr>
          <p:cNvPr id="67" name="Shape 132"/>
          <p:cNvSpPr txBox="1"/>
          <p:nvPr/>
        </p:nvSpPr>
        <p:spPr>
          <a:xfrm>
            <a:off x="8917152" y="3856643"/>
            <a:ext cx="7928199" cy="2951549"/>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68" name="Shape 133"/>
          <p:cNvSpPr txBox="1"/>
          <p:nvPr/>
        </p:nvSpPr>
        <p:spPr>
          <a:xfrm>
            <a:off x="8938705" y="331826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1" name="TextBox 70"/>
          <p:cNvSpPr txBox="1"/>
          <p:nvPr/>
        </p:nvSpPr>
        <p:spPr>
          <a:xfrm>
            <a:off x="9130435" y="5798306"/>
            <a:ext cx="3457672" cy="5909310"/>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a:t>
            </a:r>
          </a:p>
          <a:p>
            <a:endParaRPr lang="en-US" sz="3150" dirty="0">
              <a:solidFill>
                <a:schemeClr val="bg1"/>
              </a:solidFill>
            </a:endParaRPr>
          </a:p>
          <a:p>
            <a:r>
              <a:rPr lang="en-US" sz="3150" dirty="0">
                <a:solidFill>
                  <a:schemeClr val="bg1"/>
                </a:solidFill>
              </a:rPr>
              <a:t>or the results</a:t>
            </a: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p:txBody>
      </p:sp>
      <p:sp>
        <p:nvSpPr>
          <p:cNvPr id="72" name="TextBox 71"/>
          <p:cNvSpPr txBox="1"/>
          <p:nvPr/>
        </p:nvSpPr>
        <p:spPr>
          <a:xfrm>
            <a:off x="12801495" y="13417428"/>
            <a:ext cx="2933175"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3" name="TextBox 72"/>
          <p:cNvSpPr txBox="1"/>
          <p:nvPr/>
        </p:nvSpPr>
        <p:spPr>
          <a:xfrm>
            <a:off x="13256573" y="5535852"/>
            <a:ext cx="2933175" cy="2516073"/>
          </a:xfrm>
          <a:prstGeom prst="rect">
            <a:avLst/>
          </a:prstGeom>
          <a:solidFill>
            <a:schemeClr val="bg2"/>
          </a:solidFill>
        </p:spPr>
        <p:txBody>
          <a:bodyPr wrap="square" rtlCol="0">
            <a:spAutoFit/>
          </a:bodyPr>
          <a:lstStyle/>
          <a:p>
            <a:endParaRPr lang="en-US" sz="3150" dirty="0">
              <a:solidFill>
                <a:schemeClr val="bg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5" name="Shape 132"/>
          <p:cNvSpPr txBox="1"/>
          <p:nvPr/>
        </p:nvSpPr>
        <p:spPr>
          <a:xfrm>
            <a:off x="13123123" y="8802793"/>
            <a:ext cx="2877978" cy="2656996"/>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a:t>
            </a:r>
          </a:p>
        </p:txBody>
      </p:sp>
      <p:sp>
        <p:nvSpPr>
          <p:cNvPr id="76" name="Shape 132"/>
          <p:cNvSpPr txBox="1"/>
          <p:nvPr/>
        </p:nvSpPr>
        <p:spPr>
          <a:xfrm>
            <a:off x="9101138" y="16459658"/>
            <a:ext cx="2877978" cy="1323152"/>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Figure captions </a:t>
            </a:r>
            <a:r>
              <a:rPr lang="en-US" sz="1867" dirty="0" err="1"/>
              <a:t>xxxxxxx</a:t>
            </a:r>
            <a:endParaRPr lang="en-US" sz="1867" dirty="0"/>
          </a:p>
          <a:p>
            <a:pPr>
              <a:buClr>
                <a:srgbClr val="000000"/>
              </a:buClr>
              <a:buSzPct val="25000"/>
              <a:buFont typeface="Arial"/>
              <a:buChar char=""/>
            </a:pPr>
            <a:r>
              <a:rPr lang="en-US" sz="1867" dirty="0" err="1"/>
              <a:t>Xxxxxxxxxxxxxxxxxxxxx</a:t>
            </a:r>
            <a:endParaRPr lang="en-US" sz="1867" dirty="0"/>
          </a:p>
          <a:p>
            <a:pPr>
              <a:buClr>
                <a:srgbClr val="000000"/>
              </a:buClr>
              <a:buSzPct val="25000"/>
              <a:buFont typeface="Arial"/>
              <a:buChar char=""/>
            </a:pPr>
            <a:r>
              <a:rPr lang="en-US" sz="1867" dirty="0" err="1"/>
              <a:t>xxxxxxxxxxxxxxxxx</a:t>
            </a:r>
            <a:endParaRPr lang="en-US" sz="1867" dirty="0"/>
          </a:p>
        </p:txBody>
      </p:sp>
      <p:sp>
        <p:nvSpPr>
          <p:cNvPr id="78" name="TextBox 77"/>
          <p:cNvSpPr txBox="1"/>
          <p:nvPr/>
        </p:nvSpPr>
        <p:spPr>
          <a:xfrm>
            <a:off x="9250613" y="13445789"/>
            <a:ext cx="2933175"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9" name="Shape 132"/>
          <p:cNvSpPr txBox="1"/>
          <p:nvPr/>
        </p:nvSpPr>
        <p:spPr>
          <a:xfrm>
            <a:off x="17327560" y="3715595"/>
            <a:ext cx="7928199" cy="1672970"/>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80" name="Shape 133"/>
          <p:cNvSpPr txBox="1"/>
          <p:nvPr/>
        </p:nvSpPr>
        <p:spPr>
          <a:xfrm>
            <a:off x="17542384" y="3282248"/>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Summary</a:t>
            </a:r>
          </a:p>
        </p:txBody>
      </p:sp>
      <p:sp>
        <p:nvSpPr>
          <p:cNvPr id="81" name="Shape 132"/>
          <p:cNvSpPr txBox="1"/>
          <p:nvPr/>
        </p:nvSpPr>
        <p:spPr>
          <a:xfrm>
            <a:off x="17302370" y="6120273"/>
            <a:ext cx="7928199" cy="1793670"/>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endParaRPr lang="en-US" sz="1867" dirty="0"/>
          </a:p>
          <a:p>
            <a:pPr>
              <a:buClr>
                <a:srgbClr val="000000"/>
              </a:buClr>
              <a:buSzPct val="25000"/>
              <a:buFont typeface="Arial"/>
              <a:buChar char=""/>
            </a:pPr>
            <a:endParaRPr lang="en-US" sz="1867" dirty="0"/>
          </a:p>
          <a:p>
            <a:pPr>
              <a:buClr>
                <a:srgbClr val="000000"/>
              </a:buClr>
              <a:buSzPct val="25000"/>
              <a:buFont typeface="Arial"/>
              <a:buChar char=""/>
            </a:pPr>
            <a:r>
              <a:rPr lang="en-US" sz="1867" dirty="0"/>
              <a:t> </a:t>
            </a:r>
          </a:p>
          <a:p>
            <a:pPr>
              <a:buClr>
                <a:srgbClr val="000000"/>
              </a:buClr>
              <a:buSzPct val="25000"/>
              <a:buFont typeface="Arial"/>
              <a:buChar char=""/>
            </a:pPr>
            <a:endParaRPr lang="en-US" sz="1867" dirty="0"/>
          </a:p>
        </p:txBody>
      </p:sp>
      <p:sp>
        <p:nvSpPr>
          <p:cNvPr id="82" name="Shape 133"/>
          <p:cNvSpPr txBox="1"/>
          <p:nvPr/>
        </p:nvSpPr>
        <p:spPr>
          <a:xfrm>
            <a:off x="17302370" y="551101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sp>
        <p:nvSpPr>
          <p:cNvPr id="83" name="Shape 132"/>
          <p:cNvSpPr txBox="1"/>
          <p:nvPr/>
        </p:nvSpPr>
        <p:spPr>
          <a:xfrm>
            <a:off x="17259794" y="16856321"/>
            <a:ext cx="7928199" cy="1852978"/>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84" name="Shape 133"/>
          <p:cNvSpPr txBox="1"/>
          <p:nvPr/>
        </p:nvSpPr>
        <p:spPr>
          <a:xfrm>
            <a:off x="17259794" y="16420301"/>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sp>
        <p:nvSpPr>
          <p:cNvPr id="89" name="TextBox 88"/>
          <p:cNvSpPr txBox="1"/>
          <p:nvPr/>
        </p:nvSpPr>
        <p:spPr>
          <a:xfrm>
            <a:off x="4320576" y="10746808"/>
            <a:ext cx="3404913"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Problem</a:t>
            </a:r>
          </a:p>
          <a:p>
            <a:endParaRPr lang="en-US" sz="315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58" name="Shape 132"/>
          <p:cNvSpPr txBox="1"/>
          <p:nvPr/>
        </p:nvSpPr>
        <p:spPr>
          <a:xfrm>
            <a:off x="12784227" y="16418249"/>
            <a:ext cx="2877978" cy="1323152"/>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Figure captions </a:t>
            </a:r>
            <a:r>
              <a:rPr lang="en-US" sz="1867" dirty="0" err="1"/>
              <a:t>xxxxxxx</a:t>
            </a:r>
            <a:endParaRPr lang="en-US" sz="1867" dirty="0"/>
          </a:p>
          <a:p>
            <a:pPr>
              <a:buClr>
                <a:srgbClr val="000000"/>
              </a:buClr>
              <a:buSzPct val="25000"/>
              <a:buFont typeface="Arial"/>
              <a:buChar char=""/>
            </a:pPr>
            <a:r>
              <a:rPr lang="en-US" sz="1867" dirty="0" err="1"/>
              <a:t>Xxxxxxxxxxxxxxxxxxxxx</a:t>
            </a:r>
            <a:endParaRPr lang="en-US" sz="1867" dirty="0"/>
          </a:p>
          <a:p>
            <a:pPr>
              <a:buClr>
                <a:srgbClr val="000000"/>
              </a:buClr>
              <a:buSzPct val="25000"/>
              <a:buFont typeface="Arial"/>
              <a:buChar char=""/>
            </a:pPr>
            <a:r>
              <a:rPr lang="en-US" sz="1867" dirty="0" err="1"/>
              <a:t>xxxxxxxxxxxxxxxxx</a:t>
            </a:r>
            <a:endParaRPr lang="en-US" sz="1867" dirty="0"/>
          </a:p>
        </p:txBody>
      </p:sp>
      <p:sp>
        <p:nvSpPr>
          <p:cNvPr id="59" name="Shape 133"/>
          <p:cNvSpPr txBox="1"/>
          <p:nvPr/>
        </p:nvSpPr>
        <p:spPr>
          <a:xfrm>
            <a:off x="17338410" y="7913943"/>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Computational Study</a:t>
            </a:r>
          </a:p>
        </p:txBody>
      </p:sp>
      <p:sp>
        <p:nvSpPr>
          <p:cNvPr id="60" name="TextBox 59"/>
          <p:cNvSpPr txBox="1"/>
          <p:nvPr/>
        </p:nvSpPr>
        <p:spPr>
          <a:xfrm>
            <a:off x="17760796" y="8538737"/>
            <a:ext cx="3457672" cy="5424562"/>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a:t>
            </a:r>
          </a:p>
          <a:p>
            <a:r>
              <a:rPr lang="en-US" sz="3150" dirty="0">
                <a:solidFill>
                  <a:schemeClr val="bg1"/>
                </a:solidFill>
              </a:rPr>
              <a:t>Of study</a:t>
            </a: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7446</TotalTime>
  <Words>354</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Trenton Griffiths</cp:lastModifiedBy>
  <cp:revision>18</cp:revision>
  <dcterms:modified xsi:type="dcterms:W3CDTF">2018-12-12T05:10:46Z</dcterms:modified>
</cp:coreProperties>
</file>