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602"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4189948"/>
          </a:xfrm>
          <a:prstGeom prst="rect">
            <a:avLst/>
          </a:prstGeom>
          <a:noFill/>
          <a:ln>
            <a:noFill/>
          </a:ln>
        </p:spPr>
        <p:txBody>
          <a:bodyPr lIns="133350" tIns="133350" rIns="133350" bIns="133350" anchor="t" anchorCtr="0">
            <a:noAutofit/>
          </a:bodyPr>
          <a:lstStyle/>
          <a:p>
            <a:r>
              <a:rPr lang="en-US" sz="1870" dirty="0"/>
              <a:t>The rapid deployment and optimal operation of </a:t>
            </a:r>
            <a:r>
              <a:rPr lang="en-US" sz="1870" dirty="0" smtClean="0"/>
              <a:t>Micro-grids </a:t>
            </a:r>
            <a:r>
              <a:rPr lang="en-US" sz="1870" dirty="0"/>
              <a:t>is an essential step </a:t>
            </a:r>
            <a:r>
              <a:rPr lang="en-US" sz="1870" dirty="0" smtClean="0"/>
              <a:t>in increasing </a:t>
            </a:r>
            <a:r>
              <a:rPr lang="en-US" sz="1870" dirty="0"/>
              <a:t>the adoption of solar power, improving grid </a:t>
            </a:r>
            <a:r>
              <a:rPr lang="en-US" sz="1870" dirty="0" smtClean="0"/>
              <a:t>resilience, </a:t>
            </a:r>
            <a:r>
              <a:rPr lang="en-US" sz="1870" dirty="0"/>
              <a:t>and expanding </a:t>
            </a:r>
            <a:r>
              <a:rPr lang="en-US" sz="1870" dirty="0" smtClean="0"/>
              <a:t>electrical power </a:t>
            </a:r>
            <a:r>
              <a:rPr lang="en-US" sz="1870" dirty="0"/>
              <a:t>availability in developing countries. </a:t>
            </a:r>
            <a:r>
              <a:rPr lang="en-US" sz="1870" dirty="0" smtClean="0"/>
              <a:t>Micro-grids </a:t>
            </a:r>
            <a:r>
              <a:rPr lang="en-US" sz="1870" dirty="0"/>
              <a:t>integrate local energy generation</a:t>
            </a:r>
          </a:p>
          <a:p>
            <a:r>
              <a:rPr lang="en-US" sz="1870" dirty="0"/>
              <a:t>and storage, local </a:t>
            </a:r>
            <a:r>
              <a:rPr lang="en-US" sz="1870" dirty="0" smtClean="0"/>
              <a:t>loads, </a:t>
            </a:r>
            <a:r>
              <a:rPr lang="en-US" sz="1870" dirty="0"/>
              <a:t>and run in isolation or with a </a:t>
            </a:r>
            <a:r>
              <a:rPr lang="en-US" sz="1870" dirty="0" smtClean="0"/>
              <a:t>grid connection</a:t>
            </a:r>
            <a:r>
              <a:rPr lang="en-US" sz="1870" dirty="0"/>
              <a:t>. Given </a:t>
            </a:r>
            <a:r>
              <a:rPr lang="en-US" sz="1870" dirty="0" smtClean="0"/>
              <a:t>time-of-day grid </a:t>
            </a:r>
            <a:r>
              <a:rPr lang="en-US" sz="1870" dirty="0"/>
              <a:t>energy pricing, predictions of solar energy </a:t>
            </a:r>
            <a:r>
              <a:rPr lang="en-US" sz="1870" dirty="0" smtClean="0"/>
              <a:t>production, </a:t>
            </a:r>
            <a:r>
              <a:rPr lang="en-US" sz="1870" dirty="0"/>
              <a:t>and knowledge of </a:t>
            </a:r>
            <a:r>
              <a:rPr lang="en-US" sz="1870" dirty="0" smtClean="0"/>
              <a:t>upcoming loads</a:t>
            </a:r>
            <a:r>
              <a:rPr lang="en-US" sz="1870" dirty="0"/>
              <a:t>, it is possible to determine the optimal operating policy. This </a:t>
            </a:r>
            <a:r>
              <a:rPr lang="en-US" sz="1870" dirty="0" smtClean="0"/>
              <a:t>poster </a:t>
            </a:r>
            <a:r>
              <a:rPr lang="en-US" sz="1870" dirty="0"/>
              <a:t>presents </a:t>
            </a:r>
            <a:r>
              <a:rPr lang="en-US" sz="1870" dirty="0" smtClean="0"/>
              <a:t>a system </a:t>
            </a:r>
            <a:r>
              <a:rPr lang="en-US" sz="1870" dirty="0"/>
              <a:t>that combines historical weather and usage data </a:t>
            </a:r>
            <a:r>
              <a:rPr lang="en-US" sz="1870" dirty="0" smtClean="0"/>
              <a:t>with reinforcement </a:t>
            </a:r>
            <a:r>
              <a:rPr lang="en-US" sz="1870" dirty="0"/>
              <a:t>learning methods to determine this policy. </a:t>
            </a:r>
            <a:r>
              <a:rPr lang="en-US" sz="1800" dirty="0"/>
              <a:t>The  learned  policy is compared to a fixed policy that seeks to charge the  battery every night. Results show the learned policy significantly reduces operating costs.</a:t>
            </a:r>
          </a:p>
          <a:p>
            <a:pPr>
              <a:buClr>
                <a:srgbClr val="000000"/>
              </a:buClr>
              <a:buSzPct val="25000"/>
              <a:buFont typeface="Arial"/>
              <a:buChar char=""/>
            </a:pPr>
            <a:endParaRPr lang="en-US" sz="1867" dirty="0"/>
          </a:p>
        </p:txBody>
      </p:sp>
      <p:sp>
        <p:nvSpPr>
          <p:cNvPr id="133" name="Shape 133"/>
          <p:cNvSpPr txBox="1"/>
          <p:nvPr/>
        </p:nvSpPr>
        <p:spPr>
          <a:xfrm>
            <a:off x="538298" y="33294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smtClean="0">
                <a:solidFill>
                  <a:schemeClr val="bg1"/>
                </a:solidFill>
              </a:rPr>
              <a:t>Trenton Griffiths and Jeff </a:t>
            </a:r>
            <a:r>
              <a:rPr lang="en-US" sz="3850" dirty="0" err="1" smtClean="0">
                <a:solidFill>
                  <a:schemeClr val="bg1"/>
                </a:solidFill>
              </a:rPr>
              <a:t>Wasden</a:t>
            </a:r>
            <a:endParaRPr lang="en-US" sz="3850" dirty="0">
              <a:solidFill>
                <a:schemeClr val="bg1"/>
              </a:solidFill>
            </a:endParaRPr>
          </a:p>
          <a:p>
            <a:pPr algn="ctr">
              <a:buClr>
                <a:srgbClr val="000000"/>
              </a:buClr>
              <a:buSzPct val="25000"/>
            </a:pPr>
            <a:r>
              <a:rPr lang="en-US" sz="3850" dirty="0">
                <a:solidFill>
                  <a:schemeClr val="bg1"/>
                </a:solidFill>
              </a:rPr>
              <a:t>CS  5890  ------   Machine Intelligence in Clean Energy ----- </a:t>
            </a:r>
            <a:r>
              <a:rPr lang="en-US" sz="3850" dirty="0" smtClean="0">
                <a:solidFill>
                  <a:schemeClr val="bg1"/>
                </a:solidFill>
              </a:rPr>
              <a:t>Fall 2018</a:t>
            </a:r>
            <a:endParaRPr lang="en-US" sz="3850" dirty="0">
              <a:solidFill>
                <a:schemeClr val="bg1"/>
              </a:solidFill>
            </a:endParaRP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smtClean="0">
                <a:solidFill>
                  <a:schemeClr val="bg1"/>
                </a:solidFill>
              </a:rPr>
              <a:t>Micro-grid Optimization</a:t>
            </a:r>
            <a:endParaRPr lang="en-US" sz="5600" dirty="0">
              <a:solidFill>
                <a:schemeClr val="bg1"/>
              </a:solidFill>
            </a:endParaRP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1797" y="7737869"/>
            <a:ext cx="7928199" cy="2078520"/>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Within Micro-grids, the problem of determining when to discharge the battery, as well as by how much, causes significant inefficiency in the system. The problem addressed in this project was optimization of a Micro-grid. Using a reinforcement learning algorithm, value iteration, to calculate the best times and intervals to discharge and charge, the battery increased the net gain of the system.</a:t>
            </a:r>
            <a:endParaRPr lang="en-US" sz="1867" dirty="0"/>
          </a:p>
          <a:p>
            <a:pPr>
              <a:buClr>
                <a:srgbClr val="000000"/>
              </a:buClr>
              <a:buSzPct val="25000"/>
              <a:buFont typeface="Arial"/>
              <a:buChar char=""/>
            </a:pPr>
            <a:r>
              <a:rPr lang="en-US" sz="1867" dirty="0"/>
              <a:t> </a:t>
            </a:r>
          </a:p>
        </p:txBody>
      </p:sp>
      <p:sp>
        <p:nvSpPr>
          <p:cNvPr id="63" name="Shape 133"/>
          <p:cNvSpPr txBox="1"/>
          <p:nvPr/>
        </p:nvSpPr>
        <p:spPr>
          <a:xfrm>
            <a:off x="696591" y="73857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601798" y="12490161"/>
            <a:ext cx="7608083" cy="2759322"/>
          </a:xfrm>
          <a:prstGeom prst="rect">
            <a:avLst/>
          </a:prstGeom>
          <a:noFill/>
          <a:ln>
            <a:noFill/>
          </a:ln>
        </p:spPr>
        <p:txBody>
          <a:bodyPr lIns="133350" tIns="133350" rIns="133350" bIns="133350" anchor="t" anchorCtr="0">
            <a:noAutofit/>
          </a:bodyPr>
          <a:lstStyle/>
          <a:p>
            <a:pPr>
              <a:buClr>
                <a:srgbClr val="000000"/>
              </a:buClr>
              <a:buSzPct val="25000"/>
            </a:pPr>
            <a:r>
              <a:rPr lang="en-US" sz="1867" dirty="0"/>
              <a:t>Model-based reinforcement learning was applied to derive the optimal policy using the value iteration algorithm. The state is represented by the current charge in the battery and the time of day, along with predicted loads and solar energy production. </a:t>
            </a:r>
          </a:p>
          <a:p>
            <a:pPr>
              <a:buClr>
                <a:srgbClr val="000000"/>
              </a:buClr>
              <a:buSzPct val="25000"/>
            </a:pPr>
            <a:r>
              <a:rPr lang="en-US" sz="1867" dirty="0"/>
              <a:t>The power of these methods is that the desired behavior is expressed as reward functions that  combine:</a:t>
            </a:r>
          </a:p>
          <a:p>
            <a:pPr>
              <a:buClr>
                <a:srgbClr val="000000"/>
              </a:buClr>
              <a:buSzPct val="25000"/>
            </a:pPr>
            <a:r>
              <a:rPr lang="en-US" sz="1867" dirty="0"/>
              <a:t>The cost  and value of electricity as a function of time-of-day</a:t>
            </a:r>
          </a:p>
          <a:p>
            <a:pPr>
              <a:buClr>
                <a:srgbClr val="000000"/>
              </a:buClr>
              <a:buSzPct val="25000"/>
            </a:pPr>
            <a:r>
              <a:rPr lang="en-US" sz="1867" dirty="0"/>
              <a:t>The cost on battery  performance as a function of charge/discharge  actions</a:t>
            </a:r>
          </a:p>
        </p:txBody>
      </p:sp>
      <p:sp>
        <p:nvSpPr>
          <p:cNvPr id="65" name="Shape 133"/>
          <p:cNvSpPr txBox="1"/>
          <p:nvPr/>
        </p:nvSpPr>
        <p:spPr>
          <a:xfrm>
            <a:off x="734821" y="1222325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a:t>
            </a:r>
          </a:p>
        </p:txBody>
      </p:sp>
      <p:sp>
        <p:nvSpPr>
          <p:cNvPr id="67" name="Shape 132"/>
          <p:cNvSpPr txBox="1"/>
          <p:nvPr/>
        </p:nvSpPr>
        <p:spPr>
          <a:xfrm>
            <a:off x="8902314" y="3880911"/>
            <a:ext cx="7928199" cy="2832589"/>
          </a:xfrm>
          <a:prstGeom prst="rect">
            <a:avLst/>
          </a:prstGeom>
          <a:noFill/>
          <a:ln>
            <a:noFill/>
          </a:ln>
        </p:spPr>
        <p:txBody>
          <a:bodyPr lIns="133350" tIns="133350" rIns="133350" bIns="133350" anchor="t" anchorCtr="0">
            <a:noAutofit/>
          </a:bodyPr>
          <a:lstStyle/>
          <a:p>
            <a:pPr>
              <a:buClr>
                <a:srgbClr val="000000"/>
              </a:buClr>
              <a:buSzPct val="25000"/>
            </a:pPr>
            <a:r>
              <a:rPr lang="en-US" sz="1867" dirty="0"/>
              <a:t>Using a simulated load and simulated solar generation the reinforcement learning algorithm was able to lower the total cost of </a:t>
            </a:r>
            <a:r>
              <a:rPr lang="en-US" sz="1867" dirty="0" smtClean="0"/>
              <a:t>a </a:t>
            </a:r>
            <a:r>
              <a:rPr lang="en-US" sz="1867" dirty="0"/>
              <a:t>three-day simulation by a factor of </a:t>
            </a:r>
            <a:r>
              <a:rPr lang="en-US" sz="1867" dirty="0" smtClean="0"/>
              <a:t>three in the example case shown below. While the exact factor varied with each iteration, the reinforcement learning algorithm out preformed the SELECT algorithm each time.. </a:t>
            </a:r>
            <a:r>
              <a:rPr lang="en-US" sz="1867" dirty="0"/>
              <a:t>By charging and discharging the battery at more optimal times the reinforcement learning algorithm can outperform the </a:t>
            </a:r>
            <a:r>
              <a:rPr lang="en-US" sz="1867" dirty="0" smtClean="0"/>
              <a:t>basic </a:t>
            </a:r>
            <a:r>
              <a:rPr lang="en-US" sz="1867" dirty="0"/>
              <a:t>policy deployed at the SELECT micro-grid. The graph below shows the state of the Micro-grid over a three-day period.</a:t>
            </a:r>
          </a:p>
          <a:p>
            <a:pPr>
              <a:buClr>
                <a:srgbClr val="000000"/>
              </a:buClr>
              <a:buSzPct val="25000"/>
            </a:pPr>
            <a:endParaRPr lang="en-US" sz="1867" dirty="0"/>
          </a:p>
        </p:txBody>
      </p:sp>
      <p:sp>
        <p:nvSpPr>
          <p:cNvPr id="68" name="Shape 133"/>
          <p:cNvSpPr txBox="1"/>
          <p:nvPr/>
        </p:nvSpPr>
        <p:spPr>
          <a:xfrm>
            <a:off x="8938705" y="33182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9" name="Shape 132"/>
          <p:cNvSpPr txBox="1"/>
          <p:nvPr/>
        </p:nvSpPr>
        <p:spPr>
          <a:xfrm>
            <a:off x="17327560" y="3715595"/>
            <a:ext cx="7928199"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a:t>A reinforcement learning algorithm was created using the current time, the charge in the system battery, and the load and solar energy generated by a facility. By implementing a reinforcement learning </a:t>
            </a:r>
            <a:r>
              <a:rPr lang="en-US" sz="1867" dirty="0" smtClean="0"/>
              <a:t>algorithm, </a:t>
            </a:r>
            <a:r>
              <a:rPr lang="en-US" sz="1867" dirty="0"/>
              <a:t>the net gain of the </a:t>
            </a:r>
            <a:r>
              <a:rPr lang="en-US" sz="1867" dirty="0" smtClean="0"/>
              <a:t>Micro-grid </a:t>
            </a:r>
            <a:r>
              <a:rPr lang="en-US" sz="1867" dirty="0"/>
              <a:t>was able to surpass the net gain of the SELECT algorithm</a:t>
            </a:r>
            <a:r>
              <a:rPr lang="en-US" sz="1867" dirty="0" smtClean="0"/>
              <a:t>.</a:t>
            </a:r>
            <a:endParaRPr lang="en-US" sz="1867" dirty="0"/>
          </a:p>
          <a:p>
            <a:pPr>
              <a:buClr>
                <a:srgbClr val="000000"/>
              </a:buClr>
              <a:buSzPct val="25000"/>
              <a:buFont typeface="Arial"/>
              <a:buChar char=""/>
            </a:pPr>
            <a:endParaRPr lang="en-US" sz="1867" dirty="0"/>
          </a:p>
        </p:txBody>
      </p:sp>
      <p:sp>
        <p:nvSpPr>
          <p:cNvPr id="80" name="Shape 133"/>
          <p:cNvSpPr txBox="1"/>
          <p:nvPr/>
        </p:nvSpPr>
        <p:spPr>
          <a:xfrm>
            <a:off x="17542384" y="328224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02370" y="5948823"/>
            <a:ext cx="7928199" cy="3615392"/>
          </a:xfrm>
          <a:prstGeom prst="rect">
            <a:avLst/>
          </a:prstGeom>
          <a:noFill/>
          <a:ln>
            <a:noFill/>
          </a:ln>
        </p:spPr>
        <p:txBody>
          <a:bodyPr lIns="133350" tIns="133350" rIns="133350" bIns="133350" anchor="t" anchorCtr="0">
            <a:noAutofit/>
          </a:bodyPr>
          <a:lstStyle/>
          <a:p>
            <a:pPr>
              <a:buClr>
                <a:srgbClr val="000000"/>
              </a:buClr>
              <a:buSzPct val="25000"/>
            </a:pPr>
            <a:r>
              <a:rPr lang="en-US" sz="1867" dirty="0"/>
              <a:t>Future work on this project could include a Neural Network (NN) to predict the solar energy generation and anticipated loads of the Micro-grid. By using an NN to </a:t>
            </a:r>
            <a:r>
              <a:rPr lang="en-US" sz="1867" dirty="0" smtClean="0"/>
              <a:t>predict loads and solar generation the Micro-grid </a:t>
            </a:r>
            <a:r>
              <a:rPr lang="en-US" sz="1867" dirty="0"/>
              <a:t>can become more accurate and efficient. The model could use the weather data supplied from a local weather station to predict the energy </a:t>
            </a:r>
            <a:r>
              <a:rPr lang="en-US" sz="1867" dirty="0" smtClean="0"/>
              <a:t>generated </a:t>
            </a:r>
            <a:r>
              <a:rPr lang="en-US" sz="1867" dirty="0"/>
              <a:t>then using the actual energy to improve accuracy. Similarly for loads. </a:t>
            </a:r>
          </a:p>
          <a:p>
            <a:pPr>
              <a:buClr>
                <a:srgbClr val="000000"/>
              </a:buClr>
              <a:buSzPct val="25000"/>
            </a:pPr>
            <a:endParaRPr lang="en-US" sz="1867" dirty="0"/>
          </a:p>
          <a:p>
            <a:pPr>
              <a:buClr>
                <a:srgbClr val="000000"/>
              </a:buClr>
              <a:buSzPct val="25000"/>
            </a:pPr>
            <a:r>
              <a:rPr lang="en-US" sz="1867" dirty="0"/>
              <a:t>The current machine learning algorithm uses a value iteration model that is deterministic, but if the NN was to be implemented the model would need to include a discount factor and become probabilistic to account for the prediction and correction of the energy generation. Shown in the graphic below is a representation of a prediction NN developed.</a:t>
            </a:r>
          </a:p>
        </p:txBody>
      </p:sp>
      <p:sp>
        <p:nvSpPr>
          <p:cNvPr id="82" name="Shape 133"/>
          <p:cNvSpPr txBox="1"/>
          <p:nvPr/>
        </p:nvSpPr>
        <p:spPr>
          <a:xfrm>
            <a:off x="17302370" y="551101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smtClean="0"/>
              <a:t>Future Work</a:t>
            </a:r>
            <a:endParaRPr lang="en-US" sz="2800" b="1" dirty="0"/>
          </a:p>
        </p:txBody>
      </p:sp>
      <p:sp>
        <p:nvSpPr>
          <p:cNvPr id="83" name="Shape 132"/>
          <p:cNvSpPr txBox="1"/>
          <p:nvPr/>
        </p:nvSpPr>
        <p:spPr>
          <a:xfrm>
            <a:off x="17259794" y="16722971"/>
            <a:ext cx="7928199" cy="1852978"/>
          </a:xfrm>
          <a:prstGeom prst="rect">
            <a:avLst/>
          </a:prstGeom>
          <a:noFill/>
          <a:ln>
            <a:noFill/>
          </a:ln>
        </p:spPr>
        <p:txBody>
          <a:bodyPr lIns="133350" tIns="133350" rIns="133350" bIns="133350" anchor="t" anchorCtr="0">
            <a:noAutofit/>
          </a:bodyPr>
          <a:lstStyle/>
          <a:p>
            <a:pPr>
              <a:buClr>
                <a:srgbClr val="000000"/>
              </a:buClr>
              <a:buSzPct val="25000"/>
            </a:pPr>
            <a:r>
              <a:rPr lang="en-US" sz="1867" dirty="0"/>
              <a:t>Reinforcement learning for </a:t>
            </a:r>
            <a:r>
              <a:rPr lang="en-US" sz="1867" dirty="0" err="1"/>
              <a:t>microgrid</a:t>
            </a:r>
            <a:r>
              <a:rPr lang="en-US" sz="1867" dirty="0"/>
              <a:t> energy management</a:t>
            </a:r>
          </a:p>
          <a:p>
            <a:pPr>
              <a:buClr>
                <a:srgbClr val="000000"/>
              </a:buClr>
              <a:buSzPct val="25000"/>
            </a:pPr>
            <a:r>
              <a:rPr lang="en-US" sz="1867" dirty="0"/>
              <a:t> </a:t>
            </a:r>
            <a:r>
              <a:rPr lang="en-US" sz="1867" dirty="0" smtClean="0"/>
              <a:t>     </a:t>
            </a:r>
            <a:r>
              <a:rPr lang="en-US" sz="1867" i="1" dirty="0" smtClean="0"/>
              <a:t>https</a:t>
            </a:r>
            <a:r>
              <a:rPr lang="en-US" sz="1867" i="1" dirty="0"/>
              <a:t>://</a:t>
            </a:r>
            <a:r>
              <a:rPr lang="en-US" sz="1867" i="1" dirty="0" smtClean="0"/>
              <a:t>www.sciencedirect.com/science/article/pii/S036054421300481</a:t>
            </a:r>
          </a:p>
          <a:p>
            <a:pPr>
              <a:buClr>
                <a:srgbClr val="000000"/>
              </a:buClr>
              <a:buSzPct val="25000"/>
            </a:pPr>
            <a:r>
              <a:rPr lang="en-US" sz="1867" dirty="0"/>
              <a:t>Reinforcement Learning-based Energy Trading for</a:t>
            </a:r>
          </a:p>
          <a:p>
            <a:pPr>
              <a:buClr>
                <a:srgbClr val="000000"/>
              </a:buClr>
              <a:buSzPct val="25000"/>
            </a:pPr>
            <a:r>
              <a:rPr lang="en-US" sz="1867" dirty="0" err="1"/>
              <a:t>Microgrids</a:t>
            </a:r>
            <a:endParaRPr lang="en-US" sz="1867" dirty="0"/>
          </a:p>
          <a:p>
            <a:pPr>
              <a:buClr>
                <a:srgbClr val="000000"/>
              </a:buClr>
              <a:buSzPct val="25000"/>
            </a:pPr>
            <a:r>
              <a:rPr lang="en-US" sz="1867" dirty="0" smtClean="0"/>
              <a:t>      </a:t>
            </a:r>
            <a:r>
              <a:rPr lang="en-US" sz="1867" i="1" dirty="0" smtClean="0"/>
              <a:t>https</a:t>
            </a:r>
            <a:r>
              <a:rPr lang="en-US" sz="1867" i="1" dirty="0"/>
              <a:t>://arxiv.org/pdf/1801.06285.pdf</a:t>
            </a:r>
          </a:p>
          <a:p>
            <a:pPr>
              <a:buClr>
                <a:srgbClr val="000000"/>
              </a:buClr>
              <a:buSzPct val="25000"/>
            </a:pPr>
            <a:r>
              <a:rPr lang="en-US" sz="1867" i="1" dirty="0" smtClean="0"/>
              <a:t>github.com/</a:t>
            </a:r>
            <a:r>
              <a:rPr lang="en-US" sz="1867" i="1" dirty="0" err="1" smtClean="0"/>
              <a:t>ksanman</a:t>
            </a:r>
            <a:r>
              <a:rPr lang="en-US" sz="1867" i="1" dirty="0" smtClean="0"/>
              <a:t>/Clean-Energy</a:t>
            </a:r>
            <a:endParaRPr lang="en-US" sz="1867" i="1" dirty="0"/>
          </a:p>
        </p:txBody>
      </p:sp>
      <p:sp>
        <p:nvSpPr>
          <p:cNvPr id="84" name="Shape 133"/>
          <p:cNvSpPr txBox="1"/>
          <p:nvPr/>
        </p:nvSpPr>
        <p:spPr>
          <a:xfrm>
            <a:off x="17259794" y="1636315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9" name="Shape 133"/>
          <p:cNvSpPr txBox="1"/>
          <p:nvPr/>
        </p:nvSpPr>
        <p:spPr>
          <a:xfrm>
            <a:off x="17302370" y="1428692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Computational Study</a:t>
            </a:r>
          </a:p>
        </p:txBody>
      </p:sp>
      <p:pic>
        <p:nvPicPr>
          <p:cNvPr id="1026" name="Picture 2" descr="https://lh4.googleusercontent.com/tRhn_GVZI_WvPdmf7y6nkih_7jLvjpLn2qbmU8mBKXyaF2zfZwPqzQinr5nRa71WjPnpN5nkPHMLtPrdcoNdGs-dWf7IXKLQHdvYFFRqeWAl9ug6tep_KbOKj_PvOTuZ8-MzA-L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27630" y="9821395"/>
            <a:ext cx="5781675" cy="4352926"/>
          </a:xfrm>
          <a:prstGeom prst="rect">
            <a:avLst/>
          </a:prstGeom>
          <a:noFill/>
          <a:extLst>
            <a:ext uri="{909E8E84-426E-40DD-AFC4-6F175D3DCCD1}">
              <a14:hiddenFill xmlns:a14="http://schemas.microsoft.com/office/drawing/2010/main">
                <a:solidFill>
                  <a:srgbClr val="FFFFFF"/>
                </a:solidFill>
              </a14:hiddenFill>
            </a:ext>
          </a:extLst>
        </p:spPr>
      </p:pic>
      <p:sp>
        <p:nvSpPr>
          <p:cNvPr id="66" name="Shape 132"/>
          <p:cNvSpPr txBox="1"/>
          <p:nvPr/>
        </p:nvSpPr>
        <p:spPr>
          <a:xfrm>
            <a:off x="17259794" y="14694365"/>
            <a:ext cx="7928199"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a:t>For the deterministic </a:t>
            </a:r>
            <a:r>
              <a:rPr lang="en-US" sz="1867" dirty="0" smtClean="0"/>
              <a:t>model, </a:t>
            </a:r>
            <a:r>
              <a:rPr lang="en-US" sz="1867" dirty="0"/>
              <a:t>the data </a:t>
            </a:r>
            <a:r>
              <a:rPr lang="en-US" sz="1867" dirty="0" smtClean="0"/>
              <a:t>used </a:t>
            </a:r>
            <a:r>
              <a:rPr lang="en-US" sz="1867" dirty="0"/>
              <a:t>was an hourly load of a facility, the solar generation of the facility, and the price of the electricity for a given time. Using this </a:t>
            </a:r>
            <a:r>
              <a:rPr lang="en-US" sz="1867" dirty="0" smtClean="0"/>
              <a:t>data, </a:t>
            </a:r>
            <a:r>
              <a:rPr lang="en-US" sz="1867" dirty="0"/>
              <a:t>the </a:t>
            </a:r>
            <a:r>
              <a:rPr lang="en-US" sz="1867" dirty="0" smtClean="0"/>
              <a:t>reinforcement learning </a:t>
            </a:r>
            <a:r>
              <a:rPr lang="en-US" sz="1867" dirty="0"/>
              <a:t>model’s net gain and the SELECT model’s net gain was calculated for a three day period and </a:t>
            </a:r>
            <a:r>
              <a:rPr lang="en-US" sz="1867" dirty="0" smtClean="0"/>
              <a:t>compared to one another.</a:t>
            </a:r>
            <a:endParaRPr lang="en-US" sz="1867" dirty="0"/>
          </a:p>
        </p:txBody>
      </p:sp>
      <p:sp>
        <p:nvSpPr>
          <p:cNvPr id="69" name="Shape 132"/>
          <p:cNvSpPr txBox="1"/>
          <p:nvPr/>
        </p:nvSpPr>
        <p:spPr>
          <a:xfrm>
            <a:off x="8836451" y="10983780"/>
            <a:ext cx="7928199" cy="2133507"/>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The graphs above display SELECT’s current algorithm of charging the battery at night and then using it during the times when the load is greater than maximum specified load; this load is determined by calculating the average load based on historical data. It also demonstrates the reinforcement learning algorithm using its optimal policy that was generated to make decisions. The following graph shows that the Micro-grid system out preforms the SELECT system over the same three days.</a:t>
            </a:r>
            <a:endParaRPr lang="en-US" sz="1867" dirty="0"/>
          </a:p>
        </p:txBody>
      </p:sp>
      <p:grpSp>
        <p:nvGrpSpPr>
          <p:cNvPr id="13" name="Group 12"/>
          <p:cNvGrpSpPr/>
          <p:nvPr/>
        </p:nvGrpSpPr>
        <p:grpSpPr>
          <a:xfrm>
            <a:off x="8938703" y="6871102"/>
            <a:ext cx="7723694" cy="3955077"/>
            <a:chOff x="8938705" y="5939628"/>
            <a:chExt cx="7723694" cy="3955077"/>
          </a:xfrm>
        </p:grpSpPr>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8705" y="5940335"/>
              <a:ext cx="7723694" cy="3954370"/>
            </a:xfrm>
            <a:prstGeom prst="rect">
              <a:avLst/>
            </a:prstGeom>
          </p:spPr>
        </p:pic>
        <p:sp>
          <p:nvSpPr>
            <p:cNvPr id="10" name="TextBox 9"/>
            <p:cNvSpPr txBox="1"/>
            <p:nvPr/>
          </p:nvSpPr>
          <p:spPr>
            <a:xfrm>
              <a:off x="11562301" y="5939628"/>
              <a:ext cx="2476500" cy="400110"/>
            </a:xfrm>
            <a:prstGeom prst="rect">
              <a:avLst/>
            </a:prstGeom>
            <a:noFill/>
          </p:spPr>
          <p:txBody>
            <a:bodyPr wrap="square" rtlCol="0">
              <a:spAutoFit/>
            </a:bodyPr>
            <a:lstStyle/>
            <a:p>
              <a:pPr algn="ctr"/>
              <a:r>
                <a:rPr lang="en-US" sz="2000" dirty="0" smtClean="0"/>
                <a:t>3 Day Simulation</a:t>
              </a:r>
              <a:endParaRPr lang="en-US" sz="2000" dirty="0"/>
            </a:p>
          </p:txBody>
        </p:sp>
      </p:grpSp>
      <p:grpSp>
        <p:nvGrpSpPr>
          <p:cNvPr id="11" name="Group 10"/>
          <p:cNvGrpSpPr/>
          <p:nvPr/>
        </p:nvGrpSpPr>
        <p:grpSpPr>
          <a:xfrm>
            <a:off x="8952106" y="13835057"/>
            <a:ext cx="7723694" cy="3964448"/>
            <a:chOff x="8952106" y="13911257"/>
            <a:chExt cx="7723694" cy="3964448"/>
          </a:xfrm>
        </p:grpSpPr>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52106" y="13921335"/>
              <a:ext cx="7723694" cy="3954370"/>
            </a:xfrm>
            <a:prstGeom prst="rect">
              <a:avLst/>
            </a:prstGeom>
          </p:spPr>
        </p:pic>
        <p:sp>
          <p:nvSpPr>
            <p:cNvPr id="70" name="TextBox 69"/>
            <p:cNvSpPr txBox="1"/>
            <p:nvPr/>
          </p:nvSpPr>
          <p:spPr>
            <a:xfrm>
              <a:off x="11575703" y="13911257"/>
              <a:ext cx="2476500" cy="400110"/>
            </a:xfrm>
            <a:prstGeom prst="rect">
              <a:avLst/>
            </a:prstGeom>
            <a:noFill/>
          </p:spPr>
          <p:txBody>
            <a:bodyPr wrap="square" rtlCol="0">
              <a:spAutoFit/>
            </a:bodyPr>
            <a:lstStyle/>
            <a:p>
              <a:pPr algn="ctr"/>
              <a:r>
                <a:rPr lang="en-US" sz="2000" dirty="0" smtClean="0"/>
                <a:t>3 Day Simulation</a:t>
              </a:r>
              <a:endParaRPr lang="en-US" sz="2000" dirty="0"/>
            </a:p>
          </p:txBody>
        </p:sp>
      </p:grpSp>
      <p:grpSp>
        <p:nvGrpSpPr>
          <p:cNvPr id="61" name="Group 60"/>
          <p:cNvGrpSpPr/>
          <p:nvPr/>
        </p:nvGrpSpPr>
        <p:grpSpPr>
          <a:xfrm>
            <a:off x="743878" y="9713356"/>
            <a:ext cx="7495338" cy="2432777"/>
            <a:chOff x="683258" y="9073768"/>
            <a:chExt cx="7495338" cy="2432777"/>
          </a:xfrm>
        </p:grpSpPr>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8733" y="9073768"/>
              <a:ext cx="1496400" cy="1496400"/>
            </a:xfrm>
            <a:prstGeom prst="rect">
              <a:avLst/>
            </a:prstGeom>
          </p:spPr>
        </p:pic>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82140" y="9104821"/>
              <a:ext cx="1896456" cy="1617265"/>
            </a:xfrm>
            <a:prstGeom prst="rect">
              <a:avLst/>
            </a:prstGeom>
          </p:spPr>
        </p:pic>
        <p:pic>
          <p:nvPicPr>
            <p:cNvPr id="73" name="Picture 4" descr="Image result for solar power utility scale">
              <a:extLst>
                <a:ext uri="{FF2B5EF4-FFF2-40B4-BE49-F238E27FC236}">
                  <a16:creationId xmlns="" xmlns:a16="http://schemas.microsoft.com/office/drawing/2014/main" id="{0E4F6AC8-4BD5-482E-9154-82AF088EBC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258" y="9088829"/>
              <a:ext cx="4544578" cy="2417716"/>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Connector: Elbow 6">
              <a:extLst>
                <a:ext uri="{FF2B5EF4-FFF2-40B4-BE49-F238E27FC236}">
                  <a16:creationId xmlns="" xmlns:a16="http://schemas.microsoft.com/office/drawing/2014/main" id="{23D9D058-E712-4B9C-9BC1-0EB2259E3474}"/>
                </a:ext>
              </a:extLst>
            </p:cNvPr>
            <p:cNvCxnSpPr>
              <a:cxnSpLocks/>
            </p:cNvCxnSpPr>
            <p:nvPr/>
          </p:nvCxnSpPr>
          <p:spPr>
            <a:xfrm rot="10800000" flipH="1">
              <a:off x="5353152" y="10659432"/>
              <a:ext cx="1526514" cy="640080"/>
            </a:xfrm>
            <a:prstGeom prst="bentConnector3">
              <a:avLst>
                <a:gd name="adj1" fmla="val 100825"/>
              </a:avLst>
            </a:prstGeom>
            <a:ln>
              <a:headEnd type="triangle" w="lg" len="lg"/>
              <a:tailEnd type="triangle" w="lg" len="lg"/>
            </a:ln>
          </p:spPr>
          <p:style>
            <a:lnRef idx="2">
              <a:schemeClr val="dk1"/>
            </a:lnRef>
            <a:fillRef idx="0">
              <a:schemeClr val="dk1"/>
            </a:fillRef>
            <a:effectRef idx="1">
              <a:schemeClr val="dk1"/>
            </a:effectRef>
            <a:fontRef idx="minor">
              <a:schemeClr val="tx1"/>
            </a:fontRef>
          </p:style>
        </p:cxnSp>
      </p:grpSp>
      <p:sp>
        <p:nvSpPr>
          <p:cNvPr id="5" name="TextBox 4"/>
          <p:cNvSpPr txBox="1"/>
          <p:nvPr/>
        </p:nvSpPr>
        <p:spPr>
          <a:xfrm>
            <a:off x="610918" y="15322053"/>
            <a:ext cx="2794233" cy="3257815"/>
          </a:xfrm>
          <a:prstGeom prst="rect">
            <a:avLst/>
          </a:prstGeom>
          <a:noFill/>
        </p:spPr>
        <p:txBody>
          <a:bodyPr wrap="square" rtlCol="0">
            <a:spAutoFit/>
          </a:bodyPr>
          <a:lstStyle/>
          <a:p>
            <a:r>
              <a:rPr lang="en-US" sz="1870" dirty="0" smtClean="0"/>
              <a:t>The figure to the right is an example of a value iteration table used in the reinforcement learning model. By filling the table with intermediate rewards based on the back propagation of the final rewards, the dollar value of the energy stored. </a:t>
            </a:r>
            <a:endParaRPr lang="en-US" sz="1870" dirty="0"/>
          </a:p>
        </p:txBody>
      </p:sp>
      <p:pic>
        <p:nvPicPr>
          <p:cNvPr id="1028" name="Picture 4" descr="https://lh4.googleusercontent.com/1zSO9V0P-5SVBRpWjpHsd9W4i9qHVdEXf9rBx5JhQGWWdnk9v89r9EHrRg1TXp2-EH2BO0IJlDnmowsxG174PSSXn0E6yRSpU48__FwtCb0jllqj1iLEBFCdcM8TaB02rWj5hf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0351" y="15060801"/>
            <a:ext cx="4774812" cy="35151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8258</TotalTime>
  <Words>815</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Trenton Griffiths</cp:lastModifiedBy>
  <cp:revision>52</cp:revision>
  <dcterms:modified xsi:type="dcterms:W3CDTF">2018-12-14T08:19:52Z</dcterms:modified>
</cp:coreProperties>
</file>