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5603200" cy="19202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160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533370" rtl="0" eaLnBrk="1" latinLnBrk="0" hangingPunct="1">
      <a:defRPr sz="700" kern="1200">
        <a:solidFill>
          <a:schemeClr val="tx1"/>
        </a:solidFill>
        <a:latin typeface="+mn-lt"/>
        <a:ea typeface="+mn-ea"/>
        <a:cs typeface="+mn-cs"/>
      </a:defRPr>
    </a:lvl1pPr>
    <a:lvl2pPr marL="266685" algn="l" defTabSz="533370" rtl="0" eaLnBrk="1" latinLnBrk="0" hangingPunct="1">
      <a:defRPr sz="700" kern="1200">
        <a:solidFill>
          <a:schemeClr val="tx1"/>
        </a:solidFill>
        <a:latin typeface="+mn-lt"/>
        <a:ea typeface="+mn-ea"/>
        <a:cs typeface="+mn-cs"/>
      </a:defRPr>
    </a:lvl2pPr>
    <a:lvl3pPr marL="533370" algn="l" defTabSz="533370" rtl="0" eaLnBrk="1" latinLnBrk="0" hangingPunct="1">
      <a:defRPr sz="700" kern="1200">
        <a:solidFill>
          <a:schemeClr val="tx1"/>
        </a:solidFill>
        <a:latin typeface="+mn-lt"/>
        <a:ea typeface="+mn-ea"/>
        <a:cs typeface="+mn-cs"/>
      </a:defRPr>
    </a:lvl3pPr>
    <a:lvl4pPr marL="800054" algn="l" defTabSz="533370" rtl="0" eaLnBrk="1" latinLnBrk="0" hangingPunct="1">
      <a:defRPr sz="700" kern="1200">
        <a:solidFill>
          <a:schemeClr val="tx1"/>
        </a:solidFill>
        <a:latin typeface="+mn-lt"/>
        <a:ea typeface="+mn-ea"/>
        <a:cs typeface="+mn-cs"/>
      </a:defRPr>
    </a:lvl4pPr>
    <a:lvl5pPr marL="1066739" algn="l" defTabSz="533370" rtl="0" eaLnBrk="1" latinLnBrk="0" hangingPunct="1">
      <a:defRPr sz="700" kern="1200">
        <a:solidFill>
          <a:schemeClr val="tx1"/>
        </a:solidFill>
        <a:latin typeface="+mn-lt"/>
        <a:ea typeface="+mn-ea"/>
        <a:cs typeface="+mn-cs"/>
      </a:defRPr>
    </a:lvl5pPr>
    <a:lvl6pPr marL="1333424" algn="l" defTabSz="533370" rtl="0" eaLnBrk="1" latinLnBrk="0" hangingPunct="1">
      <a:defRPr sz="700" kern="1200">
        <a:solidFill>
          <a:schemeClr val="tx1"/>
        </a:solidFill>
        <a:latin typeface="+mn-lt"/>
        <a:ea typeface="+mn-ea"/>
        <a:cs typeface="+mn-cs"/>
      </a:defRPr>
    </a:lvl6pPr>
    <a:lvl7pPr marL="1600109" algn="l" defTabSz="533370" rtl="0" eaLnBrk="1" latinLnBrk="0" hangingPunct="1">
      <a:defRPr sz="700" kern="1200">
        <a:solidFill>
          <a:schemeClr val="tx1"/>
        </a:solidFill>
        <a:latin typeface="+mn-lt"/>
        <a:ea typeface="+mn-ea"/>
        <a:cs typeface="+mn-cs"/>
      </a:defRPr>
    </a:lvl7pPr>
    <a:lvl8pPr marL="1866793" algn="l" defTabSz="533370" rtl="0" eaLnBrk="1" latinLnBrk="0" hangingPunct="1">
      <a:defRPr sz="700" kern="1200">
        <a:solidFill>
          <a:schemeClr val="tx1"/>
        </a:solidFill>
        <a:latin typeface="+mn-lt"/>
        <a:ea typeface="+mn-ea"/>
        <a:cs typeface="+mn-cs"/>
      </a:defRPr>
    </a:lvl8pPr>
    <a:lvl9pPr marL="2133478" algn="l" defTabSz="533370"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527520" y="3502590"/>
            <a:ext cx="7928130" cy="5439419"/>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527520" y="9458821"/>
            <a:ext cx="7928130"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527520" y="3502590"/>
            <a:ext cx="7928130" cy="1140425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1280159" y="766080"/>
            <a:ext cx="23042670" cy="14140561"/>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527521" y="9458821"/>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4589761" y="3502589"/>
            <a:ext cx="3868619" cy="1140405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527521" y="3502589"/>
            <a:ext cx="3868619" cy="1140405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4589761" y="9458821"/>
            <a:ext cx="386861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1280159" y="766080"/>
            <a:ext cx="23042670" cy="3206699"/>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52752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4589761" y="3502590"/>
            <a:ext cx="3868619" cy="5439419"/>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527521" y="9458821"/>
            <a:ext cx="7927709" cy="5439419"/>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0" y="0"/>
            <a:ext cx="25602989" cy="2800140"/>
          </a:xfrm>
          <a:prstGeom prst="rect">
            <a:avLst/>
          </a:prstGeom>
          <a:solidFill>
            <a:srgbClr val="435EAA"/>
          </a:solid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6" name="Shape 6"/>
          <p:cNvSpPr/>
          <p:nvPr/>
        </p:nvSpPr>
        <p:spPr>
          <a:xfrm>
            <a:off x="533401"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7" name="Shape 7"/>
          <p:cNvSpPr/>
          <p:nvPr/>
        </p:nvSpPr>
        <p:spPr>
          <a:xfrm>
            <a:off x="0" y="2803081"/>
            <a:ext cx="25602989" cy="88619"/>
          </a:xfrm>
          <a:prstGeom prst="rect">
            <a:avLst/>
          </a:prstGeom>
          <a:solidFill>
            <a:srgbClr val="2C3F71"/>
          </a:solidFill>
          <a:ln>
            <a:noFill/>
          </a:ln>
        </p:spPr>
        <p:txBody>
          <a:bodyPr lIns="53331" tIns="53331" rIns="53331" bIns="53331" anchor="ctr" anchorCtr="0">
            <a:noAutofit/>
          </a:bodyPr>
          <a:lstStyle/>
          <a:p>
            <a:endParaRPr sz="477"/>
          </a:p>
        </p:txBody>
      </p:sp>
      <p:sp>
        <p:nvSpPr>
          <p:cNvPr id="8" name="Shape 8"/>
          <p:cNvSpPr/>
          <p:nvPr/>
        </p:nvSpPr>
        <p:spPr>
          <a:xfrm>
            <a:off x="955710" y="18802350"/>
            <a:ext cx="1466639" cy="192360"/>
          </a:xfrm>
          <a:prstGeom prst="rect">
            <a:avLst/>
          </a:prstGeom>
          <a:noFill/>
          <a:ln>
            <a:noFill/>
          </a:ln>
        </p:spPr>
        <p:txBody>
          <a:bodyPr lIns="53127" tIns="26658" rIns="53127" bIns="26658" anchor="t" anchorCtr="0">
            <a:noAutofit/>
          </a:bodyPr>
          <a:lstStyle/>
          <a:p>
            <a:pPr marL="0" marR="0" lvl="0" indent="0" algn="l" rtl="0">
              <a:lnSpc>
                <a:spcPct val="75000"/>
              </a:lnSpc>
              <a:spcBef>
                <a:spcPts val="0"/>
              </a:spcBef>
              <a:buSzPct val="25000"/>
              <a:buNone/>
            </a:pPr>
            <a:r>
              <a:rPr lang="en-US" sz="35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642"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508" b="1" i="0" u="none" strike="noStrike" cap="none" baseline="0">
                <a:solidFill>
                  <a:srgbClr val="FFFFFF"/>
                </a:solidFill>
                <a:latin typeface="Trebuchet MS"/>
                <a:ea typeface="Trebuchet MS"/>
                <a:cs typeface="Trebuchet MS"/>
                <a:sym typeface="Trebuchet MS"/>
              </a:rPr>
              <a:t>Using the template</a:t>
            </a:r>
          </a:p>
          <a:p>
            <a:endParaRPr lang="en-US" sz="2508"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1867" b="0" i="0" u="sng" strike="noStrike" cap="none" baseline="0">
                <a:solidFill>
                  <a:srgbClr val="FFFFFF"/>
                </a:solidFill>
                <a:latin typeface="Trebuchet MS"/>
                <a:ea typeface="Trebuchet MS"/>
                <a:cs typeface="Trebuchet MS"/>
                <a:sym typeface="Trebuchet MS"/>
              </a:rPr>
              <a:t>once</a:t>
            </a:r>
            <a:r>
              <a:rPr lang="en-US" sz="1867"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867"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TEXT: </a:t>
            </a:r>
            <a:r>
              <a:rPr lang="en-US" sz="1867"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PHOTOS: </a:t>
            </a:r>
            <a:r>
              <a:rPr lang="en-US" sz="1867" b="0" i="0" u="none" strike="noStrike" cap="none" baseline="0">
                <a:solidFill>
                  <a:srgbClr val="FFFFFF"/>
                </a:solidFill>
                <a:latin typeface="Trebuchet MS"/>
                <a:ea typeface="Trebuchet MS"/>
                <a:cs typeface="Trebuchet MS"/>
                <a:sym typeface="Trebuchet MS"/>
              </a:rPr>
              <a:t>Drag in a picture placeholder, size it </a:t>
            </a:r>
            <a:r>
              <a:rPr lang="en-US" sz="1867" b="0" i="0" u="sng" strike="noStrike" cap="none" baseline="0">
                <a:solidFill>
                  <a:srgbClr val="FFFFFF"/>
                </a:solidFill>
                <a:latin typeface="Trebuchet MS"/>
                <a:ea typeface="Trebuchet MS"/>
                <a:cs typeface="Trebuchet MS"/>
                <a:sym typeface="Trebuchet MS"/>
              </a:rPr>
              <a:t>first</a:t>
            </a:r>
            <a:r>
              <a:rPr lang="en-US" sz="1867"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1867" b="1" i="0" u="sng" strike="noStrike" cap="none" baseline="0">
                <a:solidFill>
                  <a:srgbClr val="FFFFFF"/>
                </a:solidFill>
                <a:latin typeface="Trebuchet MS"/>
                <a:ea typeface="Trebuchet MS"/>
                <a:cs typeface="Trebuchet MS"/>
                <a:sym typeface="Trebuchet MS"/>
              </a:rPr>
              <a:t>TABLES: </a:t>
            </a:r>
            <a:r>
              <a:rPr lang="en-US" sz="1867"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867" b="0" i="0" u="sng" strike="noStrike" cap="none" baseline="0">
                <a:solidFill>
                  <a:srgbClr val="FFFFFF"/>
                </a:solidFill>
                <a:latin typeface="Trebuchet MS"/>
                <a:ea typeface="Trebuchet MS"/>
                <a:cs typeface="Trebuchet MS"/>
                <a:sym typeface="Trebuchet MS"/>
              </a:rPr>
              <a:t>right-click</a:t>
            </a:r>
            <a:r>
              <a:rPr lang="en-US" sz="1867"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867"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28951231" y="9063600"/>
            <a:ext cx="2313569" cy="1492260"/>
          </a:xfrm>
          <a:prstGeom prst="rect">
            <a:avLst/>
          </a:prstGeom>
          <a:noFill/>
          <a:ln>
            <a:noFill/>
          </a:ln>
        </p:spPr>
        <p:txBody>
          <a:bodyPr lIns="53331" tIns="53331" rIns="53331" bIns="53331" anchor="ctr" anchorCtr="0">
            <a:noAutofit/>
          </a:bodyPr>
          <a:lstStyle/>
          <a:p>
            <a:endParaRPr sz="477"/>
          </a:p>
        </p:txBody>
      </p:sp>
      <p:sp>
        <p:nvSpPr>
          <p:cNvPr id="11" name="Shape 11"/>
          <p:cNvSpPr/>
          <p:nvPr/>
        </p:nvSpPr>
        <p:spPr>
          <a:xfrm>
            <a:off x="30987181" y="7361971"/>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12" name="Shape 12"/>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25796191" y="2639070"/>
            <a:ext cx="5862779" cy="1469"/>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1714251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6" name="Shape 16"/>
          <p:cNvSpPr/>
          <p:nvPr/>
        </p:nvSpPr>
        <p:spPr>
          <a:xfrm>
            <a:off x="8838060" y="3059700"/>
            <a:ext cx="7924559" cy="15601741"/>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53331" tIns="53331" rIns="53331" bIns="53331" anchor="ctr" anchorCtr="0">
            <a:noAutofit/>
          </a:bodyPr>
          <a:lstStyle/>
          <a:p>
            <a:endParaRPr sz="477"/>
          </a:p>
        </p:txBody>
      </p:sp>
      <p:sp>
        <p:nvSpPr>
          <p:cNvPr id="17" name="Shape 17"/>
          <p:cNvSpPr/>
          <p:nvPr/>
        </p:nvSpPr>
        <p:spPr>
          <a:xfrm>
            <a:off x="-6068160" y="-11339"/>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867"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1983"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view our template tutorials, go online to </a:t>
            </a:r>
            <a:r>
              <a:rPr lang="en-US" sz="1983" b="1" i="0" u="none" strike="noStrike" cap="none" baseline="0">
                <a:solidFill>
                  <a:srgbClr val="FFFF00"/>
                </a:solidFill>
                <a:latin typeface="Trebuchet MS"/>
                <a:ea typeface="Trebuchet MS"/>
                <a:cs typeface="Trebuchet MS"/>
                <a:sym typeface="Trebuchet MS"/>
              </a:rPr>
              <a:t>PosterPresentations.com </a:t>
            </a:r>
            <a:r>
              <a:rPr lang="en-US" sz="1983" b="0" i="0" u="none" strike="noStrike" cap="none" baseline="0">
                <a:solidFill>
                  <a:srgbClr val="FFFFFF"/>
                </a:solidFill>
                <a:latin typeface="Trebuchet MS"/>
                <a:ea typeface="Trebuchet MS"/>
                <a:cs typeface="Trebuchet MS"/>
                <a:sym typeface="Trebuchet MS"/>
              </a:rPr>
              <a:t>and click on </a:t>
            </a:r>
            <a:r>
              <a:rPr lang="en-US" sz="1983" b="0" i="0" u="none" strike="noStrike" cap="none" baseline="0">
                <a:solidFill>
                  <a:srgbClr val="FFFF00"/>
                </a:solidFill>
                <a:latin typeface="Trebuchet MS"/>
                <a:ea typeface="Trebuchet MS"/>
                <a:cs typeface="Trebuchet MS"/>
                <a:sym typeface="Trebuchet MS"/>
              </a:rPr>
              <a:t>HELP DESK.</a:t>
            </a:r>
          </a:p>
          <a:p>
            <a:endParaRPr lang="en-US" sz="1983"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When you are ready to  print your poster, go online to</a:t>
            </a:r>
            <a:r>
              <a:rPr lang="en-US" sz="2275" b="0" i="0" u="none" strike="noStrike" cap="none" baseline="0">
                <a:solidFill>
                  <a:srgbClr val="FFFFFF"/>
                </a:solidFill>
                <a:latin typeface="Trebuchet MS"/>
                <a:ea typeface="Trebuchet MS"/>
                <a:cs typeface="Trebuchet MS"/>
                <a:sym typeface="Trebuchet MS"/>
              </a:rPr>
              <a:t> </a:t>
            </a:r>
            <a:r>
              <a:rPr lang="en-US" sz="2450" b="1" i="0" u="none" strike="noStrike" cap="none" baseline="0">
                <a:solidFill>
                  <a:srgbClr val="FFFF00"/>
                </a:solidFill>
                <a:latin typeface="Trebuchet MS"/>
                <a:ea typeface="Trebuchet MS"/>
                <a:cs typeface="Trebuchet MS"/>
                <a:sym typeface="Trebuchet MS"/>
              </a:rPr>
              <a:t>PosterPresentations.com</a:t>
            </a:r>
            <a:r>
              <a:rPr lang="en-US" sz="2625" b="1" i="0" u="none" strike="noStrike" cap="none" baseline="0">
                <a:solidFill>
                  <a:srgbClr val="FFFFFF"/>
                </a:solidFill>
                <a:latin typeface="Trebuchet MS"/>
                <a:ea typeface="Trebuchet MS"/>
                <a:cs typeface="Trebuchet MS"/>
                <a:sym typeface="Trebuchet MS"/>
              </a:rPr>
              <a:t>.</a:t>
            </a:r>
            <a:r>
              <a:rPr lang="en-US" sz="1983"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1983" b="1" i="0" u="none" strike="noStrike" cap="none" baseline="0">
                <a:solidFill>
                  <a:srgbClr val="FFFFFF"/>
                </a:solidFill>
                <a:latin typeface="Trebuchet MS"/>
                <a:ea typeface="Trebuchet MS"/>
                <a:cs typeface="Trebuchet MS"/>
                <a:sym typeface="Trebuchet MS"/>
              </a:rPr>
              <a:t>Need Assistance?  </a:t>
            </a:r>
            <a:r>
              <a:rPr lang="en-US" sz="2275"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2450" b="1" i="0" u="none" strike="noStrike" cap="none" baseline="0">
                <a:solidFill>
                  <a:srgbClr val="FFFFFF"/>
                </a:solidFill>
                <a:latin typeface="Trebuchet MS"/>
                <a:ea typeface="Trebuchet MS"/>
                <a:cs typeface="Trebuchet MS"/>
                <a:sym typeface="Trebuchet MS"/>
              </a:rPr>
              <a:t>Object Placeholders</a:t>
            </a:r>
          </a:p>
          <a:p>
            <a:endParaRPr lang="en-US" sz="245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1983" b="0" i="0" u="sng" strike="noStrike" cap="none" baseline="0">
                <a:solidFill>
                  <a:srgbClr val="FFFFFF"/>
                </a:solidFill>
                <a:latin typeface="Trebuchet MS"/>
                <a:ea typeface="Trebuchet MS"/>
                <a:cs typeface="Trebuchet MS"/>
                <a:sym typeface="Trebuchet MS"/>
              </a:rPr>
              <a:t>once</a:t>
            </a:r>
            <a:r>
              <a:rPr lang="en-US" sz="1983"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6049470" y="13756679"/>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19" name="Shape 19"/>
          <p:cNvSpPr/>
          <p:nvPr/>
        </p:nvSpPr>
        <p:spPr>
          <a:xfrm>
            <a:off x="-641970" y="8922480"/>
            <a:ext cx="344189" cy="255359"/>
          </a:xfrm>
          <a:prstGeom prst="rect">
            <a:avLst/>
          </a:prstGeom>
          <a:noFill/>
          <a:ln w="9525" cap="flat">
            <a:solidFill>
              <a:srgbClr val="000000"/>
            </a:solidFill>
            <a:prstDash val="solid"/>
            <a:miter/>
            <a:headEnd type="none" w="med" len="med"/>
            <a:tailEnd type="none" w="med" len="med"/>
          </a:ln>
        </p:spPr>
        <p:txBody>
          <a:bodyPr lIns="53331" tIns="53331" rIns="53331" bIns="53331" anchor="ctr" anchorCtr="0">
            <a:noAutofit/>
          </a:bodyPr>
          <a:lstStyle/>
          <a:p>
            <a:endParaRPr sz="477"/>
          </a:p>
        </p:txBody>
      </p:sp>
      <p:sp>
        <p:nvSpPr>
          <p:cNvPr id="20" name="Shape 20"/>
          <p:cNvSpPr/>
          <p:nvPr/>
        </p:nvSpPr>
        <p:spPr>
          <a:xfrm>
            <a:off x="-5814060" y="18343500"/>
            <a:ext cx="5430390" cy="636090"/>
          </a:xfrm>
          <a:prstGeom prst="roundRect">
            <a:avLst>
              <a:gd name="adj" fmla="val 16667"/>
            </a:avLst>
          </a:prstGeom>
          <a:solidFill>
            <a:srgbClr val="FFFFFF"/>
          </a:solidFill>
          <a:ln>
            <a:noFill/>
          </a:ln>
        </p:spPr>
        <p:txBody>
          <a:bodyPr lIns="53331" tIns="53331" rIns="53331" bIns="53331" anchor="ctr" anchorCtr="0">
            <a:noAutofit/>
          </a:bodyPr>
          <a:lstStyle/>
          <a:p>
            <a:endParaRPr sz="477"/>
          </a:p>
        </p:txBody>
      </p:sp>
      <p:sp>
        <p:nvSpPr>
          <p:cNvPr id="21" name="Shape 21"/>
          <p:cNvSpPr/>
          <p:nvPr/>
        </p:nvSpPr>
        <p:spPr>
          <a:xfrm>
            <a:off x="-5742660" y="18412591"/>
            <a:ext cx="507990" cy="533189"/>
          </a:xfrm>
          <a:prstGeom prst="rect">
            <a:avLst/>
          </a:prstGeom>
          <a:noFill/>
          <a:ln>
            <a:noFill/>
          </a:ln>
        </p:spPr>
        <p:txBody>
          <a:bodyPr lIns="53331" tIns="53331" rIns="53331" bIns="53331" anchor="ctr" anchorCtr="0">
            <a:noAutofit/>
          </a:bodyPr>
          <a:lstStyle/>
          <a:p>
            <a:endParaRPr sz="477"/>
          </a:p>
        </p:txBody>
      </p:sp>
      <p:sp>
        <p:nvSpPr>
          <p:cNvPr id="22" name="Shape 22"/>
          <p:cNvSpPr/>
          <p:nvPr/>
        </p:nvSpPr>
        <p:spPr>
          <a:xfrm>
            <a:off x="-5202750" y="18401881"/>
            <a:ext cx="4818869" cy="497070"/>
          </a:xfrm>
          <a:prstGeom prst="rect">
            <a:avLst/>
          </a:prstGeom>
          <a:noFill/>
          <a:ln>
            <a:noFill/>
          </a:ln>
        </p:spPr>
        <p:txBody>
          <a:bodyPr lIns="52500" tIns="26250" rIns="52500" bIns="26250" anchor="t" anchorCtr="0">
            <a:noAutofit/>
          </a:bodyPr>
          <a:lstStyle/>
          <a:p>
            <a:pPr marL="0" marR="0" lvl="0" indent="0" algn="l" rtl="0">
              <a:lnSpc>
                <a:spcPct val="100000"/>
              </a:lnSpc>
              <a:spcBef>
                <a:spcPts val="0"/>
              </a:spcBef>
              <a:buSzPct val="25000"/>
              <a:buNone/>
            </a:pPr>
            <a:r>
              <a:rPr lang="en-US" sz="1458"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1458" b="0" i="0" u="none" strike="noStrike" cap="none" baseline="0">
                <a:solidFill>
                  <a:srgbClr val="4E5B6F"/>
                </a:solidFill>
                <a:latin typeface="Trebuchet MS"/>
                <a:ea typeface="Trebuchet MS"/>
                <a:cs typeface="Trebuchet MS"/>
                <a:sym typeface="Trebuchet MS"/>
              </a:rPr>
              <a:t>Go to </a:t>
            </a:r>
            <a:r>
              <a:rPr lang="en-US" sz="1458" b="0" i="0" u="sng" strike="noStrike" cap="none" baseline="0">
                <a:solidFill>
                  <a:srgbClr val="4E5B6F"/>
                </a:solidFill>
                <a:latin typeface="Trebuchet MS"/>
                <a:ea typeface="Trebuchet MS"/>
                <a:cs typeface="Trebuchet MS"/>
                <a:sym typeface="Trebuchet MS"/>
              </a:rPr>
              <a:t>PosterPresentations.com</a:t>
            </a:r>
            <a:r>
              <a:rPr lang="en-US" sz="1458"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6067950" y="6718950"/>
            <a:ext cx="5862779" cy="12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6049470" y="11889150"/>
            <a:ext cx="5843879" cy="453180"/>
          </a:xfrm>
          <a:prstGeom prst="rect">
            <a:avLst/>
          </a:prstGeom>
          <a:solidFill>
            <a:srgbClr val="D9D9D9"/>
          </a:solidFill>
          <a:ln>
            <a:noFill/>
          </a:ln>
        </p:spPr>
        <p:txBody>
          <a:bodyPr lIns="53331" tIns="53331" rIns="53331" bIns="53331" anchor="ctr" anchorCtr="0">
            <a:noAutofit/>
          </a:bodyPr>
          <a:lstStyle/>
          <a:p>
            <a:endParaRPr sz="477"/>
          </a:p>
        </p:txBody>
      </p:sp>
      <p:sp>
        <p:nvSpPr>
          <p:cNvPr id="25" name="Shape 25"/>
          <p:cNvSpPr/>
          <p:nvPr/>
        </p:nvSpPr>
        <p:spPr>
          <a:xfrm>
            <a:off x="25796191" y="0"/>
            <a:ext cx="5862569" cy="19202190"/>
          </a:xfrm>
          <a:prstGeom prst="rect">
            <a:avLst/>
          </a:prstGeom>
          <a:solidFill>
            <a:srgbClr val="0D0D0D"/>
          </a:solidFill>
          <a:ln w="25550" cap="flat">
            <a:solidFill>
              <a:srgbClr val="5D9A2B"/>
            </a:solidFill>
            <a:prstDash val="solid"/>
            <a:round/>
            <a:headEnd type="none" w="med" len="med"/>
            <a:tailEnd type="none" w="med" len="med"/>
          </a:ln>
        </p:spPr>
        <p:txBody>
          <a:bodyPr lIns="106677" tIns="213354" rIns="106677" bIns="106677" anchor="t" anchorCtr="0">
            <a:noAutofit/>
          </a:bodyPr>
          <a:lstStyle/>
          <a:p>
            <a:pPr marL="0" marR="0" lvl="0" indent="0" algn="ctr" rtl="0">
              <a:lnSpc>
                <a:spcPct val="100000"/>
              </a:lnSpc>
              <a:spcBef>
                <a:spcPts val="0"/>
              </a:spcBef>
              <a:buSzPct val="25000"/>
              <a:buNone/>
            </a:pPr>
            <a:r>
              <a:rPr lang="en-US" sz="2508"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2392" b="1" i="0" u="none" strike="noStrike" cap="none" baseline="0">
                <a:solidFill>
                  <a:srgbClr val="FFFF00"/>
                </a:solidFill>
                <a:latin typeface="Trebuchet MS"/>
                <a:ea typeface="Trebuchet MS"/>
                <a:cs typeface="Trebuchet MS"/>
                <a:sym typeface="Trebuchet MS"/>
              </a:rPr>
              <a:t>(--THIS SECTION DOES NOT PRINT--)</a:t>
            </a:r>
          </a:p>
          <a:p>
            <a:endParaRPr lang="en-US" sz="2392"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2625" b="1" i="0" u="none" strike="noStrike" cap="none" baseline="0">
                <a:solidFill>
                  <a:srgbClr val="FFFFFF"/>
                </a:solidFill>
                <a:latin typeface="Trebuchet MS"/>
                <a:ea typeface="Trebuchet MS"/>
                <a:cs typeface="Trebuchet MS"/>
                <a:sym typeface="Trebuchet MS"/>
              </a:rPr>
              <a:t>Template FAQs</a:t>
            </a:r>
          </a:p>
          <a:p>
            <a:endParaRPr lang="en-US" sz="2625"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TEXT</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PHOTOS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Drag in a picture placeholder, size it </a:t>
            </a:r>
            <a:r>
              <a:rPr lang="en-US" sz="1983" b="0" i="0" u="sng" strike="noStrike" cap="none" baseline="0">
                <a:solidFill>
                  <a:srgbClr val="FFFFFF"/>
                </a:solidFill>
                <a:latin typeface="Trebuchet MS"/>
                <a:ea typeface="Trebuchet MS"/>
                <a:cs typeface="Trebuchet MS"/>
                <a:sym typeface="Trebuchet MS"/>
              </a:rPr>
              <a:t>first</a:t>
            </a:r>
            <a:r>
              <a:rPr lang="en-US" sz="1983" b="0" i="0" u="none" strike="noStrike" cap="none" baseline="0">
                <a:solidFill>
                  <a:srgbClr val="FFFFFF"/>
                </a:solidFill>
                <a:latin typeface="Trebuchet MS"/>
                <a:ea typeface="Trebuchet MS"/>
                <a:cs typeface="Trebuchet MS"/>
                <a:sym typeface="Trebuchet MS"/>
              </a:rPr>
              <a:t>, click in it and insert a photo from the menu.</a:t>
            </a: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sng" strike="noStrike" cap="none" baseline="0">
                <a:solidFill>
                  <a:srgbClr val="FFFFFF"/>
                </a:solidFill>
                <a:latin typeface="Trebuchet MS"/>
                <a:ea typeface="Trebuchet MS"/>
                <a:cs typeface="Trebuchet MS"/>
                <a:sym typeface="Trebuchet MS"/>
              </a:rPr>
              <a:t>TABLES</a:t>
            </a:r>
            <a:r>
              <a:rPr lang="en-US" sz="1983" b="1" i="0" u="none" strike="noStrike" cap="none" baseline="0">
                <a:solidFill>
                  <a:srgbClr val="FFFFFF"/>
                </a:solidFill>
                <a:latin typeface="Trebuchet MS"/>
                <a:ea typeface="Trebuchet MS"/>
                <a:cs typeface="Trebuchet MS"/>
                <a:sym typeface="Trebuchet MS"/>
              </a:rPr>
              <a:t>: </a:t>
            </a:r>
            <a:r>
              <a:rPr lang="en-US" sz="1983"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1983" b="0" i="0" u="sng" strike="noStrike" cap="none" baseline="0">
                <a:solidFill>
                  <a:srgbClr val="FFFFFF"/>
                </a:solidFill>
                <a:latin typeface="Trebuchet MS"/>
                <a:ea typeface="Trebuchet MS"/>
                <a:cs typeface="Trebuchet MS"/>
                <a:sym typeface="Trebuchet MS"/>
              </a:rPr>
              <a:t>right-click</a:t>
            </a:r>
            <a:r>
              <a:rPr lang="en-US" sz="1983"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1983"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1983"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a:p>
            <a:endParaRPr lang="en-US" sz="1983"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29222131" y="7212029"/>
            <a:ext cx="2313569" cy="1492260"/>
          </a:xfrm>
          <a:prstGeom prst="rect">
            <a:avLst/>
          </a:prstGeom>
          <a:noFill/>
          <a:ln>
            <a:noFill/>
          </a:ln>
        </p:spPr>
        <p:txBody>
          <a:bodyPr lIns="53331" tIns="53331" rIns="53331" bIns="53331" anchor="ctr" anchorCtr="0">
            <a:noAutofit/>
          </a:bodyPr>
          <a:lstStyle/>
          <a:p>
            <a:endParaRPr sz="477"/>
          </a:p>
        </p:txBody>
      </p:sp>
      <p:sp>
        <p:nvSpPr>
          <p:cNvPr id="27" name="Shape 27"/>
          <p:cNvSpPr/>
          <p:nvPr/>
        </p:nvSpPr>
        <p:spPr>
          <a:xfrm>
            <a:off x="25862340" y="17992381"/>
            <a:ext cx="5343240" cy="1131689"/>
          </a:xfrm>
          <a:prstGeom prst="rect">
            <a:avLst/>
          </a:prstGeom>
          <a:noFill/>
          <a:ln>
            <a:noFill/>
          </a:ln>
        </p:spPr>
        <p:txBody>
          <a:bodyPr lIns="53331" tIns="26658" rIns="53331" bIns="26658" anchor="t" anchorCtr="0">
            <a:noAutofit/>
          </a:bodyPr>
          <a:lstStyle/>
          <a:p>
            <a:pPr marL="0" marR="0" lvl="0" indent="0" algn="l" rtl="0">
              <a:lnSpc>
                <a:spcPct val="75000"/>
              </a:lnSpc>
              <a:spcBef>
                <a:spcPts val="0"/>
              </a:spcBef>
              <a:buSzPct val="25000"/>
              <a:buNone/>
            </a:pPr>
            <a:r>
              <a:rPr lang="en-US" sz="1633" b="0" i="0" u="none" strike="noStrike" cap="none" baseline="0">
                <a:solidFill>
                  <a:srgbClr val="FFFFFF"/>
                </a:solidFill>
                <a:latin typeface="Calibri"/>
                <a:ea typeface="Calibri"/>
                <a:cs typeface="Calibri"/>
                <a:sym typeface="Calibri"/>
              </a:rPr>
              <a:t>© 2013 PosterPresentations.com     </a:t>
            </a:r>
            <a:r>
              <a:rPr lang="en-US" sz="1458"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1458" b="0" i="0" u="none" strike="noStrike" cap="none" baseline="0">
                <a:solidFill>
                  <a:srgbClr val="FFFFFF"/>
                </a:solidFill>
                <a:latin typeface="Calibri"/>
                <a:ea typeface="Calibri"/>
                <a:cs typeface="Calibri"/>
                <a:sym typeface="Calibri"/>
              </a:rPr>
              <a:t>     Berkeley CA </a:t>
            </a:r>
            <a:r>
              <a:rPr lang="en-US" sz="1283" b="0" i="0" u="none" strike="noStrike" cap="none" baseline="0">
                <a:solidFill>
                  <a:srgbClr val="FFFFFF"/>
                </a:solidFill>
                <a:latin typeface="Calibri"/>
                <a:ea typeface="Calibri"/>
                <a:cs typeface="Calibri"/>
                <a:sym typeface="Calibri"/>
              </a:rPr>
              <a:t>94710</a:t>
            </a:r>
            <a:r>
              <a:rPr lang="en-US" sz="1458" b="0" i="0" u="none" strike="noStrike" cap="none" baseline="0">
                <a:solidFill>
                  <a:srgbClr val="FFFFFF"/>
                </a:solidFill>
                <a:latin typeface="Calibri"/>
                <a:ea typeface="Calibri"/>
                <a:cs typeface="Calibri"/>
                <a:sym typeface="Calibri"/>
              </a:rPr>
              <a:t>     </a:t>
            </a:r>
            <a:r>
              <a:rPr lang="en-US" sz="1458"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25780860" y="17992381"/>
            <a:ext cx="5862779" cy="1469"/>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25796191" y="3051300"/>
            <a:ext cx="5862779" cy="1469"/>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527520" y="3502589"/>
            <a:ext cx="792813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538020" y="-2317769"/>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538021" y="10520579"/>
            <a:ext cx="792896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549570" y="4669140"/>
            <a:ext cx="791742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8839951" y="1247735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8839951" y="6611851"/>
            <a:ext cx="791657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8844571" y="3502589"/>
            <a:ext cx="791657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8841000" y="-2317769"/>
            <a:ext cx="7921200"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17147551" y="-2317769"/>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17147551" y="3502589"/>
            <a:ext cx="791909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17147551" y="4650240"/>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17144610" y="1047060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17147551" y="9540301"/>
            <a:ext cx="791909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17147551" y="15410640"/>
            <a:ext cx="7922039"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53340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22491631" y="666751"/>
            <a:ext cx="2577959" cy="146663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3405151" y="1332030"/>
            <a:ext cx="18792689" cy="7043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3405151" y="2017260"/>
            <a:ext cx="18792689" cy="55503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3405151" y="279300"/>
            <a:ext cx="18792689" cy="10525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6071520" y="13750170"/>
            <a:ext cx="5866350" cy="1140405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4996110" y="16037281"/>
            <a:ext cx="3615360" cy="212939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6071520" y="6480180"/>
            <a:ext cx="5862569" cy="11244029"/>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1280159" y="766079"/>
            <a:ext cx="23042670" cy="320649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81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527448" y="3733795"/>
            <a:ext cx="7928199" cy="1973746"/>
          </a:xfrm>
          <a:prstGeom prst="rect">
            <a:avLst/>
          </a:prstGeom>
          <a:noFill/>
          <a:ln>
            <a:noFill/>
          </a:ln>
        </p:spPr>
        <p:txBody>
          <a:bodyPr lIns="133350" tIns="133350" rIns="133350" bIns="133350" anchor="t" anchorCtr="0">
            <a:noAutofit/>
          </a:bodyPr>
          <a:lstStyle/>
          <a:p>
            <a:r>
              <a:rPr lang="en-US" sz="2000" dirty="0"/>
              <a:t>The rapid deployment and optimal operation of Micro-grids is an essential step </a:t>
            </a:r>
            <a:r>
              <a:rPr lang="en-US" sz="2000" dirty="0" smtClean="0"/>
              <a:t>in increasing </a:t>
            </a:r>
            <a:r>
              <a:rPr lang="en-US" sz="2000" dirty="0"/>
              <a:t>the adoption of solar power, improving grid resilience and expanding </a:t>
            </a:r>
            <a:r>
              <a:rPr lang="en-US" sz="2000" dirty="0" smtClean="0"/>
              <a:t>electrical power </a:t>
            </a:r>
            <a:r>
              <a:rPr lang="en-US" sz="2000" dirty="0"/>
              <a:t>availability in developing countries. Micro grids integrate local energy generation</a:t>
            </a:r>
          </a:p>
          <a:p>
            <a:r>
              <a:rPr lang="en-US" sz="2000" dirty="0"/>
              <a:t>and storage, local loads and run in isolation or with a </a:t>
            </a:r>
            <a:r>
              <a:rPr lang="en-US" sz="2000" dirty="0" smtClean="0"/>
              <a:t>grid connection</a:t>
            </a:r>
            <a:r>
              <a:rPr lang="en-US" sz="2000" dirty="0"/>
              <a:t>. Given </a:t>
            </a:r>
            <a:r>
              <a:rPr lang="en-US" sz="2000" dirty="0" smtClean="0"/>
              <a:t>time-of-day grid </a:t>
            </a:r>
            <a:r>
              <a:rPr lang="en-US" sz="2000" dirty="0"/>
              <a:t>energy pricing, predictions of solar energy production and knowledge of </a:t>
            </a:r>
            <a:r>
              <a:rPr lang="en-US" sz="2000" dirty="0" smtClean="0"/>
              <a:t>upcoming loads</a:t>
            </a:r>
            <a:r>
              <a:rPr lang="en-US" sz="2000" dirty="0"/>
              <a:t>, it is possible to determine the optimal operating policy. This paper presents </a:t>
            </a:r>
            <a:r>
              <a:rPr lang="en-US" sz="2000" dirty="0" smtClean="0"/>
              <a:t>a system </a:t>
            </a:r>
            <a:r>
              <a:rPr lang="en-US" sz="2000" dirty="0"/>
              <a:t>that combines historical weather and usage data with neural-network </a:t>
            </a:r>
            <a:r>
              <a:rPr lang="en-US" sz="2000" dirty="0" smtClean="0"/>
              <a:t>prediction and </a:t>
            </a:r>
            <a:r>
              <a:rPr lang="en-US" sz="2000" dirty="0"/>
              <a:t>reinforcement learning methods to determine this policy. The results of this </a:t>
            </a:r>
            <a:r>
              <a:rPr lang="en-US" sz="2000" dirty="0" smtClean="0"/>
              <a:t>study show </a:t>
            </a:r>
            <a:r>
              <a:rPr lang="en-US" sz="2000" dirty="0"/>
              <a:t>that given a cost of electricity, weather data for a region, and a specific battery </a:t>
            </a:r>
            <a:r>
              <a:rPr lang="en-US" sz="2000" dirty="0" smtClean="0"/>
              <a:t>size the </a:t>
            </a:r>
            <a:r>
              <a:rPr lang="en-US" sz="2000" dirty="0"/>
              <a:t>net gain of a Micro-grid can completely offset the cost of operation.</a:t>
            </a:r>
          </a:p>
          <a:p>
            <a:pPr>
              <a:buClr>
                <a:srgbClr val="000000"/>
              </a:buClr>
              <a:buSzPct val="25000"/>
              <a:buFont typeface="Arial"/>
              <a:buChar char=""/>
            </a:pPr>
            <a:r>
              <a:rPr lang="en-US" sz="1867" dirty="0" smtClean="0"/>
              <a:t> </a:t>
            </a:r>
            <a:endParaRPr lang="en-US" sz="1867" dirty="0"/>
          </a:p>
        </p:txBody>
      </p:sp>
      <p:sp>
        <p:nvSpPr>
          <p:cNvPr id="133" name="Shape 133"/>
          <p:cNvSpPr txBox="1"/>
          <p:nvPr/>
        </p:nvSpPr>
        <p:spPr>
          <a:xfrm>
            <a:off x="538298" y="3329479"/>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Abstract</a:t>
            </a:r>
          </a:p>
        </p:txBody>
      </p:sp>
      <p:sp>
        <p:nvSpPr>
          <p:cNvPr id="140" name="Shape 140"/>
          <p:cNvSpPr txBox="1"/>
          <p:nvPr/>
        </p:nvSpPr>
        <p:spPr>
          <a:xfrm>
            <a:off x="3191762" y="1162010"/>
            <a:ext cx="18792689" cy="555030"/>
          </a:xfrm>
          <a:prstGeom prst="rect">
            <a:avLst/>
          </a:prstGeom>
          <a:noFill/>
          <a:ln>
            <a:noFill/>
          </a:ln>
        </p:spPr>
        <p:txBody>
          <a:bodyPr lIns="74754" tIns="37377" rIns="74754" bIns="37377" anchor="t" anchorCtr="0">
            <a:noAutofit/>
          </a:bodyPr>
          <a:lstStyle/>
          <a:p>
            <a:pPr algn="ctr">
              <a:buClr>
                <a:srgbClr val="000000"/>
              </a:buClr>
              <a:buSzPct val="25000"/>
            </a:pPr>
            <a:r>
              <a:rPr lang="en-US" sz="3850" dirty="0" smtClean="0">
                <a:solidFill>
                  <a:schemeClr val="bg1"/>
                </a:solidFill>
              </a:rPr>
              <a:t>Trenton Griffiths and Jeff </a:t>
            </a:r>
            <a:r>
              <a:rPr lang="en-US" sz="3850" dirty="0" err="1" smtClean="0">
                <a:solidFill>
                  <a:schemeClr val="bg1"/>
                </a:solidFill>
              </a:rPr>
              <a:t>Wasden</a:t>
            </a:r>
            <a:endParaRPr lang="en-US" sz="3850" dirty="0">
              <a:solidFill>
                <a:schemeClr val="bg1"/>
              </a:solidFill>
            </a:endParaRPr>
          </a:p>
          <a:p>
            <a:pPr algn="ctr">
              <a:buClr>
                <a:srgbClr val="000000"/>
              </a:buClr>
              <a:buSzPct val="25000"/>
            </a:pPr>
            <a:r>
              <a:rPr lang="en-US" sz="3850" dirty="0">
                <a:solidFill>
                  <a:schemeClr val="bg1"/>
                </a:solidFill>
              </a:rPr>
              <a:t>CS  5890  ------   Machine Intelligence in Clean Energy ----- </a:t>
            </a:r>
            <a:r>
              <a:rPr lang="en-US" sz="3850" dirty="0" smtClean="0">
                <a:solidFill>
                  <a:schemeClr val="bg1"/>
                </a:solidFill>
              </a:rPr>
              <a:t>Fall 2018</a:t>
            </a:r>
            <a:endParaRPr lang="en-US" sz="3850" dirty="0">
              <a:solidFill>
                <a:schemeClr val="bg1"/>
              </a:solidFill>
            </a:endParaRPr>
          </a:p>
        </p:txBody>
      </p:sp>
      <p:sp>
        <p:nvSpPr>
          <p:cNvPr id="141" name="Shape 141"/>
          <p:cNvSpPr txBox="1"/>
          <p:nvPr/>
        </p:nvSpPr>
        <p:spPr>
          <a:xfrm>
            <a:off x="3405151" y="279300"/>
            <a:ext cx="18792689" cy="1052520"/>
          </a:xfrm>
          <a:prstGeom prst="rect">
            <a:avLst/>
          </a:prstGeom>
          <a:noFill/>
          <a:ln>
            <a:noFill/>
          </a:ln>
        </p:spPr>
        <p:txBody>
          <a:bodyPr lIns="74754" tIns="37377" rIns="74754" bIns="37377" anchor="t" anchorCtr="0">
            <a:noAutofit/>
          </a:bodyPr>
          <a:lstStyle/>
          <a:p>
            <a:pPr algn="ctr">
              <a:buClr>
                <a:srgbClr val="000000"/>
              </a:buClr>
              <a:buSzPct val="25000"/>
              <a:buFont typeface="Arial"/>
              <a:buChar char=""/>
            </a:pPr>
            <a:r>
              <a:rPr lang="en-US" sz="5600" dirty="0" smtClean="0">
                <a:solidFill>
                  <a:schemeClr val="bg1"/>
                </a:solidFill>
              </a:rPr>
              <a:t>Micro-Grid Optimization</a:t>
            </a:r>
            <a:endParaRPr lang="en-US" sz="5600" dirty="0">
              <a:solidFill>
                <a:schemeClr val="bg1"/>
              </a:solidFill>
            </a:endParaRPr>
          </a:p>
        </p:txBody>
      </p:sp>
      <p:sp>
        <p:nvSpPr>
          <p:cNvPr id="142" name="Shape 14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43" name="Shape 143"/>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4" name="Shape 144"/>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5" name="Shape 145"/>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6" name="Shape 146"/>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7" name="Shape 147"/>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8" name="Shape 148"/>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49" name="Shape 149"/>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0" name="Shape 150"/>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1" name="Shape 151"/>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2" name="Shape 152"/>
          <p:cNvSpPr txBox="1"/>
          <p:nvPr/>
        </p:nvSpPr>
        <p:spPr>
          <a:xfrm>
            <a:off x="1227044" y="6134097"/>
            <a:ext cx="5866350" cy="493500"/>
          </a:xfrm>
          <a:prstGeom prst="rect">
            <a:avLst/>
          </a:prstGeom>
          <a:noFill/>
          <a:ln>
            <a:noFill/>
          </a:ln>
        </p:spPr>
        <p:txBody>
          <a:bodyPr lIns="133350" tIns="133350" rIns="133350" bIns="133350" anchor="t" anchorCtr="0">
            <a:noAutofit/>
          </a:bodyPr>
          <a:lstStyle/>
          <a:p>
            <a:endParaRPr sz="477"/>
          </a:p>
        </p:txBody>
      </p:sp>
      <p:sp>
        <p:nvSpPr>
          <p:cNvPr id="153" name="Shape 15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4" name="Shape 15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5" name="Shape 15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6" name="Shape 15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7" name="Shape 157"/>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8" name="Shape 158"/>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59" name="Shape 159"/>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0" name="Shape 160"/>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1" name="Shape 161"/>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2" name="Shape 162"/>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3" name="Shape 163"/>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4" name="Shape 164"/>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5" name="Shape 165"/>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6" name="Shape 166"/>
          <p:cNvSpPr txBox="1"/>
          <p:nvPr/>
        </p:nvSpPr>
        <p:spPr>
          <a:xfrm>
            <a:off x="-6071520" y="11886840"/>
            <a:ext cx="5862569" cy="430710"/>
          </a:xfrm>
          <a:prstGeom prst="rect">
            <a:avLst/>
          </a:prstGeom>
          <a:noFill/>
          <a:ln>
            <a:noFill/>
          </a:ln>
        </p:spPr>
        <p:txBody>
          <a:bodyPr lIns="53331" tIns="53331" rIns="53331" bIns="53331" anchor="ctr" anchorCtr="0">
            <a:noAutofit/>
          </a:bodyPr>
          <a:lstStyle/>
          <a:p>
            <a:endParaRPr sz="477"/>
          </a:p>
        </p:txBody>
      </p:sp>
      <p:sp>
        <p:nvSpPr>
          <p:cNvPr id="168" name="Shape 168"/>
          <p:cNvSpPr/>
          <p:nvPr/>
        </p:nvSpPr>
        <p:spPr>
          <a:xfrm>
            <a:off x="20162519" y="465990"/>
            <a:ext cx="3680460" cy="2067659"/>
          </a:xfrm>
          <a:prstGeom prst="rect">
            <a:avLst/>
          </a:prstGeom>
          <a:noFill/>
          <a:ln>
            <a:noFill/>
          </a:ln>
        </p:spPr>
        <p:txBody>
          <a:bodyPr lIns="53331" tIns="53331" rIns="53331" bIns="53331" anchor="ctr" anchorCtr="0">
            <a:noAutofit/>
          </a:bodyPr>
          <a:lstStyle/>
          <a:p>
            <a:endParaRPr sz="477"/>
          </a:p>
        </p:txBody>
      </p:sp>
      <p:sp>
        <p:nvSpPr>
          <p:cNvPr id="62" name="Shape 132"/>
          <p:cNvSpPr txBox="1"/>
          <p:nvPr/>
        </p:nvSpPr>
        <p:spPr>
          <a:xfrm>
            <a:off x="601797" y="8839851"/>
            <a:ext cx="7928199" cy="2951549"/>
          </a:xfrm>
          <a:prstGeom prst="rect">
            <a:avLst/>
          </a:prstGeom>
          <a:noFill/>
          <a:ln>
            <a:noFill/>
          </a:ln>
        </p:spPr>
        <p:txBody>
          <a:bodyPr lIns="133350" tIns="133350" rIns="133350" bIns="133350" anchor="t" anchorCtr="0">
            <a:noAutofit/>
          </a:bodyPr>
          <a:lstStyle/>
          <a:p>
            <a:pPr>
              <a:buClr>
                <a:srgbClr val="000000"/>
              </a:buClr>
              <a:buSzPct val="25000"/>
            </a:pPr>
            <a:r>
              <a:rPr lang="en-US" sz="1867" dirty="0" smtClean="0"/>
              <a:t>With in micro-grids the problem of when to discharge th</a:t>
            </a:r>
            <a:r>
              <a:rPr lang="en-US" sz="1867" dirty="0" smtClean="0"/>
              <a:t>e battery, as well as by how much, causes significant inefficiency in the system. The problem addressed in this project was that of optimization of a micro-grid. Using a V-Learning algorithm to calculate the best times and intervals to discharge and charge the battery increased the net gain of the system. </a:t>
            </a:r>
            <a:r>
              <a:rPr lang="en-US" sz="1867" smtClean="0"/>
              <a:t>(SOMETHING LIKE THIS?)</a:t>
            </a:r>
            <a:endParaRPr lang="en-US" sz="1867" dirty="0"/>
          </a:p>
          <a:p>
            <a:pPr>
              <a:buClr>
                <a:srgbClr val="000000"/>
              </a:buClr>
              <a:buSzPct val="25000"/>
              <a:buFont typeface="Arial"/>
              <a:buChar char=""/>
            </a:pPr>
            <a:r>
              <a:rPr lang="en-US" sz="1867" dirty="0"/>
              <a:t> </a:t>
            </a:r>
          </a:p>
        </p:txBody>
      </p:sp>
      <p:sp>
        <p:nvSpPr>
          <p:cNvPr id="63" name="Shape 133"/>
          <p:cNvSpPr txBox="1"/>
          <p:nvPr/>
        </p:nvSpPr>
        <p:spPr>
          <a:xfrm>
            <a:off x="696591" y="827119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Problem Description</a:t>
            </a:r>
          </a:p>
        </p:txBody>
      </p:sp>
      <p:sp>
        <p:nvSpPr>
          <p:cNvPr id="64" name="Shape 132"/>
          <p:cNvSpPr txBox="1"/>
          <p:nvPr/>
        </p:nvSpPr>
        <p:spPr>
          <a:xfrm>
            <a:off x="601797" y="14337484"/>
            <a:ext cx="7928199" cy="2951549"/>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smtClean="0"/>
              <a:t>If we implement the NN we will have to change the model and reward function from deterministic to probabilistic. Won’t this require a lot of our code to change??? If not what is a good way to make it not need to change a lot.</a:t>
            </a:r>
            <a:endParaRPr lang="en-US" sz="1867" dirty="0"/>
          </a:p>
          <a:p>
            <a:pPr>
              <a:buClr>
                <a:srgbClr val="000000"/>
              </a:buClr>
              <a:buSzPct val="25000"/>
              <a:buFont typeface="Arial"/>
              <a:buChar char=""/>
            </a:pPr>
            <a:r>
              <a:rPr lang="en-US" sz="1867" dirty="0"/>
              <a:t> </a:t>
            </a:r>
          </a:p>
        </p:txBody>
      </p:sp>
      <p:sp>
        <p:nvSpPr>
          <p:cNvPr id="65" name="Shape 133"/>
          <p:cNvSpPr txBox="1"/>
          <p:nvPr/>
        </p:nvSpPr>
        <p:spPr>
          <a:xfrm>
            <a:off x="734821" y="1376768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Method</a:t>
            </a:r>
          </a:p>
        </p:txBody>
      </p:sp>
      <p:sp>
        <p:nvSpPr>
          <p:cNvPr id="66" name="TextBox 65"/>
          <p:cNvSpPr txBox="1"/>
          <p:nvPr/>
        </p:nvSpPr>
        <p:spPr>
          <a:xfrm>
            <a:off x="4632766" y="15810796"/>
            <a:ext cx="2870784" cy="5424562"/>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bg1"/>
              </a:solidFill>
            </a:endParaRPr>
          </a:p>
          <a:p>
            <a:r>
              <a:rPr lang="en-US" sz="3150" dirty="0">
                <a:solidFill>
                  <a:schemeClr val="bg1"/>
                </a:solidFill>
              </a:rPr>
              <a:t>Graphical representation for the method: Picture/</a:t>
            </a:r>
          </a:p>
          <a:p>
            <a:r>
              <a:rPr lang="en-US" sz="3150" dirty="0">
                <a:solidFill>
                  <a:schemeClr val="bg1"/>
                </a:solidFill>
              </a:rPr>
              <a:t>Algorithm</a:t>
            </a:r>
          </a:p>
          <a:p>
            <a:r>
              <a:rPr lang="en-US" sz="3150" dirty="0">
                <a:solidFill>
                  <a:schemeClr val="bg1"/>
                </a:solidFill>
              </a:rPr>
              <a:t>Flowchart/</a:t>
            </a:r>
          </a:p>
          <a:p>
            <a:r>
              <a:rPr lang="en-US" sz="3150" dirty="0">
                <a:solidFill>
                  <a:schemeClr val="bg1"/>
                </a:solidFill>
              </a:rPr>
              <a:t>Equations</a:t>
            </a:r>
          </a:p>
          <a:p>
            <a:endParaRPr lang="en-US" sz="3150" dirty="0">
              <a:solidFill>
                <a:schemeClr val="tx1"/>
              </a:solidFill>
            </a:endParaRPr>
          </a:p>
        </p:txBody>
      </p:sp>
      <p:sp>
        <p:nvSpPr>
          <p:cNvPr id="67" name="Shape 132"/>
          <p:cNvSpPr txBox="1"/>
          <p:nvPr/>
        </p:nvSpPr>
        <p:spPr>
          <a:xfrm>
            <a:off x="8917152" y="3856643"/>
            <a:ext cx="7928199" cy="2951549"/>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68" name="Shape 133"/>
          <p:cNvSpPr txBox="1"/>
          <p:nvPr/>
        </p:nvSpPr>
        <p:spPr>
          <a:xfrm>
            <a:off x="8938705" y="3318264"/>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Results</a:t>
            </a:r>
          </a:p>
        </p:txBody>
      </p:sp>
      <p:sp>
        <p:nvSpPr>
          <p:cNvPr id="71" name="TextBox 70"/>
          <p:cNvSpPr txBox="1"/>
          <p:nvPr/>
        </p:nvSpPr>
        <p:spPr>
          <a:xfrm>
            <a:off x="9130435" y="5798306"/>
            <a:ext cx="3457672" cy="5909310"/>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a:t>
            </a:r>
          </a:p>
          <a:p>
            <a:endParaRPr lang="en-US" sz="3150" dirty="0">
              <a:solidFill>
                <a:schemeClr val="bg1"/>
              </a:solidFill>
            </a:endParaRPr>
          </a:p>
          <a:p>
            <a:r>
              <a:rPr lang="en-US" sz="3150" dirty="0">
                <a:solidFill>
                  <a:schemeClr val="bg1"/>
                </a:solidFill>
              </a:rPr>
              <a:t>or the results</a:t>
            </a: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p:txBody>
      </p:sp>
      <p:sp>
        <p:nvSpPr>
          <p:cNvPr id="72" name="TextBox 71"/>
          <p:cNvSpPr txBox="1"/>
          <p:nvPr/>
        </p:nvSpPr>
        <p:spPr>
          <a:xfrm>
            <a:off x="12801495" y="13417428"/>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3" name="TextBox 72"/>
          <p:cNvSpPr txBox="1"/>
          <p:nvPr/>
        </p:nvSpPr>
        <p:spPr>
          <a:xfrm>
            <a:off x="13256573" y="5535852"/>
            <a:ext cx="2933175" cy="2516073"/>
          </a:xfrm>
          <a:prstGeom prst="rect">
            <a:avLst/>
          </a:prstGeom>
          <a:solidFill>
            <a:schemeClr val="bg2"/>
          </a:solidFill>
        </p:spPr>
        <p:txBody>
          <a:bodyPr wrap="square" rtlCol="0">
            <a:spAutoFit/>
          </a:bodyPr>
          <a:lstStyle/>
          <a:p>
            <a:endParaRPr lang="en-US" sz="3150" dirty="0">
              <a:solidFill>
                <a:schemeClr val="bg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5" name="Shape 132"/>
          <p:cNvSpPr txBox="1"/>
          <p:nvPr/>
        </p:nvSpPr>
        <p:spPr>
          <a:xfrm>
            <a:off x="13123123" y="8802793"/>
            <a:ext cx="2877978" cy="2656996"/>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a:t>
            </a:r>
          </a:p>
        </p:txBody>
      </p:sp>
      <p:sp>
        <p:nvSpPr>
          <p:cNvPr id="76" name="Shape 132"/>
          <p:cNvSpPr txBox="1"/>
          <p:nvPr/>
        </p:nvSpPr>
        <p:spPr>
          <a:xfrm>
            <a:off x="9101138" y="16459658"/>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78" name="TextBox 77"/>
          <p:cNvSpPr txBox="1"/>
          <p:nvPr/>
        </p:nvSpPr>
        <p:spPr>
          <a:xfrm>
            <a:off x="9250613" y="13445789"/>
            <a:ext cx="2933175"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for the results</a:t>
            </a:r>
          </a:p>
          <a:p>
            <a:endParaRPr lang="en-US" sz="3150" dirty="0">
              <a:solidFill>
                <a:schemeClr val="tx1"/>
              </a:solidFill>
            </a:endParaRPr>
          </a:p>
        </p:txBody>
      </p:sp>
      <p:sp>
        <p:nvSpPr>
          <p:cNvPr id="79" name="Shape 132"/>
          <p:cNvSpPr txBox="1"/>
          <p:nvPr/>
        </p:nvSpPr>
        <p:spPr>
          <a:xfrm>
            <a:off x="17327560" y="3715595"/>
            <a:ext cx="7928199" cy="1672970"/>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80" name="Shape 133"/>
          <p:cNvSpPr txBox="1"/>
          <p:nvPr/>
        </p:nvSpPr>
        <p:spPr>
          <a:xfrm>
            <a:off x="17542384" y="3282248"/>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Summary</a:t>
            </a:r>
          </a:p>
        </p:txBody>
      </p:sp>
      <p:sp>
        <p:nvSpPr>
          <p:cNvPr id="81" name="Shape 132"/>
          <p:cNvSpPr txBox="1"/>
          <p:nvPr/>
        </p:nvSpPr>
        <p:spPr>
          <a:xfrm>
            <a:off x="17302370" y="6120273"/>
            <a:ext cx="7928199" cy="1793670"/>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endParaRPr lang="en-US" sz="1867" dirty="0"/>
          </a:p>
          <a:p>
            <a:pPr>
              <a:buClr>
                <a:srgbClr val="000000"/>
              </a:buClr>
              <a:buSzPct val="25000"/>
              <a:buFont typeface="Arial"/>
              <a:buChar char=""/>
            </a:pPr>
            <a:endParaRPr lang="en-US" sz="1867" dirty="0"/>
          </a:p>
          <a:p>
            <a:pPr>
              <a:buClr>
                <a:srgbClr val="000000"/>
              </a:buClr>
              <a:buSzPct val="25000"/>
              <a:buFont typeface="Arial"/>
              <a:buChar char=""/>
            </a:pPr>
            <a:r>
              <a:rPr lang="en-US" sz="1867" dirty="0"/>
              <a:t> </a:t>
            </a:r>
          </a:p>
          <a:p>
            <a:pPr>
              <a:buClr>
                <a:srgbClr val="000000"/>
              </a:buClr>
              <a:buSzPct val="25000"/>
              <a:buFont typeface="Arial"/>
              <a:buChar char=""/>
            </a:pPr>
            <a:endParaRPr lang="en-US" sz="1867" dirty="0"/>
          </a:p>
        </p:txBody>
      </p:sp>
      <p:sp>
        <p:nvSpPr>
          <p:cNvPr id="82" name="Shape 133"/>
          <p:cNvSpPr txBox="1"/>
          <p:nvPr/>
        </p:nvSpPr>
        <p:spPr>
          <a:xfrm>
            <a:off x="17302370" y="5511015"/>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Conclusion</a:t>
            </a:r>
          </a:p>
        </p:txBody>
      </p:sp>
      <p:sp>
        <p:nvSpPr>
          <p:cNvPr id="83" name="Shape 132"/>
          <p:cNvSpPr txBox="1"/>
          <p:nvPr/>
        </p:nvSpPr>
        <p:spPr>
          <a:xfrm>
            <a:off x="17259794" y="16856321"/>
            <a:ext cx="7928199" cy="1852978"/>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XXXXXXXXXXXXXXXXXXXXXXXXXXXXXXXXXXXXXXXXXXXXXXXXXXXXXXXXXXXXXXXXXXXXXXXXXXXXXXXXXXXXXXXXXXXXXXXXXXXXXXXXXXXXXXXXXXXXXXXXXXXXXXXXXXXXXXXXXXXXXXXXXXXXXXXXXXXXXXXXXXXXXXXXXXXXXXXXXXXXXXXXXXXXXXXXXXX.</a:t>
            </a:r>
          </a:p>
          <a:p>
            <a:pPr>
              <a:buClr>
                <a:srgbClr val="000000"/>
              </a:buClr>
              <a:buSzPct val="25000"/>
              <a:buFont typeface="Arial"/>
              <a:buChar char=""/>
            </a:pPr>
            <a:r>
              <a:rPr lang="en-US" sz="1867" dirty="0"/>
              <a:t> </a:t>
            </a:r>
          </a:p>
        </p:txBody>
      </p:sp>
      <p:sp>
        <p:nvSpPr>
          <p:cNvPr id="84" name="Shape 133"/>
          <p:cNvSpPr txBox="1"/>
          <p:nvPr/>
        </p:nvSpPr>
        <p:spPr>
          <a:xfrm>
            <a:off x="17259794" y="16420301"/>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References</a:t>
            </a:r>
          </a:p>
        </p:txBody>
      </p:sp>
      <p:sp>
        <p:nvSpPr>
          <p:cNvPr id="89" name="TextBox 88"/>
          <p:cNvSpPr txBox="1"/>
          <p:nvPr/>
        </p:nvSpPr>
        <p:spPr>
          <a:xfrm>
            <a:off x="4320576" y="10746808"/>
            <a:ext cx="3404913" cy="3000821"/>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Problem</a:t>
            </a:r>
          </a:p>
          <a:p>
            <a:endParaRPr lang="en-US" sz="315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389" y="279300"/>
            <a:ext cx="3148604" cy="80389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3" y="294760"/>
            <a:ext cx="2548060" cy="2306210"/>
          </a:xfrm>
          <a:prstGeom prst="rect">
            <a:avLst/>
          </a:prstGeom>
        </p:spPr>
      </p:pic>
      <p:sp>
        <p:nvSpPr>
          <p:cNvPr id="58" name="Shape 132"/>
          <p:cNvSpPr txBox="1"/>
          <p:nvPr/>
        </p:nvSpPr>
        <p:spPr>
          <a:xfrm>
            <a:off x="12784227" y="16418249"/>
            <a:ext cx="2877978" cy="1323152"/>
          </a:xfrm>
          <a:prstGeom prst="rect">
            <a:avLst/>
          </a:prstGeom>
          <a:noFill/>
          <a:ln>
            <a:noFill/>
          </a:ln>
        </p:spPr>
        <p:txBody>
          <a:bodyPr lIns="133350" tIns="133350" rIns="133350" bIns="133350" anchor="t" anchorCtr="0">
            <a:noAutofit/>
          </a:bodyPr>
          <a:lstStyle/>
          <a:p>
            <a:pPr>
              <a:buClr>
                <a:srgbClr val="000000"/>
              </a:buClr>
              <a:buSzPct val="25000"/>
              <a:buFont typeface="Arial"/>
              <a:buChar char=""/>
            </a:pPr>
            <a:r>
              <a:rPr lang="en-US" sz="1867" dirty="0"/>
              <a:t>Figure captions </a:t>
            </a:r>
            <a:r>
              <a:rPr lang="en-US" sz="1867" dirty="0" err="1"/>
              <a:t>xxxxxxx</a:t>
            </a:r>
            <a:endParaRPr lang="en-US" sz="1867" dirty="0"/>
          </a:p>
          <a:p>
            <a:pPr>
              <a:buClr>
                <a:srgbClr val="000000"/>
              </a:buClr>
              <a:buSzPct val="25000"/>
              <a:buFont typeface="Arial"/>
              <a:buChar char=""/>
            </a:pPr>
            <a:r>
              <a:rPr lang="en-US" sz="1867" dirty="0" err="1"/>
              <a:t>Xxxxxxxxxxxxxxxxxxxxx</a:t>
            </a:r>
            <a:endParaRPr lang="en-US" sz="1867" dirty="0"/>
          </a:p>
          <a:p>
            <a:pPr>
              <a:buClr>
                <a:srgbClr val="000000"/>
              </a:buClr>
              <a:buSzPct val="25000"/>
              <a:buFont typeface="Arial"/>
              <a:buChar char=""/>
            </a:pPr>
            <a:r>
              <a:rPr lang="en-US" sz="1867" dirty="0" err="1"/>
              <a:t>xxxxxxxxxxxxxxxxx</a:t>
            </a:r>
            <a:endParaRPr lang="en-US" sz="1867" dirty="0"/>
          </a:p>
        </p:txBody>
      </p:sp>
      <p:sp>
        <p:nvSpPr>
          <p:cNvPr id="59" name="Shape 133"/>
          <p:cNvSpPr txBox="1"/>
          <p:nvPr/>
        </p:nvSpPr>
        <p:spPr>
          <a:xfrm>
            <a:off x="17338410" y="7913943"/>
            <a:ext cx="7917349" cy="430674"/>
          </a:xfrm>
          <a:prstGeom prst="rect">
            <a:avLst/>
          </a:prstGeom>
          <a:noFill/>
          <a:ln>
            <a:noFill/>
          </a:ln>
        </p:spPr>
        <p:txBody>
          <a:bodyPr lIns="53331" tIns="53331" rIns="53331" bIns="53331" anchor="ctr" anchorCtr="0">
            <a:noAutofit/>
          </a:bodyPr>
          <a:lstStyle/>
          <a:p>
            <a:pPr>
              <a:buClr>
                <a:srgbClr val="000000"/>
              </a:buClr>
              <a:buSzPct val="25000"/>
            </a:pPr>
            <a:r>
              <a:rPr lang="en-US" sz="2800" b="1" dirty="0"/>
              <a:t>Computational Study</a:t>
            </a:r>
          </a:p>
        </p:txBody>
      </p:sp>
      <p:sp>
        <p:nvSpPr>
          <p:cNvPr id="60" name="TextBox 59"/>
          <p:cNvSpPr txBox="1"/>
          <p:nvPr/>
        </p:nvSpPr>
        <p:spPr>
          <a:xfrm>
            <a:off x="17760796" y="8538737"/>
            <a:ext cx="3457672" cy="5424562"/>
          </a:xfrm>
          <a:prstGeom prst="rect">
            <a:avLst/>
          </a:prstGeom>
          <a:solidFill>
            <a:schemeClr val="bg2"/>
          </a:solidFill>
        </p:spPr>
        <p:txBody>
          <a:bodyPr wrap="square" rtlCol="0">
            <a:spAutoFit/>
          </a:bodyPr>
          <a:lstStyle/>
          <a:p>
            <a:endParaRPr lang="en-US" sz="3150" dirty="0">
              <a:solidFill>
                <a:schemeClr val="tx1"/>
              </a:solidFill>
            </a:endParaRPr>
          </a:p>
          <a:p>
            <a:endParaRPr lang="en-US" sz="3150" dirty="0">
              <a:solidFill>
                <a:schemeClr val="tx1"/>
              </a:solidFill>
            </a:endParaRPr>
          </a:p>
          <a:p>
            <a:r>
              <a:rPr lang="en-US" sz="3150" dirty="0">
                <a:solidFill>
                  <a:schemeClr val="bg1"/>
                </a:solidFill>
              </a:rPr>
              <a:t>Graphical representation </a:t>
            </a:r>
          </a:p>
          <a:p>
            <a:r>
              <a:rPr lang="en-US" sz="3150" dirty="0">
                <a:solidFill>
                  <a:schemeClr val="bg1"/>
                </a:solidFill>
              </a:rPr>
              <a:t>Of study</a:t>
            </a: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a:p>
            <a:endParaRPr lang="en-US" sz="3150" dirty="0">
              <a:solidFill>
                <a:schemeClr val="tx1"/>
              </a:solidFill>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7359</TotalTime>
  <Words>354</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Trebuchet MS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Trenton Griffiths</cp:lastModifiedBy>
  <cp:revision>18</cp:revision>
  <dcterms:modified xsi:type="dcterms:W3CDTF">2018-12-12T03:43:43Z</dcterms:modified>
</cp:coreProperties>
</file>