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25603200" cy="1920240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0" d="100"/>
          <a:sy n="40" d="100"/>
        </p:scale>
        <p:origin x="1602" y="3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3831669954"/>
      </p:ext>
    </p:extLst>
  </p:cSld>
  <p:clrMap bg1="lt1" tx1="dk1" bg2="dk2" tx2="lt2" accent1="accent1" accent2="accent2" accent3="accent3" accent4="accent4" accent5="accent5" accent6="accent6" hlink="hlink" folHlink="folHlink"/>
  <p:notesStyle>
    <a:lvl1pPr marL="0" algn="l" defTabSz="533370" rtl="0" eaLnBrk="1" latinLnBrk="0" hangingPunct="1">
      <a:defRPr sz="700" kern="1200">
        <a:solidFill>
          <a:schemeClr val="tx1"/>
        </a:solidFill>
        <a:latin typeface="+mn-lt"/>
        <a:ea typeface="+mn-ea"/>
        <a:cs typeface="+mn-cs"/>
      </a:defRPr>
    </a:lvl1pPr>
    <a:lvl2pPr marL="266685" algn="l" defTabSz="533370" rtl="0" eaLnBrk="1" latinLnBrk="0" hangingPunct="1">
      <a:defRPr sz="700" kern="1200">
        <a:solidFill>
          <a:schemeClr val="tx1"/>
        </a:solidFill>
        <a:latin typeface="+mn-lt"/>
        <a:ea typeface="+mn-ea"/>
        <a:cs typeface="+mn-cs"/>
      </a:defRPr>
    </a:lvl2pPr>
    <a:lvl3pPr marL="533370" algn="l" defTabSz="533370" rtl="0" eaLnBrk="1" latinLnBrk="0" hangingPunct="1">
      <a:defRPr sz="700" kern="1200">
        <a:solidFill>
          <a:schemeClr val="tx1"/>
        </a:solidFill>
        <a:latin typeface="+mn-lt"/>
        <a:ea typeface="+mn-ea"/>
        <a:cs typeface="+mn-cs"/>
      </a:defRPr>
    </a:lvl3pPr>
    <a:lvl4pPr marL="800054" algn="l" defTabSz="533370" rtl="0" eaLnBrk="1" latinLnBrk="0" hangingPunct="1">
      <a:defRPr sz="700" kern="1200">
        <a:solidFill>
          <a:schemeClr val="tx1"/>
        </a:solidFill>
        <a:latin typeface="+mn-lt"/>
        <a:ea typeface="+mn-ea"/>
        <a:cs typeface="+mn-cs"/>
      </a:defRPr>
    </a:lvl4pPr>
    <a:lvl5pPr marL="1066739" algn="l" defTabSz="533370" rtl="0" eaLnBrk="1" latinLnBrk="0" hangingPunct="1">
      <a:defRPr sz="700" kern="1200">
        <a:solidFill>
          <a:schemeClr val="tx1"/>
        </a:solidFill>
        <a:latin typeface="+mn-lt"/>
        <a:ea typeface="+mn-ea"/>
        <a:cs typeface="+mn-cs"/>
      </a:defRPr>
    </a:lvl5pPr>
    <a:lvl6pPr marL="1333424" algn="l" defTabSz="533370" rtl="0" eaLnBrk="1" latinLnBrk="0" hangingPunct="1">
      <a:defRPr sz="700" kern="1200">
        <a:solidFill>
          <a:schemeClr val="tx1"/>
        </a:solidFill>
        <a:latin typeface="+mn-lt"/>
        <a:ea typeface="+mn-ea"/>
        <a:cs typeface="+mn-cs"/>
      </a:defRPr>
    </a:lvl6pPr>
    <a:lvl7pPr marL="1600109" algn="l" defTabSz="533370" rtl="0" eaLnBrk="1" latinLnBrk="0" hangingPunct="1">
      <a:defRPr sz="700" kern="1200">
        <a:solidFill>
          <a:schemeClr val="tx1"/>
        </a:solidFill>
        <a:latin typeface="+mn-lt"/>
        <a:ea typeface="+mn-ea"/>
        <a:cs typeface="+mn-cs"/>
      </a:defRPr>
    </a:lvl7pPr>
    <a:lvl8pPr marL="1866793" algn="l" defTabSz="533370" rtl="0" eaLnBrk="1" latinLnBrk="0" hangingPunct="1">
      <a:defRPr sz="700" kern="1200">
        <a:solidFill>
          <a:schemeClr val="tx1"/>
        </a:solidFill>
        <a:latin typeface="+mn-lt"/>
        <a:ea typeface="+mn-ea"/>
        <a:cs typeface="+mn-cs"/>
      </a:defRPr>
    </a:lvl8pPr>
    <a:lvl9pPr marL="2133478" algn="l" defTabSz="533370" rtl="0" eaLnBrk="1" latinLnBrk="0" hangingPunct="1">
      <a:defRPr sz="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685800" y="4343400"/>
            <a:ext cx="5486040" cy="4114439"/>
          </a:xfrm>
          <a:prstGeom prst="rect">
            <a:avLst/>
          </a:prstGeom>
          <a:noFill/>
          <a:ln>
            <a:noFill/>
          </a:ln>
        </p:spPr>
        <p:txBody>
          <a:bodyPr lIns="0" tIns="0" rIns="0" bIns="0" anchor="t" anchorCtr="0">
            <a:noAutofit/>
          </a:bodyPr>
          <a:lstStyle/>
          <a:p>
            <a:endParaRPr/>
          </a:p>
        </p:txBody>
      </p:sp>
      <p:sp>
        <p:nvSpPr>
          <p:cNvPr id="185" name="Shape 185"/>
          <p:cNvSpPr txBox="1"/>
          <p:nvPr/>
        </p:nvSpPr>
        <p:spPr>
          <a:xfrm>
            <a:off x="3884760" y="8685360"/>
            <a:ext cx="2971440" cy="45684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buSzPct val="25000"/>
              <a:buNone/>
            </a:pPr>
            <a:r>
              <a:rPr lang="en-US"/>
              <a:t> </a:t>
            </a:r>
          </a:p>
        </p:txBody>
      </p:sp>
      <p:sp>
        <p:nvSpPr>
          <p:cNvPr id="186" name="Shape 1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5178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Shape 87"/>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cSld name="Title, Content over Content">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19" name="Shape 119"/>
          <p:cNvSpPr txBox="1">
            <a:spLocks noGrp="1"/>
          </p:cNvSpPr>
          <p:nvPr>
            <p:ph type="body" idx="1"/>
          </p:nvPr>
        </p:nvSpPr>
        <p:spPr>
          <a:xfrm>
            <a:off x="527520" y="3502590"/>
            <a:ext cx="7928130" cy="5439419"/>
          </a:xfrm>
          <a:prstGeom prst="rect">
            <a:avLst/>
          </a:prstGeom>
          <a:noFill/>
          <a:ln>
            <a:noFill/>
          </a:ln>
        </p:spPr>
        <p:txBody>
          <a:bodyPr lIns="91425" tIns="91425" rIns="91425" bIns="91425" anchor="ctr" anchorCtr="0"/>
          <a:lstStyle>
            <a:lvl1pPr>
              <a:buNone/>
              <a:defRPr/>
            </a:lvl1pPr>
          </a:lstStyle>
          <a:p>
            <a:endParaRPr/>
          </a:p>
        </p:txBody>
      </p:sp>
      <p:sp>
        <p:nvSpPr>
          <p:cNvPr id="120" name="Shape 120"/>
          <p:cNvSpPr txBox="1">
            <a:spLocks noGrp="1"/>
          </p:cNvSpPr>
          <p:nvPr>
            <p:ph type="body" idx="2"/>
          </p:nvPr>
        </p:nvSpPr>
        <p:spPr>
          <a:xfrm>
            <a:off x="527520" y="9458821"/>
            <a:ext cx="7928130"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cSld name="Title, 4 Content">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23" name="Shape 123"/>
          <p:cNvSpPr txBox="1">
            <a:spLocks noGrp="1"/>
          </p:cNvSpPr>
          <p:nvPr>
            <p:ph type="body" idx="1"/>
          </p:nvPr>
        </p:nvSpPr>
        <p:spPr>
          <a:xfrm>
            <a:off x="52752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24" name="Shape 124"/>
          <p:cNvSpPr txBox="1">
            <a:spLocks noGrp="1"/>
          </p:cNvSpPr>
          <p:nvPr>
            <p:ph type="body" idx="2"/>
          </p:nvPr>
        </p:nvSpPr>
        <p:spPr>
          <a:xfrm>
            <a:off x="458976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25" name="Shape 125"/>
          <p:cNvSpPr txBox="1">
            <a:spLocks noGrp="1"/>
          </p:cNvSpPr>
          <p:nvPr>
            <p:ph type="body" idx="3"/>
          </p:nvPr>
        </p:nvSpPr>
        <p:spPr>
          <a:xfrm>
            <a:off x="4589761" y="9458821"/>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26" name="Shape 126"/>
          <p:cNvSpPr txBox="1">
            <a:spLocks noGrp="1"/>
          </p:cNvSpPr>
          <p:nvPr>
            <p:ph type="body" idx="4"/>
          </p:nvPr>
        </p:nvSpPr>
        <p:spPr>
          <a:xfrm>
            <a:off x="527521" y="9458821"/>
            <a:ext cx="3868619"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6 Conten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29" name="Shape 129"/>
          <p:cNvSpPr txBox="1">
            <a:spLocks noGrp="1"/>
          </p:cNvSpPr>
          <p:nvPr>
            <p:ph type="body" idx="1"/>
          </p:nvPr>
        </p:nvSpPr>
        <p:spPr>
          <a:xfrm>
            <a:off x="52752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30" name="Shape 130"/>
          <p:cNvSpPr txBox="1">
            <a:spLocks noGrp="1"/>
          </p:cNvSpPr>
          <p:nvPr>
            <p:ph type="body" idx="2"/>
          </p:nvPr>
        </p:nvSpPr>
        <p:spPr>
          <a:xfrm>
            <a:off x="4589761" y="3502590"/>
            <a:ext cx="3868619"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90" name="Shape 90"/>
          <p:cNvSpPr txBox="1">
            <a:spLocks noGrp="1"/>
          </p:cNvSpPr>
          <p:nvPr>
            <p:ph type="subTitle" idx="1"/>
          </p:nvPr>
        </p:nvSpPr>
        <p:spPr>
          <a:xfrm>
            <a:off x="527520" y="3502590"/>
            <a:ext cx="7928130" cy="1140425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93" name="Shape 93"/>
          <p:cNvSpPr txBox="1">
            <a:spLocks noGrp="1"/>
          </p:cNvSpPr>
          <p:nvPr>
            <p:ph type="body" idx="1"/>
          </p:nvPr>
        </p:nvSpPr>
        <p:spPr>
          <a:xfrm>
            <a:off x="527520" y="3502589"/>
            <a:ext cx="7928130" cy="11404050"/>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itle, 2 Content">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96" name="Shape 96"/>
          <p:cNvSpPr txBox="1">
            <a:spLocks noGrp="1"/>
          </p:cNvSpPr>
          <p:nvPr>
            <p:ph type="body" idx="1"/>
          </p:nvPr>
        </p:nvSpPr>
        <p:spPr>
          <a:xfrm>
            <a:off x="527521" y="3502589"/>
            <a:ext cx="3868619" cy="11404050"/>
          </a:xfrm>
          <a:prstGeom prst="rect">
            <a:avLst/>
          </a:prstGeom>
          <a:noFill/>
          <a:ln>
            <a:noFill/>
          </a:ln>
        </p:spPr>
        <p:txBody>
          <a:bodyPr lIns="91425" tIns="91425" rIns="91425" bIns="91425" anchor="ctr" anchorCtr="0"/>
          <a:lstStyle>
            <a:lvl1pPr>
              <a:buNone/>
              <a:defRPr/>
            </a:lvl1pPr>
          </a:lstStyle>
          <a:p>
            <a:endParaRPr/>
          </a:p>
        </p:txBody>
      </p:sp>
      <p:sp>
        <p:nvSpPr>
          <p:cNvPr id="97" name="Shape 97"/>
          <p:cNvSpPr txBox="1">
            <a:spLocks noGrp="1"/>
          </p:cNvSpPr>
          <p:nvPr>
            <p:ph type="body" idx="2"/>
          </p:nvPr>
        </p:nvSpPr>
        <p:spPr>
          <a:xfrm>
            <a:off x="4589761" y="3502589"/>
            <a:ext cx="3868619" cy="11404050"/>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cSld name="Centered Text">
    <p:spTree>
      <p:nvGrpSpPr>
        <p:cNvPr id="1" name="Shape 100"/>
        <p:cNvGrpSpPr/>
        <p:nvPr/>
      </p:nvGrpSpPr>
      <p:grpSpPr>
        <a:xfrm>
          <a:off x="0" y="0"/>
          <a:ext cx="0" cy="0"/>
          <a:chOff x="0" y="0"/>
          <a:chExt cx="0" cy="0"/>
        </a:xfrm>
      </p:grpSpPr>
      <p:sp>
        <p:nvSpPr>
          <p:cNvPr id="101" name="Shape 101"/>
          <p:cNvSpPr txBox="1">
            <a:spLocks noGrp="1"/>
          </p:cNvSpPr>
          <p:nvPr>
            <p:ph type="subTitle" idx="1"/>
          </p:nvPr>
        </p:nvSpPr>
        <p:spPr>
          <a:xfrm>
            <a:off x="1280159" y="766080"/>
            <a:ext cx="23042670" cy="14140561"/>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cSld name="Title, 2 Content and Content">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04" name="Shape 104"/>
          <p:cNvSpPr txBox="1">
            <a:spLocks noGrp="1"/>
          </p:cNvSpPr>
          <p:nvPr>
            <p:ph type="body" idx="1"/>
          </p:nvPr>
        </p:nvSpPr>
        <p:spPr>
          <a:xfrm>
            <a:off x="52752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05" name="Shape 105"/>
          <p:cNvSpPr txBox="1">
            <a:spLocks noGrp="1"/>
          </p:cNvSpPr>
          <p:nvPr>
            <p:ph type="body" idx="2"/>
          </p:nvPr>
        </p:nvSpPr>
        <p:spPr>
          <a:xfrm>
            <a:off x="527521" y="9458821"/>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06" name="Shape 106"/>
          <p:cNvSpPr txBox="1">
            <a:spLocks noGrp="1"/>
          </p:cNvSpPr>
          <p:nvPr>
            <p:ph type="body" idx="3"/>
          </p:nvPr>
        </p:nvSpPr>
        <p:spPr>
          <a:xfrm>
            <a:off x="4589761" y="3502589"/>
            <a:ext cx="3868619" cy="11404050"/>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09" name="Shape 109"/>
          <p:cNvSpPr txBox="1">
            <a:spLocks noGrp="1"/>
          </p:cNvSpPr>
          <p:nvPr>
            <p:ph type="body" idx="1"/>
          </p:nvPr>
        </p:nvSpPr>
        <p:spPr>
          <a:xfrm>
            <a:off x="527521" y="3502589"/>
            <a:ext cx="3868619" cy="11404050"/>
          </a:xfrm>
          <a:prstGeom prst="rect">
            <a:avLst/>
          </a:prstGeom>
          <a:noFill/>
          <a:ln>
            <a:noFill/>
          </a:ln>
        </p:spPr>
        <p:txBody>
          <a:bodyPr lIns="91425" tIns="91425" rIns="91425" bIns="91425" anchor="ctr" anchorCtr="0"/>
          <a:lstStyle>
            <a:lvl1pPr>
              <a:buNone/>
              <a:defRPr/>
            </a:lvl1pPr>
          </a:lstStyle>
          <a:p>
            <a:endParaRPr/>
          </a:p>
        </p:txBody>
      </p:sp>
      <p:sp>
        <p:nvSpPr>
          <p:cNvPr id="110" name="Shape 110"/>
          <p:cNvSpPr txBox="1">
            <a:spLocks noGrp="1"/>
          </p:cNvSpPr>
          <p:nvPr>
            <p:ph type="body" idx="2"/>
          </p:nvPr>
        </p:nvSpPr>
        <p:spPr>
          <a:xfrm>
            <a:off x="458976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11" name="Shape 111"/>
          <p:cNvSpPr txBox="1">
            <a:spLocks noGrp="1"/>
          </p:cNvSpPr>
          <p:nvPr>
            <p:ph type="body" idx="3"/>
          </p:nvPr>
        </p:nvSpPr>
        <p:spPr>
          <a:xfrm>
            <a:off x="4589761" y="9458821"/>
            <a:ext cx="3868619"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cSld name="Title, 2 Content over Content">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14" name="Shape 114"/>
          <p:cNvSpPr txBox="1">
            <a:spLocks noGrp="1"/>
          </p:cNvSpPr>
          <p:nvPr>
            <p:ph type="body" idx="1"/>
          </p:nvPr>
        </p:nvSpPr>
        <p:spPr>
          <a:xfrm>
            <a:off x="52752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15" name="Shape 115"/>
          <p:cNvSpPr txBox="1">
            <a:spLocks noGrp="1"/>
          </p:cNvSpPr>
          <p:nvPr>
            <p:ph type="body" idx="2"/>
          </p:nvPr>
        </p:nvSpPr>
        <p:spPr>
          <a:xfrm>
            <a:off x="458976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16" name="Shape 116"/>
          <p:cNvSpPr txBox="1">
            <a:spLocks noGrp="1"/>
          </p:cNvSpPr>
          <p:nvPr>
            <p:ph type="body" idx="3"/>
          </p:nvPr>
        </p:nvSpPr>
        <p:spPr>
          <a:xfrm>
            <a:off x="527521" y="9458821"/>
            <a:ext cx="7927709"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4"/>
        <p:cNvGrpSpPr/>
        <p:nvPr/>
      </p:nvGrpSpPr>
      <p:grpSpPr>
        <a:xfrm>
          <a:off x="0" y="0"/>
          <a:ext cx="0" cy="0"/>
          <a:chOff x="0" y="0"/>
          <a:chExt cx="0" cy="0"/>
        </a:xfrm>
      </p:grpSpPr>
      <p:sp>
        <p:nvSpPr>
          <p:cNvPr id="5" name="Shape 5"/>
          <p:cNvSpPr/>
          <p:nvPr/>
        </p:nvSpPr>
        <p:spPr>
          <a:xfrm>
            <a:off x="0" y="0"/>
            <a:ext cx="25602989" cy="2800140"/>
          </a:xfrm>
          <a:prstGeom prst="rect">
            <a:avLst/>
          </a:prstGeom>
          <a:solidFill>
            <a:srgbClr val="435EAA"/>
          </a:solidFill>
          <a:ln w="9525" cap="flat">
            <a:solidFill>
              <a:srgbClr val="000000"/>
            </a:solidFill>
            <a:prstDash val="solid"/>
            <a:miter/>
            <a:headEnd type="none" w="med" len="med"/>
            <a:tailEnd type="none" w="med" len="med"/>
          </a:ln>
        </p:spPr>
        <p:txBody>
          <a:bodyPr lIns="53331" tIns="53331" rIns="53331" bIns="53331" anchor="ctr" anchorCtr="0">
            <a:noAutofit/>
          </a:bodyPr>
          <a:lstStyle/>
          <a:p>
            <a:endParaRPr sz="477"/>
          </a:p>
        </p:txBody>
      </p:sp>
      <p:sp>
        <p:nvSpPr>
          <p:cNvPr id="6" name="Shape 6"/>
          <p:cNvSpPr/>
          <p:nvPr/>
        </p:nvSpPr>
        <p:spPr>
          <a:xfrm>
            <a:off x="533401" y="3059700"/>
            <a:ext cx="7924559" cy="15601741"/>
          </a:xfrm>
          <a:prstGeom prst="roundRect">
            <a:avLst>
              <a:gd name="adj" fmla="val 3486"/>
            </a:avLst>
          </a:prstGeom>
          <a:gradFill>
            <a:gsLst>
              <a:gs pos="0">
                <a:srgbClr val="DCE1EC"/>
              </a:gs>
              <a:gs pos="100000">
                <a:srgbClr val="F3F5FA"/>
              </a:gs>
            </a:gsLst>
            <a:lin ang="16200000" scaled="0"/>
          </a:gradFill>
          <a:ln w="9525" cap="flat">
            <a:solidFill>
              <a:srgbClr val="4E5B6F"/>
            </a:solidFill>
            <a:prstDash val="solid"/>
            <a:miter/>
            <a:headEnd type="none" w="med" len="med"/>
            <a:tailEnd type="none" w="med" len="med"/>
          </a:ln>
        </p:spPr>
        <p:txBody>
          <a:bodyPr lIns="53331" tIns="53331" rIns="53331" bIns="53331" anchor="ctr" anchorCtr="0">
            <a:noAutofit/>
          </a:bodyPr>
          <a:lstStyle/>
          <a:p>
            <a:endParaRPr sz="477"/>
          </a:p>
        </p:txBody>
      </p:sp>
      <p:sp>
        <p:nvSpPr>
          <p:cNvPr id="7" name="Shape 7"/>
          <p:cNvSpPr/>
          <p:nvPr/>
        </p:nvSpPr>
        <p:spPr>
          <a:xfrm>
            <a:off x="0" y="2803081"/>
            <a:ext cx="25602989" cy="88619"/>
          </a:xfrm>
          <a:prstGeom prst="rect">
            <a:avLst/>
          </a:prstGeom>
          <a:solidFill>
            <a:srgbClr val="2C3F71"/>
          </a:solidFill>
          <a:ln>
            <a:noFill/>
          </a:ln>
        </p:spPr>
        <p:txBody>
          <a:bodyPr lIns="53331" tIns="53331" rIns="53331" bIns="53331" anchor="ctr" anchorCtr="0">
            <a:noAutofit/>
          </a:bodyPr>
          <a:lstStyle/>
          <a:p>
            <a:endParaRPr sz="477"/>
          </a:p>
        </p:txBody>
      </p:sp>
      <p:sp>
        <p:nvSpPr>
          <p:cNvPr id="8" name="Shape 8"/>
          <p:cNvSpPr/>
          <p:nvPr/>
        </p:nvSpPr>
        <p:spPr>
          <a:xfrm>
            <a:off x="955710" y="18802350"/>
            <a:ext cx="1466639" cy="192360"/>
          </a:xfrm>
          <a:prstGeom prst="rect">
            <a:avLst/>
          </a:prstGeom>
          <a:noFill/>
          <a:ln>
            <a:noFill/>
          </a:ln>
        </p:spPr>
        <p:txBody>
          <a:bodyPr lIns="53127" tIns="26658" rIns="53127" bIns="26658" anchor="t" anchorCtr="0">
            <a:noAutofit/>
          </a:bodyPr>
          <a:lstStyle/>
          <a:p>
            <a:pPr marL="0" marR="0" lvl="0" indent="0" algn="l" rtl="0">
              <a:lnSpc>
                <a:spcPct val="75000"/>
              </a:lnSpc>
              <a:spcBef>
                <a:spcPts val="0"/>
              </a:spcBef>
              <a:buSzPct val="25000"/>
              <a:buNone/>
            </a:pPr>
            <a:r>
              <a:rPr lang="en-US" sz="350" b="1" i="0" u="none" strike="noStrike" cap="none" baseline="0">
                <a:solidFill>
                  <a:srgbClr val="BFBFBF"/>
                </a:solidFill>
                <a:latin typeface="Arial"/>
                <a:ea typeface="Arial"/>
                <a:cs typeface="Arial"/>
                <a:sym typeface="Arial"/>
              </a:rPr>
              <a:t>RESEARCH POSTER PRESENTATION DESIGN © 2012</a:t>
            </a:r>
          </a:p>
          <a:p>
            <a:pPr marL="0" marR="0" lvl="0" indent="0" algn="l" rtl="0">
              <a:lnSpc>
                <a:spcPct val="75000"/>
              </a:lnSpc>
              <a:buSzPct val="25000"/>
              <a:buNone/>
            </a:pPr>
            <a:r>
              <a:rPr lang="en-US" sz="642" b="1" i="0" u="none" strike="noStrike" cap="none" baseline="0">
                <a:solidFill>
                  <a:srgbClr val="BFBFBF"/>
                </a:solidFill>
                <a:latin typeface="Arial"/>
                <a:ea typeface="Arial"/>
                <a:cs typeface="Arial"/>
                <a:sym typeface="Arial"/>
              </a:rPr>
              <a:t>www.PosterPresentations.com</a:t>
            </a:r>
          </a:p>
        </p:txBody>
      </p:sp>
      <p:sp>
        <p:nvSpPr>
          <p:cNvPr id="9" name="Shape 9"/>
          <p:cNvSpPr/>
          <p:nvPr/>
        </p:nvSpPr>
        <p:spPr>
          <a:xfrm>
            <a:off x="25796191" y="0"/>
            <a:ext cx="5862569" cy="19202190"/>
          </a:xfrm>
          <a:prstGeom prst="rect">
            <a:avLst/>
          </a:prstGeom>
          <a:solidFill>
            <a:srgbClr val="0D0D0D"/>
          </a:solidFill>
          <a:ln w="25550" cap="flat">
            <a:solidFill>
              <a:srgbClr val="5D9A2B"/>
            </a:solidFill>
            <a:prstDash val="solid"/>
            <a:round/>
            <a:headEnd type="none" w="med" len="med"/>
            <a:tailEnd type="none" w="med" len="med"/>
          </a:ln>
        </p:spPr>
        <p:txBody>
          <a:bodyPr lIns="106677" tIns="213354" rIns="106677" bIns="106677" anchor="t" anchorCtr="0">
            <a:noAutofit/>
          </a:bodyPr>
          <a:lstStyle/>
          <a:p>
            <a:pPr marL="0" marR="0" lvl="0" indent="0" algn="ctr" rtl="0">
              <a:lnSpc>
                <a:spcPct val="100000"/>
              </a:lnSpc>
              <a:spcBef>
                <a:spcPts val="0"/>
              </a:spcBef>
              <a:buSzPct val="25000"/>
              <a:buNone/>
            </a:pPr>
            <a:r>
              <a:rPr lang="en-US" sz="2508" b="1" i="0" u="none" strike="noStrike" cap="none" baseline="0">
                <a:solidFill>
                  <a:srgbClr val="FFFFFF"/>
                </a:solidFill>
                <a:latin typeface="Trebuchet MS"/>
                <a:ea typeface="Trebuchet MS"/>
                <a:cs typeface="Trebuchet MS"/>
                <a:sym typeface="Trebuchet MS"/>
              </a:rPr>
              <a:t>QUICK TIPS</a:t>
            </a:r>
          </a:p>
          <a:p>
            <a:pPr marL="0" marR="0" lvl="0" indent="0" algn="ctr" rtl="0">
              <a:lnSpc>
                <a:spcPct val="100000"/>
              </a:lnSpc>
              <a:buSzPct val="25000"/>
              <a:buNone/>
            </a:pPr>
            <a:r>
              <a:rPr lang="en-US" sz="2392" b="1" i="0" u="none" strike="noStrike" cap="none" baseline="0">
                <a:solidFill>
                  <a:srgbClr val="FFFF00"/>
                </a:solidFill>
                <a:latin typeface="Trebuchet MS"/>
                <a:ea typeface="Trebuchet MS"/>
                <a:cs typeface="Trebuchet MS"/>
                <a:sym typeface="Trebuchet MS"/>
              </a:rPr>
              <a:t>(--THIS SECTION DOES NOT PRINT--)</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This PowerPoint template requires basic PowerPoint (version 2007 or newer) skills. Below is a list of commonly asked questions specific to this template.  If you are using an older version of PowerPoint some template features may not work properly.</a:t>
            </a:r>
          </a:p>
          <a:p>
            <a:endParaRPr lang="en-US" sz="1867" b="0" i="0" u="none" strike="noStrike" cap="none" baseline="0">
              <a:solidFill>
                <a:srgbClr val="FFFFFF"/>
              </a:solidFill>
              <a:latin typeface="Trebuchet MS"/>
              <a:ea typeface="Trebuchet MS"/>
              <a:cs typeface="Trebuchet MS"/>
              <a:sym typeface="Trebuchet MS"/>
            </a:endParaRPr>
          </a:p>
          <a:p>
            <a:pPr marL="0" marR="0" lvl="0" indent="0" algn="ctr" rtl="0">
              <a:lnSpc>
                <a:spcPct val="100000"/>
              </a:lnSpc>
              <a:buSzPct val="25000"/>
              <a:buNone/>
            </a:pPr>
            <a:r>
              <a:rPr lang="en-US" sz="2508" b="1" i="0" u="none" strike="noStrike" cap="none" baseline="0">
                <a:solidFill>
                  <a:srgbClr val="FFFFFF"/>
                </a:solidFill>
                <a:latin typeface="Trebuchet MS"/>
                <a:ea typeface="Trebuchet MS"/>
                <a:cs typeface="Trebuchet MS"/>
                <a:sym typeface="Trebuchet MS"/>
              </a:rPr>
              <a:t>Using the template</a:t>
            </a:r>
          </a:p>
          <a:p>
            <a:endParaRPr lang="en-US" sz="2508" b="1"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867" b="1" i="0" u="none" strike="noStrike" cap="none" baseline="0">
                <a:solidFill>
                  <a:srgbClr val="FFFF00"/>
                </a:solidFill>
                <a:latin typeface="Trebuchet MS"/>
                <a:ea typeface="Trebuchet MS"/>
                <a:cs typeface="Trebuchet MS"/>
                <a:sym typeface="Trebuchet MS"/>
              </a:rPr>
              <a:t>Verifying the quality of your graphics</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Go to the VIEW menu and click on ZOOM to set your preferred magnification. This template is at 50% the size of the final poster. All text and graphics will be printed at 200% their size. To see what your poster will look like when printed, set the zoom to 200% and evaluate the quality of all your graphics and photos before you submit your poster for printing. </a:t>
            </a:r>
          </a:p>
          <a:p>
            <a:pPr marL="0" marR="0" lvl="0" indent="0" algn="l" rtl="0">
              <a:lnSpc>
                <a:spcPct val="100000"/>
              </a:lnSpc>
              <a:buSzPct val="25000"/>
              <a:buNone/>
            </a:pPr>
            <a:r>
              <a:rPr lang="en-US" sz="1867" b="1" i="0" u="none" strike="noStrike" cap="none" baseline="0">
                <a:solidFill>
                  <a:srgbClr val="FFFF00"/>
                </a:solidFill>
                <a:latin typeface="Trebuchet MS"/>
                <a:ea typeface="Trebuchet MS"/>
                <a:cs typeface="Trebuchet MS"/>
                <a:sym typeface="Trebuchet MS"/>
              </a:rPr>
              <a:t>Using the placeholders</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To add text to this template click inside a placeholder and type in or paste your text. To move a placeholder, click on it </a:t>
            </a:r>
            <a:r>
              <a:rPr lang="en-US" sz="1867" b="0" i="0" u="sng" strike="noStrike" cap="none" baseline="0">
                <a:solidFill>
                  <a:srgbClr val="FFFFFF"/>
                </a:solidFill>
                <a:latin typeface="Trebuchet MS"/>
                <a:ea typeface="Trebuchet MS"/>
                <a:cs typeface="Trebuchet MS"/>
                <a:sym typeface="Trebuchet MS"/>
              </a:rPr>
              <a:t>once</a:t>
            </a:r>
            <a:r>
              <a:rPr lang="en-US" sz="1867" b="0" i="0" u="none" strike="noStrike" cap="none" baseline="0">
                <a:solidFill>
                  <a:srgbClr val="FFFFFF"/>
                </a:solidFill>
                <a:latin typeface="Trebuchet MS"/>
                <a:ea typeface="Trebuchet MS"/>
                <a:cs typeface="Trebuchet MS"/>
                <a:sym typeface="Trebuchet MS"/>
              </a:rPr>
              <a:t> (to select it), place your cursor on its frame and your cursor will change to this symbol:         Then, click </a:t>
            </a:r>
            <a:r>
              <a:rPr lang="en-US" sz="1867" b="0" i="0" u="sng" strike="noStrike" cap="none" baseline="0">
                <a:solidFill>
                  <a:srgbClr val="FFFFFF"/>
                </a:solidFill>
                <a:latin typeface="Trebuchet MS"/>
                <a:ea typeface="Trebuchet MS"/>
                <a:cs typeface="Trebuchet MS"/>
                <a:sym typeface="Trebuchet MS"/>
              </a:rPr>
              <a:t>once</a:t>
            </a:r>
            <a:r>
              <a:rPr lang="en-US" sz="1867" b="0" i="0" u="none" strike="noStrike" cap="none" baseline="0">
                <a:solidFill>
                  <a:srgbClr val="FFFFFF"/>
                </a:solidFill>
                <a:latin typeface="Trebuchet MS"/>
                <a:ea typeface="Trebuchet MS"/>
                <a:cs typeface="Trebuchet MS"/>
                <a:sym typeface="Trebuchet MS"/>
              </a:rPr>
              <a:t> and drag it to its new location where you can resize it as needed. Additional placeholders can be found on the left side of this template.</a:t>
            </a:r>
          </a:p>
          <a:p>
            <a:endParaRPr lang="en-US" sz="1867"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867" b="1" i="0" u="none" strike="noStrike" cap="none" baseline="0">
                <a:solidFill>
                  <a:srgbClr val="FFFF00"/>
                </a:solidFill>
                <a:latin typeface="Trebuchet MS"/>
                <a:ea typeface="Trebuchet MS"/>
                <a:cs typeface="Trebuchet MS"/>
                <a:sym typeface="Trebuchet MS"/>
              </a:rPr>
              <a:t>Modifying the layout</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This template has four</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different column layouts. </a:t>
            </a:r>
          </a:p>
          <a:p>
            <a:pPr marL="0" marR="0" lvl="0" indent="0" algn="l" rtl="0">
              <a:lnSpc>
                <a:spcPct val="100000"/>
              </a:lnSpc>
              <a:buSzPct val="25000"/>
              <a:buNone/>
            </a:pPr>
            <a:r>
              <a:rPr lang="en-US" sz="1867" b="0" i="0" u="sng" strike="noStrike" cap="none" baseline="0">
                <a:solidFill>
                  <a:srgbClr val="FFFFFF"/>
                </a:solidFill>
                <a:latin typeface="Trebuchet MS"/>
                <a:ea typeface="Trebuchet MS"/>
                <a:cs typeface="Trebuchet MS"/>
                <a:sym typeface="Trebuchet MS"/>
              </a:rPr>
              <a:t>Right-click</a:t>
            </a:r>
            <a:r>
              <a:rPr lang="en-US" sz="1867" b="0" i="0" u="none" strike="noStrike" cap="none" baseline="0">
                <a:solidFill>
                  <a:srgbClr val="FFFFFF"/>
                </a:solidFill>
                <a:latin typeface="Trebuchet MS"/>
                <a:ea typeface="Trebuchet MS"/>
                <a:cs typeface="Trebuchet MS"/>
                <a:sym typeface="Trebuchet MS"/>
              </a:rPr>
              <a:t> your mouse</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on the background and </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click on “Layout” to see </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the layout options.  The columns in the provided layouts are fixed and cannot be moved but advanced users can modify any layout by going to VIEW and then SLIDE MASTER.</a:t>
            </a:r>
          </a:p>
          <a:p>
            <a:endParaRPr lang="en-US" sz="1867"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867" b="1" i="0" u="none" strike="noStrike" cap="none" baseline="0">
                <a:solidFill>
                  <a:srgbClr val="FFFF00"/>
                </a:solidFill>
                <a:latin typeface="Trebuchet MS"/>
                <a:ea typeface="Trebuchet MS"/>
                <a:cs typeface="Trebuchet MS"/>
                <a:sym typeface="Trebuchet MS"/>
              </a:rPr>
              <a:t>Importing text and graphics from external sources</a:t>
            </a:r>
          </a:p>
          <a:p>
            <a:pPr marL="0" marR="0" lvl="0" indent="0" algn="l" rtl="0">
              <a:lnSpc>
                <a:spcPct val="100000"/>
              </a:lnSpc>
              <a:buSzPct val="25000"/>
              <a:buNone/>
            </a:pPr>
            <a:r>
              <a:rPr lang="en-US" sz="1867" b="1" i="0" u="sng" strike="noStrike" cap="none" baseline="0">
                <a:solidFill>
                  <a:srgbClr val="FFFFFF"/>
                </a:solidFill>
                <a:latin typeface="Trebuchet MS"/>
                <a:ea typeface="Trebuchet MS"/>
                <a:cs typeface="Trebuchet MS"/>
                <a:sym typeface="Trebuchet MS"/>
              </a:rPr>
              <a:t>TEXT: </a:t>
            </a:r>
            <a:r>
              <a:rPr lang="en-US" sz="1867" b="0" i="0" u="none" strike="noStrike" cap="none" baseline="0">
                <a:solidFill>
                  <a:srgbClr val="FFFFFF"/>
                </a:solidFill>
                <a:latin typeface="Trebuchet MS"/>
                <a:ea typeface="Trebuchet MS"/>
                <a:cs typeface="Trebuchet MS"/>
                <a:sym typeface="Trebuchet MS"/>
              </a:rPr>
              <a:t>Paste or type your text into a pre-existing placeholder or drag in a new placeholder from the left side of the template. Move it anywhere as needed.</a:t>
            </a:r>
          </a:p>
          <a:p>
            <a:pPr marL="0" marR="0" lvl="0" indent="0" algn="l" rtl="0">
              <a:lnSpc>
                <a:spcPct val="100000"/>
              </a:lnSpc>
              <a:buSzPct val="25000"/>
              <a:buNone/>
            </a:pPr>
            <a:r>
              <a:rPr lang="en-US" sz="1867" b="1" i="0" u="sng" strike="noStrike" cap="none" baseline="0">
                <a:solidFill>
                  <a:srgbClr val="FFFFFF"/>
                </a:solidFill>
                <a:latin typeface="Trebuchet MS"/>
                <a:ea typeface="Trebuchet MS"/>
                <a:cs typeface="Trebuchet MS"/>
                <a:sym typeface="Trebuchet MS"/>
              </a:rPr>
              <a:t>PHOTOS: </a:t>
            </a:r>
            <a:r>
              <a:rPr lang="en-US" sz="1867" b="0" i="0" u="none" strike="noStrike" cap="none" baseline="0">
                <a:solidFill>
                  <a:srgbClr val="FFFFFF"/>
                </a:solidFill>
                <a:latin typeface="Trebuchet MS"/>
                <a:ea typeface="Trebuchet MS"/>
                <a:cs typeface="Trebuchet MS"/>
                <a:sym typeface="Trebuchet MS"/>
              </a:rPr>
              <a:t>Drag in a picture placeholder, size it </a:t>
            </a:r>
            <a:r>
              <a:rPr lang="en-US" sz="1867" b="0" i="0" u="sng" strike="noStrike" cap="none" baseline="0">
                <a:solidFill>
                  <a:srgbClr val="FFFFFF"/>
                </a:solidFill>
                <a:latin typeface="Trebuchet MS"/>
                <a:ea typeface="Trebuchet MS"/>
                <a:cs typeface="Trebuchet MS"/>
                <a:sym typeface="Trebuchet MS"/>
              </a:rPr>
              <a:t>first</a:t>
            </a:r>
            <a:r>
              <a:rPr lang="en-US" sz="1867" b="0" i="0" u="none" strike="noStrike" cap="none" baseline="0">
                <a:solidFill>
                  <a:srgbClr val="FFFFFF"/>
                </a:solidFill>
                <a:latin typeface="Trebuchet MS"/>
                <a:ea typeface="Trebuchet MS"/>
                <a:cs typeface="Trebuchet MS"/>
                <a:sym typeface="Trebuchet MS"/>
              </a:rPr>
              <a:t>, click in it and insert a photo from the menu.</a:t>
            </a:r>
          </a:p>
          <a:p>
            <a:pPr marL="0" marR="0" lvl="0" indent="0" algn="l" rtl="0">
              <a:lnSpc>
                <a:spcPct val="100000"/>
              </a:lnSpc>
              <a:buSzPct val="25000"/>
              <a:buNone/>
            </a:pPr>
            <a:r>
              <a:rPr lang="en-US" sz="1867" b="1" i="0" u="sng" strike="noStrike" cap="none" baseline="0">
                <a:solidFill>
                  <a:srgbClr val="FFFFFF"/>
                </a:solidFill>
                <a:latin typeface="Trebuchet MS"/>
                <a:ea typeface="Trebuchet MS"/>
                <a:cs typeface="Trebuchet MS"/>
                <a:sym typeface="Trebuchet MS"/>
              </a:rPr>
              <a:t>TABLES: </a:t>
            </a:r>
            <a:r>
              <a:rPr lang="en-US" sz="1867" b="0" i="0" u="none" strike="noStrike" cap="none" baseline="0">
                <a:solidFill>
                  <a:srgbClr val="FFFFFF"/>
                </a:solidFill>
                <a:latin typeface="Trebuchet MS"/>
                <a:ea typeface="Trebuchet MS"/>
                <a:cs typeface="Trebuchet MS"/>
                <a:sym typeface="Trebuchet MS"/>
              </a:rPr>
              <a:t>You can copy and paste a table from an external document onto this poster template. To adjust  the way the text fits within the cells of a table that has been pasted, </a:t>
            </a:r>
            <a:r>
              <a:rPr lang="en-US" sz="1867" b="0" i="0" u="sng" strike="noStrike" cap="none" baseline="0">
                <a:solidFill>
                  <a:srgbClr val="FFFFFF"/>
                </a:solidFill>
                <a:latin typeface="Trebuchet MS"/>
                <a:ea typeface="Trebuchet MS"/>
                <a:cs typeface="Trebuchet MS"/>
                <a:sym typeface="Trebuchet MS"/>
              </a:rPr>
              <a:t>right-click</a:t>
            </a:r>
            <a:r>
              <a:rPr lang="en-US" sz="1867" b="0" i="0" u="none" strike="noStrike" cap="none" baseline="0">
                <a:solidFill>
                  <a:srgbClr val="FFFFFF"/>
                </a:solidFill>
                <a:latin typeface="Trebuchet MS"/>
                <a:ea typeface="Trebuchet MS"/>
                <a:cs typeface="Trebuchet MS"/>
                <a:sym typeface="Trebuchet MS"/>
              </a:rPr>
              <a:t> on the table, click FORMAT SHAPE  then click on TEXT BOX and change the INTERNAL MARGIN values to 0.25</a:t>
            </a:r>
          </a:p>
          <a:p>
            <a:endParaRPr lang="en-US" sz="1867"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Modifying the color scheme</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To change the color scheme of this template go to the “Design” menu and click on “Colors”. You can choose from the provide color combinations or you can create your own.</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p:txBody>
      </p:sp>
      <p:sp>
        <p:nvSpPr>
          <p:cNvPr id="10" name="Shape 10"/>
          <p:cNvSpPr/>
          <p:nvPr/>
        </p:nvSpPr>
        <p:spPr>
          <a:xfrm>
            <a:off x="28951231" y="9063600"/>
            <a:ext cx="2313569" cy="1492260"/>
          </a:xfrm>
          <a:prstGeom prst="rect">
            <a:avLst/>
          </a:prstGeom>
          <a:noFill/>
          <a:ln>
            <a:noFill/>
          </a:ln>
        </p:spPr>
        <p:txBody>
          <a:bodyPr lIns="53331" tIns="53331" rIns="53331" bIns="53331" anchor="ctr" anchorCtr="0">
            <a:noAutofit/>
          </a:bodyPr>
          <a:lstStyle/>
          <a:p>
            <a:endParaRPr sz="477"/>
          </a:p>
        </p:txBody>
      </p:sp>
      <p:sp>
        <p:nvSpPr>
          <p:cNvPr id="11" name="Shape 11"/>
          <p:cNvSpPr/>
          <p:nvPr/>
        </p:nvSpPr>
        <p:spPr>
          <a:xfrm>
            <a:off x="30987181" y="7361971"/>
            <a:ext cx="344189" cy="255359"/>
          </a:xfrm>
          <a:prstGeom prst="rect">
            <a:avLst/>
          </a:prstGeom>
          <a:noFill/>
          <a:ln w="9525" cap="flat">
            <a:solidFill>
              <a:srgbClr val="000000"/>
            </a:solidFill>
            <a:prstDash val="solid"/>
            <a:miter/>
            <a:headEnd type="none" w="med" len="med"/>
            <a:tailEnd type="none" w="med" len="med"/>
          </a:ln>
        </p:spPr>
        <p:txBody>
          <a:bodyPr lIns="53331" tIns="53331" rIns="53331" bIns="53331" anchor="ctr" anchorCtr="0">
            <a:noAutofit/>
          </a:bodyPr>
          <a:lstStyle/>
          <a:p>
            <a:endParaRPr sz="477"/>
          </a:p>
        </p:txBody>
      </p:sp>
      <p:sp>
        <p:nvSpPr>
          <p:cNvPr id="12" name="Shape 12"/>
          <p:cNvSpPr/>
          <p:nvPr/>
        </p:nvSpPr>
        <p:spPr>
          <a:xfrm>
            <a:off x="25862340" y="17992381"/>
            <a:ext cx="5343240" cy="1131689"/>
          </a:xfrm>
          <a:prstGeom prst="rect">
            <a:avLst/>
          </a:prstGeom>
          <a:noFill/>
          <a:ln>
            <a:noFill/>
          </a:ln>
        </p:spPr>
        <p:txBody>
          <a:bodyPr lIns="53331" tIns="26658" rIns="53331" bIns="26658" anchor="t" anchorCtr="0">
            <a:noAutofit/>
          </a:bodyPr>
          <a:lstStyle/>
          <a:p>
            <a:pPr marL="0" marR="0" lvl="0" indent="0" algn="l" rtl="0">
              <a:lnSpc>
                <a:spcPct val="75000"/>
              </a:lnSpc>
              <a:spcBef>
                <a:spcPts val="0"/>
              </a:spcBef>
              <a:buSzPct val="25000"/>
              <a:buNone/>
            </a:pPr>
            <a:r>
              <a:rPr lang="en-US" sz="1633" b="0" i="0" u="none" strike="noStrike" cap="none" baseline="0">
                <a:solidFill>
                  <a:srgbClr val="FFFFFF"/>
                </a:solidFill>
                <a:latin typeface="Calibri"/>
                <a:ea typeface="Calibri"/>
                <a:cs typeface="Calibri"/>
                <a:sym typeface="Calibri"/>
              </a:rPr>
              <a:t>© 2013 PosterPresentations.com     </a:t>
            </a:r>
            <a:r>
              <a:rPr lang="en-US" sz="1458" b="0" i="0" u="none" strike="noStrike" cap="none" baseline="0">
                <a:solidFill>
                  <a:srgbClr val="FFFFFF"/>
                </a:solidFill>
                <a:latin typeface="Calibri"/>
                <a:ea typeface="Calibri"/>
                <a:cs typeface="Calibri"/>
                <a:sym typeface="Calibri"/>
              </a:rPr>
              <a:t>2117 Fourth Street , Unit C        </a:t>
            </a:r>
          </a:p>
          <a:p>
            <a:pPr marL="0" marR="0" lvl="0" indent="0" algn="l" rtl="0">
              <a:lnSpc>
                <a:spcPct val="75000"/>
              </a:lnSpc>
              <a:buSzPct val="25000"/>
              <a:buNone/>
            </a:pPr>
            <a:r>
              <a:rPr lang="en-US" sz="1458" b="0" i="0" u="none" strike="noStrike" cap="none" baseline="0">
                <a:solidFill>
                  <a:srgbClr val="FFFFFF"/>
                </a:solidFill>
                <a:latin typeface="Calibri"/>
                <a:ea typeface="Calibri"/>
                <a:cs typeface="Calibri"/>
                <a:sym typeface="Calibri"/>
              </a:rPr>
              <a:t>     Berkeley CA </a:t>
            </a:r>
            <a:r>
              <a:rPr lang="en-US" sz="1283" b="0" i="0" u="none" strike="noStrike" cap="none" baseline="0">
                <a:solidFill>
                  <a:srgbClr val="FFFFFF"/>
                </a:solidFill>
                <a:latin typeface="Calibri"/>
                <a:ea typeface="Calibri"/>
                <a:cs typeface="Calibri"/>
                <a:sym typeface="Calibri"/>
              </a:rPr>
              <a:t>94710</a:t>
            </a:r>
            <a:r>
              <a:rPr lang="en-US" sz="1458" b="0" i="0" u="none" strike="noStrike" cap="none" baseline="0">
                <a:solidFill>
                  <a:srgbClr val="FFFFFF"/>
                </a:solidFill>
                <a:latin typeface="Calibri"/>
                <a:ea typeface="Calibri"/>
                <a:cs typeface="Calibri"/>
                <a:sym typeface="Calibri"/>
              </a:rPr>
              <a:t>     </a:t>
            </a:r>
            <a:r>
              <a:rPr lang="en-US" sz="1458" b="1" i="0" u="none" strike="noStrike" cap="none" baseline="0">
                <a:solidFill>
                  <a:srgbClr val="FFFF00"/>
                </a:solidFill>
                <a:latin typeface="Calibri"/>
                <a:ea typeface="Calibri"/>
                <a:cs typeface="Calibri"/>
                <a:sym typeface="Calibri"/>
              </a:rPr>
              <a:t>posterpresenter@gmail.com</a:t>
            </a:r>
          </a:p>
        </p:txBody>
      </p:sp>
      <p:cxnSp>
        <p:nvCxnSpPr>
          <p:cNvPr id="13" name="Shape 13"/>
          <p:cNvCxnSpPr/>
          <p:nvPr/>
        </p:nvCxnSpPr>
        <p:spPr>
          <a:xfrm>
            <a:off x="25780860" y="17992381"/>
            <a:ext cx="5862779" cy="1469"/>
          </a:xfrm>
          <a:prstGeom prst="straightConnector1">
            <a:avLst/>
          </a:prstGeom>
          <a:noFill/>
          <a:ln w="9525" cap="flat">
            <a:solidFill>
              <a:srgbClr val="D9D9D9"/>
            </a:solidFill>
            <a:prstDash val="solid"/>
            <a:round/>
            <a:headEnd type="none" w="med" len="med"/>
            <a:tailEnd type="none" w="med" len="med"/>
          </a:ln>
        </p:spPr>
      </p:cxnSp>
      <p:cxnSp>
        <p:nvCxnSpPr>
          <p:cNvPr id="14" name="Shape 14"/>
          <p:cNvCxnSpPr/>
          <p:nvPr/>
        </p:nvCxnSpPr>
        <p:spPr>
          <a:xfrm>
            <a:off x="25796191" y="2639070"/>
            <a:ext cx="5862779" cy="1469"/>
          </a:xfrm>
          <a:prstGeom prst="straightConnector1">
            <a:avLst/>
          </a:prstGeom>
          <a:noFill/>
          <a:ln w="9525" cap="flat">
            <a:solidFill>
              <a:srgbClr val="D9D9D9"/>
            </a:solidFill>
            <a:prstDash val="solid"/>
            <a:round/>
            <a:headEnd type="none" w="med" len="med"/>
            <a:tailEnd type="none" w="med" len="med"/>
          </a:ln>
        </p:spPr>
      </p:cxnSp>
      <p:sp>
        <p:nvSpPr>
          <p:cNvPr id="15" name="Shape 15"/>
          <p:cNvSpPr/>
          <p:nvPr/>
        </p:nvSpPr>
        <p:spPr>
          <a:xfrm>
            <a:off x="17142510" y="3059700"/>
            <a:ext cx="7924559" cy="15601741"/>
          </a:xfrm>
          <a:prstGeom prst="roundRect">
            <a:avLst>
              <a:gd name="adj" fmla="val 3486"/>
            </a:avLst>
          </a:prstGeom>
          <a:gradFill>
            <a:gsLst>
              <a:gs pos="0">
                <a:srgbClr val="DCE1EC"/>
              </a:gs>
              <a:gs pos="100000">
                <a:srgbClr val="F3F5FA"/>
              </a:gs>
            </a:gsLst>
            <a:lin ang="16200000" scaled="0"/>
          </a:gradFill>
          <a:ln w="9525" cap="flat">
            <a:solidFill>
              <a:srgbClr val="4E5B6F"/>
            </a:solidFill>
            <a:prstDash val="solid"/>
            <a:miter/>
            <a:headEnd type="none" w="med" len="med"/>
            <a:tailEnd type="none" w="med" len="med"/>
          </a:ln>
        </p:spPr>
        <p:txBody>
          <a:bodyPr lIns="53331" tIns="53331" rIns="53331" bIns="53331" anchor="ctr" anchorCtr="0">
            <a:noAutofit/>
          </a:bodyPr>
          <a:lstStyle/>
          <a:p>
            <a:endParaRPr sz="477"/>
          </a:p>
        </p:txBody>
      </p:sp>
      <p:sp>
        <p:nvSpPr>
          <p:cNvPr id="16" name="Shape 16"/>
          <p:cNvSpPr/>
          <p:nvPr/>
        </p:nvSpPr>
        <p:spPr>
          <a:xfrm>
            <a:off x="8838060" y="3059700"/>
            <a:ext cx="7924559" cy="15601741"/>
          </a:xfrm>
          <a:prstGeom prst="roundRect">
            <a:avLst>
              <a:gd name="adj" fmla="val 3486"/>
            </a:avLst>
          </a:prstGeom>
          <a:gradFill>
            <a:gsLst>
              <a:gs pos="0">
                <a:srgbClr val="DCE1EC"/>
              </a:gs>
              <a:gs pos="100000">
                <a:srgbClr val="F3F5FA"/>
              </a:gs>
            </a:gsLst>
            <a:lin ang="16200000" scaled="0"/>
          </a:gradFill>
          <a:ln w="9525" cap="flat">
            <a:solidFill>
              <a:srgbClr val="4E5B6F"/>
            </a:solidFill>
            <a:prstDash val="solid"/>
            <a:miter/>
            <a:headEnd type="none" w="med" len="med"/>
            <a:tailEnd type="none" w="med" len="med"/>
          </a:ln>
        </p:spPr>
        <p:txBody>
          <a:bodyPr lIns="53331" tIns="53331" rIns="53331" bIns="53331" anchor="ctr" anchorCtr="0">
            <a:noAutofit/>
          </a:bodyPr>
          <a:lstStyle/>
          <a:p>
            <a:endParaRPr sz="477"/>
          </a:p>
        </p:txBody>
      </p:sp>
      <p:sp>
        <p:nvSpPr>
          <p:cNvPr id="17" name="Shape 17"/>
          <p:cNvSpPr/>
          <p:nvPr/>
        </p:nvSpPr>
        <p:spPr>
          <a:xfrm>
            <a:off x="-6068160" y="-11339"/>
            <a:ext cx="5862569" cy="19202190"/>
          </a:xfrm>
          <a:prstGeom prst="rect">
            <a:avLst/>
          </a:prstGeom>
          <a:solidFill>
            <a:srgbClr val="0D0D0D"/>
          </a:solidFill>
          <a:ln w="25550" cap="flat">
            <a:solidFill>
              <a:srgbClr val="5D9A2B"/>
            </a:solidFill>
            <a:prstDash val="solid"/>
            <a:round/>
            <a:headEnd type="none" w="med" len="med"/>
            <a:tailEnd type="none" w="med" len="med"/>
          </a:ln>
        </p:spPr>
        <p:txBody>
          <a:bodyPr lIns="106677" tIns="213354" rIns="106677" bIns="106677" anchor="t" anchorCtr="0">
            <a:noAutofit/>
          </a:bodyPr>
          <a:lstStyle/>
          <a:p>
            <a:pPr marL="0" marR="0" lvl="0" indent="0" algn="ctr" rtl="0">
              <a:lnSpc>
                <a:spcPct val="100000"/>
              </a:lnSpc>
              <a:spcBef>
                <a:spcPts val="0"/>
              </a:spcBef>
              <a:buSzPct val="25000"/>
              <a:buNone/>
            </a:pPr>
            <a:r>
              <a:rPr lang="en-US" sz="2508" b="1" i="0" u="none" strike="noStrike" cap="none" baseline="0">
                <a:solidFill>
                  <a:srgbClr val="FFFFFF"/>
                </a:solidFill>
                <a:latin typeface="Trebuchet MS"/>
                <a:ea typeface="Trebuchet MS"/>
                <a:cs typeface="Trebuchet MS"/>
                <a:sym typeface="Trebuchet MS"/>
              </a:rPr>
              <a:t>QUICK DESIGN GUIDE</a:t>
            </a:r>
          </a:p>
          <a:p>
            <a:pPr marL="0" marR="0" lvl="0" indent="0" algn="ctr" rtl="0">
              <a:lnSpc>
                <a:spcPct val="100000"/>
              </a:lnSpc>
              <a:buSzPct val="25000"/>
              <a:buNone/>
            </a:pPr>
            <a:r>
              <a:rPr lang="en-US" sz="2392" b="1" i="0" u="none" strike="noStrike" cap="none" baseline="0">
                <a:solidFill>
                  <a:srgbClr val="FFFF00"/>
                </a:solidFill>
                <a:latin typeface="Trebuchet MS"/>
                <a:ea typeface="Trebuchet MS"/>
                <a:cs typeface="Trebuchet MS"/>
                <a:sym typeface="Trebuchet MS"/>
              </a:rPr>
              <a:t>(--THIS SECTION DOES NOT PRINT--)</a:t>
            </a:r>
          </a:p>
          <a:p>
            <a:endParaRPr lang="en-US" sz="2392" b="1" i="0" u="none" strike="noStrike" cap="none" baseline="0">
              <a:solidFill>
                <a:srgbClr val="FFFF00"/>
              </a:solidFill>
              <a:latin typeface="Trebuchet MS"/>
              <a:ea typeface="Trebuchet MS"/>
              <a:cs typeface="Trebuchet MS"/>
              <a:sym typeface="Trebuchet MS"/>
            </a:endParaRP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This PowerPoint 2007 template produces a 48”x72” professional  poster. </a:t>
            </a:r>
            <a:r>
              <a:rPr lang="en-US" sz="1983" b="0" i="0" u="none" strike="noStrike" cap="none" baseline="0">
                <a:solidFill>
                  <a:srgbClr val="FFFFFF"/>
                </a:solidFill>
                <a:latin typeface="Trebuchet MS"/>
                <a:ea typeface="Trebuchet MS"/>
                <a:cs typeface="Trebuchet MS"/>
                <a:sym typeface="Trebuchet MS"/>
              </a:rPr>
              <a:t>You can use it to create your research poster and save valuable time placing titles, subtitles, text, and graphics. </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We provide a series of online tutorials that will guide you through the poster design process and answer your poster production questions. </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To view our template tutorials, go online to </a:t>
            </a:r>
            <a:r>
              <a:rPr lang="en-US" sz="1983" b="1" i="0" u="none" strike="noStrike" cap="none" baseline="0">
                <a:solidFill>
                  <a:srgbClr val="FFFF00"/>
                </a:solidFill>
                <a:latin typeface="Trebuchet MS"/>
                <a:ea typeface="Trebuchet MS"/>
                <a:cs typeface="Trebuchet MS"/>
                <a:sym typeface="Trebuchet MS"/>
              </a:rPr>
              <a:t>PosterPresentations.com </a:t>
            </a:r>
            <a:r>
              <a:rPr lang="en-US" sz="1983" b="0" i="0" u="none" strike="noStrike" cap="none" baseline="0">
                <a:solidFill>
                  <a:srgbClr val="FFFFFF"/>
                </a:solidFill>
                <a:latin typeface="Trebuchet MS"/>
                <a:ea typeface="Trebuchet MS"/>
                <a:cs typeface="Trebuchet MS"/>
                <a:sym typeface="Trebuchet MS"/>
              </a:rPr>
              <a:t>and click on </a:t>
            </a:r>
            <a:r>
              <a:rPr lang="en-US" sz="1983" b="0" i="0" u="none" strike="noStrike" cap="none" baseline="0">
                <a:solidFill>
                  <a:srgbClr val="FFFF00"/>
                </a:solidFill>
                <a:latin typeface="Trebuchet MS"/>
                <a:ea typeface="Trebuchet MS"/>
                <a:cs typeface="Trebuchet MS"/>
                <a:sym typeface="Trebuchet MS"/>
              </a:rPr>
              <a:t>HELP DESK.</a:t>
            </a:r>
          </a:p>
          <a:p>
            <a:endParaRPr lang="en-US" sz="1983" b="0" i="0" u="none" strike="noStrike" cap="none" baseline="0">
              <a:solidFill>
                <a:srgbClr val="FFFF00"/>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When you are ready to  print your poster, go online to</a:t>
            </a:r>
            <a:r>
              <a:rPr lang="en-US" sz="2275" b="0" i="0" u="none" strike="noStrike" cap="none" baseline="0">
                <a:solidFill>
                  <a:srgbClr val="FFFFFF"/>
                </a:solidFill>
                <a:latin typeface="Trebuchet MS"/>
                <a:ea typeface="Trebuchet MS"/>
                <a:cs typeface="Trebuchet MS"/>
                <a:sym typeface="Trebuchet MS"/>
              </a:rPr>
              <a:t> </a:t>
            </a:r>
            <a:r>
              <a:rPr lang="en-US" sz="2450" b="1" i="0" u="none" strike="noStrike" cap="none" baseline="0">
                <a:solidFill>
                  <a:srgbClr val="FFFF00"/>
                </a:solidFill>
                <a:latin typeface="Trebuchet MS"/>
                <a:ea typeface="Trebuchet MS"/>
                <a:cs typeface="Trebuchet MS"/>
                <a:sym typeface="Trebuchet MS"/>
              </a:rPr>
              <a:t>PosterPresentations.com</a:t>
            </a:r>
            <a:r>
              <a:rPr lang="en-US" sz="2625" b="1" i="0" u="none" strike="noStrike" cap="none" baseline="0">
                <a:solidFill>
                  <a:srgbClr val="FFFFFF"/>
                </a:solidFill>
                <a:latin typeface="Trebuchet MS"/>
                <a:ea typeface="Trebuchet MS"/>
                <a:cs typeface="Trebuchet MS"/>
                <a:sym typeface="Trebuchet MS"/>
              </a:rPr>
              <a:t>.</a:t>
            </a:r>
            <a:r>
              <a:rPr lang="en-US" sz="1983" b="0" i="0" u="none" strike="noStrike" cap="none" baseline="0">
                <a:solidFill>
                  <a:srgbClr val="FFFFFF"/>
                </a:solidFill>
                <a:latin typeface="Trebuchet MS"/>
                <a:ea typeface="Trebuchet MS"/>
                <a:cs typeface="Trebuchet MS"/>
                <a:sym typeface="Trebuchet MS"/>
              </a:rPr>
              <a:t> </a:t>
            </a:r>
          </a:p>
          <a:p>
            <a:pPr marL="0" marR="0" lvl="0" indent="0" algn="l" rtl="0">
              <a:lnSpc>
                <a:spcPct val="100000"/>
              </a:lnSpc>
              <a:buSzPct val="25000"/>
              <a:buNone/>
            </a:pPr>
            <a:r>
              <a:rPr lang="en-US" sz="1983" b="1" i="0" u="none" strike="noStrike" cap="none" baseline="0">
                <a:solidFill>
                  <a:srgbClr val="FFFFFF"/>
                </a:solidFill>
                <a:latin typeface="Trebuchet MS"/>
                <a:ea typeface="Trebuchet MS"/>
                <a:cs typeface="Trebuchet MS"/>
                <a:sym typeface="Trebuchet MS"/>
              </a:rPr>
              <a:t>Need Assistance?  </a:t>
            </a:r>
            <a:r>
              <a:rPr lang="en-US" sz="2275" b="1" i="0" u="none" strike="noStrike" cap="none" baseline="0">
                <a:solidFill>
                  <a:srgbClr val="FFFF00"/>
                </a:solidFill>
                <a:latin typeface="Trebuchet MS"/>
                <a:ea typeface="Trebuchet MS"/>
                <a:cs typeface="Trebuchet MS"/>
                <a:sym typeface="Trebuchet MS"/>
              </a:rPr>
              <a:t>Call  us at 1.866.649.3004</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 </a:t>
            </a:r>
          </a:p>
          <a:p>
            <a:pPr marL="0" marR="0" lvl="0" indent="0" algn="ctr" rtl="0">
              <a:lnSpc>
                <a:spcPct val="100000"/>
              </a:lnSpc>
              <a:buSzPct val="25000"/>
              <a:buNone/>
            </a:pPr>
            <a:r>
              <a:rPr lang="en-US" sz="2450" b="1" i="0" u="none" strike="noStrike" cap="none" baseline="0">
                <a:solidFill>
                  <a:srgbClr val="FFFFFF"/>
                </a:solidFill>
                <a:latin typeface="Trebuchet MS"/>
                <a:ea typeface="Trebuchet MS"/>
                <a:cs typeface="Trebuchet MS"/>
                <a:sym typeface="Trebuchet MS"/>
              </a:rPr>
              <a:t>Object Placeholders</a:t>
            </a:r>
          </a:p>
          <a:p>
            <a:endParaRPr lang="en-US" sz="2450" b="1"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00"/>
                </a:solidFill>
                <a:latin typeface="Trebuchet MS"/>
                <a:ea typeface="Trebuchet MS"/>
                <a:cs typeface="Trebuchet MS"/>
                <a:sym typeface="Trebuchet MS"/>
              </a:rPr>
              <a:t>Using the placeholders</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To add text, click inside a placeholder on the poster and type or paste your text.  To move a placeholder, click it </a:t>
            </a:r>
            <a:r>
              <a:rPr lang="en-US" sz="1983" b="0" i="0" u="sng" strike="noStrike" cap="none" baseline="0">
                <a:solidFill>
                  <a:srgbClr val="FFFFFF"/>
                </a:solidFill>
                <a:latin typeface="Trebuchet MS"/>
                <a:ea typeface="Trebuchet MS"/>
                <a:cs typeface="Trebuchet MS"/>
                <a:sym typeface="Trebuchet MS"/>
              </a:rPr>
              <a:t>once</a:t>
            </a:r>
            <a:r>
              <a:rPr lang="en-US" sz="1983" b="0" i="0" u="none" strike="noStrike" cap="none" baseline="0">
                <a:solidFill>
                  <a:srgbClr val="FFFFFF"/>
                </a:solidFill>
                <a:latin typeface="Trebuchet MS"/>
                <a:ea typeface="Trebuchet MS"/>
                <a:cs typeface="Trebuchet MS"/>
                <a:sym typeface="Trebuchet MS"/>
              </a:rPr>
              <a:t> (to select it).  Place your cursor on its frame, and your cursor will change to this symbol    .  Click </a:t>
            </a:r>
            <a:r>
              <a:rPr lang="en-US" sz="1983" b="0" i="0" u="sng" strike="noStrike" cap="none" baseline="0">
                <a:solidFill>
                  <a:srgbClr val="FFFFFF"/>
                </a:solidFill>
                <a:latin typeface="Trebuchet MS"/>
                <a:ea typeface="Trebuchet MS"/>
                <a:cs typeface="Trebuchet MS"/>
                <a:sym typeface="Trebuchet MS"/>
              </a:rPr>
              <a:t>once</a:t>
            </a:r>
            <a:r>
              <a:rPr lang="en-US" sz="1983" b="0" i="0" u="none" strike="noStrike" cap="none" baseline="0">
                <a:solidFill>
                  <a:srgbClr val="FFFFFF"/>
                </a:solidFill>
                <a:latin typeface="Trebuchet MS"/>
                <a:ea typeface="Trebuchet MS"/>
                <a:cs typeface="Trebuchet MS"/>
                <a:sym typeface="Trebuchet MS"/>
              </a:rPr>
              <a:t> and drag it to a new location where you can resize it. </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Section Header placeholder</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Click and drag this preformatted section header placeholder to the poster area to add another section header. Use section headers to separate topics or concepts within your presentation. </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Text placeholder</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Move this preformatted text placeholder to the poster to add a new body of text.</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Picture placeholder</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Move this graphic placeholder onto your poster, size it first, and then click it to add a picture to the poster.</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p:txBody>
      </p:sp>
      <p:sp>
        <p:nvSpPr>
          <p:cNvPr id="18" name="Shape 18"/>
          <p:cNvSpPr/>
          <p:nvPr/>
        </p:nvSpPr>
        <p:spPr>
          <a:xfrm>
            <a:off x="-6049470" y="13756679"/>
            <a:ext cx="5843879" cy="453180"/>
          </a:xfrm>
          <a:prstGeom prst="rect">
            <a:avLst/>
          </a:prstGeom>
          <a:solidFill>
            <a:srgbClr val="D9D9D9"/>
          </a:solidFill>
          <a:ln>
            <a:noFill/>
          </a:ln>
        </p:spPr>
        <p:txBody>
          <a:bodyPr lIns="53331" tIns="53331" rIns="53331" bIns="53331" anchor="ctr" anchorCtr="0">
            <a:noAutofit/>
          </a:bodyPr>
          <a:lstStyle/>
          <a:p>
            <a:endParaRPr sz="477"/>
          </a:p>
        </p:txBody>
      </p:sp>
      <p:sp>
        <p:nvSpPr>
          <p:cNvPr id="19" name="Shape 19"/>
          <p:cNvSpPr/>
          <p:nvPr/>
        </p:nvSpPr>
        <p:spPr>
          <a:xfrm>
            <a:off x="-641970" y="8922480"/>
            <a:ext cx="344189" cy="255359"/>
          </a:xfrm>
          <a:prstGeom prst="rect">
            <a:avLst/>
          </a:prstGeom>
          <a:noFill/>
          <a:ln w="9525" cap="flat">
            <a:solidFill>
              <a:srgbClr val="000000"/>
            </a:solidFill>
            <a:prstDash val="solid"/>
            <a:miter/>
            <a:headEnd type="none" w="med" len="med"/>
            <a:tailEnd type="none" w="med" len="med"/>
          </a:ln>
        </p:spPr>
        <p:txBody>
          <a:bodyPr lIns="53331" tIns="53331" rIns="53331" bIns="53331" anchor="ctr" anchorCtr="0">
            <a:noAutofit/>
          </a:bodyPr>
          <a:lstStyle/>
          <a:p>
            <a:endParaRPr sz="477"/>
          </a:p>
        </p:txBody>
      </p:sp>
      <p:sp>
        <p:nvSpPr>
          <p:cNvPr id="20" name="Shape 20"/>
          <p:cNvSpPr/>
          <p:nvPr/>
        </p:nvSpPr>
        <p:spPr>
          <a:xfrm>
            <a:off x="-5814060" y="18343500"/>
            <a:ext cx="5430390" cy="636090"/>
          </a:xfrm>
          <a:prstGeom prst="roundRect">
            <a:avLst>
              <a:gd name="adj" fmla="val 16667"/>
            </a:avLst>
          </a:prstGeom>
          <a:solidFill>
            <a:srgbClr val="FFFFFF"/>
          </a:solidFill>
          <a:ln>
            <a:noFill/>
          </a:ln>
        </p:spPr>
        <p:txBody>
          <a:bodyPr lIns="53331" tIns="53331" rIns="53331" bIns="53331" anchor="ctr" anchorCtr="0">
            <a:noAutofit/>
          </a:bodyPr>
          <a:lstStyle/>
          <a:p>
            <a:endParaRPr sz="477"/>
          </a:p>
        </p:txBody>
      </p:sp>
      <p:sp>
        <p:nvSpPr>
          <p:cNvPr id="21" name="Shape 21"/>
          <p:cNvSpPr/>
          <p:nvPr/>
        </p:nvSpPr>
        <p:spPr>
          <a:xfrm>
            <a:off x="-5742660" y="18412591"/>
            <a:ext cx="507990" cy="533189"/>
          </a:xfrm>
          <a:prstGeom prst="rect">
            <a:avLst/>
          </a:prstGeom>
          <a:noFill/>
          <a:ln>
            <a:noFill/>
          </a:ln>
        </p:spPr>
        <p:txBody>
          <a:bodyPr lIns="53331" tIns="53331" rIns="53331" bIns="53331" anchor="ctr" anchorCtr="0">
            <a:noAutofit/>
          </a:bodyPr>
          <a:lstStyle/>
          <a:p>
            <a:endParaRPr sz="477"/>
          </a:p>
        </p:txBody>
      </p:sp>
      <p:sp>
        <p:nvSpPr>
          <p:cNvPr id="22" name="Shape 22"/>
          <p:cNvSpPr/>
          <p:nvPr/>
        </p:nvSpPr>
        <p:spPr>
          <a:xfrm>
            <a:off x="-5202750" y="18401881"/>
            <a:ext cx="4818869" cy="497070"/>
          </a:xfrm>
          <a:prstGeom prst="rect">
            <a:avLst/>
          </a:prstGeom>
          <a:noFill/>
          <a:ln>
            <a:noFill/>
          </a:ln>
        </p:spPr>
        <p:txBody>
          <a:bodyPr lIns="52500" tIns="26250" rIns="52500" bIns="26250" anchor="t" anchorCtr="0">
            <a:noAutofit/>
          </a:bodyPr>
          <a:lstStyle/>
          <a:p>
            <a:pPr marL="0" marR="0" lvl="0" indent="0" algn="l" rtl="0">
              <a:lnSpc>
                <a:spcPct val="100000"/>
              </a:lnSpc>
              <a:spcBef>
                <a:spcPts val="0"/>
              </a:spcBef>
              <a:buSzPct val="25000"/>
              <a:buNone/>
            </a:pPr>
            <a:r>
              <a:rPr lang="en-US" sz="1458" b="0" i="0" u="none" strike="noStrike" cap="none" baseline="0">
                <a:solidFill>
                  <a:srgbClr val="4E5B6F"/>
                </a:solidFill>
                <a:latin typeface="Trebuchet MS"/>
                <a:ea typeface="Trebuchet MS"/>
                <a:cs typeface="Trebuchet MS"/>
                <a:sym typeface="Trebuchet MS"/>
              </a:rPr>
              <a:t>Student discounts are available on our Facebook page. </a:t>
            </a:r>
          </a:p>
          <a:p>
            <a:pPr marL="0" marR="0" lvl="0" indent="0" algn="l" rtl="0">
              <a:lnSpc>
                <a:spcPct val="100000"/>
              </a:lnSpc>
              <a:buSzPct val="25000"/>
              <a:buNone/>
            </a:pPr>
            <a:r>
              <a:rPr lang="en-US" sz="1458" b="0" i="0" u="none" strike="noStrike" cap="none" baseline="0">
                <a:solidFill>
                  <a:srgbClr val="4E5B6F"/>
                </a:solidFill>
                <a:latin typeface="Trebuchet MS"/>
                <a:ea typeface="Trebuchet MS"/>
                <a:cs typeface="Trebuchet MS"/>
                <a:sym typeface="Trebuchet MS"/>
              </a:rPr>
              <a:t>Go to </a:t>
            </a:r>
            <a:r>
              <a:rPr lang="en-US" sz="1458" b="0" i="0" u="sng" strike="noStrike" cap="none" baseline="0">
                <a:solidFill>
                  <a:srgbClr val="4E5B6F"/>
                </a:solidFill>
                <a:latin typeface="Trebuchet MS"/>
                <a:ea typeface="Trebuchet MS"/>
                <a:cs typeface="Trebuchet MS"/>
                <a:sym typeface="Trebuchet MS"/>
              </a:rPr>
              <a:t>PosterPresentations.com</a:t>
            </a:r>
            <a:r>
              <a:rPr lang="en-US" sz="1458" b="0" i="0" u="none" strike="noStrike" cap="none" baseline="0">
                <a:solidFill>
                  <a:srgbClr val="4E5B6F"/>
                </a:solidFill>
                <a:latin typeface="Trebuchet MS"/>
                <a:ea typeface="Trebuchet MS"/>
                <a:cs typeface="Trebuchet MS"/>
                <a:sym typeface="Trebuchet MS"/>
              </a:rPr>
              <a:t> and click on the FB icon.</a:t>
            </a:r>
          </a:p>
        </p:txBody>
      </p:sp>
      <p:cxnSp>
        <p:nvCxnSpPr>
          <p:cNvPr id="23" name="Shape 23"/>
          <p:cNvCxnSpPr/>
          <p:nvPr/>
        </p:nvCxnSpPr>
        <p:spPr>
          <a:xfrm>
            <a:off x="-6067950" y="6718950"/>
            <a:ext cx="5862779" cy="1260"/>
          </a:xfrm>
          <a:prstGeom prst="straightConnector1">
            <a:avLst/>
          </a:prstGeom>
          <a:noFill/>
          <a:ln w="9525" cap="flat">
            <a:solidFill>
              <a:srgbClr val="D9D9D9"/>
            </a:solidFill>
            <a:prstDash val="solid"/>
            <a:round/>
            <a:headEnd type="none" w="med" len="med"/>
            <a:tailEnd type="none" w="med" len="med"/>
          </a:ln>
        </p:spPr>
      </p:cxnSp>
      <p:sp>
        <p:nvSpPr>
          <p:cNvPr id="24" name="Shape 24"/>
          <p:cNvSpPr/>
          <p:nvPr/>
        </p:nvSpPr>
        <p:spPr>
          <a:xfrm>
            <a:off x="-6049470" y="11889150"/>
            <a:ext cx="5843879" cy="453180"/>
          </a:xfrm>
          <a:prstGeom prst="rect">
            <a:avLst/>
          </a:prstGeom>
          <a:solidFill>
            <a:srgbClr val="D9D9D9"/>
          </a:solidFill>
          <a:ln>
            <a:noFill/>
          </a:ln>
        </p:spPr>
        <p:txBody>
          <a:bodyPr lIns="53331" tIns="53331" rIns="53331" bIns="53331" anchor="ctr" anchorCtr="0">
            <a:noAutofit/>
          </a:bodyPr>
          <a:lstStyle/>
          <a:p>
            <a:endParaRPr sz="477"/>
          </a:p>
        </p:txBody>
      </p:sp>
      <p:sp>
        <p:nvSpPr>
          <p:cNvPr id="25" name="Shape 25"/>
          <p:cNvSpPr/>
          <p:nvPr/>
        </p:nvSpPr>
        <p:spPr>
          <a:xfrm>
            <a:off x="25796191" y="0"/>
            <a:ext cx="5862569" cy="19202190"/>
          </a:xfrm>
          <a:prstGeom prst="rect">
            <a:avLst/>
          </a:prstGeom>
          <a:solidFill>
            <a:srgbClr val="0D0D0D"/>
          </a:solidFill>
          <a:ln w="25550" cap="flat">
            <a:solidFill>
              <a:srgbClr val="5D9A2B"/>
            </a:solidFill>
            <a:prstDash val="solid"/>
            <a:round/>
            <a:headEnd type="none" w="med" len="med"/>
            <a:tailEnd type="none" w="med" len="med"/>
          </a:ln>
        </p:spPr>
        <p:txBody>
          <a:bodyPr lIns="106677" tIns="213354" rIns="106677" bIns="106677" anchor="t" anchorCtr="0">
            <a:noAutofit/>
          </a:bodyPr>
          <a:lstStyle/>
          <a:p>
            <a:pPr marL="0" marR="0" lvl="0" indent="0" algn="ctr" rtl="0">
              <a:lnSpc>
                <a:spcPct val="100000"/>
              </a:lnSpc>
              <a:spcBef>
                <a:spcPts val="0"/>
              </a:spcBef>
              <a:buSzPct val="25000"/>
              <a:buNone/>
            </a:pPr>
            <a:r>
              <a:rPr lang="en-US" sz="2508" b="1" i="0" u="none" strike="noStrike" cap="none" baseline="0">
                <a:solidFill>
                  <a:srgbClr val="FFFFFF"/>
                </a:solidFill>
                <a:latin typeface="Trebuchet MS"/>
                <a:ea typeface="Trebuchet MS"/>
                <a:cs typeface="Trebuchet MS"/>
                <a:sym typeface="Trebuchet MS"/>
              </a:rPr>
              <a:t>QUICK TIPS</a:t>
            </a:r>
          </a:p>
          <a:p>
            <a:pPr marL="0" marR="0" lvl="0" indent="0" algn="ctr" rtl="0">
              <a:lnSpc>
                <a:spcPct val="100000"/>
              </a:lnSpc>
              <a:buSzPct val="25000"/>
              <a:buNone/>
            </a:pPr>
            <a:r>
              <a:rPr lang="en-US" sz="2392" b="1" i="0" u="none" strike="noStrike" cap="none" baseline="0">
                <a:solidFill>
                  <a:srgbClr val="FFFF00"/>
                </a:solidFill>
                <a:latin typeface="Trebuchet MS"/>
                <a:ea typeface="Trebuchet MS"/>
                <a:cs typeface="Trebuchet MS"/>
                <a:sym typeface="Trebuchet MS"/>
              </a:rPr>
              <a:t>(--THIS SECTION DOES NOT PRINT--)</a:t>
            </a:r>
          </a:p>
          <a:p>
            <a:endParaRPr lang="en-US" sz="2392" b="1" i="0" u="none" strike="noStrike" cap="none" baseline="0">
              <a:solidFill>
                <a:srgbClr val="FFFF00"/>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This PowerPoint template requires basic PowerPoint (version 2007 or newer) skills. Below is a list of commonly asked questions specific to this template.  If you are using an older version of PowerPoint some template features may not work properly.</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ctr" rtl="0">
              <a:lnSpc>
                <a:spcPct val="100000"/>
              </a:lnSpc>
              <a:buSzPct val="25000"/>
              <a:buNone/>
            </a:pPr>
            <a:r>
              <a:rPr lang="en-US" sz="2625" b="1" i="0" u="none" strike="noStrike" cap="none" baseline="0">
                <a:solidFill>
                  <a:srgbClr val="FFFFFF"/>
                </a:solidFill>
                <a:latin typeface="Trebuchet MS"/>
                <a:ea typeface="Trebuchet MS"/>
                <a:cs typeface="Trebuchet MS"/>
                <a:sym typeface="Trebuchet MS"/>
              </a:rPr>
              <a:t>Template FAQs</a:t>
            </a:r>
          </a:p>
          <a:p>
            <a:endParaRPr lang="en-US" sz="2625" b="1"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Verifying the quality of your graphics</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Go to the 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 </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Modifying the layout</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This template has four </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different column layouts.   </a:t>
            </a:r>
          </a:p>
          <a:p>
            <a:pPr marL="0" marR="0" lvl="0" indent="0" algn="l" rtl="0">
              <a:lnSpc>
                <a:spcPct val="100000"/>
              </a:lnSpc>
              <a:buSzPct val="25000"/>
              <a:buNone/>
            </a:pPr>
            <a:r>
              <a:rPr lang="en-US" sz="1983" b="0" i="0" u="sng" strike="noStrike" cap="none" baseline="0">
                <a:solidFill>
                  <a:srgbClr val="FFFFFF"/>
                </a:solidFill>
                <a:latin typeface="Trebuchet MS"/>
                <a:ea typeface="Trebuchet MS"/>
                <a:cs typeface="Trebuchet MS"/>
                <a:sym typeface="Trebuchet MS"/>
              </a:rPr>
              <a:t>Right-click</a:t>
            </a:r>
            <a:r>
              <a:rPr lang="en-US" sz="1983" b="0" i="0" u="none" strike="noStrike" cap="none" baseline="0">
                <a:solidFill>
                  <a:srgbClr val="FFFFFF"/>
                </a:solidFill>
                <a:latin typeface="Trebuchet MS"/>
                <a:ea typeface="Trebuchet MS"/>
                <a:cs typeface="Trebuchet MS"/>
                <a:sym typeface="Trebuchet MS"/>
              </a:rPr>
              <a:t> your mouse on the </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background  and click on </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LAYOUT to see the layout options.  The columns in the provided  layouts are fixed and cannot be moved but advanced users can modify any layout by going to VIEW and then SLIDE MASTER.</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Importing text and graphics from external sources</a:t>
            </a:r>
          </a:p>
          <a:p>
            <a:pPr marL="0" marR="0" lvl="0" indent="0" algn="l" rtl="0">
              <a:lnSpc>
                <a:spcPct val="100000"/>
              </a:lnSpc>
              <a:buSzPct val="25000"/>
              <a:buNone/>
            </a:pPr>
            <a:r>
              <a:rPr lang="en-US" sz="1983" b="1" i="0" u="sng" strike="noStrike" cap="none" baseline="0">
                <a:solidFill>
                  <a:srgbClr val="FFFFFF"/>
                </a:solidFill>
                <a:latin typeface="Trebuchet MS"/>
                <a:ea typeface="Trebuchet MS"/>
                <a:cs typeface="Trebuchet MS"/>
                <a:sym typeface="Trebuchet MS"/>
              </a:rPr>
              <a:t>TEXT</a:t>
            </a:r>
            <a:r>
              <a:rPr lang="en-US" sz="1983" b="1" i="0" u="none" strike="noStrike" cap="none" baseline="0">
                <a:solidFill>
                  <a:srgbClr val="FFFFFF"/>
                </a:solidFill>
                <a:latin typeface="Trebuchet MS"/>
                <a:ea typeface="Trebuchet MS"/>
                <a:cs typeface="Trebuchet MS"/>
                <a:sym typeface="Trebuchet MS"/>
              </a:rPr>
              <a:t>: </a:t>
            </a:r>
            <a:r>
              <a:rPr lang="en-US" sz="1983" b="0" i="0" u="none" strike="noStrike" cap="none" baseline="0">
                <a:solidFill>
                  <a:srgbClr val="FFFFFF"/>
                </a:solidFill>
                <a:latin typeface="Trebuchet MS"/>
                <a:ea typeface="Trebuchet MS"/>
                <a:cs typeface="Trebuchet MS"/>
                <a:sym typeface="Trebuchet MS"/>
              </a:rPr>
              <a:t>Paste or type your text into a pre-existing placeholder or drag in a new placeholder from the left side of the template. Move it anywhere as needed.</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sng" strike="noStrike" cap="none" baseline="0">
                <a:solidFill>
                  <a:srgbClr val="FFFFFF"/>
                </a:solidFill>
                <a:latin typeface="Trebuchet MS"/>
                <a:ea typeface="Trebuchet MS"/>
                <a:cs typeface="Trebuchet MS"/>
                <a:sym typeface="Trebuchet MS"/>
              </a:rPr>
              <a:t>PHOTOS</a:t>
            </a:r>
            <a:r>
              <a:rPr lang="en-US" sz="1983" b="1" i="0" u="none" strike="noStrike" cap="none" baseline="0">
                <a:solidFill>
                  <a:srgbClr val="FFFFFF"/>
                </a:solidFill>
                <a:latin typeface="Trebuchet MS"/>
                <a:ea typeface="Trebuchet MS"/>
                <a:cs typeface="Trebuchet MS"/>
                <a:sym typeface="Trebuchet MS"/>
              </a:rPr>
              <a:t>: </a:t>
            </a:r>
            <a:r>
              <a:rPr lang="en-US" sz="1983" b="0" i="0" u="none" strike="noStrike" cap="none" baseline="0">
                <a:solidFill>
                  <a:srgbClr val="FFFFFF"/>
                </a:solidFill>
                <a:latin typeface="Trebuchet MS"/>
                <a:ea typeface="Trebuchet MS"/>
                <a:cs typeface="Trebuchet MS"/>
                <a:sym typeface="Trebuchet MS"/>
              </a:rPr>
              <a:t>Drag in a picture placeholder, size it </a:t>
            </a:r>
            <a:r>
              <a:rPr lang="en-US" sz="1983" b="0" i="0" u="sng" strike="noStrike" cap="none" baseline="0">
                <a:solidFill>
                  <a:srgbClr val="FFFFFF"/>
                </a:solidFill>
                <a:latin typeface="Trebuchet MS"/>
                <a:ea typeface="Trebuchet MS"/>
                <a:cs typeface="Trebuchet MS"/>
                <a:sym typeface="Trebuchet MS"/>
              </a:rPr>
              <a:t>first</a:t>
            </a:r>
            <a:r>
              <a:rPr lang="en-US" sz="1983" b="0" i="0" u="none" strike="noStrike" cap="none" baseline="0">
                <a:solidFill>
                  <a:srgbClr val="FFFFFF"/>
                </a:solidFill>
                <a:latin typeface="Trebuchet MS"/>
                <a:ea typeface="Trebuchet MS"/>
                <a:cs typeface="Trebuchet MS"/>
                <a:sym typeface="Trebuchet MS"/>
              </a:rPr>
              <a:t>, click in it and insert a photo from the menu.</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sng" strike="noStrike" cap="none" baseline="0">
                <a:solidFill>
                  <a:srgbClr val="FFFFFF"/>
                </a:solidFill>
                <a:latin typeface="Trebuchet MS"/>
                <a:ea typeface="Trebuchet MS"/>
                <a:cs typeface="Trebuchet MS"/>
                <a:sym typeface="Trebuchet MS"/>
              </a:rPr>
              <a:t>TABLES</a:t>
            </a:r>
            <a:r>
              <a:rPr lang="en-US" sz="1983" b="1" i="0" u="none" strike="noStrike" cap="none" baseline="0">
                <a:solidFill>
                  <a:srgbClr val="FFFFFF"/>
                </a:solidFill>
                <a:latin typeface="Trebuchet MS"/>
                <a:ea typeface="Trebuchet MS"/>
                <a:cs typeface="Trebuchet MS"/>
                <a:sym typeface="Trebuchet MS"/>
              </a:rPr>
              <a:t>: </a:t>
            </a:r>
            <a:r>
              <a:rPr lang="en-US" sz="1983" b="0" i="0" u="none" strike="noStrike" cap="none" baseline="0">
                <a:solidFill>
                  <a:srgbClr val="FFFFFF"/>
                </a:solidFill>
                <a:latin typeface="Trebuchet MS"/>
                <a:ea typeface="Trebuchet MS"/>
                <a:cs typeface="Trebuchet MS"/>
                <a:sym typeface="Trebuchet MS"/>
              </a:rPr>
              <a:t>You can copy and paste a table from an external document onto this poster template. To adjust the way the text fits within the cells of a table that has been pasted, </a:t>
            </a:r>
            <a:r>
              <a:rPr lang="en-US" sz="1983" b="0" i="0" u="sng" strike="noStrike" cap="none" baseline="0">
                <a:solidFill>
                  <a:srgbClr val="FFFFFF"/>
                </a:solidFill>
                <a:latin typeface="Trebuchet MS"/>
                <a:ea typeface="Trebuchet MS"/>
                <a:cs typeface="Trebuchet MS"/>
                <a:sym typeface="Trebuchet MS"/>
              </a:rPr>
              <a:t>right-click</a:t>
            </a:r>
            <a:r>
              <a:rPr lang="en-US" sz="1983" b="0" i="0" u="none" strike="noStrike" cap="none" baseline="0">
                <a:solidFill>
                  <a:srgbClr val="FFFFFF"/>
                </a:solidFill>
                <a:latin typeface="Trebuchet MS"/>
                <a:ea typeface="Trebuchet MS"/>
                <a:cs typeface="Trebuchet MS"/>
                <a:sym typeface="Trebuchet MS"/>
              </a:rPr>
              <a:t> on the table, click FORMAT SHAPE  then click on TEXT BOX and change the INTERNAL MARGIN values to 0.25.</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Modifying the color scheme</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To change the color scheme of this template go to the DESIGN menu and click on COLORS. You can choose from the provided color combinations or create your own.</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p:txBody>
      </p:sp>
      <p:sp>
        <p:nvSpPr>
          <p:cNvPr id="26" name="Shape 26"/>
          <p:cNvSpPr/>
          <p:nvPr/>
        </p:nvSpPr>
        <p:spPr>
          <a:xfrm>
            <a:off x="29222131" y="7212029"/>
            <a:ext cx="2313569" cy="1492260"/>
          </a:xfrm>
          <a:prstGeom prst="rect">
            <a:avLst/>
          </a:prstGeom>
          <a:noFill/>
          <a:ln>
            <a:noFill/>
          </a:ln>
        </p:spPr>
        <p:txBody>
          <a:bodyPr lIns="53331" tIns="53331" rIns="53331" bIns="53331" anchor="ctr" anchorCtr="0">
            <a:noAutofit/>
          </a:bodyPr>
          <a:lstStyle/>
          <a:p>
            <a:endParaRPr sz="477"/>
          </a:p>
        </p:txBody>
      </p:sp>
      <p:sp>
        <p:nvSpPr>
          <p:cNvPr id="27" name="Shape 27"/>
          <p:cNvSpPr/>
          <p:nvPr/>
        </p:nvSpPr>
        <p:spPr>
          <a:xfrm>
            <a:off x="25862340" y="17992381"/>
            <a:ext cx="5343240" cy="1131689"/>
          </a:xfrm>
          <a:prstGeom prst="rect">
            <a:avLst/>
          </a:prstGeom>
          <a:noFill/>
          <a:ln>
            <a:noFill/>
          </a:ln>
        </p:spPr>
        <p:txBody>
          <a:bodyPr lIns="53331" tIns="26658" rIns="53331" bIns="26658" anchor="t" anchorCtr="0">
            <a:noAutofit/>
          </a:bodyPr>
          <a:lstStyle/>
          <a:p>
            <a:pPr marL="0" marR="0" lvl="0" indent="0" algn="l" rtl="0">
              <a:lnSpc>
                <a:spcPct val="75000"/>
              </a:lnSpc>
              <a:spcBef>
                <a:spcPts val="0"/>
              </a:spcBef>
              <a:buSzPct val="25000"/>
              <a:buNone/>
            </a:pPr>
            <a:r>
              <a:rPr lang="en-US" sz="1633" b="0" i="0" u="none" strike="noStrike" cap="none" baseline="0">
                <a:solidFill>
                  <a:srgbClr val="FFFFFF"/>
                </a:solidFill>
                <a:latin typeface="Calibri"/>
                <a:ea typeface="Calibri"/>
                <a:cs typeface="Calibri"/>
                <a:sym typeface="Calibri"/>
              </a:rPr>
              <a:t>© 2013 PosterPresentations.com     </a:t>
            </a:r>
            <a:r>
              <a:rPr lang="en-US" sz="1458" b="0" i="0" u="none" strike="noStrike" cap="none" baseline="0">
                <a:solidFill>
                  <a:srgbClr val="FFFFFF"/>
                </a:solidFill>
                <a:latin typeface="Calibri"/>
                <a:ea typeface="Calibri"/>
                <a:cs typeface="Calibri"/>
                <a:sym typeface="Calibri"/>
              </a:rPr>
              <a:t>2117 Fourth Street , Unit C        </a:t>
            </a:r>
          </a:p>
          <a:p>
            <a:pPr marL="0" marR="0" lvl="0" indent="0" algn="l" rtl="0">
              <a:lnSpc>
                <a:spcPct val="75000"/>
              </a:lnSpc>
              <a:buSzPct val="25000"/>
              <a:buNone/>
            </a:pPr>
            <a:r>
              <a:rPr lang="en-US" sz="1458" b="0" i="0" u="none" strike="noStrike" cap="none" baseline="0">
                <a:solidFill>
                  <a:srgbClr val="FFFFFF"/>
                </a:solidFill>
                <a:latin typeface="Calibri"/>
                <a:ea typeface="Calibri"/>
                <a:cs typeface="Calibri"/>
                <a:sym typeface="Calibri"/>
              </a:rPr>
              <a:t>     Berkeley CA </a:t>
            </a:r>
            <a:r>
              <a:rPr lang="en-US" sz="1283" b="0" i="0" u="none" strike="noStrike" cap="none" baseline="0">
                <a:solidFill>
                  <a:srgbClr val="FFFFFF"/>
                </a:solidFill>
                <a:latin typeface="Calibri"/>
                <a:ea typeface="Calibri"/>
                <a:cs typeface="Calibri"/>
                <a:sym typeface="Calibri"/>
              </a:rPr>
              <a:t>94710</a:t>
            </a:r>
            <a:r>
              <a:rPr lang="en-US" sz="1458" b="0" i="0" u="none" strike="noStrike" cap="none" baseline="0">
                <a:solidFill>
                  <a:srgbClr val="FFFFFF"/>
                </a:solidFill>
                <a:latin typeface="Calibri"/>
                <a:ea typeface="Calibri"/>
                <a:cs typeface="Calibri"/>
                <a:sym typeface="Calibri"/>
              </a:rPr>
              <a:t>     </a:t>
            </a:r>
            <a:r>
              <a:rPr lang="en-US" sz="1458" b="1" i="0" u="none" strike="noStrike" cap="none" baseline="0">
                <a:solidFill>
                  <a:srgbClr val="FFFF00"/>
                </a:solidFill>
                <a:latin typeface="Calibri"/>
                <a:ea typeface="Calibri"/>
                <a:cs typeface="Calibri"/>
                <a:sym typeface="Calibri"/>
              </a:rPr>
              <a:t>posterpresenter@gmail.com</a:t>
            </a:r>
          </a:p>
        </p:txBody>
      </p:sp>
      <p:cxnSp>
        <p:nvCxnSpPr>
          <p:cNvPr id="28" name="Shape 28"/>
          <p:cNvCxnSpPr/>
          <p:nvPr/>
        </p:nvCxnSpPr>
        <p:spPr>
          <a:xfrm>
            <a:off x="25780860" y="17992381"/>
            <a:ext cx="5862779" cy="1469"/>
          </a:xfrm>
          <a:prstGeom prst="straightConnector1">
            <a:avLst/>
          </a:prstGeom>
          <a:noFill/>
          <a:ln w="9525" cap="flat">
            <a:solidFill>
              <a:srgbClr val="D9D9D9"/>
            </a:solidFill>
            <a:prstDash val="solid"/>
            <a:round/>
            <a:headEnd type="none" w="med" len="med"/>
            <a:tailEnd type="none" w="med" len="med"/>
          </a:ln>
        </p:spPr>
      </p:cxnSp>
      <p:cxnSp>
        <p:nvCxnSpPr>
          <p:cNvPr id="29" name="Shape 29"/>
          <p:cNvCxnSpPr/>
          <p:nvPr/>
        </p:nvCxnSpPr>
        <p:spPr>
          <a:xfrm>
            <a:off x="25796191" y="3051300"/>
            <a:ext cx="5862779" cy="1469"/>
          </a:xfrm>
          <a:prstGeom prst="straightConnector1">
            <a:avLst/>
          </a:prstGeom>
          <a:noFill/>
          <a:ln w="9525" cap="flat">
            <a:solidFill>
              <a:srgbClr val="D9D9D9"/>
            </a:solidFill>
            <a:prstDash val="solid"/>
            <a:round/>
            <a:headEnd type="none" w="med" len="med"/>
            <a:tailEnd type="none" w="med" len="med"/>
          </a:ln>
        </p:spPr>
      </p:cxnSp>
      <p:sp>
        <p:nvSpPr>
          <p:cNvPr id="30" name="Shape 30"/>
          <p:cNvSpPr txBox="1">
            <a:spLocks noGrp="1"/>
          </p:cNvSpPr>
          <p:nvPr>
            <p:ph type="body" idx="1"/>
          </p:nvPr>
        </p:nvSpPr>
        <p:spPr>
          <a:xfrm>
            <a:off x="527520" y="3502589"/>
            <a:ext cx="792813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1" name="Shape 31"/>
          <p:cNvSpPr txBox="1">
            <a:spLocks noGrp="1"/>
          </p:cNvSpPr>
          <p:nvPr>
            <p:ph type="body" idx="2"/>
          </p:nvPr>
        </p:nvSpPr>
        <p:spPr>
          <a:xfrm>
            <a:off x="538020" y="-2317769"/>
            <a:ext cx="7917420"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2" name="Shape 32"/>
          <p:cNvSpPr txBox="1">
            <a:spLocks noGrp="1"/>
          </p:cNvSpPr>
          <p:nvPr>
            <p:ph type="body" idx="3"/>
          </p:nvPr>
        </p:nvSpPr>
        <p:spPr>
          <a:xfrm>
            <a:off x="538021" y="10520579"/>
            <a:ext cx="792896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3" name="Shape 33"/>
          <p:cNvSpPr txBox="1">
            <a:spLocks noGrp="1"/>
          </p:cNvSpPr>
          <p:nvPr>
            <p:ph type="body" idx="4"/>
          </p:nvPr>
        </p:nvSpPr>
        <p:spPr>
          <a:xfrm>
            <a:off x="549570" y="4669140"/>
            <a:ext cx="7917420"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4" name="Shape 34"/>
          <p:cNvSpPr txBox="1">
            <a:spLocks noGrp="1"/>
          </p:cNvSpPr>
          <p:nvPr>
            <p:ph type="body" idx="5"/>
          </p:nvPr>
        </p:nvSpPr>
        <p:spPr>
          <a:xfrm>
            <a:off x="8839951" y="12477359"/>
            <a:ext cx="791657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5" name="Shape 35"/>
          <p:cNvSpPr txBox="1">
            <a:spLocks noGrp="1"/>
          </p:cNvSpPr>
          <p:nvPr>
            <p:ph type="body" idx="6"/>
          </p:nvPr>
        </p:nvSpPr>
        <p:spPr>
          <a:xfrm>
            <a:off x="8839951" y="6611851"/>
            <a:ext cx="791657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6" name="Shape 36"/>
          <p:cNvSpPr txBox="1">
            <a:spLocks noGrp="1"/>
          </p:cNvSpPr>
          <p:nvPr>
            <p:ph type="body" idx="7"/>
          </p:nvPr>
        </p:nvSpPr>
        <p:spPr>
          <a:xfrm>
            <a:off x="8844571" y="3502589"/>
            <a:ext cx="791657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7" name="Shape 37"/>
          <p:cNvSpPr txBox="1">
            <a:spLocks noGrp="1"/>
          </p:cNvSpPr>
          <p:nvPr>
            <p:ph type="body" idx="8"/>
          </p:nvPr>
        </p:nvSpPr>
        <p:spPr>
          <a:xfrm>
            <a:off x="8841000" y="-2317769"/>
            <a:ext cx="7921200"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8" name="Shape 38"/>
          <p:cNvSpPr txBox="1">
            <a:spLocks noGrp="1"/>
          </p:cNvSpPr>
          <p:nvPr>
            <p:ph type="body" idx="9"/>
          </p:nvPr>
        </p:nvSpPr>
        <p:spPr>
          <a:xfrm>
            <a:off x="17147551" y="-2317769"/>
            <a:ext cx="791909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9" name="Shape 39"/>
          <p:cNvSpPr txBox="1">
            <a:spLocks noGrp="1"/>
          </p:cNvSpPr>
          <p:nvPr>
            <p:ph type="body" idx="13"/>
          </p:nvPr>
        </p:nvSpPr>
        <p:spPr>
          <a:xfrm>
            <a:off x="17147551" y="3502589"/>
            <a:ext cx="791909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0" name="Shape 40"/>
          <p:cNvSpPr txBox="1">
            <a:spLocks noGrp="1"/>
          </p:cNvSpPr>
          <p:nvPr>
            <p:ph type="body" idx="14"/>
          </p:nvPr>
        </p:nvSpPr>
        <p:spPr>
          <a:xfrm>
            <a:off x="17147551" y="4650240"/>
            <a:ext cx="791909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1" name="Shape 41"/>
          <p:cNvSpPr txBox="1">
            <a:spLocks noGrp="1"/>
          </p:cNvSpPr>
          <p:nvPr>
            <p:ph type="body" idx="15"/>
          </p:nvPr>
        </p:nvSpPr>
        <p:spPr>
          <a:xfrm>
            <a:off x="17144610" y="10470600"/>
            <a:ext cx="792203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2" name="Shape 42"/>
          <p:cNvSpPr txBox="1">
            <a:spLocks noGrp="1"/>
          </p:cNvSpPr>
          <p:nvPr>
            <p:ph type="body" idx="16"/>
          </p:nvPr>
        </p:nvSpPr>
        <p:spPr>
          <a:xfrm>
            <a:off x="17147551" y="9540301"/>
            <a:ext cx="791909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3" name="Shape 43"/>
          <p:cNvSpPr txBox="1">
            <a:spLocks noGrp="1"/>
          </p:cNvSpPr>
          <p:nvPr>
            <p:ph type="body" idx="17"/>
          </p:nvPr>
        </p:nvSpPr>
        <p:spPr>
          <a:xfrm>
            <a:off x="17147551" y="15410640"/>
            <a:ext cx="792203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4" name="Shape 44"/>
          <p:cNvSpPr txBox="1">
            <a:spLocks noGrp="1"/>
          </p:cNvSpPr>
          <p:nvPr>
            <p:ph type="body" idx="18"/>
          </p:nvPr>
        </p:nvSpPr>
        <p:spPr>
          <a:xfrm>
            <a:off x="533401" y="666751"/>
            <a:ext cx="2577959" cy="146663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5" name="Shape 45"/>
          <p:cNvSpPr txBox="1">
            <a:spLocks noGrp="1"/>
          </p:cNvSpPr>
          <p:nvPr>
            <p:ph type="body" idx="19"/>
          </p:nvPr>
        </p:nvSpPr>
        <p:spPr>
          <a:xfrm>
            <a:off x="22491631" y="666751"/>
            <a:ext cx="2577959" cy="146663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6" name="Shape 46"/>
          <p:cNvSpPr txBox="1">
            <a:spLocks noGrp="1"/>
          </p:cNvSpPr>
          <p:nvPr>
            <p:ph type="body" idx="20"/>
          </p:nvPr>
        </p:nvSpPr>
        <p:spPr>
          <a:xfrm>
            <a:off x="3405151" y="1332030"/>
            <a:ext cx="18792689" cy="70434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7" name="Shape 47"/>
          <p:cNvSpPr txBox="1">
            <a:spLocks noGrp="1"/>
          </p:cNvSpPr>
          <p:nvPr>
            <p:ph type="body" idx="21"/>
          </p:nvPr>
        </p:nvSpPr>
        <p:spPr>
          <a:xfrm>
            <a:off x="3405151" y="2017260"/>
            <a:ext cx="18792689" cy="55503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8" name="Shape 48"/>
          <p:cNvSpPr txBox="1">
            <a:spLocks noGrp="1"/>
          </p:cNvSpPr>
          <p:nvPr>
            <p:ph type="body" idx="22"/>
          </p:nvPr>
        </p:nvSpPr>
        <p:spPr>
          <a:xfrm>
            <a:off x="3405151" y="279300"/>
            <a:ext cx="18792689" cy="105252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9" name="Shape 49"/>
          <p:cNvSpPr txBox="1">
            <a:spLocks noGrp="1"/>
          </p:cNvSpPr>
          <p:nvPr>
            <p:ph type="body" idx="23"/>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0" name="Shape 50"/>
          <p:cNvSpPr txBox="1">
            <a:spLocks noGrp="1"/>
          </p:cNvSpPr>
          <p:nvPr>
            <p:ph type="body" idx="24"/>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1" name="Shape 51"/>
          <p:cNvSpPr txBox="1">
            <a:spLocks noGrp="1"/>
          </p:cNvSpPr>
          <p:nvPr>
            <p:ph type="body" idx="25"/>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2" name="Shape 52"/>
          <p:cNvSpPr txBox="1">
            <a:spLocks noGrp="1"/>
          </p:cNvSpPr>
          <p:nvPr>
            <p:ph type="body" idx="26"/>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3" name="Shape 53"/>
          <p:cNvSpPr txBox="1">
            <a:spLocks noGrp="1"/>
          </p:cNvSpPr>
          <p:nvPr>
            <p:ph type="body" idx="27"/>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4" name="Shape 54"/>
          <p:cNvSpPr txBox="1">
            <a:spLocks noGrp="1"/>
          </p:cNvSpPr>
          <p:nvPr>
            <p:ph type="body" idx="28"/>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5" name="Shape 55"/>
          <p:cNvSpPr txBox="1">
            <a:spLocks noGrp="1"/>
          </p:cNvSpPr>
          <p:nvPr>
            <p:ph type="body" idx="29"/>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6" name="Shape 56"/>
          <p:cNvSpPr txBox="1">
            <a:spLocks noGrp="1"/>
          </p:cNvSpPr>
          <p:nvPr>
            <p:ph type="body" idx="30"/>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7" name="Shape 57"/>
          <p:cNvSpPr txBox="1">
            <a:spLocks noGrp="1"/>
          </p:cNvSpPr>
          <p:nvPr>
            <p:ph type="body" idx="31"/>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8" name="Shape 58"/>
          <p:cNvSpPr txBox="1">
            <a:spLocks noGrp="1"/>
          </p:cNvSpPr>
          <p:nvPr>
            <p:ph type="body" idx="32"/>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9" name="Shape 59"/>
          <p:cNvSpPr txBox="1">
            <a:spLocks noGrp="1"/>
          </p:cNvSpPr>
          <p:nvPr>
            <p:ph type="body" idx="33"/>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0" name="Shape 60"/>
          <p:cNvSpPr txBox="1">
            <a:spLocks noGrp="1"/>
          </p:cNvSpPr>
          <p:nvPr>
            <p:ph type="body" idx="34"/>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1" name="Shape 61"/>
          <p:cNvSpPr txBox="1">
            <a:spLocks noGrp="1"/>
          </p:cNvSpPr>
          <p:nvPr>
            <p:ph type="body" idx="35"/>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2" name="Shape 62"/>
          <p:cNvSpPr txBox="1">
            <a:spLocks noGrp="1"/>
          </p:cNvSpPr>
          <p:nvPr>
            <p:ph type="body" idx="36"/>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3" name="Shape 63"/>
          <p:cNvSpPr txBox="1">
            <a:spLocks noGrp="1"/>
          </p:cNvSpPr>
          <p:nvPr>
            <p:ph type="body" idx="37"/>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4" name="Shape 64"/>
          <p:cNvSpPr txBox="1">
            <a:spLocks noGrp="1"/>
          </p:cNvSpPr>
          <p:nvPr>
            <p:ph type="body" idx="38"/>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5" name="Shape 65"/>
          <p:cNvSpPr txBox="1">
            <a:spLocks noGrp="1"/>
          </p:cNvSpPr>
          <p:nvPr>
            <p:ph type="body" idx="39"/>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6" name="Shape 66"/>
          <p:cNvSpPr txBox="1">
            <a:spLocks noGrp="1"/>
          </p:cNvSpPr>
          <p:nvPr>
            <p:ph type="body" idx="40"/>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7" name="Shape 67"/>
          <p:cNvSpPr txBox="1">
            <a:spLocks noGrp="1"/>
          </p:cNvSpPr>
          <p:nvPr>
            <p:ph type="body" idx="41"/>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8" name="Shape 68"/>
          <p:cNvSpPr txBox="1">
            <a:spLocks noGrp="1"/>
          </p:cNvSpPr>
          <p:nvPr>
            <p:ph type="body" idx="42"/>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9" name="Shape 69"/>
          <p:cNvSpPr txBox="1">
            <a:spLocks noGrp="1"/>
          </p:cNvSpPr>
          <p:nvPr>
            <p:ph type="body" idx="43"/>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0" name="Shape 70"/>
          <p:cNvSpPr txBox="1">
            <a:spLocks noGrp="1"/>
          </p:cNvSpPr>
          <p:nvPr>
            <p:ph type="body" idx="44"/>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1" name="Shape 71"/>
          <p:cNvSpPr txBox="1">
            <a:spLocks noGrp="1"/>
          </p:cNvSpPr>
          <p:nvPr>
            <p:ph type="body" idx="45"/>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2" name="Shape 72"/>
          <p:cNvSpPr txBox="1">
            <a:spLocks noGrp="1"/>
          </p:cNvSpPr>
          <p:nvPr>
            <p:ph type="body" idx="46"/>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3" name="Shape 73"/>
          <p:cNvSpPr txBox="1">
            <a:spLocks noGrp="1"/>
          </p:cNvSpPr>
          <p:nvPr>
            <p:ph type="body" idx="47"/>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4" name="Shape 74"/>
          <p:cNvSpPr txBox="1">
            <a:spLocks noGrp="1"/>
          </p:cNvSpPr>
          <p:nvPr>
            <p:ph type="body" idx="48"/>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5" name="Shape 75"/>
          <p:cNvSpPr txBox="1">
            <a:spLocks noGrp="1"/>
          </p:cNvSpPr>
          <p:nvPr>
            <p:ph type="body" idx="49"/>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6" name="Shape 76"/>
          <p:cNvSpPr txBox="1">
            <a:spLocks noGrp="1"/>
          </p:cNvSpPr>
          <p:nvPr>
            <p:ph type="body" idx="50"/>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7" name="Shape 77"/>
          <p:cNvSpPr txBox="1">
            <a:spLocks noGrp="1"/>
          </p:cNvSpPr>
          <p:nvPr>
            <p:ph type="body" idx="51"/>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8" name="Shape 78"/>
          <p:cNvSpPr txBox="1">
            <a:spLocks noGrp="1"/>
          </p:cNvSpPr>
          <p:nvPr>
            <p:ph type="body" idx="52"/>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9" name="Shape 79"/>
          <p:cNvSpPr txBox="1">
            <a:spLocks noGrp="1"/>
          </p:cNvSpPr>
          <p:nvPr>
            <p:ph type="body" idx="53"/>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0" name="Shape 80"/>
          <p:cNvSpPr txBox="1">
            <a:spLocks noGrp="1"/>
          </p:cNvSpPr>
          <p:nvPr>
            <p:ph type="body" idx="54"/>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1" name="Shape 81"/>
          <p:cNvSpPr txBox="1">
            <a:spLocks noGrp="1"/>
          </p:cNvSpPr>
          <p:nvPr>
            <p:ph type="body" idx="55"/>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2" name="Shape 82"/>
          <p:cNvSpPr txBox="1">
            <a:spLocks noGrp="1"/>
          </p:cNvSpPr>
          <p:nvPr>
            <p:ph type="body" idx="56"/>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3" name="Shape 83"/>
          <p:cNvSpPr txBox="1">
            <a:spLocks noGrp="1"/>
          </p:cNvSpPr>
          <p:nvPr>
            <p:ph type="body" idx="57"/>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4" name="Shape 84"/>
          <p:cNvSpPr txBox="1">
            <a:spLocks noGrp="1"/>
          </p:cNvSpPr>
          <p:nvPr>
            <p:ph type="body" idx="58"/>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5" name="Shape 85"/>
          <p:cNvSpPr txBox="1">
            <a:spLocks noGrp="1"/>
          </p:cNvSpPr>
          <p:nvPr>
            <p:ph type="body" idx="59"/>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6" name="Shape 86"/>
          <p:cNvSpPr txBox="1">
            <a:spLocks noGrp="1"/>
          </p:cNvSpPr>
          <p:nvPr>
            <p:ph type="title"/>
          </p:nvPr>
        </p:nvSpPr>
        <p:spPr>
          <a:xfrm>
            <a:off x="1280159" y="766079"/>
            <a:ext cx="23042670" cy="320649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p:nvPr/>
        </p:nvSpPr>
        <p:spPr>
          <a:xfrm>
            <a:off x="527448" y="3733795"/>
            <a:ext cx="7928199" cy="1973746"/>
          </a:xfrm>
          <a:prstGeom prst="rect">
            <a:avLst/>
          </a:prstGeom>
          <a:noFill/>
          <a:ln>
            <a:noFill/>
          </a:ln>
        </p:spPr>
        <p:txBody>
          <a:bodyPr lIns="133350" tIns="133350" rIns="133350" bIns="133350" anchor="t" anchorCtr="0">
            <a:noAutofit/>
          </a:bodyPr>
          <a:lstStyle/>
          <a:p>
            <a:r>
              <a:rPr lang="en-US" sz="2000" dirty="0"/>
              <a:t>The rapid deployment and optimal operation of Micro-grids is an essential step </a:t>
            </a:r>
            <a:r>
              <a:rPr lang="en-US" sz="2000" dirty="0" smtClean="0"/>
              <a:t>in increasing </a:t>
            </a:r>
            <a:r>
              <a:rPr lang="en-US" sz="2000" dirty="0"/>
              <a:t>the adoption of solar power, improving grid resilience and expanding </a:t>
            </a:r>
            <a:r>
              <a:rPr lang="en-US" sz="2000" dirty="0" smtClean="0"/>
              <a:t>electrical power </a:t>
            </a:r>
            <a:r>
              <a:rPr lang="en-US" sz="2000" dirty="0"/>
              <a:t>availability in developing countries. Micro grids integrate local energy generation</a:t>
            </a:r>
          </a:p>
          <a:p>
            <a:r>
              <a:rPr lang="en-US" sz="2000" dirty="0"/>
              <a:t>and storage, local loads and run in isolation or with a </a:t>
            </a:r>
            <a:r>
              <a:rPr lang="en-US" sz="2000" dirty="0" smtClean="0"/>
              <a:t>grid connection</a:t>
            </a:r>
            <a:r>
              <a:rPr lang="en-US" sz="2000" dirty="0"/>
              <a:t>. Given </a:t>
            </a:r>
            <a:r>
              <a:rPr lang="en-US" sz="2000" dirty="0" smtClean="0"/>
              <a:t>time-of-day grid </a:t>
            </a:r>
            <a:r>
              <a:rPr lang="en-US" sz="2000" dirty="0"/>
              <a:t>energy pricing, predictions of solar energy production and knowledge of </a:t>
            </a:r>
            <a:r>
              <a:rPr lang="en-US" sz="2000" dirty="0" smtClean="0"/>
              <a:t>upcoming loads</a:t>
            </a:r>
            <a:r>
              <a:rPr lang="en-US" sz="2000" dirty="0"/>
              <a:t>, it is possible to determine the optimal operating policy. This paper presents </a:t>
            </a:r>
            <a:r>
              <a:rPr lang="en-US" sz="2000" dirty="0" smtClean="0"/>
              <a:t>a system </a:t>
            </a:r>
            <a:r>
              <a:rPr lang="en-US" sz="2000" dirty="0"/>
              <a:t>that combines historical weather and usage data with neural-network </a:t>
            </a:r>
            <a:r>
              <a:rPr lang="en-US" sz="2000" dirty="0" smtClean="0"/>
              <a:t>prediction and </a:t>
            </a:r>
            <a:r>
              <a:rPr lang="en-US" sz="2000" dirty="0"/>
              <a:t>reinforcement learning methods to determine this policy. The results of this </a:t>
            </a:r>
            <a:r>
              <a:rPr lang="en-US" sz="2000" dirty="0" smtClean="0"/>
              <a:t>study show </a:t>
            </a:r>
            <a:r>
              <a:rPr lang="en-US" sz="2000" dirty="0"/>
              <a:t>that given a cost of electricity, weather data for a region, and a specific battery </a:t>
            </a:r>
            <a:r>
              <a:rPr lang="en-US" sz="2000" dirty="0" smtClean="0"/>
              <a:t>size the </a:t>
            </a:r>
            <a:r>
              <a:rPr lang="en-US" sz="2000" dirty="0"/>
              <a:t>net gain of a Micro-grid can completely offset the cost of operation.</a:t>
            </a:r>
          </a:p>
          <a:p>
            <a:pPr>
              <a:buClr>
                <a:srgbClr val="000000"/>
              </a:buClr>
              <a:buSzPct val="25000"/>
              <a:buFont typeface="Arial"/>
              <a:buChar char=""/>
            </a:pPr>
            <a:r>
              <a:rPr lang="en-US" sz="1867" dirty="0" smtClean="0"/>
              <a:t> </a:t>
            </a:r>
            <a:endParaRPr lang="en-US" sz="1867" dirty="0"/>
          </a:p>
        </p:txBody>
      </p:sp>
      <p:sp>
        <p:nvSpPr>
          <p:cNvPr id="133" name="Shape 133"/>
          <p:cNvSpPr txBox="1"/>
          <p:nvPr/>
        </p:nvSpPr>
        <p:spPr>
          <a:xfrm>
            <a:off x="538298" y="3329479"/>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Abstract</a:t>
            </a:r>
          </a:p>
        </p:txBody>
      </p:sp>
      <p:sp>
        <p:nvSpPr>
          <p:cNvPr id="140" name="Shape 140"/>
          <p:cNvSpPr txBox="1"/>
          <p:nvPr/>
        </p:nvSpPr>
        <p:spPr>
          <a:xfrm>
            <a:off x="3191762" y="1162010"/>
            <a:ext cx="18792689" cy="555030"/>
          </a:xfrm>
          <a:prstGeom prst="rect">
            <a:avLst/>
          </a:prstGeom>
          <a:noFill/>
          <a:ln>
            <a:noFill/>
          </a:ln>
        </p:spPr>
        <p:txBody>
          <a:bodyPr lIns="74754" tIns="37377" rIns="74754" bIns="37377" anchor="t" anchorCtr="0">
            <a:noAutofit/>
          </a:bodyPr>
          <a:lstStyle/>
          <a:p>
            <a:pPr algn="ctr">
              <a:buClr>
                <a:srgbClr val="000000"/>
              </a:buClr>
              <a:buSzPct val="25000"/>
            </a:pPr>
            <a:r>
              <a:rPr lang="en-US" sz="3850" dirty="0" smtClean="0">
                <a:solidFill>
                  <a:schemeClr val="bg1"/>
                </a:solidFill>
              </a:rPr>
              <a:t>Trenton Griffiths and Jeff </a:t>
            </a:r>
            <a:r>
              <a:rPr lang="en-US" sz="3850" dirty="0" err="1" smtClean="0">
                <a:solidFill>
                  <a:schemeClr val="bg1"/>
                </a:solidFill>
              </a:rPr>
              <a:t>Wasden</a:t>
            </a:r>
            <a:endParaRPr lang="en-US" sz="3850" dirty="0">
              <a:solidFill>
                <a:schemeClr val="bg1"/>
              </a:solidFill>
            </a:endParaRPr>
          </a:p>
          <a:p>
            <a:pPr algn="ctr">
              <a:buClr>
                <a:srgbClr val="000000"/>
              </a:buClr>
              <a:buSzPct val="25000"/>
            </a:pPr>
            <a:r>
              <a:rPr lang="en-US" sz="3850" dirty="0">
                <a:solidFill>
                  <a:schemeClr val="bg1"/>
                </a:solidFill>
              </a:rPr>
              <a:t>CS  5890  ------   Machine Intelligence in Clean Energy ----- </a:t>
            </a:r>
            <a:r>
              <a:rPr lang="en-US" sz="3850" dirty="0" smtClean="0">
                <a:solidFill>
                  <a:schemeClr val="bg1"/>
                </a:solidFill>
              </a:rPr>
              <a:t>Fall 2018</a:t>
            </a:r>
            <a:endParaRPr lang="en-US" sz="3850" dirty="0">
              <a:solidFill>
                <a:schemeClr val="bg1"/>
              </a:solidFill>
            </a:endParaRPr>
          </a:p>
        </p:txBody>
      </p:sp>
      <p:sp>
        <p:nvSpPr>
          <p:cNvPr id="141" name="Shape 141"/>
          <p:cNvSpPr txBox="1"/>
          <p:nvPr/>
        </p:nvSpPr>
        <p:spPr>
          <a:xfrm>
            <a:off x="3405151" y="279300"/>
            <a:ext cx="18792689" cy="1052520"/>
          </a:xfrm>
          <a:prstGeom prst="rect">
            <a:avLst/>
          </a:prstGeom>
          <a:noFill/>
          <a:ln>
            <a:noFill/>
          </a:ln>
        </p:spPr>
        <p:txBody>
          <a:bodyPr lIns="74754" tIns="37377" rIns="74754" bIns="37377" anchor="t" anchorCtr="0">
            <a:noAutofit/>
          </a:bodyPr>
          <a:lstStyle/>
          <a:p>
            <a:pPr algn="ctr">
              <a:buClr>
                <a:srgbClr val="000000"/>
              </a:buClr>
              <a:buSzPct val="25000"/>
              <a:buFont typeface="Arial"/>
              <a:buChar char=""/>
            </a:pPr>
            <a:r>
              <a:rPr lang="en-US" sz="5600" dirty="0" smtClean="0">
                <a:solidFill>
                  <a:schemeClr val="bg1"/>
                </a:solidFill>
              </a:rPr>
              <a:t>Micro-Grid Optimization</a:t>
            </a:r>
            <a:endParaRPr lang="en-US" sz="5600" dirty="0">
              <a:solidFill>
                <a:schemeClr val="bg1"/>
              </a:solidFill>
            </a:endParaRPr>
          </a:p>
        </p:txBody>
      </p:sp>
      <p:sp>
        <p:nvSpPr>
          <p:cNvPr id="142" name="Shape 142"/>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43" name="Shape 143"/>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4" name="Shape 144"/>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5" name="Shape 145"/>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6" name="Shape 146"/>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7" name="Shape 147"/>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8" name="Shape 148"/>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9" name="Shape 149"/>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50" name="Shape 150"/>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51" name="Shape 151"/>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52" name="Shape 152"/>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53" name="Shape 153"/>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4" name="Shape 154"/>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5" name="Shape 155"/>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6" name="Shape 156"/>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7" name="Shape 157"/>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8" name="Shape 158"/>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9" name="Shape 159"/>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0" name="Shape 160"/>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1" name="Shape 161"/>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2" name="Shape 162"/>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3" name="Shape 163"/>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4" name="Shape 164"/>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5" name="Shape 165"/>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6" name="Shape 166"/>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8" name="Shape 168"/>
          <p:cNvSpPr/>
          <p:nvPr/>
        </p:nvSpPr>
        <p:spPr>
          <a:xfrm>
            <a:off x="20162519" y="465990"/>
            <a:ext cx="3680460" cy="2067659"/>
          </a:xfrm>
          <a:prstGeom prst="rect">
            <a:avLst/>
          </a:prstGeom>
          <a:noFill/>
          <a:ln>
            <a:noFill/>
          </a:ln>
        </p:spPr>
        <p:txBody>
          <a:bodyPr lIns="53331" tIns="53331" rIns="53331" bIns="53331" anchor="ctr" anchorCtr="0">
            <a:noAutofit/>
          </a:bodyPr>
          <a:lstStyle/>
          <a:p>
            <a:endParaRPr sz="477"/>
          </a:p>
        </p:txBody>
      </p:sp>
      <p:sp>
        <p:nvSpPr>
          <p:cNvPr id="62" name="Shape 132"/>
          <p:cNvSpPr txBox="1"/>
          <p:nvPr/>
        </p:nvSpPr>
        <p:spPr>
          <a:xfrm>
            <a:off x="601797" y="8839851"/>
            <a:ext cx="7928199" cy="2951549"/>
          </a:xfrm>
          <a:prstGeom prst="rect">
            <a:avLst/>
          </a:prstGeom>
          <a:noFill/>
          <a:ln>
            <a:noFill/>
          </a:ln>
        </p:spPr>
        <p:txBody>
          <a:bodyPr lIns="133350" tIns="133350" rIns="133350" bIns="133350" anchor="t" anchorCtr="0">
            <a:noAutofit/>
          </a:bodyPr>
          <a:lstStyle/>
          <a:p>
            <a:pPr>
              <a:buClr>
                <a:srgbClr val="000000"/>
              </a:buClr>
              <a:buSzPct val="25000"/>
            </a:pPr>
            <a:r>
              <a:rPr lang="en-US" sz="1867" dirty="0" smtClean="0"/>
              <a:t>With in micro-grids the problem of when to discharge the battery, as well as by how much, causes significant inefficiency in the system. The problem addressed in this project was that of optimization of a micro-grid. Using a V-Learning algorithm to calculate the best times and intervals to discharge and charge the battery increased the net gain of the system. (SOMETHING LIKE THIS?)</a:t>
            </a:r>
            <a:endParaRPr lang="en-US" sz="1867" dirty="0"/>
          </a:p>
          <a:p>
            <a:pPr>
              <a:buClr>
                <a:srgbClr val="000000"/>
              </a:buClr>
              <a:buSzPct val="25000"/>
              <a:buFont typeface="Arial"/>
              <a:buChar char=""/>
            </a:pPr>
            <a:r>
              <a:rPr lang="en-US" sz="1867" dirty="0"/>
              <a:t> </a:t>
            </a:r>
          </a:p>
        </p:txBody>
      </p:sp>
      <p:sp>
        <p:nvSpPr>
          <p:cNvPr id="63" name="Shape 133"/>
          <p:cNvSpPr txBox="1"/>
          <p:nvPr/>
        </p:nvSpPr>
        <p:spPr>
          <a:xfrm>
            <a:off x="696591" y="8271195"/>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Problem Description</a:t>
            </a:r>
          </a:p>
        </p:txBody>
      </p:sp>
      <p:sp>
        <p:nvSpPr>
          <p:cNvPr id="64" name="Shape 132"/>
          <p:cNvSpPr txBox="1"/>
          <p:nvPr/>
        </p:nvSpPr>
        <p:spPr>
          <a:xfrm>
            <a:off x="601797" y="14337484"/>
            <a:ext cx="7928199" cy="2951549"/>
          </a:xfrm>
          <a:prstGeom prst="rect">
            <a:avLst/>
          </a:prstGeom>
          <a:noFill/>
          <a:ln>
            <a:noFill/>
          </a:ln>
        </p:spPr>
        <p:txBody>
          <a:bodyPr lIns="133350" tIns="133350" rIns="133350" bIns="133350" anchor="t" anchorCtr="0">
            <a:noAutofit/>
          </a:bodyPr>
          <a:lstStyle/>
          <a:p>
            <a:pPr>
              <a:buClr>
                <a:srgbClr val="000000"/>
              </a:buClr>
              <a:buSzPct val="25000"/>
              <a:buFont typeface="Arial"/>
              <a:buChar char=""/>
            </a:pPr>
            <a:r>
              <a:rPr lang="en-US" sz="1867" dirty="0" smtClean="0"/>
              <a:t>If we implement the NN we will have to change the model and reward function from deterministic to probabilistic. Won’t this require a lot of our code to change??? If not what is a good way to make it not need to change a lot.</a:t>
            </a:r>
            <a:endParaRPr lang="en-US" sz="1867" dirty="0"/>
          </a:p>
          <a:p>
            <a:pPr>
              <a:buClr>
                <a:srgbClr val="000000"/>
              </a:buClr>
              <a:buSzPct val="25000"/>
              <a:buFont typeface="Arial"/>
              <a:buChar char=""/>
            </a:pPr>
            <a:r>
              <a:rPr lang="en-US" sz="1867" dirty="0"/>
              <a:t> </a:t>
            </a:r>
          </a:p>
        </p:txBody>
      </p:sp>
      <p:sp>
        <p:nvSpPr>
          <p:cNvPr id="65" name="Shape 133"/>
          <p:cNvSpPr txBox="1"/>
          <p:nvPr/>
        </p:nvSpPr>
        <p:spPr>
          <a:xfrm>
            <a:off x="734821" y="13767684"/>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Method</a:t>
            </a:r>
          </a:p>
        </p:txBody>
      </p:sp>
      <p:sp>
        <p:nvSpPr>
          <p:cNvPr id="66" name="TextBox 65"/>
          <p:cNvSpPr txBox="1"/>
          <p:nvPr/>
        </p:nvSpPr>
        <p:spPr>
          <a:xfrm>
            <a:off x="4632766" y="15810796"/>
            <a:ext cx="2870784" cy="5424562"/>
          </a:xfrm>
          <a:prstGeom prst="rect">
            <a:avLst/>
          </a:prstGeom>
          <a:solidFill>
            <a:schemeClr val="bg2"/>
          </a:solidFill>
        </p:spPr>
        <p:txBody>
          <a:bodyPr wrap="square" rtlCol="0">
            <a:spAutoFit/>
          </a:bodyPr>
          <a:lstStyle/>
          <a:p>
            <a:endParaRPr lang="en-US" sz="3150" dirty="0">
              <a:solidFill>
                <a:schemeClr val="tx1"/>
              </a:solidFill>
            </a:endParaRPr>
          </a:p>
          <a:p>
            <a:endParaRPr lang="en-US" sz="3150" dirty="0">
              <a:solidFill>
                <a:schemeClr val="bg1"/>
              </a:solidFill>
            </a:endParaRPr>
          </a:p>
          <a:p>
            <a:r>
              <a:rPr lang="en-US" sz="3150" dirty="0">
                <a:solidFill>
                  <a:schemeClr val="bg1"/>
                </a:solidFill>
              </a:rPr>
              <a:t>Graphical representation for the method: Picture/</a:t>
            </a:r>
          </a:p>
          <a:p>
            <a:r>
              <a:rPr lang="en-US" sz="3150" dirty="0">
                <a:solidFill>
                  <a:schemeClr val="bg1"/>
                </a:solidFill>
              </a:rPr>
              <a:t>Algorithm</a:t>
            </a:r>
          </a:p>
          <a:p>
            <a:r>
              <a:rPr lang="en-US" sz="3150" dirty="0">
                <a:solidFill>
                  <a:schemeClr val="bg1"/>
                </a:solidFill>
              </a:rPr>
              <a:t>Flowchart/</a:t>
            </a:r>
          </a:p>
          <a:p>
            <a:r>
              <a:rPr lang="en-US" sz="3150" dirty="0">
                <a:solidFill>
                  <a:schemeClr val="bg1"/>
                </a:solidFill>
              </a:rPr>
              <a:t>Equations</a:t>
            </a:r>
          </a:p>
          <a:p>
            <a:endParaRPr lang="en-US" sz="3150" dirty="0">
              <a:solidFill>
                <a:schemeClr val="tx1"/>
              </a:solidFill>
            </a:endParaRPr>
          </a:p>
        </p:txBody>
      </p:sp>
      <p:sp>
        <p:nvSpPr>
          <p:cNvPr id="67" name="Shape 132"/>
          <p:cNvSpPr txBox="1"/>
          <p:nvPr/>
        </p:nvSpPr>
        <p:spPr>
          <a:xfrm>
            <a:off x="8917152" y="3856643"/>
            <a:ext cx="7928199" cy="2951549"/>
          </a:xfrm>
          <a:prstGeom prst="rect">
            <a:avLst/>
          </a:prstGeom>
          <a:noFill/>
          <a:ln>
            <a:noFill/>
          </a:ln>
        </p:spPr>
        <p:txBody>
          <a:bodyPr lIns="133350" tIns="133350" rIns="133350" bIns="133350" anchor="t" anchorCtr="0">
            <a:noAutofit/>
          </a:bodyPr>
          <a:lstStyle/>
          <a:p>
            <a:pPr>
              <a:buClr>
                <a:srgbClr val="000000"/>
              </a:buClr>
              <a:buSzPct val="25000"/>
            </a:pPr>
            <a:r>
              <a:rPr lang="en-US" sz="1867" dirty="0" smtClean="0"/>
              <a:t>Using a </a:t>
            </a:r>
            <a:r>
              <a:rPr lang="en-US" sz="1867" smtClean="0"/>
              <a:t>dummy load</a:t>
            </a:r>
            <a:endParaRPr lang="en-US" sz="1867" dirty="0"/>
          </a:p>
        </p:txBody>
      </p:sp>
      <p:sp>
        <p:nvSpPr>
          <p:cNvPr id="68" name="Shape 133"/>
          <p:cNvSpPr txBox="1"/>
          <p:nvPr/>
        </p:nvSpPr>
        <p:spPr>
          <a:xfrm>
            <a:off x="8938705" y="3318264"/>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Results</a:t>
            </a:r>
          </a:p>
        </p:txBody>
      </p:sp>
      <p:sp>
        <p:nvSpPr>
          <p:cNvPr id="71" name="TextBox 70"/>
          <p:cNvSpPr txBox="1"/>
          <p:nvPr/>
        </p:nvSpPr>
        <p:spPr>
          <a:xfrm>
            <a:off x="9130435" y="5798306"/>
            <a:ext cx="3457672" cy="5909310"/>
          </a:xfrm>
          <a:prstGeom prst="rect">
            <a:avLst/>
          </a:prstGeom>
          <a:solidFill>
            <a:schemeClr val="bg2"/>
          </a:solidFill>
        </p:spPr>
        <p:txBody>
          <a:bodyPr wrap="square" rtlCol="0">
            <a:spAutoFit/>
          </a:bodyPr>
          <a:lstStyle/>
          <a:p>
            <a:endParaRPr lang="en-US" sz="3150" dirty="0">
              <a:solidFill>
                <a:schemeClr val="tx1"/>
              </a:solidFill>
            </a:endParaRPr>
          </a:p>
          <a:p>
            <a:endParaRPr lang="en-US" sz="3150" dirty="0">
              <a:solidFill>
                <a:schemeClr val="tx1"/>
              </a:solidFill>
            </a:endParaRPr>
          </a:p>
          <a:p>
            <a:r>
              <a:rPr lang="en-US" sz="3150" dirty="0">
                <a:solidFill>
                  <a:schemeClr val="bg1"/>
                </a:solidFill>
              </a:rPr>
              <a:t>Graphical representation </a:t>
            </a:r>
          </a:p>
          <a:p>
            <a:endParaRPr lang="en-US" sz="3150" dirty="0">
              <a:solidFill>
                <a:schemeClr val="bg1"/>
              </a:solidFill>
            </a:endParaRPr>
          </a:p>
          <a:p>
            <a:r>
              <a:rPr lang="en-US" sz="3150" dirty="0">
                <a:solidFill>
                  <a:schemeClr val="bg1"/>
                </a:solidFill>
              </a:rPr>
              <a:t>or the results</a:t>
            </a:r>
          </a:p>
          <a:p>
            <a:endParaRPr lang="en-US" sz="3150" dirty="0">
              <a:solidFill>
                <a:schemeClr val="tx1"/>
              </a:solidFill>
            </a:endParaRPr>
          </a:p>
          <a:p>
            <a:endParaRPr lang="en-US" sz="3150" dirty="0">
              <a:solidFill>
                <a:schemeClr val="tx1"/>
              </a:solidFill>
            </a:endParaRPr>
          </a:p>
          <a:p>
            <a:endParaRPr lang="en-US" sz="3150" dirty="0">
              <a:solidFill>
                <a:schemeClr val="tx1"/>
              </a:solidFill>
            </a:endParaRPr>
          </a:p>
          <a:p>
            <a:endParaRPr lang="en-US" sz="3150" dirty="0">
              <a:solidFill>
                <a:schemeClr val="tx1"/>
              </a:solidFill>
            </a:endParaRPr>
          </a:p>
          <a:p>
            <a:endParaRPr lang="en-US" sz="3150" dirty="0">
              <a:solidFill>
                <a:schemeClr val="tx1"/>
              </a:solidFill>
            </a:endParaRPr>
          </a:p>
          <a:p>
            <a:endParaRPr lang="en-US" sz="3150" dirty="0">
              <a:solidFill>
                <a:schemeClr val="tx1"/>
              </a:solidFill>
            </a:endParaRPr>
          </a:p>
        </p:txBody>
      </p:sp>
      <p:sp>
        <p:nvSpPr>
          <p:cNvPr id="72" name="TextBox 71"/>
          <p:cNvSpPr txBox="1"/>
          <p:nvPr/>
        </p:nvSpPr>
        <p:spPr>
          <a:xfrm>
            <a:off x="12801495" y="13417428"/>
            <a:ext cx="2933175" cy="3000821"/>
          </a:xfrm>
          <a:prstGeom prst="rect">
            <a:avLst/>
          </a:prstGeom>
          <a:solidFill>
            <a:schemeClr val="bg2"/>
          </a:solidFill>
        </p:spPr>
        <p:txBody>
          <a:bodyPr wrap="square" rtlCol="0">
            <a:spAutoFit/>
          </a:bodyPr>
          <a:lstStyle/>
          <a:p>
            <a:endParaRPr lang="en-US" sz="3150" dirty="0">
              <a:solidFill>
                <a:schemeClr val="tx1"/>
              </a:solidFill>
            </a:endParaRPr>
          </a:p>
          <a:p>
            <a:endParaRPr lang="en-US" sz="3150" dirty="0">
              <a:solidFill>
                <a:schemeClr val="tx1"/>
              </a:solidFill>
            </a:endParaRPr>
          </a:p>
          <a:p>
            <a:r>
              <a:rPr lang="en-US" sz="3150" dirty="0">
                <a:solidFill>
                  <a:schemeClr val="bg1"/>
                </a:solidFill>
              </a:rPr>
              <a:t>Graphical representation for the results</a:t>
            </a:r>
          </a:p>
          <a:p>
            <a:endParaRPr lang="en-US" sz="3150" dirty="0">
              <a:solidFill>
                <a:schemeClr val="tx1"/>
              </a:solidFill>
            </a:endParaRPr>
          </a:p>
        </p:txBody>
      </p:sp>
      <p:sp>
        <p:nvSpPr>
          <p:cNvPr id="73" name="TextBox 72"/>
          <p:cNvSpPr txBox="1"/>
          <p:nvPr/>
        </p:nvSpPr>
        <p:spPr>
          <a:xfrm>
            <a:off x="13256573" y="5535852"/>
            <a:ext cx="2933175" cy="2516073"/>
          </a:xfrm>
          <a:prstGeom prst="rect">
            <a:avLst/>
          </a:prstGeom>
          <a:solidFill>
            <a:schemeClr val="bg2"/>
          </a:solidFill>
        </p:spPr>
        <p:txBody>
          <a:bodyPr wrap="square" rtlCol="0">
            <a:spAutoFit/>
          </a:bodyPr>
          <a:lstStyle/>
          <a:p>
            <a:endParaRPr lang="en-US" sz="3150" dirty="0">
              <a:solidFill>
                <a:schemeClr val="bg1"/>
              </a:solidFill>
            </a:endParaRPr>
          </a:p>
          <a:p>
            <a:r>
              <a:rPr lang="en-US" sz="3150" dirty="0">
                <a:solidFill>
                  <a:schemeClr val="bg1"/>
                </a:solidFill>
              </a:rPr>
              <a:t>Graphical representation for the results</a:t>
            </a:r>
          </a:p>
          <a:p>
            <a:endParaRPr lang="en-US" sz="3150" dirty="0">
              <a:solidFill>
                <a:schemeClr val="tx1"/>
              </a:solidFill>
            </a:endParaRPr>
          </a:p>
        </p:txBody>
      </p:sp>
      <p:sp>
        <p:nvSpPr>
          <p:cNvPr id="75" name="Shape 132"/>
          <p:cNvSpPr txBox="1"/>
          <p:nvPr/>
        </p:nvSpPr>
        <p:spPr>
          <a:xfrm>
            <a:off x="13123123" y="8802793"/>
            <a:ext cx="2877978" cy="2656996"/>
          </a:xfrm>
          <a:prstGeom prst="rect">
            <a:avLst/>
          </a:prstGeom>
          <a:noFill/>
          <a:ln>
            <a:noFill/>
          </a:ln>
        </p:spPr>
        <p:txBody>
          <a:bodyPr lIns="133350" tIns="133350" rIns="133350" bIns="133350" anchor="t" anchorCtr="0">
            <a:noAutofit/>
          </a:bodyPr>
          <a:lstStyle/>
          <a:p>
            <a:pPr>
              <a:buClr>
                <a:srgbClr val="000000"/>
              </a:buClr>
              <a:buSzPct val="25000"/>
              <a:buFont typeface="Arial"/>
              <a:buChar char=""/>
            </a:pPr>
            <a:r>
              <a:rPr lang="en-US" sz="1867" dirty="0"/>
              <a:t>XXXXXXXXXXXXXXXXXXXXXXXXXXXXXXXXXXXXXXXXXXXXXXXXXXXXXXXXXXXXXXXXXXXXXXXXXXXXXXXXXXXXXXXXXXXXXXXXXXXXXXXXXXXXXXXXXXXXXXXXXXXXXXXX</a:t>
            </a:r>
          </a:p>
        </p:txBody>
      </p:sp>
      <p:sp>
        <p:nvSpPr>
          <p:cNvPr id="76" name="Shape 132"/>
          <p:cNvSpPr txBox="1"/>
          <p:nvPr/>
        </p:nvSpPr>
        <p:spPr>
          <a:xfrm>
            <a:off x="9101138" y="16459658"/>
            <a:ext cx="2877978" cy="1323152"/>
          </a:xfrm>
          <a:prstGeom prst="rect">
            <a:avLst/>
          </a:prstGeom>
          <a:noFill/>
          <a:ln>
            <a:noFill/>
          </a:ln>
        </p:spPr>
        <p:txBody>
          <a:bodyPr lIns="133350" tIns="133350" rIns="133350" bIns="133350" anchor="t" anchorCtr="0">
            <a:noAutofit/>
          </a:bodyPr>
          <a:lstStyle/>
          <a:p>
            <a:pPr>
              <a:buClr>
                <a:srgbClr val="000000"/>
              </a:buClr>
              <a:buSzPct val="25000"/>
              <a:buFont typeface="Arial"/>
              <a:buChar char=""/>
            </a:pPr>
            <a:r>
              <a:rPr lang="en-US" sz="1867" dirty="0"/>
              <a:t>Figure captions </a:t>
            </a:r>
            <a:r>
              <a:rPr lang="en-US" sz="1867" dirty="0" err="1"/>
              <a:t>xxxxxxx</a:t>
            </a:r>
            <a:endParaRPr lang="en-US" sz="1867" dirty="0"/>
          </a:p>
          <a:p>
            <a:pPr>
              <a:buClr>
                <a:srgbClr val="000000"/>
              </a:buClr>
              <a:buSzPct val="25000"/>
              <a:buFont typeface="Arial"/>
              <a:buChar char=""/>
            </a:pPr>
            <a:r>
              <a:rPr lang="en-US" sz="1867" dirty="0" err="1"/>
              <a:t>Xxxxxxxxxxxxxxxxxxxxx</a:t>
            </a:r>
            <a:endParaRPr lang="en-US" sz="1867" dirty="0"/>
          </a:p>
          <a:p>
            <a:pPr>
              <a:buClr>
                <a:srgbClr val="000000"/>
              </a:buClr>
              <a:buSzPct val="25000"/>
              <a:buFont typeface="Arial"/>
              <a:buChar char=""/>
            </a:pPr>
            <a:r>
              <a:rPr lang="en-US" sz="1867" dirty="0" err="1"/>
              <a:t>xxxxxxxxxxxxxxxxx</a:t>
            </a:r>
            <a:endParaRPr lang="en-US" sz="1867" dirty="0"/>
          </a:p>
        </p:txBody>
      </p:sp>
      <p:sp>
        <p:nvSpPr>
          <p:cNvPr id="78" name="TextBox 77"/>
          <p:cNvSpPr txBox="1"/>
          <p:nvPr/>
        </p:nvSpPr>
        <p:spPr>
          <a:xfrm>
            <a:off x="9250613" y="13445789"/>
            <a:ext cx="2933175" cy="3000821"/>
          </a:xfrm>
          <a:prstGeom prst="rect">
            <a:avLst/>
          </a:prstGeom>
          <a:solidFill>
            <a:schemeClr val="bg2"/>
          </a:solidFill>
        </p:spPr>
        <p:txBody>
          <a:bodyPr wrap="square" rtlCol="0">
            <a:spAutoFit/>
          </a:bodyPr>
          <a:lstStyle/>
          <a:p>
            <a:endParaRPr lang="en-US" sz="3150" dirty="0">
              <a:solidFill>
                <a:schemeClr val="tx1"/>
              </a:solidFill>
            </a:endParaRPr>
          </a:p>
          <a:p>
            <a:endParaRPr lang="en-US" sz="3150" dirty="0">
              <a:solidFill>
                <a:schemeClr val="tx1"/>
              </a:solidFill>
            </a:endParaRPr>
          </a:p>
          <a:p>
            <a:r>
              <a:rPr lang="en-US" sz="3150" dirty="0">
                <a:solidFill>
                  <a:schemeClr val="bg1"/>
                </a:solidFill>
              </a:rPr>
              <a:t>Graphical representation for the results</a:t>
            </a:r>
          </a:p>
          <a:p>
            <a:endParaRPr lang="en-US" sz="3150" dirty="0">
              <a:solidFill>
                <a:schemeClr val="tx1"/>
              </a:solidFill>
            </a:endParaRPr>
          </a:p>
        </p:txBody>
      </p:sp>
      <p:sp>
        <p:nvSpPr>
          <p:cNvPr id="79" name="Shape 132"/>
          <p:cNvSpPr txBox="1"/>
          <p:nvPr/>
        </p:nvSpPr>
        <p:spPr>
          <a:xfrm>
            <a:off x="17327560" y="3715595"/>
            <a:ext cx="7928199" cy="1672970"/>
          </a:xfrm>
          <a:prstGeom prst="rect">
            <a:avLst/>
          </a:prstGeom>
          <a:noFill/>
          <a:ln>
            <a:noFill/>
          </a:ln>
        </p:spPr>
        <p:txBody>
          <a:bodyPr lIns="133350" tIns="133350" rIns="133350" bIns="133350" anchor="t" anchorCtr="0">
            <a:noAutofit/>
          </a:bodyPr>
          <a:lstStyle/>
          <a:p>
            <a:pPr>
              <a:buClr>
                <a:srgbClr val="000000"/>
              </a:buClr>
              <a:buSzPct val="25000"/>
            </a:pPr>
            <a:r>
              <a:rPr lang="en-US" sz="1867" dirty="0" smtClean="0"/>
              <a:t>A reinforcement learning algorithm was created using the current time, the charge in the system battery, and the load and solar energy generated by a facility</a:t>
            </a:r>
            <a:r>
              <a:rPr lang="en-US" sz="1867" dirty="0" smtClean="0"/>
              <a:t>. </a:t>
            </a:r>
            <a:r>
              <a:rPr lang="en-US" sz="1867" dirty="0" smtClean="0"/>
              <a:t>By implementing a reinforcement learning algorithm the net gain of the Micro-grid was able to surpass the net gain of the SELECT algorithm. </a:t>
            </a:r>
            <a:endParaRPr lang="en-US" sz="1867" dirty="0"/>
          </a:p>
          <a:p>
            <a:pPr>
              <a:buClr>
                <a:srgbClr val="000000"/>
              </a:buClr>
              <a:buSzPct val="25000"/>
              <a:buFont typeface="Arial"/>
              <a:buChar char=""/>
            </a:pPr>
            <a:r>
              <a:rPr lang="en-US" sz="1867" dirty="0"/>
              <a:t> </a:t>
            </a:r>
          </a:p>
        </p:txBody>
      </p:sp>
      <p:sp>
        <p:nvSpPr>
          <p:cNvPr id="80" name="Shape 133"/>
          <p:cNvSpPr txBox="1"/>
          <p:nvPr/>
        </p:nvSpPr>
        <p:spPr>
          <a:xfrm>
            <a:off x="17542384" y="3282248"/>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Summary</a:t>
            </a:r>
          </a:p>
        </p:txBody>
      </p:sp>
      <p:sp>
        <p:nvSpPr>
          <p:cNvPr id="81" name="Shape 132"/>
          <p:cNvSpPr txBox="1"/>
          <p:nvPr/>
        </p:nvSpPr>
        <p:spPr>
          <a:xfrm>
            <a:off x="17302370" y="6120273"/>
            <a:ext cx="7928199" cy="1793670"/>
          </a:xfrm>
          <a:prstGeom prst="rect">
            <a:avLst/>
          </a:prstGeom>
          <a:noFill/>
          <a:ln>
            <a:noFill/>
          </a:ln>
        </p:spPr>
        <p:txBody>
          <a:bodyPr lIns="133350" tIns="133350" rIns="133350" bIns="133350" anchor="t" anchorCtr="0">
            <a:noAutofit/>
          </a:bodyPr>
          <a:lstStyle/>
          <a:p>
            <a:pPr>
              <a:buClr>
                <a:srgbClr val="000000"/>
              </a:buClr>
              <a:buSzPct val="25000"/>
            </a:pPr>
            <a:r>
              <a:rPr lang="en-US" sz="1867" dirty="0" smtClean="0"/>
              <a:t>Future work on this project could include a Neural Network</a:t>
            </a:r>
            <a:r>
              <a:rPr lang="en-US" sz="1867" dirty="0" smtClean="0"/>
              <a:t> (NN)</a:t>
            </a:r>
            <a:r>
              <a:rPr lang="en-US" sz="1867" dirty="0" smtClean="0"/>
              <a:t> to predict the solar energy generation of the Micro-grid. By using a NN to predict the generated solar energy the machine learning model can become more accurate and efficient</a:t>
            </a:r>
            <a:r>
              <a:rPr lang="en-US" sz="1867" dirty="0"/>
              <a:t>. By doing this the model could use the weather data supplied from a local weather station to predict the energy generated </a:t>
            </a:r>
            <a:r>
              <a:rPr lang="en-US" sz="1867" dirty="0" err="1"/>
              <a:t>andt</a:t>
            </a:r>
            <a:r>
              <a:rPr lang="en-US" sz="1867" dirty="0"/>
              <a:t> hen compare the predicted energy to the actual energy. </a:t>
            </a:r>
            <a:r>
              <a:rPr lang="en-US" sz="1867" dirty="0" smtClean="0"/>
              <a:t>The current machine learning algorithm uses a value iteration model that is deterministic, but if the NN was to be implemented the model would need to include a discount factor and become probabilistic to account for the prediction and correction of the energy generation. </a:t>
            </a:r>
            <a:endParaRPr lang="en-US" sz="1867" dirty="0"/>
          </a:p>
          <a:p>
            <a:pPr>
              <a:buClr>
                <a:srgbClr val="000000"/>
              </a:buClr>
              <a:buSzPct val="25000"/>
              <a:buFont typeface="Arial"/>
              <a:buChar char=""/>
            </a:pPr>
            <a:endParaRPr lang="en-US" sz="1867" dirty="0"/>
          </a:p>
          <a:p>
            <a:pPr>
              <a:buClr>
                <a:srgbClr val="000000"/>
              </a:buClr>
              <a:buSzPct val="25000"/>
              <a:buFont typeface="Arial"/>
              <a:buChar char=""/>
            </a:pPr>
            <a:endParaRPr lang="en-US" sz="1867" dirty="0"/>
          </a:p>
        </p:txBody>
      </p:sp>
      <p:sp>
        <p:nvSpPr>
          <p:cNvPr id="82" name="Shape 133"/>
          <p:cNvSpPr txBox="1"/>
          <p:nvPr/>
        </p:nvSpPr>
        <p:spPr>
          <a:xfrm>
            <a:off x="17302370" y="5511015"/>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smtClean="0"/>
              <a:t>Future Work</a:t>
            </a:r>
            <a:endParaRPr lang="en-US" sz="2800" b="1" dirty="0"/>
          </a:p>
        </p:txBody>
      </p:sp>
      <p:sp>
        <p:nvSpPr>
          <p:cNvPr id="83" name="Shape 132"/>
          <p:cNvSpPr txBox="1"/>
          <p:nvPr/>
        </p:nvSpPr>
        <p:spPr>
          <a:xfrm>
            <a:off x="17259794" y="16856321"/>
            <a:ext cx="7928199" cy="1852978"/>
          </a:xfrm>
          <a:prstGeom prst="rect">
            <a:avLst/>
          </a:prstGeom>
          <a:noFill/>
          <a:ln>
            <a:noFill/>
          </a:ln>
        </p:spPr>
        <p:txBody>
          <a:bodyPr lIns="133350" tIns="133350" rIns="133350" bIns="133350" anchor="t" anchorCtr="0">
            <a:noAutofit/>
          </a:bodyPr>
          <a:lstStyle/>
          <a:p>
            <a:pPr>
              <a:buClr>
                <a:srgbClr val="000000"/>
              </a:buClr>
              <a:buSzPct val="25000"/>
            </a:pPr>
            <a:r>
              <a:rPr lang="en-US" sz="1867" dirty="0"/>
              <a:t>XXXXXXXXXXXXXXXXXXXXXXXXXXXXXXXXXXXXXXXXXXXXXXXXXXXXXXXXXXXXXXXXXXXXXXXXXXXXXXXXXXXXXXXXXXXXXXXXXXXXXXXXXXXXXXXXXXXXXXXXXXXXXXXXXXXXXXXXXXXXXXXXXXXXXXXXXXXXXXXXXXXXXXXXXXXXXXXXXXXXXXXXXXXXXXXXXXX.</a:t>
            </a:r>
          </a:p>
          <a:p>
            <a:pPr>
              <a:buClr>
                <a:srgbClr val="000000"/>
              </a:buClr>
              <a:buSzPct val="25000"/>
              <a:buFont typeface="Arial"/>
              <a:buChar char=""/>
            </a:pPr>
            <a:r>
              <a:rPr lang="en-US" sz="1867" dirty="0"/>
              <a:t> </a:t>
            </a:r>
          </a:p>
        </p:txBody>
      </p:sp>
      <p:sp>
        <p:nvSpPr>
          <p:cNvPr id="84" name="Shape 133"/>
          <p:cNvSpPr txBox="1"/>
          <p:nvPr/>
        </p:nvSpPr>
        <p:spPr>
          <a:xfrm>
            <a:off x="17259794" y="16420301"/>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References</a:t>
            </a:r>
          </a:p>
        </p:txBody>
      </p:sp>
      <p:sp>
        <p:nvSpPr>
          <p:cNvPr id="89" name="TextBox 88"/>
          <p:cNvSpPr txBox="1"/>
          <p:nvPr/>
        </p:nvSpPr>
        <p:spPr>
          <a:xfrm>
            <a:off x="4320576" y="10746808"/>
            <a:ext cx="3404913" cy="3000821"/>
          </a:xfrm>
          <a:prstGeom prst="rect">
            <a:avLst/>
          </a:prstGeom>
          <a:solidFill>
            <a:schemeClr val="bg2"/>
          </a:solidFill>
        </p:spPr>
        <p:txBody>
          <a:bodyPr wrap="square" rtlCol="0">
            <a:spAutoFit/>
          </a:bodyPr>
          <a:lstStyle/>
          <a:p>
            <a:endParaRPr lang="en-US" sz="3150" dirty="0">
              <a:solidFill>
                <a:schemeClr val="tx1"/>
              </a:solidFill>
            </a:endParaRPr>
          </a:p>
          <a:p>
            <a:endParaRPr lang="en-US" sz="3150" dirty="0">
              <a:solidFill>
                <a:schemeClr val="tx1"/>
              </a:solidFill>
            </a:endParaRPr>
          </a:p>
          <a:p>
            <a:r>
              <a:rPr lang="en-US" sz="3150" dirty="0">
                <a:solidFill>
                  <a:schemeClr val="bg1"/>
                </a:solidFill>
              </a:rPr>
              <a:t>Graphical representation Problem</a:t>
            </a:r>
          </a:p>
          <a:p>
            <a:endParaRPr lang="en-US" sz="3150" dirty="0">
              <a:solidFill>
                <a:schemeClr val="tx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39389" y="279300"/>
            <a:ext cx="3148604" cy="80389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593" y="294760"/>
            <a:ext cx="2548060" cy="2306210"/>
          </a:xfrm>
          <a:prstGeom prst="rect">
            <a:avLst/>
          </a:prstGeom>
        </p:spPr>
      </p:pic>
      <p:sp>
        <p:nvSpPr>
          <p:cNvPr id="58" name="Shape 132"/>
          <p:cNvSpPr txBox="1"/>
          <p:nvPr/>
        </p:nvSpPr>
        <p:spPr>
          <a:xfrm>
            <a:off x="12784227" y="16418249"/>
            <a:ext cx="2877978" cy="1323152"/>
          </a:xfrm>
          <a:prstGeom prst="rect">
            <a:avLst/>
          </a:prstGeom>
          <a:noFill/>
          <a:ln>
            <a:noFill/>
          </a:ln>
        </p:spPr>
        <p:txBody>
          <a:bodyPr lIns="133350" tIns="133350" rIns="133350" bIns="133350" anchor="t" anchorCtr="0">
            <a:noAutofit/>
          </a:bodyPr>
          <a:lstStyle/>
          <a:p>
            <a:pPr>
              <a:buClr>
                <a:srgbClr val="000000"/>
              </a:buClr>
              <a:buSzPct val="25000"/>
              <a:buFont typeface="Arial"/>
              <a:buChar char=""/>
            </a:pPr>
            <a:r>
              <a:rPr lang="en-US" sz="1867" dirty="0"/>
              <a:t>Figure captions </a:t>
            </a:r>
            <a:r>
              <a:rPr lang="en-US" sz="1867" dirty="0" err="1"/>
              <a:t>xxxxxxx</a:t>
            </a:r>
            <a:endParaRPr lang="en-US" sz="1867" dirty="0"/>
          </a:p>
          <a:p>
            <a:pPr>
              <a:buClr>
                <a:srgbClr val="000000"/>
              </a:buClr>
              <a:buSzPct val="25000"/>
              <a:buFont typeface="Arial"/>
              <a:buChar char=""/>
            </a:pPr>
            <a:r>
              <a:rPr lang="en-US" sz="1867" dirty="0" err="1"/>
              <a:t>Xxxxxxxxxxxxxxxxxxxxx</a:t>
            </a:r>
            <a:endParaRPr lang="en-US" sz="1867" dirty="0"/>
          </a:p>
          <a:p>
            <a:pPr>
              <a:buClr>
                <a:srgbClr val="000000"/>
              </a:buClr>
              <a:buSzPct val="25000"/>
              <a:buFont typeface="Arial"/>
              <a:buChar char=""/>
            </a:pPr>
            <a:r>
              <a:rPr lang="en-US" sz="1867" dirty="0" err="1"/>
              <a:t>xxxxxxxxxxxxxxxxx</a:t>
            </a:r>
            <a:endParaRPr lang="en-US" sz="1867" dirty="0"/>
          </a:p>
        </p:txBody>
      </p:sp>
      <p:sp>
        <p:nvSpPr>
          <p:cNvPr id="59" name="Shape 133"/>
          <p:cNvSpPr txBox="1"/>
          <p:nvPr/>
        </p:nvSpPr>
        <p:spPr>
          <a:xfrm>
            <a:off x="17302370" y="13906810"/>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Computational Study</a:t>
            </a: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68732" y="12958250"/>
            <a:ext cx="7409202" cy="3892725"/>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68732" y="5664358"/>
            <a:ext cx="7409202" cy="3892725"/>
          </a:xfrm>
          <a:prstGeom prst="rect">
            <a:avLst/>
          </a:prstGeom>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984882" y="9543608"/>
            <a:ext cx="3541178" cy="1509137"/>
          </a:xfrm>
          <a:prstGeom prst="rect">
            <a:avLst/>
          </a:prstGeom>
        </p:spPr>
      </p:pic>
      <p:pic>
        <p:nvPicPr>
          <p:cNvPr id="6" name="Picture 5"/>
          <p:cNvPicPr>
            <a:picLocks noChangeAspect="1"/>
          </p:cNvPicPr>
          <p:nvPr/>
        </p:nvPicPr>
        <p:blipFill>
          <a:blip r:embed="rId8"/>
          <a:stretch>
            <a:fillRect/>
          </a:stretch>
        </p:blipFill>
        <p:spPr>
          <a:xfrm>
            <a:off x="18327630" y="9359818"/>
            <a:ext cx="5781675" cy="4352925"/>
          </a:xfrm>
          <a:prstGeom prst="rect">
            <a:avLst/>
          </a:prstGeom>
        </p:spPr>
      </p:pic>
      <p:sp>
        <p:nvSpPr>
          <p:cNvPr id="69" name="Shape 132"/>
          <p:cNvSpPr txBox="1"/>
          <p:nvPr/>
        </p:nvSpPr>
        <p:spPr>
          <a:xfrm>
            <a:off x="17327560" y="14448047"/>
            <a:ext cx="7928199" cy="1672970"/>
          </a:xfrm>
          <a:prstGeom prst="rect">
            <a:avLst/>
          </a:prstGeom>
          <a:noFill/>
          <a:ln>
            <a:noFill/>
          </a:ln>
        </p:spPr>
        <p:txBody>
          <a:bodyPr lIns="133350" tIns="133350" rIns="133350" bIns="133350" anchor="t" anchorCtr="0">
            <a:noAutofit/>
          </a:bodyPr>
          <a:lstStyle/>
          <a:p>
            <a:pPr>
              <a:buClr>
                <a:srgbClr val="000000"/>
              </a:buClr>
              <a:buSzPct val="25000"/>
            </a:pPr>
            <a:r>
              <a:rPr lang="en-US" sz="1867" dirty="0" smtClean="0"/>
              <a:t>For </a:t>
            </a:r>
            <a:r>
              <a:rPr lang="en-US" sz="1867" dirty="0"/>
              <a:t>the deterministic model the data that was used was an hourly load of a facility, the solar generation of the facility, and the price of the electricity for a given time. Using this data the machine learning model’s net gain and the SELECT model’s net gain was calculated for a three day period and compared to one another. </a:t>
            </a:r>
          </a:p>
          <a:p>
            <a:pPr>
              <a:buClr>
                <a:srgbClr val="000000"/>
              </a:buClr>
              <a:buSzPct val="25000"/>
              <a:buFont typeface="Arial"/>
              <a:buChar char=""/>
            </a:pPr>
            <a:r>
              <a:rPr lang="en-US" sz="1867" dirty="0" smtClean="0"/>
              <a:t> </a:t>
            </a:r>
            <a:endParaRPr lang="en-US" sz="1867" dirty="0"/>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TM04033917[[fn=Berlin]]</Template>
  <TotalTime>7623</TotalTime>
  <Words>586</Words>
  <Application>Microsoft Office PowerPoint</Application>
  <PresentationFormat>Custom</PresentationFormat>
  <Paragraphs>60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Trebuchet MS</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Farzin</dc:creator>
  <cp:lastModifiedBy>Trenton Griffiths</cp:lastModifiedBy>
  <cp:revision>25</cp:revision>
  <dcterms:modified xsi:type="dcterms:W3CDTF">2018-12-13T08:29:55Z</dcterms:modified>
</cp:coreProperties>
</file>