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4201F-1B81-5E49-9486-EF38F5B4660A}" v="498" dt="2022-06-08T13:06:38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0AD4201F-1B81-5E49-9486-EF38F5B4660A}"/>
    <pc:docChg chg="custSel modSld">
      <pc:chgData name="Benjamin Wagner" userId="751d7807-fb76-4e85-a381-243fd2b44e5a" providerId="ADAL" clId="{0AD4201F-1B81-5E49-9486-EF38F5B4660A}" dt="2022-06-08T13:06:38.112" v="512" actId="20577"/>
      <pc:docMkLst>
        <pc:docMk/>
      </pc:docMkLst>
      <pc:sldChg chg="modSp mod modAnim">
        <pc:chgData name="Benjamin Wagner" userId="751d7807-fb76-4e85-a381-243fd2b44e5a" providerId="ADAL" clId="{0AD4201F-1B81-5E49-9486-EF38F5B4660A}" dt="2022-06-08T12:54:28.131" v="440" actId="20577"/>
        <pc:sldMkLst>
          <pc:docMk/>
          <pc:sldMk cId="4272085057" sldId="258"/>
        </pc:sldMkLst>
        <pc:spChg chg="mod">
          <ac:chgData name="Benjamin Wagner" userId="751d7807-fb76-4e85-a381-243fd2b44e5a" providerId="ADAL" clId="{0AD4201F-1B81-5E49-9486-EF38F5B4660A}" dt="2022-06-08T12:54:28.131" v="440" actId="20577"/>
          <ac:spMkLst>
            <pc:docMk/>
            <pc:sldMk cId="4272085057" sldId="258"/>
            <ac:spMk id="3" creationId="{386D86ED-4627-2143-9B86-51484848AB60}"/>
          </ac:spMkLst>
        </pc:spChg>
      </pc:sldChg>
      <pc:sldChg chg="modSp mod">
        <pc:chgData name="Benjamin Wagner" userId="751d7807-fb76-4e85-a381-243fd2b44e5a" providerId="ADAL" clId="{0AD4201F-1B81-5E49-9486-EF38F5B4660A}" dt="2022-06-08T13:06:38.112" v="512" actId="20577"/>
        <pc:sldMkLst>
          <pc:docMk/>
          <pc:sldMk cId="3981592542" sldId="260"/>
        </pc:sldMkLst>
        <pc:spChg chg="mod">
          <ac:chgData name="Benjamin Wagner" userId="751d7807-fb76-4e85-a381-243fd2b44e5a" providerId="ADAL" clId="{0AD4201F-1B81-5E49-9486-EF38F5B4660A}" dt="2022-06-08T13:06:38.112" v="512" actId="20577"/>
          <ac:spMkLst>
            <pc:docMk/>
            <pc:sldMk cId="3981592542" sldId="260"/>
            <ac:spMk id="3" creationId="{D86E42B5-F796-AB46-87FA-1FBFA50F4D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11759-5F6E-D344-A5FB-BE80E9BDA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Schachtelproblem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E77C9-F291-9D4D-95ED-BD16C05A6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Lisa, Benjamin</a:t>
            </a:r>
          </a:p>
        </p:txBody>
      </p:sp>
    </p:spTree>
    <p:extLst>
      <p:ext uri="{BB962C8B-B14F-4D97-AF65-F5344CB8AC3E}">
        <p14:creationId xmlns:p14="http://schemas.microsoft.com/office/powerpoint/2010/main" val="12267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5D7CF-9B2C-C04A-8855-35B6530B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Gegeben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6D86ED-4627-2143-9B86-51484848A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8447" y="803185"/>
                <a:ext cx="6281873" cy="575565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de-DE" b="0" dirty="0"/>
                  <a:t> (Seitenlänge des quadratischen Pappstücks)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		Ausgangsfunktion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=−12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de-DE" b="0" dirty="0"/>
                  <a:t>	1. Ableitung</a:t>
                </a:r>
                <a:br>
                  <a:rPr lang="de-DE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=−24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b="0" dirty="0"/>
                  <a:t>		2. Ableitung</a:t>
                </a:r>
              </a:p>
              <a:p>
                <a:endParaRPr lang="de-DE" b="0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6D86ED-4627-2143-9B86-51484848A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8447" y="803185"/>
                <a:ext cx="6281873" cy="5755653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A079B22-244E-7142-94F5-608996732497}"/>
              </a:ext>
            </a:extLst>
          </p:cNvPr>
          <p:cNvGrpSpPr/>
          <p:nvPr/>
        </p:nvGrpSpPr>
        <p:grpSpPr>
          <a:xfrm>
            <a:off x="5105851" y="803186"/>
            <a:ext cx="1980298" cy="1985947"/>
            <a:chOff x="6096000" y="580756"/>
            <a:chExt cx="1980298" cy="198594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24A2F36-29DA-5F44-B936-AFCEBE161FE8}"/>
                </a:ext>
              </a:extLst>
            </p:cNvPr>
            <p:cNvSpPr/>
            <p:nvPr/>
          </p:nvSpPr>
          <p:spPr>
            <a:xfrm>
              <a:off x="6529559" y="2133147"/>
              <a:ext cx="1113183" cy="4335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51DC49D-E5AD-F545-8DBE-30460DBC8A84}"/>
                </a:ext>
              </a:extLst>
            </p:cNvPr>
            <p:cNvSpPr/>
            <p:nvPr/>
          </p:nvSpPr>
          <p:spPr>
            <a:xfrm>
              <a:off x="6529560" y="1019964"/>
              <a:ext cx="1113183" cy="11131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4A4E48C-4B6B-494A-A298-42E30443329C}"/>
                </a:ext>
              </a:extLst>
            </p:cNvPr>
            <p:cNvSpPr/>
            <p:nvPr/>
          </p:nvSpPr>
          <p:spPr>
            <a:xfrm rot="5400000">
              <a:off x="7302928" y="1359777"/>
              <a:ext cx="1113183" cy="4335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675381C-EFD4-8F4C-AF28-4BF3D7FF7DF5}"/>
                </a:ext>
              </a:extLst>
            </p:cNvPr>
            <p:cNvSpPr/>
            <p:nvPr/>
          </p:nvSpPr>
          <p:spPr>
            <a:xfrm rot="5400000">
              <a:off x="5756186" y="1359778"/>
              <a:ext cx="1113183" cy="4335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1B60BA7-1F82-4641-A8FD-58CCFDD73883}"/>
                </a:ext>
              </a:extLst>
            </p:cNvPr>
            <p:cNvSpPr/>
            <p:nvPr/>
          </p:nvSpPr>
          <p:spPr>
            <a:xfrm>
              <a:off x="6529559" y="580756"/>
              <a:ext cx="1113183" cy="4335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9768633-B2EF-9F4F-83E7-B77DB49E3512}"/>
                  </a:ext>
                </a:extLst>
              </p:cNvPr>
              <p:cNvSpPr txBox="1"/>
              <p:nvPr/>
            </p:nvSpPr>
            <p:spPr>
              <a:xfrm>
                <a:off x="5322628" y="2890403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9768633-B2EF-9F4F-83E7-B77DB49E3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28" y="2890403"/>
                <a:ext cx="15306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B973CDEE-29E9-CF46-9DF2-30D8A0EF2F18}"/>
              </a:ext>
            </a:extLst>
          </p:cNvPr>
          <p:cNvCxnSpPr/>
          <p:nvPr/>
        </p:nvCxnSpPr>
        <p:spPr>
          <a:xfrm>
            <a:off x="5105850" y="2904216"/>
            <a:ext cx="1967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9B5CB9C-EC83-9646-BE49-A45769A7F531}"/>
                  </a:ext>
                </a:extLst>
              </p:cNvPr>
              <p:cNvSpPr txBox="1"/>
              <p:nvPr/>
            </p:nvSpPr>
            <p:spPr>
              <a:xfrm>
                <a:off x="5552004" y="1996033"/>
                <a:ext cx="1100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9B5CB9C-EC83-9646-BE49-A45769A7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04" y="1996033"/>
                <a:ext cx="1100584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DD4CEBA-32D7-4B49-9D05-7150D11F3496}"/>
                  </a:ext>
                </a:extLst>
              </p:cNvPr>
              <p:cNvSpPr txBox="1"/>
              <p:nvPr/>
            </p:nvSpPr>
            <p:spPr>
              <a:xfrm>
                <a:off x="6219030" y="1509574"/>
                <a:ext cx="43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DD4CEBA-32D7-4B49-9D05-7150D11F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030" y="1509574"/>
                <a:ext cx="433557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EAA0B2F-BD17-634C-8A17-51BEBDDA6EE4}"/>
                  </a:ext>
                </a:extLst>
              </p:cNvPr>
              <p:cNvSpPr txBox="1"/>
              <p:nvPr/>
            </p:nvSpPr>
            <p:spPr>
              <a:xfrm>
                <a:off x="5105849" y="2397981"/>
                <a:ext cx="43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EAA0B2F-BD17-634C-8A17-51BEBDDA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849" y="2397981"/>
                <a:ext cx="4335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0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9908169-1A1F-D647-8194-6B20B0A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de-DE" sz="3600" dirty="0">
                <a:solidFill>
                  <a:schemeClr val="tx1"/>
                </a:solidFill>
              </a:rPr>
              <a:t>Wertetabelle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FA8080CD-D07B-364A-87E8-3E70DF42CF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9022874"/>
                  </p:ext>
                </p:extLst>
              </p:nvPr>
            </p:nvGraphicFramePr>
            <p:xfrm>
              <a:off x="4067177" y="2446973"/>
              <a:ext cx="6281738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0869">
                      <a:extLst>
                        <a:ext uri="{9D8B030D-6E8A-4147-A177-3AD203B41FA5}">
                          <a16:colId xmlns:a16="http://schemas.microsoft.com/office/drawing/2014/main" val="488296173"/>
                        </a:ext>
                      </a:extLst>
                    </a:gridCol>
                    <a:gridCol w="3140869">
                      <a:extLst>
                        <a:ext uri="{9D8B030D-6E8A-4147-A177-3AD203B41FA5}">
                          <a16:colId xmlns:a16="http://schemas.microsoft.com/office/drawing/2014/main" val="262762096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064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0dm</a:t>
                          </a:r>
                          <a:r>
                            <a:rPr lang="de-DE" baseline="300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292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0,5dm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6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786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1,5dm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3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50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2,5dm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97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67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FA8080CD-D07B-364A-87E8-3E70DF42CF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9022874"/>
                  </p:ext>
                </p:extLst>
              </p:nvPr>
            </p:nvGraphicFramePr>
            <p:xfrm>
              <a:off x="4067177" y="2446973"/>
              <a:ext cx="6281738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0869">
                      <a:extLst>
                        <a:ext uri="{9D8B030D-6E8A-4147-A177-3AD203B41FA5}">
                          <a16:colId xmlns:a16="http://schemas.microsoft.com/office/drawing/2014/main" val="488296173"/>
                        </a:ext>
                      </a:extLst>
                    </a:gridCol>
                    <a:gridCol w="3140869">
                      <a:extLst>
                        <a:ext uri="{9D8B030D-6E8A-4147-A177-3AD203B41FA5}">
                          <a16:colId xmlns:a16="http://schemas.microsoft.com/office/drawing/2014/main" val="262762096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03" r="-100403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810" r="-810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64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0dm</a:t>
                          </a:r>
                          <a:r>
                            <a:rPr lang="de-DE" baseline="300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292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0,5dm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6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786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1,5dm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3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50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2,5dm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97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3dm</a:t>
                          </a:r>
                          <a:r>
                            <a:rPr lang="de-DE" baseline="30000" dirty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67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FF490AE-C347-B640-B8F0-35C67BFFA2E6}"/>
                  </a:ext>
                </a:extLst>
              </p:cNvPr>
              <p:cNvSpPr txBox="1"/>
              <p:nvPr/>
            </p:nvSpPr>
            <p:spPr>
              <a:xfrm>
                <a:off x="512762" y="4198237"/>
                <a:ext cx="2996205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2800" b="0" dirty="0"/>
              </a:p>
              <a:p>
                <a:pPr algn="ctr"/>
                <a:endParaRPr lang="de-DE" dirty="0"/>
              </a:p>
              <a:p>
                <a:pPr algn="ctr"/>
                <a:r>
                  <a:rPr lang="de-DE" b="0" dirty="0"/>
                  <a:t>Bedingungen: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FF490AE-C347-B640-B8F0-35C67BFF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2" y="4198237"/>
                <a:ext cx="2996205" cy="1077026"/>
              </a:xfrm>
              <a:prstGeom prst="rect">
                <a:avLst/>
              </a:prstGeom>
              <a:blipFill>
                <a:blip r:embed="rId3"/>
                <a:stretch>
                  <a:fillRect l="-3797"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4F93DFA-2F88-7C4E-A54D-766E0D2D50B2}"/>
                  </a:ext>
                </a:extLst>
              </p:cNvPr>
              <p:cNvSpPr/>
              <p:nvPr/>
            </p:nvSpPr>
            <p:spPr>
              <a:xfrm>
                <a:off x="450780" y="2446973"/>
                <a:ext cx="256052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i="1" dirty="0">
                    <a:latin typeface="Cambria Math" panose="02040503050406030204" pitchFamily="18" charset="0"/>
                  </a:rPr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4F93DFA-2F88-7C4E-A54D-766E0D2D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2446973"/>
                <a:ext cx="2560529" cy="923330"/>
              </a:xfrm>
              <a:prstGeom prst="rect">
                <a:avLst/>
              </a:prstGeom>
              <a:blipFill>
                <a:blip r:embed="rId4"/>
                <a:stretch>
                  <a:fillRect l="-1970"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68BB7C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B26BFE6-CA6A-574E-975E-DD70858E6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283" y="643467"/>
            <a:ext cx="8253433" cy="557106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952C172-1DDA-6B4C-A0E4-0F9B98A0A651}"/>
              </a:ext>
            </a:extLst>
          </p:cNvPr>
          <p:cNvSpPr txBox="1"/>
          <p:nvPr/>
        </p:nvSpPr>
        <p:spPr>
          <a:xfrm>
            <a:off x="626463" y="6434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5705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BA03DD2-9A8A-674B-A9C3-FEC3739898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7720" y="2349925"/>
                <a:ext cx="2441894" cy="2456442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BA03DD2-9A8A-674B-A9C3-FEC373989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7720" y="2349925"/>
                <a:ext cx="2441894" cy="24564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6E42B5-F796-AB46-87FA-1FBFA50F4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19" y="1111249"/>
                <a:ext cx="6554001" cy="463550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Für die Höhe von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hat die Schachtel das größte Volumen!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1100" dirty="0"/>
                  <a:t>(Bei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=0,83334</m:t>
                    </m:r>
                  </m:oMath>
                </a14:m>
                <a:r>
                  <a:rPr lang="de-DE" sz="1100" dirty="0"/>
                  <a:t> ist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9,259</m:t>
                    </m:r>
                  </m:oMath>
                </a14:m>
                <a:r>
                  <a:rPr lang="de-DE" sz="1100" dirty="0"/>
                  <a:t> | berechnet durch GeoGebra)</a:t>
                </a:r>
              </a:p>
              <a:p>
                <a:pPr marL="0" indent="0">
                  <a:buNone/>
                </a:pPr>
                <a:endParaRPr lang="de-DE" sz="1100" dirty="0"/>
              </a:p>
              <a:p>
                <a:pPr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br>
                  <a:rPr lang="de-DE" sz="1600" dirty="0"/>
                </a:b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de-DE" sz="1600" dirty="0"/>
                </a:b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)∗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de-DE" sz="1600" dirty="0"/>
                </a:b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de-DE" sz="1600" dirty="0"/>
                </a:b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600" dirty="0"/>
                  <a:t> 	Ausgangsfunktion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=−12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de-DE" sz="1600" dirty="0"/>
                  <a:t>	1. Ableitung</a:t>
                </a:r>
                <a:br>
                  <a:rPr lang="de-DE" sz="1600" dirty="0"/>
                </a:br>
                <a14:m>
                  <m:oMath xmlns:m="http://schemas.openxmlformats.org/officeDocument/2006/math">
                    <m:r>
                      <a:rPr lang="de-DE"/>
                      <m:t>0=−12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/>
                          <m:t>𝑥</m:t>
                        </m:r>
                      </m:e>
                      <m:sup>
                        <m:r>
                          <a:rPr lang="de-DE"/>
                          <m:t>2</m:t>
                        </m:r>
                      </m:sup>
                    </m:sSup>
                    <m:r>
                      <a:rPr lang="de-DE"/>
                      <m:t>+2</m:t>
                    </m:r>
                    <m:r>
                      <a:rPr lang="de-DE"/>
                      <m:t>𝑎𝑥</m:t>
                    </m:r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/>
                      <m:t>0=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/>
                          <m:t>𝑥</m:t>
                        </m:r>
                      </m:e>
                      <m:sup>
                        <m:r>
                          <a:rPr lang="de-DE"/>
                          <m:t>2</m:t>
                        </m:r>
                      </m:sup>
                    </m:sSup>
                    <m:r>
                      <a:rPr lang="de-DE"/>
                      <m:t>−</m:t>
                    </m:r>
                    <m:f>
                      <m:fPr>
                        <m:ctrlPr>
                          <a:rPr lang="de-DE" i="1"/>
                        </m:ctrlPr>
                      </m:fPr>
                      <m:num>
                        <m:r>
                          <a:rPr lang="de-DE"/>
                          <m:t>5</m:t>
                        </m:r>
                      </m:num>
                      <m:den>
                        <m:r>
                          <a:rPr lang="de-DE"/>
                          <m:t>6</m:t>
                        </m:r>
                      </m:den>
                    </m:f>
                    <m:r>
                      <a:rPr lang="de-DE"/>
                      <m:t>𝑥</m:t>
                    </m:r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de-DE"/>
                          <m:t>𝑥</m:t>
                        </m:r>
                      </m:e>
                      <m:sub>
                        <m:r>
                          <a:rPr lang="de-DE"/>
                          <m:t>1,2</m:t>
                        </m:r>
                      </m:sub>
                    </m:sSub>
                    <m:r>
                      <a:rPr lang="de-DE"/>
                      <m:t>=</m:t>
                    </m:r>
                    <m:f>
                      <m:fPr>
                        <m:ctrlPr>
                          <a:rPr lang="de-DE" i="1"/>
                        </m:ctrlPr>
                      </m:fPr>
                      <m:num>
                        <m:r>
                          <a:rPr lang="de-DE"/>
                          <m:t>5</m:t>
                        </m:r>
                      </m:num>
                      <m:den>
                        <m:r>
                          <a:rPr lang="de-DE"/>
                          <m:t>12</m:t>
                        </m:r>
                      </m:den>
                    </m:f>
                    <m:r>
                      <a:rPr lang="de-DE"/>
                      <m:t>±</m:t>
                    </m:r>
                    <m:f>
                      <m:fPr>
                        <m:ctrlPr>
                          <a:rPr lang="de-DE" i="1"/>
                        </m:ctrlPr>
                      </m:fPr>
                      <m:num>
                        <m:r>
                          <a:rPr lang="de-DE"/>
                          <m:t>25</m:t>
                        </m:r>
                      </m:num>
                      <m:den>
                        <m:r>
                          <a:rPr lang="de-DE"/>
                          <m:t>144</m:t>
                        </m:r>
                      </m:den>
                    </m:f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de-DE"/>
                          <m:t>𝑥</m:t>
                        </m:r>
                      </m:e>
                      <m:sub>
                        <m:r>
                          <a:rPr lang="de-DE"/>
                          <m:t>1,2</m:t>
                        </m:r>
                      </m:sub>
                    </m:sSub>
                    <m:r>
                      <a:rPr lang="de-DE"/>
                      <m:t>=0;</m:t>
                    </m:r>
                    <m:f>
                      <m:fPr>
                        <m:ctrlPr>
                          <a:rPr lang="de-DE" i="1"/>
                        </m:ctrlPr>
                      </m:fPr>
                      <m:num>
                        <m:r>
                          <a:rPr lang="de-DE"/>
                          <m:t>5</m:t>
                        </m:r>
                      </m:num>
                      <m:den>
                        <m:r>
                          <a:rPr lang="de-DE"/>
                          <m:t>6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/>
                  <a:t> </a:t>
                </a:r>
                <a:endParaRPr lang="de-DE" sz="16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6E42B5-F796-AB46-87FA-1FBFA50F4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19" y="1111249"/>
                <a:ext cx="6554001" cy="4635503"/>
              </a:xfrm>
              <a:blipFill>
                <a:blip r:embed="rId3"/>
                <a:stretch>
                  <a:fillRect l="-193" t="-21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FBFD92D7-35C2-9C47-9E52-7330D02091F4}"/>
              </a:ext>
            </a:extLst>
          </p:cNvPr>
          <p:cNvSpPr txBox="1"/>
          <p:nvPr/>
        </p:nvSpPr>
        <p:spPr>
          <a:xfrm>
            <a:off x="392222" y="2829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98159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274</Words>
  <Application>Microsoft Macintosh PowerPoint</Application>
  <PresentationFormat>Breitbild</PresentationFormat>
  <Paragraphs>53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 Light</vt:lpstr>
      <vt:lpstr>Cambria Math</vt:lpstr>
      <vt:lpstr>Rockwell</vt:lpstr>
      <vt:lpstr>Wingdings</vt:lpstr>
      <vt:lpstr>Atlas</vt:lpstr>
      <vt:lpstr>Schachtelproblem</vt:lpstr>
      <vt:lpstr>Gegeben</vt:lpstr>
      <vt:lpstr>Wertetabelle (a)</vt:lpstr>
      <vt:lpstr>PowerPoint-Präsentation</vt:lpstr>
      <vt:lpstr>V_max (x)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Schachtelproblem</dc:title>
  <dc:creator>Benjamin Wagner</dc:creator>
  <cp:lastModifiedBy>Benjamin Wagner</cp:lastModifiedBy>
  <cp:revision>1</cp:revision>
  <dcterms:created xsi:type="dcterms:W3CDTF">2022-02-24T08:17:51Z</dcterms:created>
  <dcterms:modified xsi:type="dcterms:W3CDTF">2022-06-08T13:06:48Z</dcterms:modified>
</cp:coreProperties>
</file>