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DE543-AA72-4AC6-8615-26B847645A34}" v="8" dt="2023-09-22T18:23:21.778"/>
    <p1510:client id="{5F83BD1B-A029-4CC1-9E8A-403B26FA5B81}" v="618" dt="2022-09-28T04:42:49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F46A0-E1F0-AD90-D235-A0EAD8CFD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F079E8-116F-3F0F-1615-BEAF24872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D0791E-36E1-11C2-6003-D3E45597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AF1EE3-58E9-013D-7163-9534A6F4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A2F25A-9C63-647F-01E8-CA944580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80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A9F7C-CA2A-349D-32F0-EE87C4AD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B5C23B-63B3-5B15-AC40-C216256A9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5E7B5-5425-29DC-22A6-82DE6AB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B9A74E-2213-2922-214E-43359E45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74D59-C584-35CA-5C5E-9FB17062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82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8C0FE3-71C3-5557-C757-2035AC502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E46C6E-69BF-2D33-AAD8-E40AA0ED1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AC949E-A623-3D00-2108-AC41567E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6A09FE-3545-A6C6-E4A2-CC910EBE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361871-1E18-9B65-D447-F2F6D71E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EEDC8-B375-E77C-072C-B3B3DA4A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88915B-3A64-6EFF-D9EC-67151E02D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2828C6-C3F9-0915-C93A-439AE6E5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978452-57D5-CE6C-A0F0-6BAD5D82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FA2674-9C3D-4BCB-C4CF-B6BE2F40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23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8875C-BA5F-1480-2196-10CA9849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EB813C-66AB-ED0E-A298-9897DCDDC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2812CC-9676-29B2-389A-E0EEB15E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549B34-5D90-A494-047B-FCA085FD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5FC7A7-C924-103D-015A-F902286D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15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001B7-33ED-9FF2-AE2F-57F1F7EF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E4054-268D-3DB2-AA70-E78E5A2F0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666B03-6739-4404-5ED9-1334AB4B4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05EE66-C65F-A878-0218-4531FA3D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BFC5F2-9E6D-1C96-B7E6-C4261430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86960B-FD83-F5A2-1521-166203C9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90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A21D02-2F15-4AEC-EA71-5C2652CFA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58D184-DAE7-BA08-74EF-D9D91A590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9B0DAA-2410-C636-1918-F3D9D788E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72FD88-21A4-9D34-5A7C-0286C1BC0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5FB54D-7150-F3FC-B6E6-5DB708692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773D62-33A6-FC3D-001F-21E9D63C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2AFB4A-46A0-F717-1D57-5A91BB45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9866E43-8203-7746-0A69-E340A22F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33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D5913-B1A6-510B-823C-ECA33EC6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8AC8A4-679E-F214-AEC7-B6964B55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D939BC-04D4-CE12-A257-E316F7F2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BB5BDD-A188-7D50-4389-476F07F1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8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B50F6B-A9C7-FC36-BC2F-55C5F3D6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8FFC7A-7900-E2C1-6541-C27E132C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39C788-DA45-32BB-0854-255ED374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67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A0E7B-DA20-CE72-E520-31AF9CEE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C058C-07BA-9852-4287-25E991C5D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494A6A-5D80-2995-2DBB-4B896267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C75211-33D2-05C2-8A7C-BD92AB4A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7A4361-6803-6791-9218-D6419C17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9A26AF-301E-4062-9D1D-30FD8448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7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02B70-AEDE-8721-A02D-2420546A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0E5922-1A80-A411-1ED8-C0DFD18D0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335CE1-B77D-D7F7-8547-E0737AABC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01B11C-13E2-CA50-388C-0775E7E1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0B17C3-8AEB-0BDF-6378-54AA3086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C87669-B163-A289-E6FF-8D6507E0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95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309A73A-F4DE-D8F5-0639-B0143592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34E0D9-D011-560F-C263-A4DF91A48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D73A1D-BA38-9F9B-2D9A-0B007E716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A62FF-5777-436F-9BA7-E8310F234209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62A3F-76BB-94B4-2B7F-6AF460556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D69468-7915-A18E-0A89-5D7F5F76D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7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0385" y="2111363"/>
            <a:ext cx="9306731" cy="1643692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de-DE" sz="32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Kollegvertretung der Lernenden</a:t>
            </a:r>
            <a:br>
              <a:rPr lang="de-DE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Konstituierende Sitzung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32621525-5737-D279-E444-6178AF0CEAC4}"/>
              </a:ext>
            </a:extLst>
          </p:cNvPr>
          <p:cNvSpPr txBox="1">
            <a:spLocks/>
          </p:cNvSpPr>
          <p:nvPr/>
        </p:nvSpPr>
        <p:spPr>
          <a:xfrm>
            <a:off x="2530385" y="3874841"/>
            <a:ext cx="9306731" cy="13086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de-DE" sz="2800" dirty="0">
                <a:latin typeface="Segoe UI Light"/>
                <a:cs typeface="Segoe UI Light"/>
              </a:rPr>
              <a:t>27. September 2023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0E517B5-7520-E119-C3AC-960A2F25772F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3975" y="2427893"/>
            <a:ext cx="1010632" cy="101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7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3E95E2A-E778-C110-16EF-7A9641EC84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417056" y="0"/>
            <a:ext cx="377494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668973" y="284700"/>
            <a:ext cx="3271109" cy="899406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Kollegvertretung der Lernenden</a:t>
            </a:r>
            <a:br>
              <a:rPr lang="de-DE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DE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Konstituierende Sitzung</a:t>
            </a:r>
            <a:endParaRPr lang="de-DE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96976A-A7BE-343D-0A50-45102AAC7B0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5828" y="5765671"/>
            <a:ext cx="807104" cy="807104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7FB8A5F8-C4C8-9035-8B74-6519885E1757}"/>
              </a:ext>
            </a:extLst>
          </p:cNvPr>
          <p:cNvSpPr txBox="1">
            <a:spLocks/>
          </p:cNvSpPr>
          <p:nvPr/>
        </p:nvSpPr>
        <p:spPr>
          <a:xfrm>
            <a:off x="251919" y="285225"/>
            <a:ext cx="7913220" cy="629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Tagesordnung</a:t>
            </a:r>
            <a:endParaRPr lang="de-DE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07FC2D6-A386-EAE1-60E6-2A8DE1697D1F}"/>
              </a:ext>
            </a:extLst>
          </p:cNvPr>
          <p:cNvCxnSpPr/>
          <p:nvPr/>
        </p:nvCxnSpPr>
        <p:spPr>
          <a:xfrm>
            <a:off x="333375" y="618862"/>
            <a:ext cx="314325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859FD969-0AE2-70E3-02C4-E510FEC43B18}"/>
              </a:ext>
            </a:extLst>
          </p:cNvPr>
          <p:cNvSpPr txBox="1">
            <a:spLocks/>
          </p:cNvSpPr>
          <p:nvPr/>
        </p:nvSpPr>
        <p:spPr>
          <a:xfrm>
            <a:off x="1447800" y="1370549"/>
            <a:ext cx="4648200" cy="3972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50000"/>
              </a:lnSpc>
            </a:pPr>
            <a:r>
              <a:rPr lang="de-DE" sz="20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Aufgaben</a:t>
            </a:r>
          </a:p>
          <a:p>
            <a:pPr algn="l">
              <a:lnSpc>
                <a:spcPct val="250000"/>
              </a:lnSpc>
            </a:pPr>
            <a:r>
              <a:rPr lang="de-DE" sz="20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Schulgremien</a:t>
            </a:r>
          </a:p>
          <a:p>
            <a:pPr algn="l">
              <a:lnSpc>
                <a:spcPct val="250000"/>
              </a:lnSpc>
            </a:pPr>
            <a:r>
              <a:rPr lang="de-DE" sz="20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Termine</a:t>
            </a:r>
          </a:p>
          <a:p>
            <a:pPr algn="l">
              <a:lnSpc>
                <a:spcPct val="250000"/>
              </a:lnSpc>
            </a:pPr>
            <a:r>
              <a:rPr lang="de-DE" sz="20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Wahlen</a:t>
            </a:r>
          </a:p>
          <a:p>
            <a:pPr algn="l">
              <a:lnSpc>
                <a:spcPct val="250000"/>
              </a:lnSpc>
            </a:pPr>
            <a:r>
              <a:rPr lang="de-DE" sz="20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Clear &amp; Cloudy</a:t>
            </a:r>
          </a:p>
        </p:txBody>
      </p:sp>
    </p:spTree>
    <p:extLst>
      <p:ext uri="{BB962C8B-B14F-4D97-AF65-F5344CB8AC3E}">
        <p14:creationId xmlns:p14="http://schemas.microsoft.com/office/powerpoint/2010/main" val="226695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3E95E2A-E778-C110-16EF-7A9641EC84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417056" y="0"/>
            <a:ext cx="377494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668973" y="284700"/>
            <a:ext cx="3271109" cy="899406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Kollegvertretung der Lernenden</a:t>
            </a:r>
            <a:br>
              <a:rPr lang="de-DE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DE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Konstituierende Sitzung</a:t>
            </a:r>
            <a:endParaRPr lang="de-DE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96976A-A7BE-343D-0A50-45102AAC7B0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5828" y="5765671"/>
            <a:ext cx="807104" cy="807104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7FB8A5F8-C4C8-9035-8B74-6519885E175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1919" y="285225"/>
            <a:ext cx="7913220" cy="1153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Aufgaben, Rechte und Pflichten</a:t>
            </a:r>
          </a:p>
          <a:p>
            <a:pPr algn="l">
              <a:lnSpc>
                <a:spcPct val="200000"/>
              </a:lnSpc>
            </a:pPr>
            <a:r>
              <a:rPr lang="de-DE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Schulgesetz des Landes Berlin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07FC2D6-A386-EAE1-60E6-2A8DE1697D1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33375" y="618862"/>
            <a:ext cx="314325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el 1">
            <a:extLst>
              <a:ext uri="{FF2B5EF4-FFF2-40B4-BE49-F238E27FC236}">
                <a16:creationId xmlns:a16="http://schemas.microsoft.com/office/drawing/2014/main" id="{77CB9A6E-E80E-7C9A-3AC1-D8819FFFB92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668973" y="1370549"/>
            <a:ext cx="3271109" cy="3972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Aufgaben</a:t>
            </a:r>
          </a:p>
          <a:p>
            <a:pPr algn="l">
              <a:lnSpc>
                <a:spcPct val="200000"/>
              </a:lnSpc>
            </a:pPr>
            <a:r>
              <a:rPr lang="de-DE" sz="16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Schulgremien</a:t>
            </a:r>
          </a:p>
          <a:p>
            <a:pPr algn="l">
              <a:lnSpc>
                <a:spcPct val="200000"/>
              </a:lnSpc>
            </a:pPr>
            <a:r>
              <a:rPr lang="de-DE" sz="16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Termine</a:t>
            </a:r>
          </a:p>
          <a:p>
            <a:pPr algn="l">
              <a:lnSpc>
                <a:spcPct val="200000"/>
              </a:lnSpc>
            </a:pPr>
            <a:r>
              <a:rPr lang="de-DE" sz="16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Wahlen</a:t>
            </a:r>
          </a:p>
          <a:p>
            <a:pPr algn="l">
              <a:lnSpc>
                <a:spcPct val="200000"/>
              </a:lnSpc>
            </a:pPr>
            <a:r>
              <a:rPr lang="de-DE" sz="16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Clear &amp; Cloudy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6F8864E-EBBD-FAA0-89EE-BCF2090AC59C}"/>
              </a:ext>
            </a:extLst>
          </p:cNvPr>
          <p:cNvSpPr txBox="1">
            <a:spLocks/>
          </p:cNvSpPr>
          <p:nvPr/>
        </p:nvSpPr>
        <p:spPr>
          <a:xfrm>
            <a:off x="333375" y="1771911"/>
            <a:ext cx="7448550" cy="4638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0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§83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Aktive Mitwirkung bei der Verwirklichung der Bildungsziele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Wahrnehmen der Interessen gegenüber den Schulbehörden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Stellungnahmen zu bildungspolitischen Fragen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KV-Veranstaltungen gelten als Schulveranstaltung (im Einvernehmen mit SL)</a:t>
            </a:r>
          </a:p>
          <a:p>
            <a:pPr algn="l">
              <a:lnSpc>
                <a:spcPct val="150000"/>
              </a:lnSpc>
            </a:pP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255372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§85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 Sitzungen/Monat 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zu je 90 Minuten während der Unterrichtszeit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 Vollversammlungen/Semester 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zu 90 Minuten während der Unterrichtszeit</a:t>
            </a:r>
          </a:p>
        </p:txBody>
      </p:sp>
    </p:spTree>
    <p:extLst>
      <p:ext uri="{BB962C8B-B14F-4D97-AF65-F5344CB8AC3E}">
        <p14:creationId xmlns:p14="http://schemas.microsoft.com/office/powerpoint/2010/main" val="35935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3E95E2A-E778-C110-16EF-7A9641EC84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417056" y="0"/>
            <a:ext cx="377494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668973" y="284700"/>
            <a:ext cx="3271109" cy="899406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Kollegvertretung der Lernenden</a:t>
            </a:r>
            <a:br>
              <a:rPr lang="de-DE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DE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Konstituierende Sitzung</a:t>
            </a:r>
            <a:endParaRPr lang="de-DE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96976A-A7BE-343D-0A50-45102AAC7B0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5828" y="5765671"/>
            <a:ext cx="807104" cy="807104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7FB8A5F8-C4C8-9035-8B74-6519885E175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1919" y="285225"/>
            <a:ext cx="7913220" cy="1153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Schulinterne und –externe Gremien</a:t>
            </a:r>
          </a:p>
          <a:p>
            <a:pPr algn="l">
              <a:lnSpc>
                <a:spcPct val="200000"/>
              </a:lnSpc>
            </a:pPr>
            <a:r>
              <a:rPr lang="de-DE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Partizipationsmöglichkeiten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07FC2D6-A386-EAE1-60E6-2A8DE1697D1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33375" y="618862"/>
            <a:ext cx="314325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el 1">
            <a:extLst>
              <a:ext uri="{FF2B5EF4-FFF2-40B4-BE49-F238E27FC236}">
                <a16:creationId xmlns:a16="http://schemas.microsoft.com/office/drawing/2014/main" id="{77CB9A6E-E80E-7C9A-3AC1-D8819FFFB92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668973" y="1370549"/>
            <a:ext cx="3271109" cy="3972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de-DE" sz="16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Aufgaben</a:t>
            </a:r>
          </a:p>
          <a:p>
            <a:pPr algn="l">
              <a:lnSpc>
                <a:spcPct val="200000"/>
              </a:lnSpc>
            </a:pPr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Schulgremien</a:t>
            </a:r>
          </a:p>
          <a:p>
            <a:pPr algn="l">
              <a:lnSpc>
                <a:spcPct val="200000"/>
              </a:lnSpc>
            </a:pPr>
            <a:r>
              <a:rPr lang="de-DE" sz="16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Termine</a:t>
            </a:r>
          </a:p>
          <a:p>
            <a:pPr algn="l">
              <a:lnSpc>
                <a:spcPct val="200000"/>
              </a:lnSpc>
            </a:pPr>
            <a:r>
              <a:rPr lang="de-DE" sz="16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Wahlen</a:t>
            </a:r>
          </a:p>
          <a:p>
            <a:pPr algn="l">
              <a:lnSpc>
                <a:spcPct val="200000"/>
              </a:lnSpc>
            </a:pPr>
            <a:r>
              <a:rPr lang="de-DE" sz="16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Clear &amp; Cloudy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3E83EDE-C357-2554-10C7-9ABC93B277C4}"/>
              </a:ext>
            </a:extLst>
          </p:cNvPr>
          <p:cNvGrpSpPr/>
          <p:nvPr/>
        </p:nvGrpSpPr>
        <p:grpSpPr>
          <a:xfrm>
            <a:off x="333902" y="2119632"/>
            <a:ext cx="7683558" cy="3624676"/>
            <a:chOff x="333902" y="2119632"/>
            <a:chExt cx="7683558" cy="3624676"/>
          </a:xfrm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E954F68C-FC6F-F4D8-4956-86F3A89CF545}"/>
                </a:ext>
              </a:extLst>
            </p:cNvPr>
            <p:cNvSpPr/>
            <p:nvPr/>
          </p:nvSpPr>
          <p:spPr>
            <a:xfrm>
              <a:off x="5846430" y="4403933"/>
              <a:ext cx="868411" cy="56635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66355"/>
                  </a:lnTo>
                  <a:lnTo>
                    <a:pt x="868411" y="56635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6331ED7-8E66-4981-6710-A5DB0B2CEBF8}"/>
                </a:ext>
              </a:extLst>
            </p:cNvPr>
            <p:cNvSpPr/>
            <p:nvPr/>
          </p:nvSpPr>
          <p:spPr>
            <a:xfrm>
              <a:off x="3562129" y="3063558"/>
              <a:ext cx="2284300" cy="3964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98224"/>
                  </a:lnTo>
                  <a:lnTo>
                    <a:pt x="2284300" y="198224"/>
                  </a:lnTo>
                  <a:lnTo>
                    <a:pt x="2284300" y="39644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72471BF4-34AC-6C48-2966-EE01D4B70116}"/>
                </a:ext>
              </a:extLst>
            </p:cNvPr>
            <p:cNvSpPr/>
            <p:nvPr/>
          </p:nvSpPr>
          <p:spPr>
            <a:xfrm>
              <a:off x="3516409" y="3063558"/>
              <a:ext cx="91440" cy="3964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9644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43B3E2F5-58DD-2F8F-FE7A-47BEE1BBF1BD}"/>
                </a:ext>
              </a:extLst>
            </p:cNvPr>
            <p:cNvSpPr/>
            <p:nvPr/>
          </p:nvSpPr>
          <p:spPr>
            <a:xfrm>
              <a:off x="1277828" y="3063558"/>
              <a:ext cx="2284300" cy="3964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284300" y="0"/>
                  </a:moveTo>
                  <a:lnTo>
                    <a:pt x="2284300" y="198224"/>
                  </a:lnTo>
                  <a:lnTo>
                    <a:pt x="0" y="198224"/>
                  </a:lnTo>
                  <a:lnTo>
                    <a:pt x="0" y="39644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" name="Bogen 14">
              <a:extLst>
                <a:ext uri="{FF2B5EF4-FFF2-40B4-BE49-F238E27FC236}">
                  <a16:creationId xmlns:a16="http://schemas.microsoft.com/office/drawing/2014/main" id="{4D324B28-C7B0-7D2E-8330-6BD55BBA3EB9}"/>
                </a:ext>
              </a:extLst>
            </p:cNvPr>
            <p:cNvSpPr/>
            <p:nvPr/>
          </p:nvSpPr>
          <p:spPr>
            <a:xfrm>
              <a:off x="3090166" y="2119632"/>
              <a:ext cx="943926" cy="943926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Bogen 15">
              <a:extLst>
                <a:ext uri="{FF2B5EF4-FFF2-40B4-BE49-F238E27FC236}">
                  <a16:creationId xmlns:a16="http://schemas.microsoft.com/office/drawing/2014/main" id="{01B525A7-DEC3-F507-ECFD-AE9063CB49BD}"/>
                </a:ext>
              </a:extLst>
            </p:cNvPr>
            <p:cNvSpPr/>
            <p:nvPr/>
          </p:nvSpPr>
          <p:spPr>
            <a:xfrm>
              <a:off x="3090166" y="2119632"/>
              <a:ext cx="943926" cy="943926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67FB010B-8B8F-4773-F89B-3F31AFDC1279}"/>
                </a:ext>
              </a:extLst>
            </p:cNvPr>
            <p:cNvSpPr/>
            <p:nvPr/>
          </p:nvSpPr>
          <p:spPr>
            <a:xfrm>
              <a:off x="2618203" y="2289539"/>
              <a:ext cx="1887852" cy="604112"/>
            </a:xfrm>
            <a:custGeom>
              <a:avLst/>
              <a:gdLst>
                <a:gd name="connsiteX0" fmla="*/ 0 w 1887852"/>
                <a:gd name="connsiteY0" fmla="*/ 0 h 604112"/>
                <a:gd name="connsiteX1" fmla="*/ 1887852 w 1887852"/>
                <a:gd name="connsiteY1" fmla="*/ 0 h 604112"/>
                <a:gd name="connsiteX2" fmla="*/ 1887852 w 1887852"/>
                <a:gd name="connsiteY2" fmla="*/ 604112 h 604112"/>
                <a:gd name="connsiteX3" fmla="*/ 0 w 1887852"/>
                <a:gd name="connsiteY3" fmla="*/ 604112 h 604112"/>
                <a:gd name="connsiteX4" fmla="*/ 0 w 1887852"/>
                <a:gd name="connsiteY4" fmla="*/ 0 h 60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7852" h="604112">
                  <a:moveTo>
                    <a:pt x="0" y="0"/>
                  </a:moveTo>
                  <a:lnTo>
                    <a:pt x="1887852" y="0"/>
                  </a:lnTo>
                  <a:lnTo>
                    <a:pt x="1887852" y="604112"/>
                  </a:lnTo>
                  <a:lnTo>
                    <a:pt x="0" y="6041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/>
                <a:t>Kollegvertretung der Lernenden</a:t>
              </a:r>
            </a:p>
          </p:txBody>
        </p:sp>
        <p:sp>
          <p:nvSpPr>
            <p:cNvPr id="18" name="Bogen 17">
              <a:extLst>
                <a:ext uri="{FF2B5EF4-FFF2-40B4-BE49-F238E27FC236}">
                  <a16:creationId xmlns:a16="http://schemas.microsoft.com/office/drawing/2014/main" id="{59031C59-3A78-A802-16AD-7A80C8289C52}"/>
                </a:ext>
              </a:extLst>
            </p:cNvPr>
            <p:cNvSpPr/>
            <p:nvPr/>
          </p:nvSpPr>
          <p:spPr>
            <a:xfrm>
              <a:off x="805865" y="3460007"/>
              <a:ext cx="943926" cy="943926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Bogen 18">
              <a:extLst>
                <a:ext uri="{FF2B5EF4-FFF2-40B4-BE49-F238E27FC236}">
                  <a16:creationId xmlns:a16="http://schemas.microsoft.com/office/drawing/2014/main" id="{8CA5B922-5131-C64E-FE2D-06129BE12E16}"/>
                </a:ext>
              </a:extLst>
            </p:cNvPr>
            <p:cNvSpPr/>
            <p:nvPr/>
          </p:nvSpPr>
          <p:spPr>
            <a:xfrm>
              <a:off x="805865" y="3460007"/>
              <a:ext cx="943926" cy="943926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D5671B9B-19EF-8124-3FA4-C5ACBEB06B83}"/>
                </a:ext>
              </a:extLst>
            </p:cNvPr>
            <p:cNvSpPr/>
            <p:nvPr/>
          </p:nvSpPr>
          <p:spPr>
            <a:xfrm>
              <a:off x="333902" y="3629914"/>
              <a:ext cx="1887852" cy="604112"/>
            </a:xfrm>
            <a:custGeom>
              <a:avLst/>
              <a:gdLst>
                <a:gd name="connsiteX0" fmla="*/ 0 w 1887852"/>
                <a:gd name="connsiteY0" fmla="*/ 0 h 604112"/>
                <a:gd name="connsiteX1" fmla="*/ 1887852 w 1887852"/>
                <a:gd name="connsiteY1" fmla="*/ 0 h 604112"/>
                <a:gd name="connsiteX2" fmla="*/ 1887852 w 1887852"/>
                <a:gd name="connsiteY2" fmla="*/ 604112 h 604112"/>
                <a:gd name="connsiteX3" fmla="*/ 0 w 1887852"/>
                <a:gd name="connsiteY3" fmla="*/ 604112 h 604112"/>
                <a:gd name="connsiteX4" fmla="*/ 0 w 1887852"/>
                <a:gd name="connsiteY4" fmla="*/ 0 h 60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7852" h="604112">
                  <a:moveTo>
                    <a:pt x="0" y="0"/>
                  </a:moveTo>
                  <a:lnTo>
                    <a:pt x="1887852" y="0"/>
                  </a:lnTo>
                  <a:lnTo>
                    <a:pt x="1887852" y="604112"/>
                  </a:lnTo>
                  <a:lnTo>
                    <a:pt x="0" y="6041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/>
                <a:t>Kollegkonferenz</a:t>
              </a:r>
            </a:p>
          </p:txBody>
        </p:sp>
        <p:sp>
          <p:nvSpPr>
            <p:cNvPr id="21" name="Bogen 20">
              <a:extLst>
                <a:ext uri="{FF2B5EF4-FFF2-40B4-BE49-F238E27FC236}">
                  <a16:creationId xmlns:a16="http://schemas.microsoft.com/office/drawing/2014/main" id="{4A5013D5-9792-BCB4-943D-045A8D3E869C}"/>
                </a:ext>
              </a:extLst>
            </p:cNvPr>
            <p:cNvSpPr/>
            <p:nvPr/>
          </p:nvSpPr>
          <p:spPr>
            <a:xfrm>
              <a:off x="3090166" y="3460007"/>
              <a:ext cx="943926" cy="943926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2" name="Bogen 21">
              <a:extLst>
                <a:ext uri="{FF2B5EF4-FFF2-40B4-BE49-F238E27FC236}">
                  <a16:creationId xmlns:a16="http://schemas.microsoft.com/office/drawing/2014/main" id="{4CC777BE-E42C-561D-3943-C1AA6BE26C89}"/>
                </a:ext>
              </a:extLst>
            </p:cNvPr>
            <p:cNvSpPr/>
            <p:nvPr/>
          </p:nvSpPr>
          <p:spPr>
            <a:xfrm>
              <a:off x="3090166" y="3460007"/>
              <a:ext cx="943926" cy="943926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BA6E16DD-1E4A-16F0-8CCB-545C6FCF8929}"/>
                </a:ext>
              </a:extLst>
            </p:cNvPr>
            <p:cNvSpPr/>
            <p:nvPr/>
          </p:nvSpPr>
          <p:spPr>
            <a:xfrm>
              <a:off x="2618203" y="3629914"/>
              <a:ext cx="1887852" cy="604112"/>
            </a:xfrm>
            <a:custGeom>
              <a:avLst/>
              <a:gdLst>
                <a:gd name="connsiteX0" fmla="*/ 0 w 1887852"/>
                <a:gd name="connsiteY0" fmla="*/ 0 h 604112"/>
                <a:gd name="connsiteX1" fmla="*/ 1887852 w 1887852"/>
                <a:gd name="connsiteY1" fmla="*/ 0 h 604112"/>
                <a:gd name="connsiteX2" fmla="*/ 1887852 w 1887852"/>
                <a:gd name="connsiteY2" fmla="*/ 604112 h 604112"/>
                <a:gd name="connsiteX3" fmla="*/ 0 w 1887852"/>
                <a:gd name="connsiteY3" fmla="*/ 604112 h 604112"/>
                <a:gd name="connsiteX4" fmla="*/ 0 w 1887852"/>
                <a:gd name="connsiteY4" fmla="*/ 0 h 60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7852" h="604112">
                  <a:moveTo>
                    <a:pt x="0" y="0"/>
                  </a:moveTo>
                  <a:lnTo>
                    <a:pt x="1887852" y="0"/>
                  </a:lnTo>
                  <a:lnTo>
                    <a:pt x="1887852" y="604112"/>
                  </a:lnTo>
                  <a:lnTo>
                    <a:pt x="0" y="6041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/>
                <a:t>Gesamtkonferenz</a:t>
              </a:r>
            </a:p>
          </p:txBody>
        </p:sp>
        <p:sp>
          <p:nvSpPr>
            <p:cNvPr id="24" name="Bogen 23">
              <a:extLst>
                <a:ext uri="{FF2B5EF4-FFF2-40B4-BE49-F238E27FC236}">
                  <a16:creationId xmlns:a16="http://schemas.microsoft.com/office/drawing/2014/main" id="{10AB0A09-6F9F-93AA-3F78-C3D65DAD06CA}"/>
                </a:ext>
              </a:extLst>
            </p:cNvPr>
            <p:cNvSpPr/>
            <p:nvPr/>
          </p:nvSpPr>
          <p:spPr>
            <a:xfrm>
              <a:off x="5374467" y="3460007"/>
              <a:ext cx="943926" cy="943926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5" name="Bogen 24">
              <a:extLst>
                <a:ext uri="{FF2B5EF4-FFF2-40B4-BE49-F238E27FC236}">
                  <a16:creationId xmlns:a16="http://schemas.microsoft.com/office/drawing/2014/main" id="{CD0D7463-2B3A-B825-7F1F-461BE5D4C344}"/>
                </a:ext>
              </a:extLst>
            </p:cNvPr>
            <p:cNvSpPr/>
            <p:nvPr/>
          </p:nvSpPr>
          <p:spPr>
            <a:xfrm>
              <a:off x="5374467" y="3460007"/>
              <a:ext cx="943926" cy="943926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3D2C2F78-FE65-1B8B-F6EF-7F49BF2028F4}"/>
                </a:ext>
              </a:extLst>
            </p:cNvPr>
            <p:cNvSpPr/>
            <p:nvPr/>
          </p:nvSpPr>
          <p:spPr>
            <a:xfrm>
              <a:off x="4902504" y="3629914"/>
              <a:ext cx="1887852" cy="604112"/>
            </a:xfrm>
            <a:custGeom>
              <a:avLst/>
              <a:gdLst>
                <a:gd name="connsiteX0" fmla="*/ 0 w 1887852"/>
                <a:gd name="connsiteY0" fmla="*/ 0 h 604112"/>
                <a:gd name="connsiteX1" fmla="*/ 1887852 w 1887852"/>
                <a:gd name="connsiteY1" fmla="*/ 0 h 604112"/>
                <a:gd name="connsiteX2" fmla="*/ 1887852 w 1887852"/>
                <a:gd name="connsiteY2" fmla="*/ 604112 h 604112"/>
                <a:gd name="connsiteX3" fmla="*/ 0 w 1887852"/>
                <a:gd name="connsiteY3" fmla="*/ 604112 h 604112"/>
                <a:gd name="connsiteX4" fmla="*/ 0 w 1887852"/>
                <a:gd name="connsiteY4" fmla="*/ 0 h 60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7852" h="604112">
                  <a:moveTo>
                    <a:pt x="0" y="0"/>
                  </a:moveTo>
                  <a:lnTo>
                    <a:pt x="1887852" y="0"/>
                  </a:lnTo>
                  <a:lnTo>
                    <a:pt x="1887852" y="604112"/>
                  </a:lnTo>
                  <a:lnTo>
                    <a:pt x="0" y="6041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/>
                <a:t>BSA</a:t>
              </a:r>
            </a:p>
          </p:txBody>
        </p:sp>
        <p:sp>
          <p:nvSpPr>
            <p:cNvPr id="27" name="Bogen 26">
              <a:extLst>
                <a:ext uri="{FF2B5EF4-FFF2-40B4-BE49-F238E27FC236}">
                  <a16:creationId xmlns:a16="http://schemas.microsoft.com/office/drawing/2014/main" id="{BD1672A3-253D-B52E-7EDE-EA82F5B180A8}"/>
                </a:ext>
              </a:extLst>
            </p:cNvPr>
            <p:cNvSpPr/>
            <p:nvPr/>
          </p:nvSpPr>
          <p:spPr>
            <a:xfrm>
              <a:off x="6601571" y="4800382"/>
              <a:ext cx="943926" cy="943926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8" name="Bogen 27">
              <a:extLst>
                <a:ext uri="{FF2B5EF4-FFF2-40B4-BE49-F238E27FC236}">
                  <a16:creationId xmlns:a16="http://schemas.microsoft.com/office/drawing/2014/main" id="{0AED95AB-AA85-2359-F8FB-E7C13E087714}"/>
                </a:ext>
              </a:extLst>
            </p:cNvPr>
            <p:cNvSpPr/>
            <p:nvPr/>
          </p:nvSpPr>
          <p:spPr>
            <a:xfrm>
              <a:off x="6601571" y="4800382"/>
              <a:ext cx="943926" cy="943926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BEDE50B8-E624-9541-0B13-08AB74AFBCCB}"/>
                </a:ext>
              </a:extLst>
            </p:cNvPr>
            <p:cNvSpPr/>
            <p:nvPr/>
          </p:nvSpPr>
          <p:spPr>
            <a:xfrm>
              <a:off x="6129608" y="4970289"/>
              <a:ext cx="1887852" cy="604112"/>
            </a:xfrm>
            <a:custGeom>
              <a:avLst/>
              <a:gdLst>
                <a:gd name="connsiteX0" fmla="*/ 0 w 1887852"/>
                <a:gd name="connsiteY0" fmla="*/ 0 h 604112"/>
                <a:gd name="connsiteX1" fmla="*/ 1887852 w 1887852"/>
                <a:gd name="connsiteY1" fmla="*/ 0 h 604112"/>
                <a:gd name="connsiteX2" fmla="*/ 1887852 w 1887852"/>
                <a:gd name="connsiteY2" fmla="*/ 604112 h 604112"/>
                <a:gd name="connsiteX3" fmla="*/ 0 w 1887852"/>
                <a:gd name="connsiteY3" fmla="*/ 604112 h 604112"/>
                <a:gd name="connsiteX4" fmla="*/ 0 w 1887852"/>
                <a:gd name="connsiteY4" fmla="*/ 0 h 60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7852" h="604112">
                  <a:moveTo>
                    <a:pt x="0" y="0"/>
                  </a:moveTo>
                  <a:lnTo>
                    <a:pt x="1887852" y="0"/>
                  </a:lnTo>
                  <a:lnTo>
                    <a:pt x="1887852" y="604112"/>
                  </a:lnTo>
                  <a:lnTo>
                    <a:pt x="0" y="6041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/>
                <a:t>LSA</a:t>
              </a:r>
            </a:p>
          </p:txBody>
        </p:sp>
      </p:grpSp>
      <p:sp>
        <p:nvSpPr>
          <p:cNvPr id="5" name="Ellipse 4">
            <a:extLst>
              <a:ext uri="{FF2B5EF4-FFF2-40B4-BE49-F238E27FC236}">
                <a16:creationId xmlns:a16="http://schemas.microsoft.com/office/drawing/2014/main" id="{7EC4D57A-FAB4-B45F-5446-E27C6BF2C3D4}"/>
              </a:ext>
            </a:extLst>
          </p:cNvPr>
          <p:cNvSpPr/>
          <p:nvPr/>
        </p:nvSpPr>
        <p:spPr>
          <a:xfrm>
            <a:off x="1967884" y="3491800"/>
            <a:ext cx="276225" cy="276225"/>
          </a:xfrm>
          <a:prstGeom prst="ellipse">
            <a:avLst/>
          </a:prstGeom>
          <a:solidFill>
            <a:srgbClr val="2553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1714531-C348-729F-383D-D82BB1DE2210}"/>
              </a:ext>
            </a:extLst>
          </p:cNvPr>
          <p:cNvSpPr/>
          <p:nvPr/>
        </p:nvSpPr>
        <p:spPr>
          <a:xfrm>
            <a:off x="6318393" y="3491800"/>
            <a:ext cx="276225" cy="276225"/>
          </a:xfrm>
          <a:prstGeom prst="ellipse">
            <a:avLst/>
          </a:prstGeom>
          <a:solidFill>
            <a:srgbClr val="2553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3E25740C-8402-A76F-FCA0-9B593C445280}"/>
              </a:ext>
            </a:extLst>
          </p:cNvPr>
          <p:cNvSpPr/>
          <p:nvPr/>
        </p:nvSpPr>
        <p:spPr>
          <a:xfrm>
            <a:off x="333375" y="6031110"/>
            <a:ext cx="276225" cy="276225"/>
          </a:xfrm>
          <a:prstGeom prst="ellipse">
            <a:avLst/>
          </a:prstGeom>
          <a:solidFill>
            <a:srgbClr val="2553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9C63519-C8BA-5582-A765-3912EE7539E8}"/>
              </a:ext>
            </a:extLst>
          </p:cNvPr>
          <p:cNvSpPr txBox="1"/>
          <p:nvPr/>
        </p:nvSpPr>
        <p:spPr>
          <a:xfrm>
            <a:off x="726945" y="5984556"/>
            <a:ext cx="1584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Stimmrecht</a:t>
            </a:r>
            <a:endParaRPr lang="de-DE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1F1677A2-6424-5E22-0FD4-8AD33094C037}"/>
              </a:ext>
            </a:extLst>
          </p:cNvPr>
          <p:cNvSpPr/>
          <p:nvPr/>
        </p:nvSpPr>
        <p:spPr>
          <a:xfrm>
            <a:off x="4034092" y="3491800"/>
            <a:ext cx="276225" cy="2762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6114F17-DF0B-F2CE-220B-48CBDA5A3E9B}"/>
              </a:ext>
            </a:extLst>
          </p:cNvPr>
          <p:cNvSpPr/>
          <p:nvPr/>
        </p:nvSpPr>
        <p:spPr>
          <a:xfrm>
            <a:off x="2501920" y="6031110"/>
            <a:ext cx="276225" cy="2762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0A58CEC-5DA2-8A8E-3A5C-8EEDEF8A0288}"/>
              </a:ext>
            </a:extLst>
          </p:cNvPr>
          <p:cNvSpPr txBox="1"/>
          <p:nvPr/>
        </p:nvSpPr>
        <p:spPr>
          <a:xfrm>
            <a:off x="2895490" y="5984556"/>
            <a:ext cx="1584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Beratung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489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3E95E2A-E778-C110-16EF-7A9641EC84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417056" y="0"/>
            <a:ext cx="377494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668973" y="284700"/>
            <a:ext cx="3271109" cy="899406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Kollegvertretung der Lernenden</a:t>
            </a:r>
            <a:br>
              <a:rPr lang="de-DE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DE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Konstituierende Sitzung</a:t>
            </a:r>
            <a:endParaRPr lang="de-DE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96976A-A7BE-343D-0A50-45102AAC7B0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5828" y="5765671"/>
            <a:ext cx="807104" cy="807104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7FB8A5F8-C4C8-9035-8B74-6519885E175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1919" y="285225"/>
            <a:ext cx="7913220" cy="1153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Kommende Termine</a:t>
            </a:r>
          </a:p>
          <a:p>
            <a:pPr algn="l">
              <a:lnSpc>
                <a:spcPct val="200000"/>
              </a:lnSpc>
            </a:pPr>
            <a:r>
              <a:rPr lang="de-DE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Was in diesem Semester ansteht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07FC2D6-A386-EAE1-60E6-2A8DE1697D1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33375" y="618862"/>
            <a:ext cx="314325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el 1">
            <a:extLst>
              <a:ext uri="{FF2B5EF4-FFF2-40B4-BE49-F238E27FC236}">
                <a16:creationId xmlns:a16="http://schemas.microsoft.com/office/drawing/2014/main" id="{77CB9A6E-E80E-7C9A-3AC1-D8819FFFB92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668973" y="1370549"/>
            <a:ext cx="3271109" cy="3972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de-DE" sz="16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Aufgaben</a:t>
            </a:r>
          </a:p>
          <a:p>
            <a:pPr algn="l">
              <a:lnSpc>
                <a:spcPct val="200000"/>
              </a:lnSpc>
            </a:pPr>
            <a:r>
              <a:rPr lang="de-DE" sz="16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Schulgremien</a:t>
            </a:r>
          </a:p>
          <a:p>
            <a:pPr algn="l">
              <a:lnSpc>
                <a:spcPct val="200000"/>
              </a:lnSpc>
            </a:pPr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Termine</a:t>
            </a:r>
          </a:p>
          <a:p>
            <a:pPr algn="l">
              <a:lnSpc>
                <a:spcPct val="200000"/>
              </a:lnSpc>
            </a:pPr>
            <a:r>
              <a:rPr lang="de-DE" sz="16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Wahlen</a:t>
            </a:r>
          </a:p>
          <a:p>
            <a:pPr algn="l">
              <a:lnSpc>
                <a:spcPct val="200000"/>
              </a:lnSpc>
            </a:pPr>
            <a:r>
              <a:rPr lang="de-DE" sz="16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Clear &amp; Cloudy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3642950-6397-56E1-D8A3-9486D1C79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570249"/>
              </p:ext>
            </p:extLst>
          </p:nvPr>
        </p:nvGraphicFramePr>
        <p:xfrm>
          <a:off x="333375" y="1771912"/>
          <a:ext cx="72294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25">
                  <a:extLst>
                    <a:ext uri="{9D8B030D-6E8A-4147-A177-3AD203B41FA5}">
                      <a16:colId xmlns:a16="http://schemas.microsoft.com/office/drawing/2014/main" val="3672728995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869329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255372"/>
                          </a:solidFill>
                        </a:rPr>
                        <a:t>Gremium-Sitzung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255372"/>
                          </a:solidFill>
                        </a:rPr>
                        <a:t>Termin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85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255372"/>
                          </a:solidFill>
                        </a:rPr>
                        <a:t>Gesamtkonferenz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255372"/>
                          </a:solidFill>
                        </a:rPr>
                        <a:t>04.10.2023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8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255372"/>
                          </a:solidFill>
                        </a:rPr>
                        <a:t>Kollegkonferenz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255372"/>
                          </a:solidFill>
                        </a:rPr>
                        <a:t>29.11.2023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102259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BE693C5B-2CD3-FEC8-477F-6535FF3A5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81787"/>
              </p:ext>
            </p:extLst>
          </p:nvPr>
        </p:nvGraphicFramePr>
        <p:xfrm>
          <a:off x="333375" y="3218069"/>
          <a:ext cx="72294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25">
                  <a:extLst>
                    <a:ext uri="{9D8B030D-6E8A-4147-A177-3AD203B41FA5}">
                      <a16:colId xmlns:a16="http://schemas.microsoft.com/office/drawing/2014/main" val="3672728995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869329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255372"/>
                          </a:solidFill>
                        </a:rPr>
                        <a:t>KV-Sitzung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255372"/>
                          </a:solidFill>
                        </a:rPr>
                        <a:t>Termin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85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255372"/>
                          </a:solidFill>
                        </a:rPr>
                        <a:t>2. Sitzung, Infos aus den Gremien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255372"/>
                          </a:solidFill>
                        </a:rPr>
                        <a:t>11.10.2023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8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255372"/>
                          </a:solidFill>
                        </a:rPr>
                        <a:t>3. Sitzung, Abschluss vor den Ferien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255372"/>
                          </a:solidFill>
                        </a:rPr>
                        <a:t>18.10.2023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10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255372"/>
                          </a:solidFill>
                        </a:rPr>
                        <a:t>4. Sitzung, Sondierung nach den Ferien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255372"/>
                          </a:solidFill>
                        </a:rPr>
                        <a:t>08.11.2023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2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255372"/>
                          </a:solidFill>
                        </a:rPr>
                        <a:t>5. Sitzung, Vorbereitung für Kollegkonferenz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255372"/>
                          </a:solidFill>
                        </a:rPr>
                        <a:t>22.11.2023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20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255372"/>
                          </a:solidFill>
                        </a:rPr>
                        <a:t>6. Sitzung, Infos aus den Gremien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255372"/>
                          </a:solidFill>
                        </a:rPr>
                        <a:t>06.12.2023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83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255372"/>
                          </a:solidFill>
                        </a:rPr>
                        <a:t>7. Sitzung, Semesterabschluss/Weihnachtsfeier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255372"/>
                          </a:solidFill>
                        </a:rPr>
                        <a:t>20.12.2023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86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46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3E95E2A-E778-C110-16EF-7A9641EC84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417056" y="0"/>
            <a:ext cx="377494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668973" y="284700"/>
            <a:ext cx="3271109" cy="899406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Kollegvertretung der Lernenden</a:t>
            </a:r>
            <a:br>
              <a:rPr lang="de-DE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DE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Konstituierende Sitzung</a:t>
            </a:r>
            <a:endParaRPr lang="de-DE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96976A-A7BE-343D-0A50-45102AAC7B0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5828" y="5765671"/>
            <a:ext cx="807104" cy="807104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7FB8A5F8-C4C8-9035-8B74-6519885E175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1919" y="285225"/>
            <a:ext cx="7913220" cy="1153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Wahl der Gremien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07FC2D6-A386-EAE1-60E6-2A8DE1697D1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33375" y="618862"/>
            <a:ext cx="314325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el 1">
            <a:extLst>
              <a:ext uri="{FF2B5EF4-FFF2-40B4-BE49-F238E27FC236}">
                <a16:creationId xmlns:a16="http://schemas.microsoft.com/office/drawing/2014/main" id="{77CB9A6E-E80E-7C9A-3AC1-D8819FFFB92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668973" y="1370549"/>
            <a:ext cx="3271109" cy="3972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de-DE" sz="16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Aufgaben</a:t>
            </a:r>
          </a:p>
          <a:p>
            <a:pPr algn="l">
              <a:lnSpc>
                <a:spcPct val="200000"/>
              </a:lnSpc>
            </a:pPr>
            <a:r>
              <a:rPr lang="de-DE" sz="16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Schulgremien</a:t>
            </a:r>
          </a:p>
          <a:p>
            <a:pPr algn="l">
              <a:lnSpc>
                <a:spcPct val="200000"/>
              </a:lnSpc>
            </a:pPr>
            <a:r>
              <a:rPr lang="de-DE" sz="16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Termine</a:t>
            </a:r>
          </a:p>
          <a:p>
            <a:pPr algn="l">
              <a:lnSpc>
                <a:spcPct val="200000"/>
              </a:lnSpc>
            </a:pPr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Wahlen</a:t>
            </a:r>
          </a:p>
          <a:p>
            <a:pPr algn="l">
              <a:lnSpc>
                <a:spcPct val="200000"/>
              </a:lnSpc>
            </a:pPr>
            <a:r>
              <a:rPr lang="de-DE" sz="16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Clear &amp; Cloudy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6A58872-7DF3-981D-75EC-39B5861E1C50}"/>
              </a:ext>
            </a:extLst>
          </p:cNvPr>
          <p:cNvSpPr txBox="1">
            <a:spLocks/>
          </p:cNvSpPr>
          <p:nvPr/>
        </p:nvSpPr>
        <p:spPr>
          <a:xfrm>
            <a:off x="1447800" y="1370549"/>
            <a:ext cx="4648200" cy="50397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0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Kollegkonferenz</a:t>
            </a:r>
          </a:p>
          <a:p>
            <a:pPr algn="l"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4 Abgeordnete / 4 Vertretungen</a:t>
            </a:r>
          </a:p>
          <a:p>
            <a:pPr algn="l">
              <a:lnSpc>
                <a:spcPct val="150000"/>
              </a:lnSpc>
            </a:pP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de-DE" sz="20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Gesamt-/Fachkonferenz</a:t>
            </a:r>
          </a:p>
          <a:p>
            <a:pPr algn="l"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 Abgeordnete / 2 Vertretungen</a:t>
            </a:r>
          </a:p>
          <a:p>
            <a:pPr algn="l">
              <a:lnSpc>
                <a:spcPct val="150000"/>
              </a:lnSpc>
            </a:pPr>
            <a:endParaRPr lang="de-DE" sz="2000" dirty="0">
              <a:solidFill>
                <a:srgbClr val="25537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de-DE" sz="20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Bezirksschüler:innenausschuss</a:t>
            </a:r>
          </a:p>
          <a:p>
            <a:pPr algn="l"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 Abgeordnete / 2 Vertretungen</a:t>
            </a:r>
          </a:p>
        </p:txBody>
      </p:sp>
    </p:spTree>
    <p:extLst>
      <p:ext uri="{BB962C8B-B14F-4D97-AF65-F5344CB8AC3E}">
        <p14:creationId xmlns:p14="http://schemas.microsoft.com/office/powerpoint/2010/main" val="142294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3E95E2A-E778-C110-16EF-7A9641EC84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417056" y="0"/>
            <a:ext cx="377494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668973" y="284700"/>
            <a:ext cx="3271109" cy="899406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Kollegvertretung der Lernenden</a:t>
            </a:r>
            <a:br>
              <a:rPr lang="de-DE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DE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Konstituierende Sitzung</a:t>
            </a:r>
            <a:endParaRPr lang="de-DE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96976A-A7BE-343D-0A50-45102AAC7B0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5828" y="5765671"/>
            <a:ext cx="807104" cy="807104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7FB8A5F8-C4C8-9035-8B74-6519885E175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1919" y="285225"/>
            <a:ext cx="7913220" cy="1153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Clear &amp; Cloudy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Offene Fragen &amp; Anmerkungen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07FC2D6-A386-EAE1-60E6-2A8DE1697D1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33375" y="618862"/>
            <a:ext cx="314325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el 1">
            <a:extLst>
              <a:ext uri="{FF2B5EF4-FFF2-40B4-BE49-F238E27FC236}">
                <a16:creationId xmlns:a16="http://schemas.microsoft.com/office/drawing/2014/main" id="{77CB9A6E-E80E-7C9A-3AC1-D8819FFFB92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668973" y="1370549"/>
            <a:ext cx="3271109" cy="3972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de-DE" sz="16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Aufgaben</a:t>
            </a:r>
          </a:p>
          <a:p>
            <a:pPr algn="l">
              <a:lnSpc>
                <a:spcPct val="200000"/>
              </a:lnSpc>
            </a:pPr>
            <a:r>
              <a:rPr lang="de-DE" sz="16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Schulgremien</a:t>
            </a:r>
          </a:p>
          <a:p>
            <a:pPr algn="l">
              <a:lnSpc>
                <a:spcPct val="200000"/>
              </a:lnSpc>
            </a:pPr>
            <a:r>
              <a:rPr lang="de-DE" sz="16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Termine</a:t>
            </a:r>
          </a:p>
          <a:p>
            <a:pPr algn="l">
              <a:lnSpc>
                <a:spcPct val="200000"/>
              </a:lnSpc>
            </a:pPr>
            <a:r>
              <a:rPr lang="de-DE" sz="16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Wahlen</a:t>
            </a:r>
          </a:p>
          <a:p>
            <a:pPr algn="l">
              <a:lnSpc>
                <a:spcPct val="200000"/>
              </a:lnSpc>
            </a:pPr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Clear &amp; Cloudy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6A58872-7DF3-981D-75EC-39B5861E1C50}"/>
              </a:ext>
            </a:extLst>
          </p:cNvPr>
          <p:cNvSpPr txBox="1">
            <a:spLocks/>
          </p:cNvSpPr>
          <p:nvPr/>
        </p:nvSpPr>
        <p:spPr>
          <a:xfrm>
            <a:off x="631695" y="2064420"/>
            <a:ext cx="3143250" cy="3279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Was ist klar geworden?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B2267DA-17FB-ADA1-22B9-4286007813CD}"/>
              </a:ext>
            </a:extLst>
          </p:cNvPr>
          <p:cNvSpPr txBox="1">
            <a:spLocks/>
          </p:cNvSpPr>
          <p:nvPr/>
        </p:nvSpPr>
        <p:spPr>
          <a:xfrm>
            <a:off x="4398417" y="2064420"/>
            <a:ext cx="3143250" cy="3279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Was ist noch unklar?</a:t>
            </a:r>
          </a:p>
        </p:txBody>
      </p:sp>
      <p:pic>
        <p:nvPicPr>
          <p:cNvPr id="11" name="Grafik 10" descr="Ein Bild, das Clipart, Grafiken, Cartoon, Design enthält.&#10;&#10;Automatisch generierte Beschreibung">
            <a:extLst>
              <a:ext uri="{FF2B5EF4-FFF2-40B4-BE49-F238E27FC236}">
                <a16:creationId xmlns:a16="http://schemas.microsoft.com/office/drawing/2014/main" id="{ACF31F68-0716-9A04-559C-A1CC00424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176" y="2185478"/>
            <a:ext cx="2371731" cy="2371731"/>
          </a:xfrm>
          <a:prstGeom prst="rect">
            <a:avLst/>
          </a:prstGeom>
        </p:spPr>
      </p:pic>
      <p:pic>
        <p:nvPicPr>
          <p:cNvPr id="15" name="Grafik 14" descr="Ein Bild, das Clipart, Kreis, Smiley, Cartoon enthält.&#10;&#10;Automatisch generierte Beschreibung">
            <a:extLst>
              <a:ext uri="{FF2B5EF4-FFF2-40B4-BE49-F238E27FC236}">
                <a16:creationId xmlns:a16="http://schemas.microsoft.com/office/drawing/2014/main" id="{EAB5009A-1537-F5AB-7732-072EA1EEE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7" y="2064420"/>
            <a:ext cx="2208085" cy="220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9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5c2416-0c9e-431a-9978-58a1697d7d37" xsi:nil="true"/>
    <lcf76f155ced4ddcb4097134ff3c332f xmlns="97161b1f-93f9-4fd5-9baa-651b358c6fc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F58EEC1200AAF42888FA77148318A3E" ma:contentTypeVersion="11" ma:contentTypeDescription="Ein neues Dokument erstellen." ma:contentTypeScope="" ma:versionID="92fa84fde5d86be103533c0390c33865">
  <xsd:schema xmlns:xsd="http://www.w3.org/2001/XMLSchema" xmlns:xs="http://www.w3.org/2001/XMLSchema" xmlns:p="http://schemas.microsoft.com/office/2006/metadata/properties" xmlns:ns2="97161b1f-93f9-4fd5-9baa-651b358c6fc7" xmlns:ns3="825c2416-0c9e-431a-9978-58a1697d7d37" targetNamespace="http://schemas.microsoft.com/office/2006/metadata/properties" ma:root="true" ma:fieldsID="ff89a3fc9743229660b2e65a9176b2cd" ns2:_="" ns3:_="">
    <xsd:import namespace="97161b1f-93f9-4fd5-9baa-651b358c6fc7"/>
    <xsd:import namespace="825c2416-0c9e-431a-9978-58a1697d7d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CR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161b1f-93f9-4fd5-9baa-651b358c6f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db577b5c-db2e-4583-9419-6f0234b6d3b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5c2416-0c9e-431a-9978-58a1697d7d3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cb7ecdd-e49a-4390-bb11-88527efcb1d4}" ma:internalName="TaxCatchAll" ma:showField="CatchAllData" ma:web="825c2416-0c9e-431a-9978-58a1697d7d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9AAFCB-E859-4826-94B6-EC70E86F97A9}">
  <ds:schemaRefs>
    <ds:schemaRef ds:uri="http://schemas.microsoft.com/office/2006/metadata/properties"/>
    <ds:schemaRef ds:uri="http://schemas.microsoft.com/office/infopath/2007/PartnerControls"/>
    <ds:schemaRef ds:uri="825c2416-0c9e-431a-9978-58a1697d7d37"/>
    <ds:schemaRef ds:uri="97161b1f-93f9-4fd5-9baa-651b358c6fc7"/>
  </ds:schemaRefs>
</ds:datastoreItem>
</file>

<file path=customXml/itemProps2.xml><?xml version="1.0" encoding="utf-8"?>
<ds:datastoreItem xmlns:ds="http://schemas.openxmlformats.org/officeDocument/2006/customXml" ds:itemID="{A1C1F373-98F0-4940-9DDF-0CB1255D3C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161b1f-93f9-4fd5-9baa-651b358c6fc7"/>
    <ds:schemaRef ds:uri="825c2416-0c9e-431a-9978-58a1697d7d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7A6A492-D2B7-4952-B961-ABC5374B6F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Breitbild</PresentationFormat>
  <Paragraphs>94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Light</vt:lpstr>
      <vt:lpstr>Office</vt:lpstr>
      <vt:lpstr>Kollegvertretung der Lernenden Konstituierende Sitzung</vt:lpstr>
      <vt:lpstr>Kollegvertretung der Lernenden Konstituierende Sitzung</vt:lpstr>
      <vt:lpstr>Kollegvertretung der Lernenden Konstituierende Sitzung</vt:lpstr>
      <vt:lpstr>Kollegvertretung der Lernenden Konstituierende Sitzung</vt:lpstr>
      <vt:lpstr>Kollegvertretung der Lernenden Konstituierende Sitzung</vt:lpstr>
      <vt:lpstr>Kollegvertretung der Lernenden Konstituierende Sitzung</vt:lpstr>
      <vt:lpstr>Kollegvertretung der Lernenden Konstituierende Sitzung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Kollegversammlung Wahl der Sprecher*innen</dc:title>
  <dc:creator>Benjamin Wagner</dc:creator>
  <cp:lastModifiedBy>Benjamin Wagner</cp:lastModifiedBy>
  <cp:revision>13</cp:revision>
  <dcterms:created xsi:type="dcterms:W3CDTF">2022-08-24T07:19:14Z</dcterms:created>
  <dcterms:modified xsi:type="dcterms:W3CDTF">2023-09-26T19:04:41Z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0x0101001F58EEC1200AAF42888FA77148318A3E</vt:lpwstr>
  </property>
</Properties>
</file>