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8" r:id="rId12"/>
    <p:sldId id="269" r:id="rId13"/>
    <p:sldId id="260" r:id="rId14"/>
    <p:sldId id="270" r:id="rId15"/>
    <p:sldId id="271" r:id="rId16"/>
    <p:sldId id="26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4147001-23A2-4937-BF05-C3468C5F5012}">
          <p14:sldIdLst>
            <p14:sldId id="256"/>
            <p14:sldId id="257"/>
            <p14:sldId id="258"/>
            <p14:sldId id="262"/>
            <p14:sldId id="263"/>
            <p14:sldId id="264"/>
            <p14:sldId id="265"/>
            <p14:sldId id="266"/>
            <p14:sldId id="267"/>
            <p14:sldId id="259"/>
            <p14:sldId id="268"/>
            <p14:sldId id="269"/>
            <p14:sldId id="260"/>
            <p14:sldId id="270"/>
            <p14:sldId id="271"/>
            <p14:sldId id="26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EC8"/>
    <a:srgbClr val="88AD76"/>
    <a:srgbClr val="255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DE2C8-5168-4DBC-A8FD-875D397A9350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6FD3D-3516-48AC-A387-D5EC61E240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92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C7021-D9AC-7E2B-1105-B076DD564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3910642" cy="23876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A30A61-C9B6-52F5-DB45-FDAB33787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910642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Arial Nova" panose="020B05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D7261A-BA81-3799-A9BC-902F1C8B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de-DE"/>
              <a:t>Philosophie Grundkurs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56F25C-9AE7-E0F3-C306-35CC01B8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CAD00B-BC23-4183-A7CB-6FAC361DD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84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5173E6F-F867-4FA0-6977-340FF31B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de-DE"/>
              <a:t>Philosophie Grundkurs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DD153CC-3707-F8B4-547B-332F9EF9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CAD00B-BC23-4183-A7CB-6FAC361DDEE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15">
            <a:extLst>
              <a:ext uri="{FF2B5EF4-FFF2-40B4-BE49-F238E27FC236}">
                <a16:creationId xmlns:a16="http://schemas.microsoft.com/office/drawing/2014/main" id="{261ADD93-6F63-404B-BA85-F374377F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27643" y="3186049"/>
            <a:ext cx="5327970" cy="485901"/>
          </a:xfrm>
        </p:spPr>
        <p:txBody>
          <a:bodyPr>
            <a:normAutofit/>
          </a:bodyPr>
          <a:lstStyle/>
          <a:p>
            <a:pPr algn="ctr"/>
            <a:r>
              <a:rPr lang="de-DE" sz="1400" spc="300" dirty="0">
                <a:solidFill>
                  <a:srgbClr val="255372"/>
                </a:solidFill>
              </a:rPr>
              <a:t>HAUPTMEÜ</a:t>
            </a:r>
          </a:p>
        </p:txBody>
      </p:sp>
    </p:spTree>
    <p:extLst>
      <p:ext uri="{BB962C8B-B14F-4D97-AF65-F5344CB8AC3E}">
        <p14:creationId xmlns:p14="http://schemas.microsoft.com/office/powerpoint/2010/main" val="374811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732DEF-E7D8-1E38-2791-E9D26852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3600" spc="300" dirty="0">
                <a:solidFill>
                  <a:srgbClr val="255372"/>
                </a:solidFill>
              </a:rPr>
              <a:t>HAUPTMEÜ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998BF9-6C2C-FFA3-CAF7-0C9FED863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038BC2B-BC0D-47C4-8758-12118DDF5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latin typeface="Arial Nova Light" panose="020B0304020202020204" pitchFamily="34" charset="0"/>
              </a:defRPr>
            </a:lvl1pPr>
          </a:lstStyle>
          <a:p>
            <a:r>
              <a:rPr lang="de-DE"/>
              <a:t>Philosophie Grundkurs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3096DAAB-7D35-6733-9691-AD03243C2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 Nova Light" panose="020B0304020202020204" pitchFamily="34" charset="0"/>
              </a:defRPr>
            </a:lvl1pPr>
          </a:lstStyle>
          <a:p>
            <a:fld id="{6FCAD00B-BC23-4183-A7CB-6FAC361DDEE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47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2">
              <a:lumMod val="10000"/>
            </a:schemeClr>
          </a:solidFill>
          <a:latin typeface="Arial Nova Light" panose="020B03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 Nova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 Nova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 Nova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 Nova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 Nova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de/tiere/katzen-katzchen/niedlich-katze-auge-portrat-schatten-dunkel-pet-katze-katzchen-fell-kitt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3.svg"/><Relationship Id="rId7" Type="http://schemas.openxmlformats.org/officeDocument/2006/relationships/slide" Target="slide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EE331-E84E-8215-283B-ABFB9C2FC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508" y="1059393"/>
            <a:ext cx="7125078" cy="1444095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 Black" panose="020B0A04020102020204" pitchFamily="34" charset="0"/>
              </a:rPr>
              <a:t>DENNETTS THEORIE DER INTENTIONALITÄT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7D15B5-8E89-8146-425A-9AF711D1D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1508" y="2872580"/>
            <a:ext cx="3910642" cy="1655762"/>
          </a:xfrm>
        </p:spPr>
        <p:txBody>
          <a:bodyPr/>
          <a:lstStyle/>
          <a:p>
            <a:r>
              <a:rPr lang="de-DE" dirty="0"/>
              <a:t>Benjamin Wagner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A1B151-DCA1-DB16-224D-369B1293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Philosophie Grundkurs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E855B5-BA0D-74CF-F7AF-E60047FE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1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554FB0-2F08-85A1-9946-8A7F3D5EC80B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8830CE6-D268-8D1A-285E-260BD317937D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Säugetier, Katze, Hauskatze, Schnurrhaare enthält.&#10;&#10;Automatisch generierte Beschreibung">
            <a:extLst>
              <a:ext uri="{FF2B5EF4-FFF2-40B4-BE49-F238E27FC236}">
                <a16:creationId xmlns:a16="http://schemas.microsoft.com/office/drawing/2014/main" id="{A37F828D-E408-E078-87E2-AE795D04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11508" y="3606900"/>
            <a:ext cx="4418098" cy="29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81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10</a:t>
            </a:fld>
            <a:endParaRPr lang="de-DE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PHYSIKALISCHE SICHT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hlinkClick r:id="rId2" action="ppaction://hlinksldjump"/>
            <a:extLst>
              <a:ext uri="{FF2B5EF4-FFF2-40B4-BE49-F238E27FC236}">
                <a16:creationId xmlns:a16="http://schemas.microsoft.com/office/drawing/2014/main" id="{0B966712-0598-BAE5-9903-7F70FF752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4FA7F8A-EA07-7A98-F60B-778BC286789C}"/>
              </a:ext>
            </a:extLst>
          </p:cNvPr>
          <p:cNvSpPr txBox="1"/>
          <p:nvPr/>
        </p:nvSpPr>
        <p:spPr>
          <a:xfrm>
            <a:off x="3811508" y="1541654"/>
            <a:ext cx="6097508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konkreteste von drei Perspektiven ist die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physikalisch-chemische Perspektive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deren Grundlage unser Wissen über physikalische Gesetze, Anfangs- und Randbedingungen ist.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24EFEF2-4E3F-4AD1-7E32-69740FA614DD}"/>
              </a:ext>
            </a:extLst>
          </p:cNvPr>
          <p:cNvSpPr txBox="1"/>
          <p:nvPr/>
        </p:nvSpPr>
        <p:spPr>
          <a:xfrm>
            <a:off x="3811508" y="3882613"/>
            <a:ext cx="609750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Beschreibung physikalischer Vorgänge beim Übergang von Wasser in einen anderen Aggregatzustand</a:t>
            </a:r>
            <a:endParaRPr lang="de-DE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E7C4CF-E0F5-44C3-B81A-2F14B5C10126}"/>
              </a:ext>
            </a:extLst>
          </p:cNvPr>
          <p:cNvSpPr txBox="1"/>
          <p:nvPr/>
        </p:nvSpPr>
        <p:spPr>
          <a:xfrm>
            <a:off x="3811508" y="2871944"/>
            <a:ext cx="609750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Dieses Wissen erlaubt uns, Annahmen darüber zu formulieren, was unter bestimmten Konditionen zu erwarten ist.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65696C5-6C05-766B-B77D-245D91DBF312}"/>
              </a:ext>
            </a:extLst>
          </p:cNvPr>
          <p:cNvSpPr txBox="1"/>
          <p:nvPr/>
        </p:nvSpPr>
        <p:spPr>
          <a:xfrm>
            <a:off x="792932" y="3881442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solidFill>
                  <a:srgbClr val="2553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Beispiel</a:t>
            </a:r>
            <a:endParaRPr lang="de-DE" sz="1800" b="1" kern="100" dirty="0">
              <a:solidFill>
                <a:srgbClr val="25537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B78CCEA-3E9C-03E1-8902-FFED2D980DED}"/>
              </a:ext>
            </a:extLst>
          </p:cNvPr>
          <p:cNvSpPr/>
          <p:nvPr/>
        </p:nvSpPr>
        <p:spPr>
          <a:xfrm>
            <a:off x="511558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D22DD1D-78D4-174A-A593-D98F67122D66}"/>
              </a:ext>
            </a:extLst>
          </p:cNvPr>
          <p:cNvSpPr/>
          <p:nvPr/>
        </p:nvSpPr>
        <p:spPr>
          <a:xfrm>
            <a:off x="5407531" y="5779741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F27DB7B-87F9-4137-E432-EAB62FFED201}"/>
              </a:ext>
            </a:extLst>
          </p:cNvPr>
          <p:cNvSpPr/>
          <p:nvPr/>
        </p:nvSpPr>
        <p:spPr>
          <a:xfrm>
            <a:off x="5699476" y="5779741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A240938-5CB2-54A7-138F-6B13199D6189}"/>
              </a:ext>
            </a:extLst>
          </p:cNvPr>
          <p:cNvSpPr txBox="1"/>
          <p:nvPr/>
        </p:nvSpPr>
        <p:spPr>
          <a:xfrm>
            <a:off x="6211054" y="629667"/>
            <a:ext cx="5980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600" dirty="0">
                <a:solidFill>
                  <a:srgbClr val="CFDEC8"/>
                </a:solidFill>
                <a:latin typeface="Arial Narrow" panose="020B0606020202030204" pitchFamily="34" charset="0"/>
              </a:rPr>
              <a:t>DENNETTS THEORIE DER INTENTIONALITÄT</a:t>
            </a:r>
          </a:p>
        </p:txBody>
      </p:sp>
    </p:spTree>
    <p:extLst>
      <p:ext uri="{BB962C8B-B14F-4D97-AF65-F5344CB8AC3E}">
        <p14:creationId xmlns:p14="http://schemas.microsoft.com/office/powerpoint/2010/main" val="252387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11</a:t>
            </a:fld>
            <a:endParaRPr lang="de-DE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PHYSIKALISCHE SICHT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hlinkClick r:id="rId2" action="ppaction://hlinksldjump"/>
            <a:extLst>
              <a:ext uri="{FF2B5EF4-FFF2-40B4-BE49-F238E27FC236}">
                <a16:creationId xmlns:a16="http://schemas.microsoft.com/office/drawing/2014/main" id="{0B966712-0598-BAE5-9903-7F70FF752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CA6DA95-36EC-E6F1-9723-6227B2F03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508" y="1443830"/>
            <a:ext cx="6600825" cy="3990975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D01EA3DF-AF6E-6911-6CBA-D744FCAD57B7}"/>
              </a:ext>
            </a:extLst>
          </p:cNvPr>
          <p:cNvSpPr/>
          <p:nvPr/>
        </p:nvSpPr>
        <p:spPr>
          <a:xfrm>
            <a:off x="511558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70B8C70-4D12-EB10-A528-2AABC46EA0A6}"/>
              </a:ext>
            </a:extLst>
          </p:cNvPr>
          <p:cNvSpPr/>
          <p:nvPr/>
        </p:nvSpPr>
        <p:spPr>
          <a:xfrm>
            <a:off x="5407531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049E66-B2BC-5F2D-700E-4567A23EBD11}"/>
              </a:ext>
            </a:extLst>
          </p:cNvPr>
          <p:cNvSpPr/>
          <p:nvPr/>
        </p:nvSpPr>
        <p:spPr>
          <a:xfrm>
            <a:off x="5699476" y="5779741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3E3C7B-0DE7-3663-F1EB-59E94AE4482A}"/>
              </a:ext>
            </a:extLst>
          </p:cNvPr>
          <p:cNvSpPr txBox="1"/>
          <p:nvPr/>
        </p:nvSpPr>
        <p:spPr>
          <a:xfrm>
            <a:off x="6211054" y="629667"/>
            <a:ext cx="5980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600" dirty="0">
                <a:solidFill>
                  <a:srgbClr val="CFDEC8"/>
                </a:solidFill>
                <a:latin typeface="Arial Narrow" panose="020B0606020202030204" pitchFamily="34" charset="0"/>
              </a:rPr>
              <a:t>DENNETTS THEORIE DER INTENTIONALITÄT</a:t>
            </a:r>
          </a:p>
        </p:txBody>
      </p:sp>
    </p:spTree>
    <p:extLst>
      <p:ext uri="{BB962C8B-B14F-4D97-AF65-F5344CB8AC3E}">
        <p14:creationId xmlns:p14="http://schemas.microsoft.com/office/powerpoint/2010/main" val="35024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12</a:t>
            </a:fld>
            <a:endParaRPr lang="de-DE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PHYSIKALISCHE SICHT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hlinkClick r:id="rId2" action="ppaction://hlinksldjump"/>
            <a:extLst>
              <a:ext uri="{FF2B5EF4-FFF2-40B4-BE49-F238E27FC236}">
                <a16:creationId xmlns:a16="http://schemas.microsoft.com/office/drawing/2014/main" id="{0B966712-0598-BAE5-9903-7F70FF752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D01EA3DF-AF6E-6911-6CBA-D744FCAD57B7}"/>
              </a:ext>
            </a:extLst>
          </p:cNvPr>
          <p:cNvSpPr/>
          <p:nvPr/>
        </p:nvSpPr>
        <p:spPr>
          <a:xfrm>
            <a:off x="511558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70B8C70-4D12-EB10-A528-2AABC46EA0A6}"/>
              </a:ext>
            </a:extLst>
          </p:cNvPr>
          <p:cNvSpPr/>
          <p:nvPr/>
        </p:nvSpPr>
        <p:spPr>
          <a:xfrm>
            <a:off x="5407531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049E66-B2BC-5F2D-700E-4567A23EBD11}"/>
              </a:ext>
            </a:extLst>
          </p:cNvPr>
          <p:cNvSpPr/>
          <p:nvPr/>
        </p:nvSpPr>
        <p:spPr>
          <a:xfrm>
            <a:off x="569947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28D314-7A82-63AF-8442-FE3F8BF6BE46}"/>
              </a:ext>
            </a:extLst>
          </p:cNvPr>
          <p:cNvSpPr txBox="1"/>
          <p:nvPr/>
        </p:nvSpPr>
        <p:spPr>
          <a:xfrm>
            <a:off x="3811508" y="1541654"/>
            <a:ext cx="6097508" cy="2461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Jeder physikalisch-chemische Prozess lässt sich der physikalischen Sicht zuordnen.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Fundiertes Wissen über die Naturgesetze </a:t>
            </a:r>
            <a:r>
              <a:rPr lang="de-D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wird vorausgesetzt, um Annahmen und Vorhersagen über bestimmte Prozesse machen zu können.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Anders ist das in der sogenannten Design-Sicht!</a:t>
            </a:r>
            <a:endParaRPr lang="de-DE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0903FB-AAAC-26A4-931F-6FF4D8C7E8E0}"/>
              </a:ext>
            </a:extLst>
          </p:cNvPr>
          <p:cNvSpPr txBox="1"/>
          <p:nvPr/>
        </p:nvSpPr>
        <p:spPr>
          <a:xfrm>
            <a:off x="6211054" y="629667"/>
            <a:ext cx="5980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600" dirty="0">
                <a:solidFill>
                  <a:srgbClr val="CFDEC8"/>
                </a:solidFill>
                <a:latin typeface="Arial Narrow" panose="020B0606020202030204" pitchFamily="34" charset="0"/>
              </a:rPr>
              <a:t>DENNETTS THEORIE DER INTENTIONALITÄT</a:t>
            </a:r>
          </a:p>
        </p:txBody>
      </p:sp>
    </p:spTree>
    <p:extLst>
      <p:ext uri="{BB962C8B-B14F-4D97-AF65-F5344CB8AC3E}">
        <p14:creationId xmlns:p14="http://schemas.microsoft.com/office/powerpoint/2010/main" val="3399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13</a:t>
            </a:fld>
            <a:endParaRPr lang="de-DE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DESIGN-SICHT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hlinkClick r:id="rId2" action="ppaction://hlinksldjump"/>
            <a:extLst>
              <a:ext uri="{FF2B5EF4-FFF2-40B4-BE49-F238E27FC236}">
                <a16:creationId xmlns:a16="http://schemas.microsoft.com/office/drawing/2014/main" id="{13E0FD6B-27CA-3198-C716-8D05E55CB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24AD8D-F7D4-2444-D79F-327E71A0297A}"/>
              </a:ext>
            </a:extLst>
          </p:cNvPr>
          <p:cNvSpPr txBox="1"/>
          <p:nvPr/>
        </p:nvSpPr>
        <p:spPr>
          <a:xfrm>
            <a:off x="3811508" y="1541654"/>
            <a:ext cx="609750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Design-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Perspektive setzt kein Wissen über physikalische Gesetze, Anfangs- und Randbedingungen voraus.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6919B03-F42A-3779-2953-0FCF10441A8D}"/>
              </a:ext>
            </a:extLst>
          </p:cNvPr>
          <p:cNvSpPr txBox="1"/>
          <p:nvPr/>
        </p:nvSpPr>
        <p:spPr>
          <a:xfrm>
            <a:off x="3811508" y="4404707"/>
            <a:ext cx="6097508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Verwendung eines Computers</a:t>
            </a:r>
            <a:r>
              <a:rPr lang="de-DE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um ein Schreiben aufzusetzen und auszudrucken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Metabolismus einer Zelle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F206A4-E24C-AB0A-33DC-89DF85FEB311}"/>
              </a:ext>
            </a:extLst>
          </p:cNvPr>
          <p:cNvSpPr txBox="1"/>
          <p:nvPr/>
        </p:nvSpPr>
        <p:spPr>
          <a:xfrm>
            <a:off x="3811508" y="2434058"/>
            <a:ext cx="609750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Zweck des Systems muss bekannt sein.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4A8A63A-9226-51B5-DF2F-4EB7562A732D}"/>
              </a:ext>
            </a:extLst>
          </p:cNvPr>
          <p:cNvSpPr txBox="1"/>
          <p:nvPr/>
        </p:nvSpPr>
        <p:spPr>
          <a:xfrm>
            <a:off x="792932" y="4403536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solidFill>
                  <a:srgbClr val="2553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Beispiele</a:t>
            </a:r>
            <a:endParaRPr lang="de-DE" sz="1800" b="1" kern="100" dirty="0">
              <a:solidFill>
                <a:srgbClr val="25537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E19A3E7-743E-A618-6C2A-A06EA5475BE0}"/>
              </a:ext>
            </a:extLst>
          </p:cNvPr>
          <p:cNvSpPr txBox="1"/>
          <p:nvPr/>
        </p:nvSpPr>
        <p:spPr>
          <a:xfrm>
            <a:off x="792932" y="2434058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solidFill>
                  <a:srgbClr val="88AD7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Bedingung A</a:t>
            </a:r>
            <a:endParaRPr lang="de-DE" sz="1800" b="1" kern="100" dirty="0">
              <a:solidFill>
                <a:srgbClr val="88AD7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0687C80-607C-6B7E-8801-284EC1AD9AFD}"/>
              </a:ext>
            </a:extLst>
          </p:cNvPr>
          <p:cNvSpPr txBox="1"/>
          <p:nvPr/>
        </p:nvSpPr>
        <p:spPr>
          <a:xfrm>
            <a:off x="3811508" y="3267616"/>
            <a:ext cx="609750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betrachtete System und seine Bestandteile funktionieren einwandfrei.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14A6538-BDE5-C760-E5F6-3149FF7077C6}"/>
              </a:ext>
            </a:extLst>
          </p:cNvPr>
          <p:cNvSpPr txBox="1"/>
          <p:nvPr/>
        </p:nvSpPr>
        <p:spPr>
          <a:xfrm>
            <a:off x="792932" y="3267616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solidFill>
                  <a:srgbClr val="88AD7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Bedingung B</a:t>
            </a:r>
            <a:endParaRPr lang="de-DE" sz="1800" b="1" kern="100" dirty="0">
              <a:solidFill>
                <a:srgbClr val="88AD7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5AC4732-1DAA-1772-0964-D250839DCD83}"/>
              </a:ext>
            </a:extLst>
          </p:cNvPr>
          <p:cNvSpPr/>
          <p:nvPr/>
        </p:nvSpPr>
        <p:spPr>
          <a:xfrm>
            <a:off x="511558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6C11257-F025-A99E-D070-A6257C23CCFE}"/>
              </a:ext>
            </a:extLst>
          </p:cNvPr>
          <p:cNvSpPr/>
          <p:nvPr/>
        </p:nvSpPr>
        <p:spPr>
          <a:xfrm>
            <a:off x="5407531" y="5779741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FE20811-BACA-6552-3603-39095D83C8B4}"/>
              </a:ext>
            </a:extLst>
          </p:cNvPr>
          <p:cNvSpPr/>
          <p:nvPr/>
        </p:nvSpPr>
        <p:spPr>
          <a:xfrm>
            <a:off x="5699476" y="5779741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3B57C5-B8D3-309E-EDD3-AC9F7E0A0390}"/>
              </a:ext>
            </a:extLst>
          </p:cNvPr>
          <p:cNvSpPr txBox="1"/>
          <p:nvPr/>
        </p:nvSpPr>
        <p:spPr>
          <a:xfrm>
            <a:off x="792932" y="1541654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solidFill>
                  <a:srgbClr val="2553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Annahme</a:t>
            </a:r>
            <a:endParaRPr lang="de-DE" sz="1800" b="1" kern="100" dirty="0">
              <a:solidFill>
                <a:srgbClr val="25537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07F3429-0A18-403B-9238-24160F15D418}"/>
              </a:ext>
            </a:extLst>
          </p:cNvPr>
          <p:cNvSpPr txBox="1"/>
          <p:nvPr/>
        </p:nvSpPr>
        <p:spPr>
          <a:xfrm>
            <a:off x="6211054" y="629667"/>
            <a:ext cx="5980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600" dirty="0">
                <a:solidFill>
                  <a:srgbClr val="CFDEC8"/>
                </a:solidFill>
                <a:latin typeface="Arial Narrow" panose="020B0606020202030204" pitchFamily="34" charset="0"/>
              </a:rPr>
              <a:t>DENNETTS THEORIE DER INTENTIONALITÄT</a:t>
            </a:r>
          </a:p>
        </p:txBody>
      </p:sp>
    </p:spTree>
    <p:extLst>
      <p:ext uri="{BB962C8B-B14F-4D97-AF65-F5344CB8AC3E}">
        <p14:creationId xmlns:p14="http://schemas.microsoft.com/office/powerpoint/2010/main" val="24061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14</a:t>
            </a:fld>
            <a:endParaRPr lang="de-DE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DESIGN-SICHT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hlinkClick r:id="rId2" action="ppaction://hlinksldjump"/>
            <a:extLst>
              <a:ext uri="{FF2B5EF4-FFF2-40B4-BE49-F238E27FC236}">
                <a16:creationId xmlns:a16="http://schemas.microsoft.com/office/drawing/2014/main" id="{13E0FD6B-27CA-3198-C716-8D05E55CB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24AD8D-F7D4-2444-D79F-327E71A0297A}"/>
              </a:ext>
            </a:extLst>
          </p:cNvPr>
          <p:cNvSpPr txBox="1"/>
          <p:nvPr/>
        </p:nvSpPr>
        <p:spPr>
          <a:xfrm>
            <a:off x="3811508" y="1541654"/>
            <a:ext cx="6097508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meisten Menschen haben absolut keine Ahnung, welche physikalisch-chemischen Prozesse für den Betrieb eines Computers nötig sind und wie diese funktionieren.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6919B03-F42A-3779-2953-0FCF10441A8D}"/>
              </a:ext>
            </a:extLst>
          </p:cNvPr>
          <p:cNvSpPr txBox="1"/>
          <p:nvPr/>
        </p:nvSpPr>
        <p:spPr>
          <a:xfrm>
            <a:off x="3811508" y="4095099"/>
            <a:ext cx="609750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Solange der Zweck eines funktionierenden Systems bekannt ist, kann die physikalische Grundlage vernachlässigt werden.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4A8A63A-9226-51B5-DF2F-4EB7562A732D}"/>
              </a:ext>
            </a:extLst>
          </p:cNvPr>
          <p:cNvSpPr txBox="1"/>
          <p:nvPr/>
        </p:nvSpPr>
        <p:spPr>
          <a:xfrm>
            <a:off x="792932" y="4093928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solidFill>
                  <a:srgbClr val="25537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Konklusion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E19A3E7-743E-A618-6C2A-A06EA5475BE0}"/>
              </a:ext>
            </a:extLst>
          </p:cNvPr>
          <p:cNvSpPr txBox="1"/>
          <p:nvPr/>
        </p:nvSpPr>
        <p:spPr>
          <a:xfrm>
            <a:off x="792932" y="1539892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solidFill>
                  <a:srgbClr val="88AD7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Behauptung A</a:t>
            </a:r>
            <a:endParaRPr lang="de-DE" sz="1800" b="1" kern="100" dirty="0">
              <a:solidFill>
                <a:srgbClr val="88AD7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0687C80-607C-6B7E-8801-284EC1AD9AFD}"/>
              </a:ext>
            </a:extLst>
          </p:cNvPr>
          <p:cNvSpPr txBox="1"/>
          <p:nvPr/>
        </p:nvSpPr>
        <p:spPr>
          <a:xfrm>
            <a:off x="3811508" y="2718879"/>
            <a:ext cx="609750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meisten Menschen wissen, wie sie ein Schreiben am Computer erstellen und ausdrucken können.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14A6538-BDE5-C760-E5F6-3149FF7077C6}"/>
              </a:ext>
            </a:extLst>
          </p:cNvPr>
          <p:cNvSpPr txBox="1"/>
          <p:nvPr/>
        </p:nvSpPr>
        <p:spPr>
          <a:xfrm>
            <a:off x="792932" y="2718879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solidFill>
                  <a:srgbClr val="88AD7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Behauptung B</a:t>
            </a:r>
            <a:endParaRPr lang="de-DE" sz="1800" b="1" kern="100" dirty="0">
              <a:solidFill>
                <a:srgbClr val="88AD7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5AC4732-1DAA-1772-0964-D250839DCD83}"/>
              </a:ext>
            </a:extLst>
          </p:cNvPr>
          <p:cNvSpPr/>
          <p:nvPr/>
        </p:nvSpPr>
        <p:spPr>
          <a:xfrm>
            <a:off x="511558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6C11257-F025-A99E-D070-A6257C23CCFE}"/>
              </a:ext>
            </a:extLst>
          </p:cNvPr>
          <p:cNvSpPr/>
          <p:nvPr/>
        </p:nvSpPr>
        <p:spPr>
          <a:xfrm>
            <a:off x="5407531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FE20811-BACA-6552-3603-39095D83C8B4}"/>
              </a:ext>
            </a:extLst>
          </p:cNvPr>
          <p:cNvSpPr/>
          <p:nvPr/>
        </p:nvSpPr>
        <p:spPr>
          <a:xfrm>
            <a:off x="5699476" y="5779741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BE8B038-D8C6-6E1B-2849-817ACD5F734E}"/>
              </a:ext>
            </a:extLst>
          </p:cNvPr>
          <p:cNvSpPr txBox="1"/>
          <p:nvPr/>
        </p:nvSpPr>
        <p:spPr>
          <a:xfrm>
            <a:off x="6211054" y="629667"/>
            <a:ext cx="5980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600" dirty="0">
                <a:solidFill>
                  <a:srgbClr val="CFDEC8"/>
                </a:solidFill>
                <a:latin typeface="Arial Narrow" panose="020B0606020202030204" pitchFamily="34" charset="0"/>
              </a:rPr>
              <a:t>DENNETTS THEORIE DER INTENTIONALITÄT</a:t>
            </a:r>
          </a:p>
        </p:txBody>
      </p:sp>
    </p:spTree>
    <p:extLst>
      <p:ext uri="{BB962C8B-B14F-4D97-AF65-F5344CB8AC3E}">
        <p14:creationId xmlns:p14="http://schemas.microsoft.com/office/powerpoint/2010/main" val="270613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15</a:t>
            </a:fld>
            <a:endParaRPr lang="de-DE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DESIGN-SICHT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hlinkClick r:id="rId2" action="ppaction://hlinksldjump"/>
            <a:extLst>
              <a:ext uri="{FF2B5EF4-FFF2-40B4-BE49-F238E27FC236}">
                <a16:creationId xmlns:a16="http://schemas.microsoft.com/office/drawing/2014/main" id="{13E0FD6B-27CA-3198-C716-8D05E55CB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24AD8D-F7D4-2444-D79F-327E71A0297A}"/>
              </a:ext>
            </a:extLst>
          </p:cNvPr>
          <p:cNvSpPr txBox="1"/>
          <p:nvPr/>
        </p:nvSpPr>
        <p:spPr>
          <a:xfrm>
            <a:off x="3811508" y="1541654"/>
            <a:ext cx="6097508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Objekte, Ereignisse oder Situationen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 realen oder abstrakten Welt können klassifiziert werden. Jeder Klasse können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Eigenschaften und Methoden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zugeordnet werden.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5AC4732-1DAA-1772-0964-D250839DCD83}"/>
              </a:ext>
            </a:extLst>
          </p:cNvPr>
          <p:cNvSpPr/>
          <p:nvPr/>
        </p:nvSpPr>
        <p:spPr>
          <a:xfrm>
            <a:off x="511558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6C11257-F025-A99E-D070-A6257C23CCFE}"/>
              </a:ext>
            </a:extLst>
          </p:cNvPr>
          <p:cNvSpPr/>
          <p:nvPr/>
        </p:nvSpPr>
        <p:spPr>
          <a:xfrm>
            <a:off x="5407531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FE20811-BACA-6552-3603-39095D83C8B4}"/>
              </a:ext>
            </a:extLst>
          </p:cNvPr>
          <p:cNvSpPr/>
          <p:nvPr/>
        </p:nvSpPr>
        <p:spPr>
          <a:xfrm>
            <a:off x="569947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1013D83-F1FE-EA1A-C862-D5FF134F8BCB}"/>
              </a:ext>
            </a:extLst>
          </p:cNvPr>
          <p:cNvSpPr txBox="1"/>
          <p:nvPr/>
        </p:nvSpPr>
        <p:spPr>
          <a:xfrm>
            <a:off x="3811508" y="3178175"/>
            <a:ext cx="6097508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Design-Sicht ist vergleichbar mit der Betrachtung von Entitäten unter dem Aspekt der Biologie oder des Maschinenbaus.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6467D46-B2A7-1D98-8426-0122E3B601DB}"/>
              </a:ext>
            </a:extLst>
          </p:cNvPr>
          <p:cNvSpPr txBox="1"/>
          <p:nvPr/>
        </p:nvSpPr>
        <p:spPr>
          <a:xfrm>
            <a:off x="6211054" y="629667"/>
            <a:ext cx="5980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600" dirty="0">
                <a:solidFill>
                  <a:srgbClr val="CFDEC8"/>
                </a:solidFill>
                <a:latin typeface="Arial Narrow" panose="020B0606020202030204" pitchFamily="34" charset="0"/>
              </a:rPr>
              <a:t>DENNETTS THEORIE DER INTENTIONALITÄT</a:t>
            </a:r>
          </a:p>
        </p:txBody>
      </p:sp>
    </p:spTree>
    <p:extLst>
      <p:ext uri="{BB962C8B-B14F-4D97-AF65-F5344CB8AC3E}">
        <p14:creationId xmlns:p14="http://schemas.microsoft.com/office/powerpoint/2010/main" val="22526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16</a:t>
            </a:fld>
            <a:endParaRPr lang="de-DE"/>
          </a:p>
        </p:txBody>
      </p:sp>
      <p:pic>
        <p:nvPicPr>
          <p:cNvPr id="15" name="Grafik 14">
            <a:hlinkClick r:id="rId2" action="ppaction://hlinksldjump"/>
            <a:extLst>
              <a:ext uri="{FF2B5EF4-FFF2-40B4-BE49-F238E27FC236}">
                <a16:creationId xmlns:a16="http://schemas.microsoft.com/office/drawing/2014/main" id="{721E328D-23D4-49F9-56C1-6E299E68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INTENTIONALE SICHT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2DFEF9A-8ED7-1861-40B3-55F40A2B9324}"/>
              </a:ext>
            </a:extLst>
          </p:cNvPr>
          <p:cNvSpPr txBox="1"/>
          <p:nvPr/>
        </p:nvSpPr>
        <p:spPr>
          <a:xfrm>
            <a:off x="3811508" y="1541654"/>
            <a:ext cx="6097508" cy="3453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</a:t>
            </a:r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ntentionale Perspektive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erfordert weder die Kenntnis über physikalisch-chemische Prozesse und Abläufe noch die der Eigenschaften und Methoden eines Systems.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intentionale </a:t>
            </a:r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Sicht beschreibt die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Logik mentalen Verhaltens, die auf Annahmen von </a:t>
            </a:r>
            <a:r>
              <a:rPr lang="de-DE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Überzeugungen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</a:t>
            </a:r>
            <a:r>
              <a:rPr lang="de-DE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Verlangen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beruht.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 nehmen an, dass ein Vogel wegfliegen wird, sobald sich eine Katze nähert, da er nicht gefressen werden will.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9D7221-ECEB-246E-EC5A-7E53BB04E68F}"/>
              </a:ext>
            </a:extLst>
          </p:cNvPr>
          <p:cNvSpPr txBox="1"/>
          <p:nvPr/>
        </p:nvSpPr>
        <p:spPr>
          <a:xfrm>
            <a:off x="792932" y="2907400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solidFill>
                  <a:srgbClr val="2553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</a:t>
            </a:r>
            <a:endParaRPr lang="de-DE" sz="1800" b="1" kern="100" dirty="0">
              <a:solidFill>
                <a:srgbClr val="25537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8137FDC-F3CF-FF8A-134D-72F2473F0961}"/>
              </a:ext>
            </a:extLst>
          </p:cNvPr>
          <p:cNvSpPr txBox="1"/>
          <p:nvPr/>
        </p:nvSpPr>
        <p:spPr>
          <a:xfrm>
            <a:off x="792932" y="4298025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solidFill>
                  <a:srgbClr val="88AD7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Beispiel</a:t>
            </a:r>
            <a:endParaRPr lang="de-DE" sz="1800" b="1" kern="100" dirty="0">
              <a:solidFill>
                <a:srgbClr val="88AD7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DD73E8C-9125-BA6D-8F03-7636E1B39864}"/>
              </a:ext>
            </a:extLst>
          </p:cNvPr>
          <p:cNvSpPr/>
          <p:nvPr/>
        </p:nvSpPr>
        <p:spPr>
          <a:xfrm>
            <a:off x="511558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E64A338-A7B8-1259-92FE-DFE8A55D2435}"/>
              </a:ext>
            </a:extLst>
          </p:cNvPr>
          <p:cNvSpPr/>
          <p:nvPr/>
        </p:nvSpPr>
        <p:spPr>
          <a:xfrm>
            <a:off x="5407531" y="5779741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73CD673-C68E-042C-902D-15B5417035C6}"/>
              </a:ext>
            </a:extLst>
          </p:cNvPr>
          <p:cNvSpPr/>
          <p:nvPr/>
        </p:nvSpPr>
        <p:spPr>
          <a:xfrm>
            <a:off x="5699476" y="5779741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76B4C2-5F08-72E0-91E6-3DF738634E37}"/>
              </a:ext>
            </a:extLst>
          </p:cNvPr>
          <p:cNvSpPr/>
          <p:nvPr/>
        </p:nvSpPr>
        <p:spPr>
          <a:xfrm>
            <a:off x="5991421" y="5778844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BE4CEDD-E865-8587-D848-05BC850BBB79}"/>
              </a:ext>
            </a:extLst>
          </p:cNvPr>
          <p:cNvSpPr/>
          <p:nvPr/>
        </p:nvSpPr>
        <p:spPr>
          <a:xfrm>
            <a:off x="6283366" y="5778844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49DC1C7-209F-7A29-63CD-529F45BAD256}"/>
              </a:ext>
            </a:extLst>
          </p:cNvPr>
          <p:cNvSpPr txBox="1"/>
          <p:nvPr/>
        </p:nvSpPr>
        <p:spPr>
          <a:xfrm>
            <a:off x="6211054" y="629667"/>
            <a:ext cx="5980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600" dirty="0">
                <a:solidFill>
                  <a:srgbClr val="CFDEC8"/>
                </a:solidFill>
                <a:latin typeface="Arial Narrow" panose="020B0606020202030204" pitchFamily="34" charset="0"/>
              </a:rPr>
              <a:t>DENNETTS THEORIE DER INTENTIONALITÄT</a:t>
            </a:r>
          </a:p>
        </p:txBody>
      </p:sp>
    </p:spTree>
    <p:extLst>
      <p:ext uri="{BB962C8B-B14F-4D97-AF65-F5344CB8AC3E}">
        <p14:creationId xmlns:p14="http://schemas.microsoft.com/office/powerpoint/2010/main" val="422373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17</a:t>
            </a:fld>
            <a:endParaRPr lang="de-DE"/>
          </a:p>
        </p:txBody>
      </p:sp>
      <p:pic>
        <p:nvPicPr>
          <p:cNvPr id="15" name="Grafik 14">
            <a:hlinkClick r:id="rId2" action="ppaction://hlinksldjump"/>
            <a:extLst>
              <a:ext uri="{FF2B5EF4-FFF2-40B4-BE49-F238E27FC236}">
                <a16:creationId xmlns:a16="http://schemas.microsoft.com/office/drawing/2014/main" id="{721E328D-23D4-49F9-56C1-6E299E68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INTENTIONALE SICHT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2DFEF9A-8ED7-1861-40B3-55F40A2B9324}"/>
              </a:ext>
            </a:extLst>
          </p:cNvPr>
          <p:cNvSpPr txBox="1"/>
          <p:nvPr/>
        </p:nvSpPr>
        <p:spPr>
          <a:xfrm>
            <a:off x="3811508" y="1541654"/>
            <a:ext cx="6097508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der intentional</a:t>
            </a:r>
            <a:r>
              <a:rPr lang="de-D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Sicht machen wir nicht nur Annahmen über das Verhalten von isolierten Entitäten, sondern auch in Relation mit anderen Entitäten.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Einverleibung</a:t>
            </a:r>
            <a:endParaRPr lang="de-DE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DD73E8C-9125-BA6D-8F03-7636E1B39864}"/>
              </a:ext>
            </a:extLst>
          </p:cNvPr>
          <p:cNvSpPr/>
          <p:nvPr/>
        </p:nvSpPr>
        <p:spPr>
          <a:xfrm>
            <a:off x="511558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E64A338-A7B8-1259-92FE-DFE8A55D2435}"/>
              </a:ext>
            </a:extLst>
          </p:cNvPr>
          <p:cNvSpPr/>
          <p:nvPr/>
        </p:nvSpPr>
        <p:spPr>
          <a:xfrm>
            <a:off x="5407531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88AD76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73CD673-C68E-042C-902D-15B5417035C6}"/>
              </a:ext>
            </a:extLst>
          </p:cNvPr>
          <p:cNvSpPr/>
          <p:nvPr/>
        </p:nvSpPr>
        <p:spPr>
          <a:xfrm>
            <a:off x="5699476" y="5779741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76B4C2-5F08-72E0-91E6-3DF738634E37}"/>
              </a:ext>
            </a:extLst>
          </p:cNvPr>
          <p:cNvSpPr/>
          <p:nvPr/>
        </p:nvSpPr>
        <p:spPr>
          <a:xfrm>
            <a:off x="5991421" y="5778844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BE4CEDD-E865-8587-D848-05BC850BBB79}"/>
              </a:ext>
            </a:extLst>
          </p:cNvPr>
          <p:cNvSpPr/>
          <p:nvPr/>
        </p:nvSpPr>
        <p:spPr>
          <a:xfrm>
            <a:off x="6283366" y="5778844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75F4E4B9-1563-42E0-AB35-32F91B04E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508" y="3310143"/>
            <a:ext cx="6457533" cy="1505997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92C9E579-DA2D-81DB-2469-393D04A3478C}"/>
              </a:ext>
            </a:extLst>
          </p:cNvPr>
          <p:cNvSpPr txBox="1"/>
          <p:nvPr/>
        </p:nvSpPr>
        <p:spPr>
          <a:xfrm>
            <a:off x="6211054" y="629667"/>
            <a:ext cx="5980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600" dirty="0">
                <a:solidFill>
                  <a:srgbClr val="CFDEC8"/>
                </a:solidFill>
                <a:latin typeface="Arial Narrow" panose="020B0606020202030204" pitchFamily="34" charset="0"/>
              </a:rPr>
              <a:t>DENNETTS THEORIE DER INTENTIONALITÄT</a:t>
            </a:r>
          </a:p>
        </p:txBody>
      </p:sp>
    </p:spTree>
    <p:extLst>
      <p:ext uri="{BB962C8B-B14F-4D97-AF65-F5344CB8AC3E}">
        <p14:creationId xmlns:p14="http://schemas.microsoft.com/office/powerpoint/2010/main" val="3013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18</a:t>
            </a:fld>
            <a:endParaRPr lang="de-DE"/>
          </a:p>
        </p:txBody>
      </p:sp>
      <p:pic>
        <p:nvPicPr>
          <p:cNvPr id="15" name="Grafik 14">
            <a:hlinkClick r:id="rId2" action="ppaction://hlinksldjump"/>
            <a:extLst>
              <a:ext uri="{FF2B5EF4-FFF2-40B4-BE49-F238E27FC236}">
                <a16:creationId xmlns:a16="http://schemas.microsoft.com/office/drawing/2014/main" id="{721E328D-23D4-49F9-56C1-6E299E68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INTENTIONALE SICHT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2DFEF9A-8ED7-1861-40B3-55F40A2B9324}"/>
              </a:ext>
            </a:extLst>
          </p:cNvPr>
          <p:cNvSpPr txBox="1"/>
          <p:nvPr/>
        </p:nvSpPr>
        <p:spPr>
          <a:xfrm>
            <a:off x="3811508" y="1541654"/>
            <a:ext cx="6097508" cy="2963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Domäne des Mentalen oder der Software</a:t>
            </a:r>
            <a:endParaRPr lang="de-DE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 Thermostat wird sich nicht denken „Heute regele ich nicht die Temperatur, das Wetter ist viel zu schön!“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Þ"/>
            </a:pPr>
            <a:r>
              <a:rPr lang="de-DE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Wechsel auf eine andere Perspektive </a:t>
            </a:r>
            <a:r>
              <a:rPr lang="de-D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(Design-Sicht)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 Thermostat weist weder Überzeugungen noch Verlangen auf. </a:t>
            </a:r>
            <a:r>
              <a:rPr lang="de-DE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Doch warum ist das so?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DD73E8C-9125-BA6D-8F03-7636E1B39864}"/>
              </a:ext>
            </a:extLst>
          </p:cNvPr>
          <p:cNvSpPr/>
          <p:nvPr/>
        </p:nvSpPr>
        <p:spPr>
          <a:xfrm>
            <a:off x="511558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E64A338-A7B8-1259-92FE-DFE8A55D2435}"/>
              </a:ext>
            </a:extLst>
          </p:cNvPr>
          <p:cNvSpPr/>
          <p:nvPr/>
        </p:nvSpPr>
        <p:spPr>
          <a:xfrm>
            <a:off x="5407531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88AD76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73CD673-C68E-042C-902D-15B5417035C6}"/>
              </a:ext>
            </a:extLst>
          </p:cNvPr>
          <p:cNvSpPr/>
          <p:nvPr/>
        </p:nvSpPr>
        <p:spPr>
          <a:xfrm>
            <a:off x="569947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76B4C2-5F08-72E0-91E6-3DF738634E37}"/>
              </a:ext>
            </a:extLst>
          </p:cNvPr>
          <p:cNvSpPr/>
          <p:nvPr/>
        </p:nvSpPr>
        <p:spPr>
          <a:xfrm>
            <a:off x="5991421" y="5778844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BE4CEDD-E865-8587-D848-05BC850BBB79}"/>
              </a:ext>
            </a:extLst>
          </p:cNvPr>
          <p:cNvSpPr/>
          <p:nvPr/>
        </p:nvSpPr>
        <p:spPr>
          <a:xfrm>
            <a:off x="6283366" y="5778844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3A9EBAD-FB0A-FE09-3B29-286A7D92A51E}"/>
              </a:ext>
            </a:extLst>
          </p:cNvPr>
          <p:cNvSpPr txBox="1"/>
          <p:nvPr/>
        </p:nvSpPr>
        <p:spPr>
          <a:xfrm>
            <a:off x="6211054" y="629667"/>
            <a:ext cx="5980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600" dirty="0">
                <a:solidFill>
                  <a:srgbClr val="CFDEC8"/>
                </a:solidFill>
                <a:latin typeface="Arial Narrow" panose="020B0606020202030204" pitchFamily="34" charset="0"/>
              </a:rPr>
              <a:t>DENNETTS THEORIE DER INTENTIONALITÄT</a:t>
            </a:r>
          </a:p>
        </p:txBody>
      </p:sp>
    </p:spTree>
    <p:extLst>
      <p:ext uri="{BB962C8B-B14F-4D97-AF65-F5344CB8AC3E}">
        <p14:creationId xmlns:p14="http://schemas.microsoft.com/office/powerpoint/2010/main" val="176230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19</a:t>
            </a:fld>
            <a:endParaRPr lang="de-DE" dirty="0"/>
          </a:p>
        </p:txBody>
      </p:sp>
      <p:pic>
        <p:nvPicPr>
          <p:cNvPr id="15" name="Grafik 14">
            <a:hlinkClick r:id="rId2" action="ppaction://hlinksldjump"/>
            <a:extLst>
              <a:ext uri="{FF2B5EF4-FFF2-40B4-BE49-F238E27FC236}">
                <a16:creationId xmlns:a16="http://schemas.microsoft.com/office/drawing/2014/main" id="{721E328D-23D4-49F9-56C1-6E299E68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INTENTIONALE SICHT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2DFEF9A-8ED7-1861-40B3-55F40A2B9324}"/>
              </a:ext>
            </a:extLst>
          </p:cNvPr>
          <p:cNvSpPr txBox="1"/>
          <p:nvPr/>
        </p:nvSpPr>
        <p:spPr>
          <a:xfrm>
            <a:off x="3811508" y="1834737"/>
            <a:ext cx="6097508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Mentale Prozesse sind logische Prozesse. Grundlage sind biologische Methoden, die physikalisch-chemischen Gesetzen unterliegen.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DD73E8C-9125-BA6D-8F03-7636E1B39864}"/>
              </a:ext>
            </a:extLst>
          </p:cNvPr>
          <p:cNvSpPr/>
          <p:nvPr/>
        </p:nvSpPr>
        <p:spPr>
          <a:xfrm>
            <a:off x="511558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E64A338-A7B8-1259-92FE-DFE8A55D2435}"/>
              </a:ext>
            </a:extLst>
          </p:cNvPr>
          <p:cNvSpPr/>
          <p:nvPr/>
        </p:nvSpPr>
        <p:spPr>
          <a:xfrm>
            <a:off x="5407531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88AD76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73CD673-C68E-042C-902D-15B5417035C6}"/>
              </a:ext>
            </a:extLst>
          </p:cNvPr>
          <p:cNvSpPr/>
          <p:nvPr/>
        </p:nvSpPr>
        <p:spPr>
          <a:xfrm>
            <a:off x="569947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76B4C2-5F08-72E0-91E6-3DF738634E37}"/>
              </a:ext>
            </a:extLst>
          </p:cNvPr>
          <p:cNvSpPr/>
          <p:nvPr/>
        </p:nvSpPr>
        <p:spPr>
          <a:xfrm>
            <a:off x="5991421" y="5778844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BE4CEDD-E865-8587-D848-05BC850BBB79}"/>
              </a:ext>
            </a:extLst>
          </p:cNvPr>
          <p:cNvSpPr/>
          <p:nvPr/>
        </p:nvSpPr>
        <p:spPr>
          <a:xfrm>
            <a:off x="6283366" y="5778844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83D3ECF-5031-2E15-58BC-049AF213FE11}"/>
              </a:ext>
            </a:extLst>
          </p:cNvPr>
          <p:cNvSpPr txBox="1"/>
          <p:nvPr/>
        </p:nvSpPr>
        <p:spPr>
          <a:xfrm>
            <a:off x="792932" y="1834737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solidFill>
                  <a:srgbClr val="88AD7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Behauptung A</a:t>
            </a:r>
            <a:endParaRPr lang="de-DE" sz="1800" b="1" kern="100" dirty="0">
              <a:solidFill>
                <a:srgbClr val="88AD7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DB09658-5427-9442-771B-1FEEE8BD0A43}"/>
              </a:ext>
            </a:extLst>
          </p:cNvPr>
          <p:cNvSpPr txBox="1"/>
          <p:nvPr/>
        </p:nvSpPr>
        <p:spPr>
          <a:xfrm>
            <a:off x="3811508" y="2973711"/>
            <a:ext cx="6097508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Computeralgorithmen sind logische Prozesse. Grundlage sind Methoden des Maschinenbaus, die physikalisch-chemischen Gesetzen unterliegen.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AB093C8-D770-B58A-3303-DA40822B9CDA}"/>
              </a:ext>
            </a:extLst>
          </p:cNvPr>
          <p:cNvSpPr txBox="1"/>
          <p:nvPr/>
        </p:nvSpPr>
        <p:spPr>
          <a:xfrm>
            <a:off x="792932" y="2973711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solidFill>
                  <a:srgbClr val="88AD7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Behauptung B</a:t>
            </a:r>
            <a:endParaRPr lang="de-DE" sz="1800" b="1" kern="100" dirty="0">
              <a:solidFill>
                <a:srgbClr val="88AD7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B315D40-A05E-87FA-2BA7-9F201349F48E}"/>
              </a:ext>
            </a:extLst>
          </p:cNvPr>
          <p:cNvSpPr txBox="1"/>
          <p:nvPr/>
        </p:nvSpPr>
        <p:spPr>
          <a:xfrm>
            <a:off x="3811508" y="4389226"/>
            <a:ext cx="609750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Mentale Prozesse und Computeralgorithmen sind dasselbe.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E0A155C-4DBC-FBDB-8727-11BB9702DF5A}"/>
              </a:ext>
            </a:extLst>
          </p:cNvPr>
          <p:cNvSpPr txBox="1"/>
          <p:nvPr/>
        </p:nvSpPr>
        <p:spPr>
          <a:xfrm>
            <a:off x="792932" y="4389226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solidFill>
                  <a:srgbClr val="2553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Konklusion</a:t>
            </a:r>
            <a:endParaRPr lang="de-DE" sz="1800" b="1" kern="100" dirty="0">
              <a:solidFill>
                <a:srgbClr val="25537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2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2</a:t>
            </a:fld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21E328D-23D4-49F9-56C1-6E299E68F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HAUPTMENÜ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hlinkClick r:id="rId4" action="ppaction://hlinksldjump"/>
            <a:extLst>
              <a:ext uri="{FF2B5EF4-FFF2-40B4-BE49-F238E27FC236}">
                <a16:creationId xmlns:a16="http://schemas.microsoft.com/office/drawing/2014/main" id="{6CE84180-125D-4C4C-FF51-2B8CE40D07C1}"/>
              </a:ext>
            </a:extLst>
          </p:cNvPr>
          <p:cNvSpPr/>
          <p:nvPr/>
        </p:nvSpPr>
        <p:spPr>
          <a:xfrm>
            <a:off x="3811508" y="1484767"/>
            <a:ext cx="4799092" cy="849315"/>
          </a:xfrm>
          <a:prstGeom prst="rect">
            <a:avLst/>
          </a:prstGeom>
          <a:solidFill>
            <a:srgbClr val="CFDEC8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Was ist Intentionalität?</a:t>
            </a:r>
          </a:p>
        </p:txBody>
      </p:sp>
      <p:sp>
        <p:nvSpPr>
          <p:cNvPr id="7" name="Rechteck 6">
            <a:hlinkClick r:id="rId5" action="ppaction://hlinksldjump"/>
            <a:extLst>
              <a:ext uri="{FF2B5EF4-FFF2-40B4-BE49-F238E27FC236}">
                <a16:creationId xmlns:a16="http://schemas.microsoft.com/office/drawing/2014/main" id="{7303D039-59DC-FAB1-A758-AB03FD0C2C35}"/>
              </a:ext>
            </a:extLst>
          </p:cNvPr>
          <p:cNvSpPr/>
          <p:nvPr/>
        </p:nvSpPr>
        <p:spPr>
          <a:xfrm>
            <a:off x="3811508" y="2447249"/>
            <a:ext cx="4799092" cy="849315"/>
          </a:xfrm>
          <a:prstGeom prst="rect">
            <a:avLst/>
          </a:prstGeom>
          <a:solidFill>
            <a:srgbClr val="CFDEC8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Physikalische Sicht</a:t>
            </a:r>
          </a:p>
        </p:txBody>
      </p:sp>
      <p:sp>
        <p:nvSpPr>
          <p:cNvPr id="8" name="Rechteck 7">
            <a:hlinkClick r:id="rId6" action="ppaction://hlinksldjump"/>
            <a:extLst>
              <a:ext uri="{FF2B5EF4-FFF2-40B4-BE49-F238E27FC236}">
                <a16:creationId xmlns:a16="http://schemas.microsoft.com/office/drawing/2014/main" id="{8CA42E65-0D30-E553-B119-22C8FA5B5283}"/>
              </a:ext>
            </a:extLst>
          </p:cNvPr>
          <p:cNvSpPr/>
          <p:nvPr/>
        </p:nvSpPr>
        <p:spPr>
          <a:xfrm>
            <a:off x="3811508" y="3428998"/>
            <a:ext cx="4799092" cy="849315"/>
          </a:xfrm>
          <a:prstGeom prst="rect">
            <a:avLst/>
          </a:prstGeom>
          <a:solidFill>
            <a:srgbClr val="CFDEC8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Design-Sicht</a:t>
            </a:r>
          </a:p>
        </p:txBody>
      </p:sp>
      <p:sp>
        <p:nvSpPr>
          <p:cNvPr id="9" name="Rechteck 8">
            <a:hlinkClick r:id="rId7" action="ppaction://hlinksldjump"/>
            <a:extLst>
              <a:ext uri="{FF2B5EF4-FFF2-40B4-BE49-F238E27FC236}">
                <a16:creationId xmlns:a16="http://schemas.microsoft.com/office/drawing/2014/main" id="{1A39395C-64EC-F0CE-3BB9-BCF81E75C716}"/>
              </a:ext>
            </a:extLst>
          </p:cNvPr>
          <p:cNvSpPr/>
          <p:nvPr/>
        </p:nvSpPr>
        <p:spPr>
          <a:xfrm>
            <a:off x="3811508" y="4410747"/>
            <a:ext cx="4799092" cy="849315"/>
          </a:xfrm>
          <a:prstGeom prst="rect">
            <a:avLst/>
          </a:prstGeom>
          <a:solidFill>
            <a:srgbClr val="CFDEC8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Intentionale Sicht</a:t>
            </a:r>
          </a:p>
        </p:txBody>
      </p:sp>
      <p:sp>
        <p:nvSpPr>
          <p:cNvPr id="10" name="Rechteck 9">
            <a:hlinkClick r:id="rId8" action="ppaction://hlinksldjump"/>
            <a:extLst>
              <a:ext uri="{FF2B5EF4-FFF2-40B4-BE49-F238E27FC236}">
                <a16:creationId xmlns:a16="http://schemas.microsoft.com/office/drawing/2014/main" id="{4ADED691-36EA-7DC6-A534-FA04B2CED865}"/>
              </a:ext>
            </a:extLst>
          </p:cNvPr>
          <p:cNvSpPr/>
          <p:nvPr/>
        </p:nvSpPr>
        <p:spPr>
          <a:xfrm>
            <a:off x="3811508" y="5396790"/>
            <a:ext cx="4799092" cy="849315"/>
          </a:xfrm>
          <a:prstGeom prst="rect">
            <a:avLst/>
          </a:prstGeom>
          <a:solidFill>
            <a:srgbClr val="CFDEC8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Zusammenfassung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7E813F-E0AA-D62C-C500-D323ACC5C2D3}"/>
              </a:ext>
            </a:extLst>
          </p:cNvPr>
          <p:cNvSpPr txBox="1"/>
          <p:nvPr/>
        </p:nvSpPr>
        <p:spPr>
          <a:xfrm>
            <a:off x="6211054" y="629667"/>
            <a:ext cx="5980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600" dirty="0">
                <a:solidFill>
                  <a:srgbClr val="CFDEC8"/>
                </a:solidFill>
                <a:latin typeface="Arial Narrow" panose="020B0606020202030204" pitchFamily="34" charset="0"/>
              </a:rPr>
              <a:t>DENNETTS THEORIE DER INTENTIONALITÄT</a:t>
            </a:r>
          </a:p>
        </p:txBody>
      </p:sp>
    </p:spTree>
    <p:extLst>
      <p:ext uri="{BB962C8B-B14F-4D97-AF65-F5344CB8AC3E}">
        <p14:creationId xmlns:p14="http://schemas.microsoft.com/office/powerpoint/2010/main" val="200976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20</a:t>
            </a:fld>
            <a:endParaRPr lang="de-DE" dirty="0"/>
          </a:p>
        </p:txBody>
      </p:sp>
      <p:pic>
        <p:nvPicPr>
          <p:cNvPr id="15" name="Grafik 14">
            <a:hlinkClick r:id="rId2" action="ppaction://hlinksldjump"/>
            <a:extLst>
              <a:ext uri="{FF2B5EF4-FFF2-40B4-BE49-F238E27FC236}">
                <a16:creationId xmlns:a16="http://schemas.microsoft.com/office/drawing/2014/main" id="{721E328D-23D4-49F9-56C1-6E299E68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INTENTIONALE SICHT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2DFEF9A-8ED7-1861-40B3-55F40A2B9324}"/>
              </a:ext>
            </a:extLst>
          </p:cNvPr>
          <p:cNvSpPr txBox="1"/>
          <p:nvPr/>
        </p:nvSpPr>
        <p:spPr>
          <a:xfrm>
            <a:off x="3811508" y="1460257"/>
            <a:ext cx="609750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 eine weitere Perspektive zur Beschreibung von Verhalten notwendig?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DD73E8C-9125-BA6D-8F03-7636E1B39864}"/>
              </a:ext>
            </a:extLst>
          </p:cNvPr>
          <p:cNvSpPr/>
          <p:nvPr/>
        </p:nvSpPr>
        <p:spPr>
          <a:xfrm>
            <a:off x="511558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E64A338-A7B8-1259-92FE-DFE8A55D2435}"/>
              </a:ext>
            </a:extLst>
          </p:cNvPr>
          <p:cNvSpPr/>
          <p:nvPr/>
        </p:nvSpPr>
        <p:spPr>
          <a:xfrm>
            <a:off x="5407531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88AD76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73CD673-C68E-042C-902D-15B5417035C6}"/>
              </a:ext>
            </a:extLst>
          </p:cNvPr>
          <p:cNvSpPr/>
          <p:nvPr/>
        </p:nvSpPr>
        <p:spPr>
          <a:xfrm>
            <a:off x="569947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76B4C2-5F08-72E0-91E6-3DF738634E37}"/>
              </a:ext>
            </a:extLst>
          </p:cNvPr>
          <p:cNvSpPr/>
          <p:nvPr/>
        </p:nvSpPr>
        <p:spPr>
          <a:xfrm>
            <a:off x="5991421" y="5778844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BE4CEDD-E865-8587-D848-05BC850BBB79}"/>
              </a:ext>
            </a:extLst>
          </p:cNvPr>
          <p:cNvSpPr/>
          <p:nvPr/>
        </p:nvSpPr>
        <p:spPr>
          <a:xfrm>
            <a:off x="6283366" y="5778844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83D3ECF-5031-2E15-58BC-049AF213FE11}"/>
              </a:ext>
            </a:extLst>
          </p:cNvPr>
          <p:cNvSpPr txBox="1"/>
          <p:nvPr/>
        </p:nvSpPr>
        <p:spPr>
          <a:xfrm>
            <a:off x="792932" y="1460257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solidFill>
                  <a:srgbClr val="88AD7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Frage</a:t>
            </a:r>
            <a:endParaRPr lang="de-DE" sz="1800" b="1" kern="100" dirty="0">
              <a:solidFill>
                <a:srgbClr val="88AD7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5747FF4D-E426-AC6A-F1E3-96C54C3A6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508" y="2190971"/>
            <a:ext cx="4762500" cy="32385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1B7F547E-CFEF-0350-BAFF-6CAB04627F36}"/>
              </a:ext>
            </a:extLst>
          </p:cNvPr>
          <p:cNvSpPr txBox="1"/>
          <p:nvPr/>
        </p:nvSpPr>
        <p:spPr>
          <a:xfrm>
            <a:off x="6211054" y="629667"/>
            <a:ext cx="5980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600" dirty="0">
                <a:solidFill>
                  <a:srgbClr val="CFDEC8"/>
                </a:solidFill>
                <a:latin typeface="Arial Narrow" panose="020B0606020202030204" pitchFamily="34" charset="0"/>
              </a:rPr>
              <a:t>DENNETTS THEORIE DER INTENTIONALITÄT</a:t>
            </a:r>
          </a:p>
        </p:txBody>
      </p:sp>
    </p:spTree>
    <p:extLst>
      <p:ext uri="{BB962C8B-B14F-4D97-AF65-F5344CB8AC3E}">
        <p14:creationId xmlns:p14="http://schemas.microsoft.com/office/powerpoint/2010/main" val="44032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21</a:t>
            </a:fld>
            <a:endParaRPr lang="de-DE" dirty="0"/>
          </a:p>
        </p:txBody>
      </p:sp>
      <p:pic>
        <p:nvPicPr>
          <p:cNvPr id="15" name="Grafik 14">
            <a:hlinkClick r:id="rId2" action="ppaction://hlinksldjump"/>
            <a:extLst>
              <a:ext uri="{FF2B5EF4-FFF2-40B4-BE49-F238E27FC236}">
                <a16:creationId xmlns:a16="http://schemas.microsoft.com/office/drawing/2014/main" id="{721E328D-23D4-49F9-56C1-6E299E68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ZUSAMMENFASSUNG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D3F3CB0-49E1-2A4C-94D2-2A79D48B0756}"/>
              </a:ext>
            </a:extLst>
          </p:cNvPr>
          <p:cNvSpPr txBox="1"/>
          <p:nvPr/>
        </p:nvSpPr>
        <p:spPr>
          <a:xfrm>
            <a:off x="3811508" y="1541654"/>
            <a:ext cx="6097508" cy="743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Domäne physikalisch-chemischer Gesetze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Kenntnis über grundlegende isolierte Prozesse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6D931CB-D96A-8513-9141-EE8D2D1DE752}"/>
              </a:ext>
            </a:extLst>
          </p:cNvPr>
          <p:cNvSpPr txBox="1"/>
          <p:nvPr/>
        </p:nvSpPr>
        <p:spPr>
          <a:xfrm>
            <a:off x="792932" y="1541654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solidFill>
                  <a:srgbClr val="2553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Physikalische Sicht</a:t>
            </a:r>
            <a:endParaRPr lang="de-DE" sz="1800" b="1" kern="100" dirty="0">
              <a:solidFill>
                <a:srgbClr val="25537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6C950FD-DF73-066D-AEF3-4E3A5D13C160}"/>
              </a:ext>
            </a:extLst>
          </p:cNvPr>
          <p:cNvSpPr txBox="1"/>
          <p:nvPr/>
        </p:nvSpPr>
        <p:spPr>
          <a:xfrm>
            <a:off x="3811508" y="2391086"/>
            <a:ext cx="6097508" cy="743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Domäne der Biologie und des Maschinenbaus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Kenntnis über Zweck, Eigenschaften und Methoden von Systemen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18ABD4-6657-133E-341D-B9568AFD0D8E}"/>
              </a:ext>
            </a:extLst>
          </p:cNvPr>
          <p:cNvSpPr txBox="1"/>
          <p:nvPr/>
        </p:nvSpPr>
        <p:spPr>
          <a:xfrm>
            <a:off x="792932" y="2391086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solidFill>
                  <a:srgbClr val="2553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Sicht</a:t>
            </a:r>
            <a:endParaRPr lang="de-DE" sz="1800" b="1" kern="100" dirty="0">
              <a:solidFill>
                <a:srgbClr val="25537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F2AEEA-05EE-C7BC-F0E2-7D0BA5AF0C51}"/>
              </a:ext>
            </a:extLst>
          </p:cNvPr>
          <p:cNvSpPr txBox="1"/>
          <p:nvPr/>
        </p:nvSpPr>
        <p:spPr>
          <a:xfrm>
            <a:off x="3811508" y="3246864"/>
            <a:ext cx="6097508" cy="743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Domäne des Mentalen und der Software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Vorhersagen von Verhalten aufgrund Überzeugungen und Verlangen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913EE4B-BCCA-6511-9924-3D15FBCD1D4C}"/>
              </a:ext>
            </a:extLst>
          </p:cNvPr>
          <p:cNvSpPr txBox="1"/>
          <p:nvPr/>
        </p:nvSpPr>
        <p:spPr>
          <a:xfrm>
            <a:off x="792932" y="3246864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solidFill>
                  <a:srgbClr val="2553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Intentionale Sicht</a:t>
            </a:r>
            <a:endParaRPr lang="de-DE" sz="1800" b="1" kern="100" dirty="0">
              <a:solidFill>
                <a:srgbClr val="25537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5CF4CCE-CF95-7BB0-B083-DA22823E6CE6}"/>
              </a:ext>
            </a:extLst>
          </p:cNvPr>
          <p:cNvSpPr txBox="1"/>
          <p:nvPr/>
        </p:nvSpPr>
        <p:spPr>
          <a:xfrm>
            <a:off x="3811508" y="4103231"/>
            <a:ext cx="6097508" cy="743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Domäne der Bewertung nach gesellschaftlichen Prinzipien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Bewertung von Verhalten und Anpassung nach bestimmten Mustern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F9F2F2B-E66E-98F7-8C96-DE7C47F9C08D}"/>
              </a:ext>
            </a:extLst>
          </p:cNvPr>
          <p:cNvSpPr txBox="1"/>
          <p:nvPr/>
        </p:nvSpPr>
        <p:spPr>
          <a:xfrm>
            <a:off x="792932" y="4103231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solidFill>
                  <a:srgbClr val="88AD7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Moralische Sicht</a:t>
            </a:r>
            <a:endParaRPr lang="de-DE" sz="1800" b="1" kern="100" dirty="0">
              <a:solidFill>
                <a:srgbClr val="88AD7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CA64BD1-D343-BFD3-E660-8A375D8EAB05}"/>
              </a:ext>
            </a:extLst>
          </p:cNvPr>
          <p:cNvSpPr txBox="1"/>
          <p:nvPr/>
        </p:nvSpPr>
        <p:spPr>
          <a:xfrm>
            <a:off x="6211054" y="629667"/>
            <a:ext cx="5980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600" dirty="0">
                <a:solidFill>
                  <a:srgbClr val="CFDEC8"/>
                </a:solidFill>
                <a:latin typeface="Arial Narrow" panose="020B0606020202030204" pitchFamily="34" charset="0"/>
              </a:rPr>
              <a:t>DENNETTS THEORIE DER INTENTIONALITÄT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53F9498-514E-73D9-13A0-325072824805}"/>
              </a:ext>
            </a:extLst>
          </p:cNvPr>
          <p:cNvSpPr txBox="1"/>
          <p:nvPr/>
        </p:nvSpPr>
        <p:spPr>
          <a:xfrm>
            <a:off x="4952999" y="5506918"/>
            <a:ext cx="6097508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Funktionale und systematische Aufteilung von Entitäten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(Tele-)Funktionalismus</a:t>
            </a:r>
            <a:endParaRPr lang="de-DE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9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  <p:bldP spid="24" grpId="0"/>
      <p:bldP spid="25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3</a:t>
            </a:fld>
            <a:endParaRPr lang="de-DE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IST INTENTIONALITÄT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hlinkClick r:id="rId2" action="ppaction://hlinksldjump"/>
            <a:extLst>
              <a:ext uri="{FF2B5EF4-FFF2-40B4-BE49-F238E27FC236}">
                <a16:creationId xmlns:a16="http://schemas.microsoft.com/office/drawing/2014/main" id="{DE4F76FE-ECEA-FFBD-BB23-821D1750D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56B6CF0-3704-193F-9842-BD04CF27369C}"/>
              </a:ext>
            </a:extLst>
          </p:cNvPr>
          <p:cNvSpPr txBox="1"/>
          <p:nvPr/>
        </p:nvSpPr>
        <p:spPr>
          <a:xfrm>
            <a:off x="3811508" y="1541654"/>
            <a:ext cx="6097508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Fähigkeit eines Menschen zu denken ist die </a:t>
            </a: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Fähigkeit </a:t>
            </a:r>
            <a:r>
              <a:rPr lang="de-DE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etwas zu denken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Philosophen nennen diese Fähigkeit „</a:t>
            </a: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Intentionalität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AF3E20-3ED9-B648-543E-800ABCDBEC4E}"/>
              </a:ext>
            </a:extLst>
          </p:cNvPr>
          <p:cNvSpPr/>
          <p:nvPr/>
        </p:nvSpPr>
        <p:spPr>
          <a:xfrm>
            <a:off x="511558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FB12C8-61BD-82CC-C5E8-C5918CEE5DDE}"/>
              </a:ext>
            </a:extLst>
          </p:cNvPr>
          <p:cNvSpPr/>
          <p:nvPr/>
        </p:nvSpPr>
        <p:spPr>
          <a:xfrm>
            <a:off x="5407531" y="5779741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A5AE8FF-F65F-12B0-7025-CD142624DE8A}"/>
              </a:ext>
            </a:extLst>
          </p:cNvPr>
          <p:cNvSpPr/>
          <p:nvPr/>
        </p:nvSpPr>
        <p:spPr>
          <a:xfrm>
            <a:off x="5699476" y="5779741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1513A0-B442-A2D5-9366-CBE00F7CDC97}"/>
              </a:ext>
            </a:extLst>
          </p:cNvPr>
          <p:cNvSpPr/>
          <p:nvPr/>
        </p:nvSpPr>
        <p:spPr>
          <a:xfrm>
            <a:off x="5991421" y="5778844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DD29B0C-2FF7-BDFE-D899-214D8EB6F3DF}"/>
              </a:ext>
            </a:extLst>
          </p:cNvPr>
          <p:cNvSpPr/>
          <p:nvPr/>
        </p:nvSpPr>
        <p:spPr>
          <a:xfrm>
            <a:off x="6283366" y="5778844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DFE7BF-DD3D-07B8-CCAA-532E5D25EDDA}"/>
              </a:ext>
            </a:extLst>
          </p:cNvPr>
          <p:cNvSpPr/>
          <p:nvPr/>
        </p:nvSpPr>
        <p:spPr>
          <a:xfrm>
            <a:off x="6575311" y="5777947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B0437EF-2B02-CF91-96CF-33FF7F83CA1A}"/>
              </a:ext>
            </a:extLst>
          </p:cNvPr>
          <p:cNvSpPr/>
          <p:nvPr/>
        </p:nvSpPr>
        <p:spPr>
          <a:xfrm>
            <a:off x="6867256" y="5777947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54C66D-F457-9B54-4C2F-D1311F2626B5}"/>
              </a:ext>
            </a:extLst>
          </p:cNvPr>
          <p:cNvSpPr txBox="1"/>
          <p:nvPr/>
        </p:nvSpPr>
        <p:spPr>
          <a:xfrm>
            <a:off x="3811508" y="3379074"/>
            <a:ext cx="609750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etwas mit Absicht zu tun.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986334-188B-ABEB-E55E-F0D6E86EBE80}"/>
              </a:ext>
            </a:extLst>
          </p:cNvPr>
          <p:cNvSpPr txBox="1"/>
          <p:nvPr/>
        </p:nvSpPr>
        <p:spPr>
          <a:xfrm>
            <a:off x="792932" y="3379074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solidFill>
                  <a:srgbClr val="88AD7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Alltag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35FF151-BF12-C05A-7584-6E6653961798}"/>
              </a:ext>
            </a:extLst>
          </p:cNvPr>
          <p:cNvSpPr txBox="1"/>
          <p:nvPr/>
        </p:nvSpPr>
        <p:spPr>
          <a:xfrm>
            <a:off x="3811508" y="3882613"/>
            <a:ext cx="6097508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 Begriff zu sein, etwas zu tun.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de-DE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Gedanken haben Intentionalität</a:t>
            </a:r>
            <a:endParaRPr lang="de-DE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43D8291-14B3-FF3B-D29A-3A7EEBAC7679}"/>
              </a:ext>
            </a:extLst>
          </p:cNvPr>
          <p:cNvSpPr txBox="1"/>
          <p:nvPr/>
        </p:nvSpPr>
        <p:spPr>
          <a:xfrm>
            <a:off x="792932" y="3882613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solidFill>
                  <a:srgbClr val="25537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philosophisch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A9059C9-8DC1-ECEA-99E2-ABAAF585C51C}"/>
              </a:ext>
            </a:extLst>
          </p:cNvPr>
          <p:cNvSpPr txBox="1"/>
          <p:nvPr/>
        </p:nvSpPr>
        <p:spPr>
          <a:xfrm>
            <a:off x="3811508" y="2871944"/>
            <a:ext cx="609750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Etwas intentional zu tun, heißt....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0DB07-D398-9497-FEAC-644CB8C3902C}"/>
              </a:ext>
            </a:extLst>
          </p:cNvPr>
          <p:cNvSpPr txBox="1"/>
          <p:nvPr/>
        </p:nvSpPr>
        <p:spPr>
          <a:xfrm>
            <a:off x="6211054" y="629667"/>
            <a:ext cx="5980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600" dirty="0">
                <a:solidFill>
                  <a:srgbClr val="CFDEC8"/>
                </a:solidFill>
                <a:latin typeface="Arial Narrow" panose="020B0606020202030204" pitchFamily="34" charset="0"/>
              </a:rPr>
              <a:t>DENNETTS THEORIE DER INTENTIONALITÄT</a:t>
            </a:r>
          </a:p>
        </p:txBody>
      </p:sp>
    </p:spTree>
    <p:extLst>
      <p:ext uri="{BB962C8B-B14F-4D97-AF65-F5344CB8AC3E}">
        <p14:creationId xmlns:p14="http://schemas.microsoft.com/office/powerpoint/2010/main" val="426775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4</a:t>
            </a:fld>
            <a:endParaRPr lang="de-DE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IST INTENTIONALITÄT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hlinkClick r:id="rId2" action="ppaction://hlinksldjump"/>
            <a:extLst>
              <a:ext uri="{FF2B5EF4-FFF2-40B4-BE49-F238E27FC236}">
                <a16:creationId xmlns:a16="http://schemas.microsoft.com/office/drawing/2014/main" id="{DE4F76FE-ECEA-FFBD-BB23-821D1750D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56B6CF0-3704-193F-9842-BD04CF27369C}"/>
              </a:ext>
            </a:extLst>
          </p:cNvPr>
          <p:cNvSpPr txBox="1"/>
          <p:nvPr/>
        </p:nvSpPr>
        <p:spPr>
          <a:xfrm>
            <a:off x="3811508" y="1541654"/>
            <a:ext cx="609750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Gedanken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repräsentieren oder zeigen auf Objekte, Ereignisse, Situationen oder weitere Gedanken.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AF3E20-3ED9-B648-543E-800ABCDBEC4E}"/>
              </a:ext>
            </a:extLst>
          </p:cNvPr>
          <p:cNvSpPr/>
          <p:nvPr/>
        </p:nvSpPr>
        <p:spPr>
          <a:xfrm>
            <a:off x="511558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FB12C8-61BD-82CC-C5E8-C5918CEE5DDE}"/>
              </a:ext>
            </a:extLst>
          </p:cNvPr>
          <p:cNvSpPr/>
          <p:nvPr/>
        </p:nvSpPr>
        <p:spPr>
          <a:xfrm>
            <a:off x="5407531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A5AE8FF-F65F-12B0-7025-CD142624DE8A}"/>
              </a:ext>
            </a:extLst>
          </p:cNvPr>
          <p:cNvSpPr/>
          <p:nvPr/>
        </p:nvSpPr>
        <p:spPr>
          <a:xfrm>
            <a:off x="5699476" y="5779741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1513A0-B442-A2D5-9366-CBE00F7CDC97}"/>
              </a:ext>
            </a:extLst>
          </p:cNvPr>
          <p:cNvSpPr/>
          <p:nvPr/>
        </p:nvSpPr>
        <p:spPr>
          <a:xfrm>
            <a:off x="5991421" y="5778844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DD29B0C-2FF7-BDFE-D899-214D8EB6F3DF}"/>
              </a:ext>
            </a:extLst>
          </p:cNvPr>
          <p:cNvSpPr/>
          <p:nvPr/>
        </p:nvSpPr>
        <p:spPr>
          <a:xfrm>
            <a:off x="6283366" y="5778844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DFE7BF-DD3D-07B8-CCAA-532E5D25EDDA}"/>
              </a:ext>
            </a:extLst>
          </p:cNvPr>
          <p:cNvSpPr/>
          <p:nvPr/>
        </p:nvSpPr>
        <p:spPr>
          <a:xfrm>
            <a:off x="6575311" y="5777947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B0437EF-2B02-CF91-96CF-33FF7F83CA1A}"/>
              </a:ext>
            </a:extLst>
          </p:cNvPr>
          <p:cNvSpPr/>
          <p:nvPr/>
        </p:nvSpPr>
        <p:spPr>
          <a:xfrm>
            <a:off x="6867256" y="5777947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630F5C9-E9A1-4E0B-5427-8FCFFD335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754" y="2434058"/>
            <a:ext cx="6267450" cy="29813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8FDE421-419B-8A92-DD1C-EE6C4B61FE2F}"/>
              </a:ext>
            </a:extLst>
          </p:cNvPr>
          <p:cNvSpPr txBox="1"/>
          <p:nvPr/>
        </p:nvSpPr>
        <p:spPr>
          <a:xfrm>
            <a:off x="6211054" y="629667"/>
            <a:ext cx="5980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600" dirty="0">
                <a:solidFill>
                  <a:srgbClr val="CFDEC8"/>
                </a:solidFill>
                <a:latin typeface="Arial Narrow" panose="020B0606020202030204" pitchFamily="34" charset="0"/>
              </a:rPr>
              <a:t>DENNETTS THEORIE DER INTENTIONALITÄT</a:t>
            </a:r>
          </a:p>
        </p:txBody>
      </p:sp>
    </p:spTree>
    <p:extLst>
      <p:ext uri="{BB962C8B-B14F-4D97-AF65-F5344CB8AC3E}">
        <p14:creationId xmlns:p14="http://schemas.microsoft.com/office/powerpoint/2010/main" val="310724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5</a:t>
            </a:fld>
            <a:endParaRPr lang="de-DE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IST INTENTIONALITÄT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hlinkClick r:id="rId2" action="ppaction://hlinksldjump"/>
            <a:extLst>
              <a:ext uri="{FF2B5EF4-FFF2-40B4-BE49-F238E27FC236}">
                <a16:creationId xmlns:a16="http://schemas.microsoft.com/office/drawing/2014/main" id="{DE4F76FE-ECEA-FFBD-BB23-821D1750D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56B6CF0-3704-193F-9842-BD04CF27369C}"/>
              </a:ext>
            </a:extLst>
          </p:cNvPr>
          <p:cNvSpPr txBox="1"/>
          <p:nvPr/>
        </p:nvSpPr>
        <p:spPr>
          <a:xfrm>
            <a:off x="3811508" y="1541654"/>
            <a:ext cx="609750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Andere Phänomene besitzen auch Intentionalität, zum Beispiel Worte: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AF3E20-3ED9-B648-543E-800ABCDBEC4E}"/>
              </a:ext>
            </a:extLst>
          </p:cNvPr>
          <p:cNvSpPr/>
          <p:nvPr/>
        </p:nvSpPr>
        <p:spPr>
          <a:xfrm>
            <a:off x="511558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FB12C8-61BD-82CC-C5E8-C5918CEE5DDE}"/>
              </a:ext>
            </a:extLst>
          </p:cNvPr>
          <p:cNvSpPr/>
          <p:nvPr/>
        </p:nvSpPr>
        <p:spPr>
          <a:xfrm>
            <a:off x="5407531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A5AE8FF-F65F-12B0-7025-CD142624DE8A}"/>
              </a:ext>
            </a:extLst>
          </p:cNvPr>
          <p:cNvSpPr/>
          <p:nvPr/>
        </p:nvSpPr>
        <p:spPr>
          <a:xfrm>
            <a:off x="569947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1513A0-B442-A2D5-9366-CBE00F7CDC97}"/>
              </a:ext>
            </a:extLst>
          </p:cNvPr>
          <p:cNvSpPr/>
          <p:nvPr/>
        </p:nvSpPr>
        <p:spPr>
          <a:xfrm>
            <a:off x="5991421" y="5778844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DD29B0C-2FF7-BDFE-D899-214D8EB6F3DF}"/>
              </a:ext>
            </a:extLst>
          </p:cNvPr>
          <p:cNvSpPr/>
          <p:nvPr/>
        </p:nvSpPr>
        <p:spPr>
          <a:xfrm>
            <a:off x="6283366" y="5778844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DFE7BF-DD3D-07B8-CCAA-532E5D25EDDA}"/>
              </a:ext>
            </a:extLst>
          </p:cNvPr>
          <p:cNvSpPr/>
          <p:nvPr/>
        </p:nvSpPr>
        <p:spPr>
          <a:xfrm>
            <a:off x="6575311" y="5777947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B0437EF-2B02-CF91-96CF-33FF7F83CA1A}"/>
              </a:ext>
            </a:extLst>
          </p:cNvPr>
          <p:cNvSpPr/>
          <p:nvPr/>
        </p:nvSpPr>
        <p:spPr>
          <a:xfrm>
            <a:off x="6867256" y="5777947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2C503E-59A3-5895-5142-12D7D3AF5A6B}"/>
              </a:ext>
            </a:extLst>
          </p:cNvPr>
          <p:cNvSpPr txBox="1"/>
          <p:nvPr/>
        </p:nvSpPr>
        <p:spPr>
          <a:xfrm>
            <a:off x="3811508" y="2463947"/>
            <a:ext cx="609750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kern="100" dirty="0">
                <a:solidFill>
                  <a:srgbClr val="2553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de-D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Objekt = </a:t>
            </a:r>
            <a:r>
              <a:rPr lang="de-DE" kern="100" dirty="0">
                <a:solidFill>
                  <a:srgbClr val="88AD7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„K“</a:t>
            </a:r>
            <a:r>
              <a:rPr lang="de-D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de-DE" kern="100" dirty="0">
                <a:solidFill>
                  <a:srgbClr val="88AD7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„a“ </a:t>
            </a:r>
            <a:r>
              <a:rPr lang="de-D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de-DE" kern="100" dirty="0">
                <a:solidFill>
                  <a:srgbClr val="88AD7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„t“ </a:t>
            </a:r>
            <a:r>
              <a:rPr lang="de-D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de-DE" kern="100" dirty="0">
                <a:solidFill>
                  <a:srgbClr val="88AD7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„z“ </a:t>
            </a:r>
            <a:r>
              <a:rPr lang="de-D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de-DE" kern="100" dirty="0">
                <a:solidFill>
                  <a:srgbClr val="88AD7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„e“</a:t>
            </a:r>
            <a:r>
              <a:rPr lang="de-D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de-DE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C8022C7-322E-5A66-9B47-5D23990AF7C0}"/>
              </a:ext>
            </a:extLst>
          </p:cNvPr>
          <p:cNvSpPr txBox="1"/>
          <p:nvPr/>
        </p:nvSpPr>
        <p:spPr>
          <a:xfrm>
            <a:off x="792932" y="2463947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solidFill>
                  <a:srgbClr val="25537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116C09F-4B94-AE8C-C82A-E807E3729450}"/>
              </a:ext>
            </a:extLst>
          </p:cNvPr>
          <p:cNvSpPr txBox="1"/>
          <p:nvPr/>
        </p:nvSpPr>
        <p:spPr>
          <a:xfrm>
            <a:off x="3811508" y="3819272"/>
            <a:ext cx="609750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Welche Eigenschaften assoziieren Sie mit der angegebenen Zeichenkette?</a:t>
            </a:r>
            <a:endParaRPr lang="de-DE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92FB31-CF1A-7EFF-E6A5-00B9E2A48190}"/>
              </a:ext>
            </a:extLst>
          </p:cNvPr>
          <p:cNvSpPr txBox="1"/>
          <p:nvPr/>
        </p:nvSpPr>
        <p:spPr>
          <a:xfrm>
            <a:off x="3811508" y="4523900"/>
            <a:ext cx="609750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solidFill>
                  <a:srgbClr val="25537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haarig, temperamentvoll, weich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582EDA-21E5-C4B7-0242-6DDD08D9ABCC}"/>
              </a:ext>
            </a:extLst>
          </p:cNvPr>
          <p:cNvSpPr txBox="1"/>
          <p:nvPr/>
        </p:nvSpPr>
        <p:spPr>
          <a:xfrm>
            <a:off x="6211054" y="629667"/>
            <a:ext cx="5980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600" dirty="0">
                <a:solidFill>
                  <a:srgbClr val="CFDEC8"/>
                </a:solidFill>
                <a:latin typeface="Arial Narrow" panose="020B0606020202030204" pitchFamily="34" charset="0"/>
              </a:rPr>
              <a:t>DENNETTS THEORIE DER INTENTIONALITÄT</a:t>
            </a:r>
          </a:p>
        </p:txBody>
      </p:sp>
    </p:spTree>
    <p:extLst>
      <p:ext uri="{BB962C8B-B14F-4D97-AF65-F5344CB8AC3E}">
        <p14:creationId xmlns:p14="http://schemas.microsoft.com/office/powerpoint/2010/main" val="413698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6</a:t>
            </a:fld>
            <a:endParaRPr lang="de-DE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IST INTENTIONALITÄT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hlinkClick r:id="rId2" action="ppaction://hlinksldjump"/>
            <a:extLst>
              <a:ext uri="{FF2B5EF4-FFF2-40B4-BE49-F238E27FC236}">
                <a16:creationId xmlns:a16="http://schemas.microsoft.com/office/drawing/2014/main" id="{DE4F76FE-ECEA-FFBD-BB23-821D1750D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56B6CF0-3704-193F-9842-BD04CF27369C}"/>
              </a:ext>
            </a:extLst>
          </p:cNvPr>
          <p:cNvSpPr txBox="1"/>
          <p:nvPr/>
        </p:nvSpPr>
        <p:spPr>
          <a:xfrm>
            <a:off x="3811508" y="1541654"/>
            <a:ext cx="609750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Sprache, Musik, Bilder: 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ohne Gedanken keine Intentionalität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AF3E20-3ED9-B648-543E-800ABCDBEC4E}"/>
              </a:ext>
            </a:extLst>
          </p:cNvPr>
          <p:cNvSpPr/>
          <p:nvPr/>
        </p:nvSpPr>
        <p:spPr>
          <a:xfrm>
            <a:off x="511558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FB12C8-61BD-82CC-C5E8-C5918CEE5DDE}"/>
              </a:ext>
            </a:extLst>
          </p:cNvPr>
          <p:cNvSpPr/>
          <p:nvPr/>
        </p:nvSpPr>
        <p:spPr>
          <a:xfrm>
            <a:off x="5407531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A5AE8FF-F65F-12B0-7025-CD142624DE8A}"/>
              </a:ext>
            </a:extLst>
          </p:cNvPr>
          <p:cNvSpPr/>
          <p:nvPr/>
        </p:nvSpPr>
        <p:spPr>
          <a:xfrm>
            <a:off x="569947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1513A0-B442-A2D5-9366-CBE00F7CDC97}"/>
              </a:ext>
            </a:extLst>
          </p:cNvPr>
          <p:cNvSpPr/>
          <p:nvPr/>
        </p:nvSpPr>
        <p:spPr>
          <a:xfrm>
            <a:off x="5991421" y="5778844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DD29B0C-2FF7-BDFE-D899-214D8EB6F3DF}"/>
              </a:ext>
            </a:extLst>
          </p:cNvPr>
          <p:cNvSpPr/>
          <p:nvPr/>
        </p:nvSpPr>
        <p:spPr>
          <a:xfrm>
            <a:off x="6283366" y="5778844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DFE7BF-DD3D-07B8-CCAA-532E5D25EDDA}"/>
              </a:ext>
            </a:extLst>
          </p:cNvPr>
          <p:cNvSpPr/>
          <p:nvPr/>
        </p:nvSpPr>
        <p:spPr>
          <a:xfrm>
            <a:off x="6575311" y="5777947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B0437EF-2B02-CF91-96CF-33FF7F83CA1A}"/>
              </a:ext>
            </a:extLst>
          </p:cNvPr>
          <p:cNvSpPr/>
          <p:nvPr/>
        </p:nvSpPr>
        <p:spPr>
          <a:xfrm>
            <a:off x="6867256" y="5777947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71F7EFF-D131-130D-69BA-444213602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118" y="2054413"/>
            <a:ext cx="6010275" cy="35147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3F8AD3D-27CA-AFD1-FCD1-9C7B3CB47A94}"/>
              </a:ext>
            </a:extLst>
          </p:cNvPr>
          <p:cNvSpPr txBox="1"/>
          <p:nvPr/>
        </p:nvSpPr>
        <p:spPr>
          <a:xfrm>
            <a:off x="6211054" y="629667"/>
            <a:ext cx="5980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600" dirty="0">
                <a:solidFill>
                  <a:srgbClr val="CFDEC8"/>
                </a:solidFill>
                <a:latin typeface="Arial Narrow" panose="020B0606020202030204" pitchFamily="34" charset="0"/>
              </a:rPr>
              <a:t>DENNETTS THEORIE DER INTENTIONALITÄT</a:t>
            </a:r>
          </a:p>
        </p:txBody>
      </p:sp>
    </p:spTree>
    <p:extLst>
      <p:ext uri="{BB962C8B-B14F-4D97-AF65-F5344CB8AC3E}">
        <p14:creationId xmlns:p14="http://schemas.microsoft.com/office/powerpoint/2010/main" val="64849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7</a:t>
            </a:fld>
            <a:endParaRPr lang="de-DE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IST INTENTIONALITÄT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hlinkClick r:id="rId2" action="ppaction://hlinksldjump"/>
            <a:extLst>
              <a:ext uri="{FF2B5EF4-FFF2-40B4-BE49-F238E27FC236}">
                <a16:creationId xmlns:a16="http://schemas.microsoft.com/office/drawing/2014/main" id="{DE4F76FE-ECEA-FFBD-BB23-821D1750D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56B6CF0-3704-193F-9842-BD04CF27369C}"/>
              </a:ext>
            </a:extLst>
          </p:cNvPr>
          <p:cNvSpPr txBox="1"/>
          <p:nvPr/>
        </p:nvSpPr>
        <p:spPr>
          <a:xfrm>
            <a:off x="3811508" y="1541654"/>
            <a:ext cx="609750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Überzeugung 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 Verlangen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AF3E20-3ED9-B648-543E-800ABCDBEC4E}"/>
              </a:ext>
            </a:extLst>
          </p:cNvPr>
          <p:cNvSpPr/>
          <p:nvPr/>
        </p:nvSpPr>
        <p:spPr>
          <a:xfrm>
            <a:off x="511558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FB12C8-61BD-82CC-C5E8-C5918CEE5DDE}"/>
              </a:ext>
            </a:extLst>
          </p:cNvPr>
          <p:cNvSpPr/>
          <p:nvPr/>
        </p:nvSpPr>
        <p:spPr>
          <a:xfrm>
            <a:off x="5407531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A5AE8FF-F65F-12B0-7025-CD142624DE8A}"/>
              </a:ext>
            </a:extLst>
          </p:cNvPr>
          <p:cNvSpPr/>
          <p:nvPr/>
        </p:nvSpPr>
        <p:spPr>
          <a:xfrm>
            <a:off x="569947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1513A0-B442-A2D5-9366-CBE00F7CDC97}"/>
              </a:ext>
            </a:extLst>
          </p:cNvPr>
          <p:cNvSpPr/>
          <p:nvPr/>
        </p:nvSpPr>
        <p:spPr>
          <a:xfrm>
            <a:off x="5991421" y="5778844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DD29B0C-2FF7-BDFE-D899-214D8EB6F3DF}"/>
              </a:ext>
            </a:extLst>
          </p:cNvPr>
          <p:cNvSpPr/>
          <p:nvPr/>
        </p:nvSpPr>
        <p:spPr>
          <a:xfrm>
            <a:off x="6283366" y="5778844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DFE7BF-DD3D-07B8-CCAA-532E5D25EDDA}"/>
              </a:ext>
            </a:extLst>
          </p:cNvPr>
          <p:cNvSpPr/>
          <p:nvPr/>
        </p:nvSpPr>
        <p:spPr>
          <a:xfrm>
            <a:off x="6575311" y="5777947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B0437EF-2B02-CF91-96CF-33FF7F83CA1A}"/>
              </a:ext>
            </a:extLst>
          </p:cNvPr>
          <p:cNvSpPr/>
          <p:nvPr/>
        </p:nvSpPr>
        <p:spPr>
          <a:xfrm>
            <a:off x="6867256" y="5777947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21718A-17DB-E7BA-223D-6CBAD22EC90B}"/>
              </a:ext>
            </a:extLst>
          </p:cNvPr>
          <p:cNvSpPr txBox="1"/>
          <p:nvPr/>
        </p:nvSpPr>
        <p:spPr>
          <a:xfrm>
            <a:off x="3811508" y="2024978"/>
            <a:ext cx="609750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Stellen wir uns einmal vor, wir haben einen Gedanken, dessen Inhalt wir für wahr halten.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114F004-B153-2AA5-0B46-4A2E305C246A}"/>
              </a:ext>
            </a:extLst>
          </p:cNvPr>
          <p:cNvSpPr txBox="1"/>
          <p:nvPr/>
        </p:nvSpPr>
        <p:spPr>
          <a:xfrm>
            <a:off x="3811508" y="2932622"/>
            <a:ext cx="609750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Kühlschrank müsse ein Bier stehen.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21EAFD-A47F-95CE-6DE0-5332B1457D2E}"/>
              </a:ext>
            </a:extLst>
          </p:cNvPr>
          <p:cNvSpPr txBox="1"/>
          <p:nvPr/>
        </p:nvSpPr>
        <p:spPr>
          <a:xfrm>
            <a:off x="792932" y="2932622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solidFill>
                  <a:srgbClr val="88AD7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Annahme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70D30A4-4AA8-4877-C546-730B069FA1DF}"/>
              </a:ext>
            </a:extLst>
          </p:cNvPr>
          <p:cNvSpPr txBox="1"/>
          <p:nvPr/>
        </p:nvSpPr>
        <p:spPr>
          <a:xfrm>
            <a:off x="3811508" y="3371062"/>
            <a:ext cx="609750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Kühlschrank öffnen und überprüfen: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Ja, da steht ein Bier im Kühlschrank!</a:t>
            </a:r>
            <a:endParaRPr lang="de-DE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B1C3233-5665-AD5F-706D-7ABF500C7CB7}"/>
              </a:ext>
            </a:extLst>
          </p:cNvPr>
          <p:cNvSpPr txBox="1"/>
          <p:nvPr/>
        </p:nvSpPr>
        <p:spPr>
          <a:xfrm>
            <a:off x="792932" y="3369181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solidFill>
                  <a:srgbClr val="88AD7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Überprüfung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F025885-1431-4B2A-6518-CD9BBFF6DD94}"/>
              </a:ext>
            </a:extLst>
          </p:cNvPr>
          <p:cNvSpPr txBox="1"/>
          <p:nvPr/>
        </p:nvSpPr>
        <p:spPr>
          <a:xfrm>
            <a:off x="3811508" y="4048875"/>
            <a:ext cx="609750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Inhalt des Gedankens kann für wahr angenommen werden.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4A8E4E8-E66E-37A7-C326-D2B88969DE74}"/>
              </a:ext>
            </a:extLst>
          </p:cNvPr>
          <p:cNvSpPr txBox="1"/>
          <p:nvPr/>
        </p:nvSpPr>
        <p:spPr>
          <a:xfrm>
            <a:off x="3811508" y="4552414"/>
            <a:ext cx="609750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Inhalt eines Gedankens </a:t>
            </a:r>
            <a:r>
              <a:rPr lang="de-DE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wahr zu halten</a:t>
            </a: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nennt man Überzeugung.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2F9B4CE-A04B-7A7F-B745-9348C8958486}"/>
              </a:ext>
            </a:extLst>
          </p:cNvPr>
          <p:cNvSpPr txBox="1"/>
          <p:nvPr/>
        </p:nvSpPr>
        <p:spPr>
          <a:xfrm>
            <a:off x="792932" y="4551370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solidFill>
                  <a:srgbClr val="2553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</a:t>
            </a:r>
            <a:endParaRPr lang="de-DE" sz="1800" b="1" kern="100" dirty="0">
              <a:solidFill>
                <a:srgbClr val="25537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C807BC6-B526-D675-018C-B52AC83A8E3A}"/>
              </a:ext>
            </a:extLst>
          </p:cNvPr>
          <p:cNvSpPr txBox="1"/>
          <p:nvPr/>
        </p:nvSpPr>
        <p:spPr>
          <a:xfrm>
            <a:off x="6211054" y="629667"/>
            <a:ext cx="5980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600" dirty="0">
                <a:solidFill>
                  <a:srgbClr val="CFDEC8"/>
                </a:solidFill>
                <a:latin typeface="Arial Narrow" panose="020B0606020202030204" pitchFamily="34" charset="0"/>
              </a:rPr>
              <a:t>DENNETTS THEORIE DER INTENTIONALITÄT</a:t>
            </a:r>
          </a:p>
        </p:txBody>
      </p:sp>
    </p:spTree>
    <p:extLst>
      <p:ext uri="{BB962C8B-B14F-4D97-AF65-F5344CB8AC3E}">
        <p14:creationId xmlns:p14="http://schemas.microsoft.com/office/powerpoint/2010/main" val="21826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5" grpId="0"/>
      <p:bldP spid="22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8</a:t>
            </a:fld>
            <a:endParaRPr lang="de-DE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IST INTENTIONALITÄT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hlinkClick r:id="rId2" action="ppaction://hlinksldjump"/>
            <a:extLst>
              <a:ext uri="{FF2B5EF4-FFF2-40B4-BE49-F238E27FC236}">
                <a16:creationId xmlns:a16="http://schemas.microsoft.com/office/drawing/2014/main" id="{DE4F76FE-ECEA-FFBD-BB23-821D1750D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56B6CF0-3704-193F-9842-BD04CF27369C}"/>
              </a:ext>
            </a:extLst>
          </p:cNvPr>
          <p:cNvSpPr txBox="1"/>
          <p:nvPr/>
        </p:nvSpPr>
        <p:spPr>
          <a:xfrm>
            <a:off x="3811508" y="1541654"/>
            <a:ext cx="609750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Überzeugung</a:t>
            </a: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 </a:t>
            </a: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Verlangen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AF3E20-3ED9-B648-543E-800ABCDBEC4E}"/>
              </a:ext>
            </a:extLst>
          </p:cNvPr>
          <p:cNvSpPr/>
          <p:nvPr/>
        </p:nvSpPr>
        <p:spPr>
          <a:xfrm>
            <a:off x="511558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FB12C8-61BD-82CC-C5E8-C5918CEE5DDE}"/>
              </a:ext>
            </a:extLst>
          </p:cNvPr>
          <p:cNvSpPr/>
          <p:nvPr/>
        </p:nvSpPr>
        <p:spPr>
          <a:xfrm>
            <a:off x="5407531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A5AE8FF-F65F-12B0-7025-CD142624DE8A}"/>
              </a:ext>
            </a:extLst>
          </p:cNvPr>
          <p:cNvSpPr/>
          <p:nvPr/>
        </p:nvSpPr>
        <p:spPr>
          <a:xfrm>
            <a:off x="569947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1513A0-B442-A2D5-9366-CBE00F7CDC97}"/>
              </a:ext>
            </a:extLst>
          </p:cNvPr>
          <p:cNvSpPr/>
          <p:nvPr/>
        </p:nvSpPr>
        <p:spPr>
          <a:xfrm>
            <a:off x="5991421" y="5778844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DD29B0C-2FF7-BDFE-D899-214D8EB6F3DF}"/>
              </a:ext>
            </a:extLst>
          </p:cNvPr>
          <p:cNvSpPr/>
          <p:nvPr/>
        </p:nvSpPr>
        <p:spPr>
          <a:xfrm>
            <a:off x="6283366" y="5778844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DFE7BF-DD3D-07B8-CCAA-532E5D25EDDA}"/>
              </a:ext>
            </a:extLst>
          </p:cNvPr>
          <p:cNvSpPr/>
          <p:nvPr/>
        </p:nvSpPr>
        <p:spPr>
          <a:xfrm>
            <a:off x="6575311" y="5777947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B0437EF-2B02-CF91-96CF-33FF7F83CA1A}"/>
              </a:ext>
            </a:extLst>
          </p:cNvPr>
          <p:cNvSpPr/>
          <p:nvPr/>
        </p:nvSpPr>
        <p:spPr>
          <a:xfrm>
            <a:off x="6867256" y="5777947"/>
            <a:ext cx="226336" cy="22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21718A-17DB-E7BA-223D-6CBAD22EC90B}"/>
              </a:ext>
            </a:extLst>
          </p:cNvPr>
          <p:cNvSpPr txBox="1"/>
          <p:nvPr/>
        </p:nvSpPr>
        <p:spPr>
          <a:xfrm>
            <a:off x="3811508" y="2024978"/>
            <a:ext cx="6097508" cy="315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Stellen wir uns vor, wie wir dieses Bier trinken. Denken wir nun daran, dass wir es wirklich trinken wollen, um den Inhalt des Gedankens wahr halten zu können.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Inhalt eines Gedankens wahr halten können zu </a:t>
            </a:r>
            <a:r>
              <a:rPr lang="de-DE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wollen</a:t>
            </a: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nennt man Verlangen.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Überzeugung und Verlangen beeinflussen maßgeblich die Intentionalität.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4685E97-8308-C456-B939-00B0DEE56590}"/>
              </a:ext>
            </a:extLst>
          </p:cNvPr>
          <p:cNvSpPr txBox="1"/>
          <p:nvPr/>
        </p:nvSpPr>
        <p:spPr>
          <a:xfrm>
            <a:off x="792932" y="3408031"/>
            <a:ext cx="30185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de-DE" b="1" kern="100" dirty="0">
                <a:solidFill>
                  <a:srgbClr val="2553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</a:t>
            </a:r>
            <a:endParaRPr lang="de-DE" sz="1800" b="1" kern="100" dirty="0">
              <a:solidFill>
                <a:srgbClr val="25537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774E2F-3914-4114-DA18-E218677F72E7}"/>
              </a:ext>
            </a:extLst>
          </p:cNvPr>
          <p:cNvSpPr txBox="1"/>
          <p:nvPr/>
        </p:nvSpPr>
        <p:spPr>
          <a:xfrm>
            <a:off x="6211054" y="629667"/>
            <a:ext cx="5980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600" dirty="0">
                <a:solidFill>
                  <a:srgbClr val="CFDEC8"/>
                </a:solidFill>
                <a:latin typeface="Arial Narrow" panose="020B0606020202030204" pitchFamily="34" charset="0"/>
              </a:rPr>
              <a:t>DENNETTS THEORIE DER INTENTIONALITÄT</a:t>
            </a:r>
          </a:p>
        </p:txBody>
      </p:sp>
    </p:spTree>
    <p:extLst>
      <p:ext uri="{BB962C8B-B14F-4D97-AF65-F5344CB8AC3E}">
        <p14:creationId xmlns:p14="http://schemas.microsoft.com/office/powerpoint/2010/main" val="29982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Philosophie Grundkurs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9</a:t>
            </a:fld>
            <a:endParaRPr lang="de-DE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2" y="5649960"/>
            <a:ext cx="6990028" cy="485901"/>
          </a:xfrm>
        </p:spPr>
        <p:txBody>
          <a:bodyPr>
            <a:normAutofit/>
          </a:bodyPr>
          <a:lstStyle/>
          <a:p>
            <a:r>
              <a:rPr lang="de-DE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IST INTENTIONALITÄT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C7067D-F8C7-F61F-3704-EF0FB6467F06}"/>
              </a:ext>
            </a:extLst>
          </p:cNvPr>
          <p:cNvSpPr/>
          <p:nvPr/>
        </p:nvSpPr>
        <p:spPr>
          <a:xfrm>
            <a:off x="0" y="0"/>
            <a:ext cx="12192000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1ECE62-7523-2999-992B-1E089A4513DC}"/>
              </a:ext>
            </a:extLst>
          </p:cNvPr>
          <p:cNvSpPr/>
          <p:nvPr/>
        </p:nvSpPr>
        <p:spPr>
          <a:xfrm>
            <a:off x="3811508" y="522286"/>
            <a:ext cx="8380491" cy="52228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hlinkClick r:id="rId2" action="ppaction://hlinksldjump"/>
            <a:extLst>
              <a:ext uri="{FF2B5EF4-FFF2-40B4-BE49-F238E27FC236}">
                <a16:creationId xmlns:a16="http://schemas.microsoft.com/office/drawing/2014/main" id="{DE4F76FE-ECEA-FFBD-BB23-821D1750D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91112"/>
            <a:ext cx="603595" cy="60359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6AF3E20-3ED9-B648-543E-800ABCDBEC4E}"/>
              </a:ext>
            </a:extLst>
          </p:cNvPr>
          <p:cNvSpPr/>
          <p:nvPr/>
        </p:nvSpPr>
        <p:spPr>
          <a:xfrm>
            <a:off x="511558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FB12C8-61BD-82CC-C5E8-C5918CEE5DDE}"/>
              </a:ext>
            </a:extLst>
          </p:cNvPr>
          <p:cNvSpPr/>
          <p:nvPr/>
        </p:nvSpPr>
        <p:spPr>
          <a:xfrm>
            <a:off x="5407531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A5AE8FF-F65F-12B0-7025-CD142624DE8A}"/>
              </a:ext>
            </a:extLst>
          </p:cNvPr>
          <p:cNvSpPr/>
          <p:nvPr/>
        </p:nvSpPr>
        <p:spPr>
          <a:xfrm>
            <a:off x="5699476" y="5779741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1513A0-B442-A2D5-9366-CBE00F7CDC97}"/>
              </a:ext>
            </a:extLst>
          </p:cNvPr>
          <p:cNvSpPr/>
          <p:nvPr/>
        </p:nvSpPr>
        <p:spPr>
          <a:xfrm>
            <a:off x="5991421" y="5778844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DD29B0C-2FF7-BDFE-D899-214D8EB6F3DF}"/>
              </a:ext>
            </a:extLst>
          </p:cNvPr>
          <p:cNvSpPr/>
          <p:nvPr/>
        </p:nvSpPr>
        <p:spPr>
          <a:xfrm>
            <a:off x="6283366" y="5778844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DFE7BF-DD3D-07B8-CCAA-532E5D25EDDA}"/>
              </a:ext>
            </a:extLst>
          </p:cNvPr>
          <p:cNvSpPr/>
          <p:nvPr/>
        </p:nvSpPr>
        <p:spPr>
          <a:xfrm>
            <a:off x="6575311" y="5777947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B0437EF-2B02-CF91-96CF-33FF7F83CA1A}"/>
              </a:ext>
            </a:extLst>
          </p:cNvPr>
          <p:cNvSpPr/>
          <p:nvPr/>
        </p:nvSpPr>
        <p:spPr>
          <a:xfrm>
            <a:off x="6867256" y="5777947"/>
            <a:ext cx="226336" cy="226336"/>
          </a:xfrm>
          <a:prstGeom prst="rect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21718A-17DB-E7BA-223D-6CBAD22EC90B}"/>
              </a:ext>
            </a:extLst>
          </p:cNvPr>
          <p:cNvSpPr txBox="1"/>
          <p:nvPr/>
        </p:nvSpPr>
        <p:spPr>
          <a:xfrm>
            <a:off x="3811508" y="1535315"/>
            <a:ext cx="6097508" cy="3760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gibt noch viele weitere Arten von Gedanken, z. B.: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Ängste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Hoffnungen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Befürchtungen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Bereuen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diese Gedanken haben eine gewisse Intention. Und weil sie diese haben, sind sie auch mit einem Inhalt verknüpft, so wie das Wort Katze mit dem Haustier verknüpft ist.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B23BB6-6642-3E51-A3C5-3F9524A30E84}"/>
              </a:ext>
            </a:extLst>
          </p:cNvPr>
          <p:cNvSpPr txBox="1"/>
          <p:nvPr/>
        </p:nvSpPr>
        <p:spPr>
          <a:xfrm>
            <a:off x="6211054" y="629667"/>
            <a:ext cx="5980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600" dirty="0">
                <a:solidFill>
                  <a:srgbClr val="CFDEC8"/>
                </a:solidFill>
                <a:latin typeface="Arial Narrow" panose="020B0606020202030204" pitchFamily="34" charset="0"/>
              </a:rPr>
              <a:t>DENNETTS THEORIE DER INTENTIONALITÄT</a:t>
            </a:r>
          </a:p>
        </p:txBody>
      </p:sp>
    </p:spTree>
    <p:extLst>
      <p:ext uri="{BB962C8B-B14F-4D97-AF65-F5344CB8AC3E}">
        <p14:creationId xmlns:p14="http://schemas.microsoft.com/office/powerpoint/2010/main" val="27926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Microsoft Office PowerPoint</Application>
  <PresentationFormat>Breitbild</PresentationFormat>
  <Paragraphs>188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Arial Narrow</vt:lpstr>
      <vt:lpstr>Arial Nova</vt:lpstr>
      <vt:lpstr>Arial Nova Light</vt:lpstr>
      <vt:lpstr>Calibri</vt:lpstr>
      <vt:lpstr>Symbol</vt:lpstr>
      <vt:lpstr>Office</vt:lpstr>
      <vt:lpstr>DENNETTS THEORIE DER INTENTIONALITÄT</vt:lpstr>
      <vt:lpstr>HAUPTMENÜ</vt:lpstr>
      <vt:lpstr>WAS IST INTENTIONALITÄT</vt:lpstr>
      <vt:lpstr>WAS IST INTENTIONALITÄT</vt:lpstr>
      <vt:lpstr>WAS IST INTENTIONALITÄT</vt:lpstr>
      <vt:lpstr>WAS IST INTENTIONALITÄT</vt:lpstr>
      <vt:lpstr>WAS IST INTENTIONALITÄT</vt:lpstr>
      <vt:lpstr>WAS IST INTENTIONALITÄT</vt:lpstr>
      <vt:lpstr>WAS IST INTENTIONALITÄT</vt:lpstr>
      <vt:lpstr>PHYSIKALISCHE SICHT</vt:lpstr>
      <vt:lpstr>PHYSIKALISCHE SICHT</vt:lpstr>
      <vt:lpstr>PHYSIKALISCHE SICHT</vt:lpstr>
      <vt:lpstr>DESIGN-SICHT</vt:lpstr>
      <vt:lpstr>DESIGN-SICHT</vt:lpstr>
      <vt:lpstr>DESIGN-SICHT</vt:lpstr>
      <vt:lpstr>INTENTIONALE SICHT</vt:lpstr>
      <vt:lpstr>INTENTIONALE SICHT</vt:lpstr>
      <vt:lpstr>INTENTIONALE SICHT</vt:lpstr>
      <vt:lpstr>INTENTIONALE SICHT</vt:lpstr>
      <vt:lpstr>INTENTIONALE SICHT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Wagner</dc:creator>
  <cp:lastModifiedBy>Benjamin Wagner</cp:lastModifiedBy>
  <cp:revision>30</cp:revision>
  <dcterms:created xsi:type="dcterms:W3CDTF">2023-06-25T11:29:46Z</dcterms:created>
  <dcterms:modified xsi:type="dcterms:W3CDTF">2023-06-27T05:05:33Z</dcterms:modified>
</cp:coreProperties>
</file>