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4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37A0-8DBC-4A21-84DF-0682D2471E86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D0C5-738D-468C-8414-A1FE38BF407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2428860" y="178592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85786" y="214290"/>
            <a:ext cx="750099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b="1" i="1" dirty="0" smtClean="0"/>
              <a:t>Grundlagenwissen zur literarischen Gattung „Drama“</a:t>
            </a:r>
            <a:endParaRPr lang="de-DE" sz="1400" b="1" i="1" dirty="0"/>
          </a:p>
        </p:txBody>
      </p:sp>
      <p:sp>
        <p:nvSpPr>
          <p:cNvPr id="13" name="Textfeld 12"/>
          <p:cNvSpPr txBox="1"/>
          <p:nvPr/>
        </p:nvSpPr>
        <p:spPr>
          <a:xfrm>
            <a:off x="142844" y="714356"/>
            <a:ext cx="128588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i="1" dirty="0" smtClean="0"/>
              <a:t>Definition und Merkmale </a:t>
            </a:r>
            <a:endParaRPr lang="de-DE" sz="1400" b="1" i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42844" y="1357298"/>
            <a:ext cx="485778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Drama: </a:t>
            </a:r>
            <a:r>
              <a:rPr lang="de-DE" sz="1400" dirty="0" err="1" smtClean="0"/>
              <a:t>griech</a:t>
            </a:r>
            <a:r>
              <a:rPr lang="de-DE" sz="1400" dirty="0" smtClean="0"/>
              <a:t>. Ist eine Handlung , die vom Publikum unmittelbar miterlebt wird</a:t>
            </a:r>
          </a:p>
          <a:p>
            <a:r>
              <a:rPr lang="de-DE" sz="1400" b="1" dirty="0" smtClean="0"/>
              <a:t>Wann/Wo:</a:t>
            </a:r>
            <a:r>
              <a:rPr lang="de-DE" sz="1400" dirty="0" smtClean="0"/>
              <a:t> im 5.Jh.v.Chr im antiken Griechenland</a:t>
            </a:r>
          </a:p>
          <a:p>
            <a:r>
              <a:rPr lang="de-DE" sz="1400" b="1" dirty="0" smtClean="0"/>
              <a:t>Verlauf: </a:t>
            </a:r>
            <a:r>
              <a:rPr lang="de-DE" sz="1400" dirty="0"/>
              <a:t>w</a:t>
            </a:r>
            <a:r>
              <a:rPr lang="de-DE" sz="1400" dirty="0" smtClean="0"/>
              <a:t>ar bestimmt von Konflikten zwischen Figuren in Form der Rede und Gegenrede, die die Handlung vorantrieben</a:t>
            </a:r>
          </a:p>
          <a:p>
            <a:r>
              <a:rPr lang="de-DE" sz="1400" b="1" dirty="0" smtClean="0"/>
              <a:t>Darstellung:</a:t>
            </a:r>
            <a:r>
              <a:rPr lang="de-DE" sz="1400" dirty="0" smtClean="0"/>
              <a:t> szenisch , Texte , die für die Inszenierung auf einer Bühne verfasst werden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7786678" y="714356"/>
            <a:ext cx="135732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i="1" dirty="0" smtClean="0"/>
              <a:t>Ursprung und Entwicklung </a:t>
            </a:r>
            <a:endParaRPr lang="de-DE" sz="1400" b="1" i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643570" y="1428736"/>
            <a:ext cx="335758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Wann: </a:t>
            </a:r>
            <a:r>
              <a:rPr lang="de-DE" sz="1400" dirty="0" smtClean="0"/>
              <a:t>5.Jh.v.Chr. im antiken Griechenland bei Fruchtbarkeitsfesten zu Ehren des Gottes Dionysos </a:t>
            </a:r>
          </a:p>
          <a:p>
            <a:r>
              <a:rPr lang="de-DE" sz="1400" b="1" dirty="0" smtClean="0"/>
              <a:t>Von Wem: </a:t>
            </a:r>
            <a:r>
              <a:rPr lang="de-DE" sz="1400" dirty="0" smtClean="0"/>
              <a:t>355 v . Chr.  legte Aristoteles den Grundstein für Dramentheorie</a:t>
            </a:r>
          </a:p>
          <a:p>
            <a:r>
              <a:rPr lang="de-DE" sz="1400" b="1" dirty="0" smtClean="0"/>
              <a:t>Definition: </a:t>
            </a:r>
            <a:r>
              <a:rPr lang="de-DE" sz="1400" dirty="0" smtClean="0"/>
              <a:t>die literarische Gattung, bei der eine Handlung durch die beteiligten Personen auf der Bühne dargestellt wird </a:t>
            </a:r>
            <a:endParaRPr lang="de-DE" sz="1400" b="1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142844" y="3071810"/>
            <a:ext cx="150019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b="1" i="1" dirty="0" smtClean="0"/>
              <a:t>Untergattungen</a:t>
            </a:r>
            <a:endParaRPr lang="de-DE" sz="1400" b="1" i="1" dirty="0"/>
          </a:p>
        </p:txBody>
      </p:sp>
      <p:sp>
        <p:nvSpPr>
          <p:cNvPr id="22" name="Textfeld 21"/>
          <p:cNvSpPr txBox="1"/>
          <p:nvPr/>
        </p:nvSpPr>
        <p:spPr>
          <a:xfrm>
            <a:off x="142844" y="3534013"/>
            <a:ext cx="335758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Tragödie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  Gerne des Dramas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smtClean="0"/>
              <a:t>  Ursprung im antiken Griechenland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Protagonist (Held) wird in den Untergang oder ins Unglück getrieben (Tod)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Konflikt mit äußeren Umständen oder mit sich selbst (Persönliche Schwächen) können den Konflikt verursachen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Meist ein tragischer unlösbarer Konflikt 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Entwicklung von Glück zu Unglück oder von hoher Position zum tiefen Fall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Erzeugt Mitleid und Furcht beim Publikum  </a:t>
            </a:r>
            <a:r>
              <a:rPr lang="de-DE" sz="1400" b="1" dirty="0" smtClean="0"/>
              <a:t>Katharsis: </a:t>
            </a:r>
            <a:r>
              <a:rPr lang="de-DE" sz="1400" dirty="0" smtClean="0"/>
              <a:t>emotionale Reinigung beim Publikum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b="1" dirty="0" smtClean="0"/>
              <a:t>Sprache: </a:t>
            </a:r>
            <a:r>
              <a:rPr lang="de-DE" sz="1400" dirty="0" smtClean="0"/>
              <a:t>gehoben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786182" y="3571876"/>
            <a:ext cx="3071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Bürgerliches Trauerspiel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Entwickelte sich als Reaktion auf das aristokratische Tragödien Modell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Stellt die Konflikte und Tragödien des bürgerlichen Lebens dar 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Fokus auf bürgerliche Protagonisten und deren Alltagsleben 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b="1" dirty="0" smtClean="0"/>
              <a:t>Themen: </a:t>
            </a:r>
            <a:r>
              <a:rPr lang="de-DE" sz="1400" dirty="0" smtClean="0"/>
              <a:t>Liebe , Ehe, Konventionen, Freiheit 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/>
              <a:t> </a:t>
            </a:r>
            <a:r>
              <a:rPr lang="de-DE" sz="1400" dirty="0" smtClean="0"/>
              <a:t>  Häufige Darstellung von persönlichen  </a:t>
            </a:r>
            <a:endParaRPr lang="de-DE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ingangsschreiben" ma:contentTypeID="0x010100E5BEFEF09338F842ADA474272EFBDBF700C872DADC9539EF4BA9A5D850688F8912" ma:contentTypeVersion="22" ma:contentTypeDescription="" ma:contentTypeScope="" ma:versionID="92477e59ab01b52494663b3858a1616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2d0b6b31-29a6-4fd7-947b-22a7645d4117" xmlns:ns4="c73decb3-d20f-4d61-b9b9-cc1e3bbae594" targetNamespace="http://schemas.microsoft.com/office/2006/metadata/properties" ma:root="true" ma:fieldsID="05dd3347ab03f512a08558c8a25a33ee" ns1:_="" ns2:_="" ns3:_="" ns4:_="">
    <xsd:import namespace="http://schemas.microsoft.com/sharepoint/v3"/>
    <xsd:import namespace="http://schemas.microsoft.com/sharepoint/v3/fields"/>
    <xsd:import namespace="2d0b6b31-29a6-4fd7-947b-22a7645d4117"/>
    <xsd:import namespace="c73decb3-d20f-4d61-b9b9-cc1e3bbae594"/>
    <xsd:element name="properties">
      <xsd:complexType>
        <xsd:sequence>
          <xsd:element name="documentManagement">
            <xsd:complexType>
              <xsd:all>
                <xsd:element ref="ns1:AssignedTo" minOccurs="0"/>
                <xsd:element ref="ns1:DateCompleted" minOccurs="0"/>
                <xsd:element ref="ns2:TaskDueDate" minOccurs="0"/>
                <xsd:element ref="ns2:_Status" minOccurs="0"/>
                <xsd:element ref="ns2:_LastPrinte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Betrifft"/>
                <xsd:element ref="ns4:Austeller" minOccurs="0"/>
                <xsd:element ref="ns3:Jahr"/>
                <xsd:element ref="ns1:Company" minOccurs="0"/>
                <xsd:element ref="ns4:Kundennummer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ssignedTo" ma:index="8" nillable="true" ma:displayName="Zugewiesen an" ma:list="UserInfo" ma:internalName="AssignedTo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eCompleted" ma:index="9" nillable="true" ma:displayName="Erledigt am" ma:description="" ma:format="DateOnly" ma:internalName="DateCompleted">
      <xsd:simpleType>
        <xsd:restriction base="dms:DateTime"/>
      </xsd:simpleType>
    </xsd:element>
    <xsd:element name="Company" ma:index="20" nillable="true" ma:displayName="Firma" ma:internalName="Firma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TaskDueDate" ma:index="10" nillable="true" ma:displayName="Fälligkeitsdatum" ma:default="[today]" ma:format="DateOnly" ma:internalName="TaskDueDate">
      <xsd:simpleType>
        <xsd:restriction base="dms:DateTime"/>
      </xsd:simpleType>
    </xsd:element>
    <xsd:element name="_Status" ma:index="11" nillable="true" ma:displayName="Status" ma:default="Offen" ma:format="Dropdown" ma:internalName="_Status">
      <xsd:simpleType>
        <xsd:union memberTypes="dms:Text">
          <xsd:simpleType>
            <xsd:restriction base="dms:Choice">
              <xsd:enumeration value="Offen"/>
              <xsd:enumeration value="Laufend"/>
              <xsd:enumeration value="In Bearbeitung"/>
              <xsd:enumeration value="Abgeschlossen"/>
              <xsd:enumeration value="Abgelaufen"/>
            </xsd:restriction>
          </xsd:simpleType>
        </xsd:union>
      </xsd:simpleType>
    </xsd:element>
    <xsd:element name="_LastPrinted" ma:index="12" nillable="true" ma:displayName="Zuletzt gedruckt" ma:format="DateTime" ma:internalName="_LastPrin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b6b31-29a6-4fd7-947b-22a7645d4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Betrifft" ma:index="17" ma:displayName="Betrifft" ma:description="An wen ist das Dokument gerichtet" ma:format="Dropdown" ma:list="UserInfo" ma:SharePointGroup="0" ma:internalName="Betrifft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ahr" ma:index="19" ma:displayName="Jahr" ma:format="Dropdown" ma:internalName="Jahr">
      <xsd:simpleType>
        <xsd:union memberTypes="dms:Text">
          <xsd:simpleType>
            <xsd:restriction base="dms:Choice">
              <xsd:enumeration value="2015"/>
              <xsd:enumeration value="2016"/>
              <xsd:enumeration value="2017"/>
              <xsd:enumeration value="2018"/>
              <xsd:enumeration value="2019"/>
              <xsd:enumeration value="2020"/>
              <xsd:enumeration value="2021"/>
              <xsd:enumeration value="2022"/>
              <xsd:enumeration value="2023"/>
              <xsd:enumeration value="2024"/>
              <xsd:enumeration value="2025"/>
            </xsd:restriction>
          </xsd:simpleType>
        </xsd:union>
      </xsd:simpleType>
    </xsd:element>
    <xsd:element name="MediaServiceAutoTags" ma:index="22" nillable="true" ma:displayName="Tags" ma:internalName="MediaServiceAutoTag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8" nillable="true" ma:taxonomy="true" ma:internalName="lcf76f155ced4ddcb4097134ff3c332f" ma:taxonomyFieldName="MediaServiceImageTags" ma:displayName="Bildmarkierungen" ma:readOnly="false" ma:fieldId="{5cf76f15-5ced-4ddc-b409-7134ff3c332f}" ma:taxonomyMulti="true" ma:sspId="db577b5c-db2e-4583-9419-6f0234b6d3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3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3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decb3-d20f-4d61-b9b9-cc1e3bbae594" elementFormDefault="qualified">
    <xsd:import namespace="http://schemas.microsoft.com/office/2006/documentManagement/types"/>
    <xsd:import namespace="http://schemas.microsoft.com/office/infopath/2007/PartnerControls"/>
    <xsd:element name="Austeller" ma:index="18" nillable="true" ma:displayName="Austeller" ma:format="Dropdown" ma:internalName="Austeller" ma:readOnly="false">
      <xsd:simpleType>
        <xsd:union memberTypes="dms:Text">
          <xsd:simpleType>
            <xsd:restriction base="dms:Choice">
              <xsd:enumeration value="Krankenkasse"/>
              <xsd:enumeration value="Rentenversicherung"/>
              <xsd:enumeration value="Schule"/>
              <xsd:enumeration value="Arbeitgeber"/>
              <xsd:enumeration value="Landeseinwohnermeldeamt"/>
            </xsd:restriction>
          </xsd:simpleType>
        </xsd:union>
      </xsd:simpleType>
    </xsd:element>
    <xsd:element name="Kundennummer" ma:index="21" nillable="true" ma:displayName="Kundennummer" ma:internalName="Kundennummer">
      <xsd:simpleType>
        <xsd:restriction base="dms:Text">
          <xsd:maxLength value="255"/>
        </xsd:restriction>
      </xsd:simpleType>
    </xsd:element>
    <xsd:element name="TaxCatchAll" ma:index="29" nillable="true" ma:displayName="Taxonomy Catch All Column" ma:hidden="true" ma:list="{2b7a96ce-5a7c-4d01-b035-0e83d606b905}" ma:internalName="TaxCatchAll" ma:showField="CatchAllData" ma:web="c73decb3-d20f-4d61-b9b9-cc1e3bbae5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False</cached>
  <openByDefault>False</openByDefault>
  <xsnScope>https://vapita.sharepoint.com</xsnScope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undennummer xmlns="c73decb3-d20f-4d61-b9b9-cc1e3bbae594" xsi:nil="true"/>
    <DateCompleted xmlns="http://schemas.microsoft.com/sharepoint/v3" xsi:nil="true"/>
    <Company xmlns="http://schemas.microsoft.com/sharepoint/v3" xsi:nil="true"/>
    <_LastPrinted xmlns="http://schemas.microsoft.com/sharepoint/v3/fields" xsi:nil="true"/>
    <AssignedTo xmlns="http://schemas.microsoft.com/sharepoint/v3">
      <UserInfo>
        <DisplayName/>
        <AccountId xsi:nil="true"/>
        <AccountType/>
      </UserInfo>
    </AssignedTo>
    <Jahr xmlns="2d0b6b31-29a6-4fd7-947b-22a7645d4117"/>
    <TaskDueDate xmlns="http://schemas.microsoft.com/sharepoint/v3/fields">2023-06-14T12:07:35+00:00</TaskDueDate>
    <_Status xmlns="http://schemas.microsoft.com/sharepoint/v3/fields">Offen</_Status>
    <Austeller xmlns="c73decb3-d20f-4d61-b9b9-cc1e3bbae594" xsi:nil="true"/>
    <TaxCatchAll xmlns="c73decb3-d20f-4d61-b9b9-cc1e3bbae594" xsi:nil="true"/>
    <Betrifft xmlns="2d0b6b31-29a6-4fd7-947b-22a7645d4117">
      <UserInfo>
        <DisplayName/>
        <AccountId/>
        <AccountType/>
      </UserInfo>
    </Betrifft>
    <lcf76f155ced4ddcb4097134ff3c332f xmlns="2d0b6b31-29a6-4fd7-947b-22a7645d41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8EA3D13-C229-45B9-AFFD-CC169F544059}"/>
</file>

<file path=customXml/itemProps2.xml><?xml version="1.0" encoding="utf-8"?>
<ds:datastoreItem xmlns:ds="http://schemas.openxmlformats.org/officeDocument/2006/customXml" ds:itemID="{A947F7BB-D0C2-4601-9D6C-F9720BE59969}"/>
</file>

<file path=customXml/itemProps3.xml><?xml version="1.0" encoding="utf-8"?>
<ds:datastoreItem xmlns:ds="http://schemas.openxmlformats.org/officeDocument/2006/customXml" ds:itemID="{5715E3C9-DAD3-4C3E-8CB8-BAE9047BB457}"/>
</file>

<file path=customXml/itemProps4.xml><?xml version="1.0" encoding="utf-8"?>
<ds:datastoreItem xmlns:ds="http://schemas.openxmlformats.org/officeDocument/2006/customXml" ds:itemID="{391A68E7-7150-4603-ADD1-F6FFECB63D7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R215</dc:creator>
  <cp:lastModifiedBy>R215</cp:lastModifiedBy>
  <cp:revision>8</cp:revision>
  <dcterms:created xsi:type="dcterms:W3CDTF">2023-06-14T10:45:05Z</dcterms:created>
  <dcterms:modified xsi:type="dcterms:W3CDTF">2023-06-14T12:01:41Z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0x010100E5BEFEF09338F842ADA474272EFBDBF700C872DADC9539EF4BA9A5D850688F8912</vt:lpwstr>
  </property>
</Properties>
</file>