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96" r:id="rId6"/>
    <p:sldId id="291" r:id="rId7"/>
    <p:sldId id="290" r:id="rId8"/>
    <p:sldId id="293" r:id="rId9"/>
    <p:sldId id="298" r:id="rId10"/>
    <p:sldId id="302" r:id="rId11"/>
    <p:sldId id="297" r:id="rId12"/>
    <p:sldId id="294" r:id="rId13"/>
    <p:sldId id="295" r:id="rId14"/>
    <p:sldId id="307" r:id="rId15"/>
    <p:sldId id="299" r:id="rId16"/>
    <p:sldId id="303" r:id="rId17"/>
    <p:sldId id="300" r:id="rId18"/>
    <p:sldId id="306" r:id="rId19"/>
    <p:sldId id="301" r:id="rId20"/>
    <p:sldId id="305" r:id="rId21"/>
    <p:sldId id="276" r:id="rId22"/>
    <p:sldId id="304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372"/>
    <a:srgbClr val="77A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0952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3952A-5315-47BD-9D06-3356DE688850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E20E-C7D6-4002-BC92-5708D74414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4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Woyzeck hat insgesamt den größten Dialoganteil</a:t>
            </a:r>
          </a:p>
          <a:p>
            <a:pPr marL="228600" indent="-228600">
              <a:buAutoNum type="arabicPeriod"/>
            </a:pPr>
            <a:r>
              <a:rPr lang="de-DE" dirty="0"/>
              <a:t>Marie ist einzige Hauptfigur, die mehr Monologe als Dialoge aufweist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90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Maries Gedanken werden sichtbar. Die Figur bekommt Tiefe.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48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Maries Gesang gibt Einblick in ihre innere Welt und charakterisiert sie so. Unklar, inwieweit es sich eigentlich um Dialoge zwischen Marie und Woyzeck handelt.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Maries Ausruf löst in Woyzeck das Unvermeidliche aus.</a:t>
            </a:r>
          </a:p>
          <a:p>
            <a:r>
              <a:rPr lang="de-DE" dirty="0"/>
              <a:t>Die Spannung wird deutlich gesteigert. Gleichzeitig wirken die Monologe retardierend, da das Erzähltempo gedrosselt ist</a:t>
            </a:r>
          </a:p>
          <a:p>
            <a:r>
              <a:rPr lang="de-DE" dirty="0"/>
              <a:t>Woyzeck wiederholt mantraartig. Später manifestiert sich sein Wahn in der Mordabsicht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9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Maries Ausruf löst in Woyzeck das Unvermeidliche aus.</a:t>
            </a:r>
          </a:p>
          <a:p>
            <a:r>
              <a:rPr lang="de-DE" dirty="0"/>
              <a:t>Die Spannung wird deutlich gesteigert. Gleichzeitig wirken die Monologe retardierend, da das Erzähltempo gedrosselt ist</a:t>
            </a:r>
          </a:p>
          <a:p>
            <a:r>
              <a:rPr lang="de-DE" dirty="0"/>
              <a:t>Woyzeck wiederholt mantraartig. Später manifestiert sich sein Wahn in der Mordabsicht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29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Verhältnis zwischen Doktor und Woyzeck wird klar.</a:t>
            </a:r>
          </a:p>
          <a:p>
            <a:r>
              <a:rPr lang="de-DE" dirty="0"/>
              <a:t>Woyzeck ist nur das Versuchsobjekt, nur ein Subjekt, weniger Wertvoll als ein Tier.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930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Verhältnis zwischen Doktor und Woyzeck wird klar.</a:t>
            </a:r>
          </a:p>
          <a:p>
            <a:r>
              <a:rPr lang="de-DE" dirty="0"/>
              <a:t>Woyzeck ist nur das Versuchsobjekt, nur ein Subjekt, weniger Wertvoll als ein Tier.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95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Woyzeck hat das letzte Wort! „Eins nach dem andern“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64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Woyzeck hat das letzte Wort! „Eins nach dem andern“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20E-C7D6-4002-BC92-5708D744146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F46A0-E1F0-AD90-D235-A0EAD8CFD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F079E8-116F-3F0F-1615-BEAF24872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0791E-36E1-11C2-6003-D3E4559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F1EE3-58E9-013D-7163-9534A6F4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2F25A-9C63-647F-01E8-CA944580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0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A9F7C-CA2A-349D-32F0-EE87C4AD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5C23B-63B3-5B15-AC40-C216256A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5E7B5-5425-29DC-22A6-82DE6AB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B9A74E-2213-2922-214E-43359E45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74D59-C584-35CA-5C5E-9FB17062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82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8C0FE3-71C3-5557-C757-2035AC502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E46C6E-69BF-2D33-AAD8-E40AA0ED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C949E-A623-3D00-2108-AC41567E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6A09FE-3545-A6C6-E4A2-CC910EBE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61871-1E18-9B65-D447-F2F6D71E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EEDC8-B375-E77C-072C-B3B3DA4A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8915B-3A64-6EFF-D9EC-67151E02D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2828C6-C3F9-0915-C93A-439AE6E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78452-57D5-CE6C-A0F0-6BAD5D82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A2674-9C3D-4BCB-C4CF-B6BE2F40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23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8875C-BA5F-1480-2196-10CA9849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813C-66AB-ED0E-A298-9897DCDD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2812CC-9676-29B2-389A-E0EEB15E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549B34-5D90-A494-047B-FCA085FD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5FC7A7-C924-103D-015A-F902286D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15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001B7-33ED-9FF2-AE2F-57F1F7EF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E4054-268D-3DB2-AA70-E78E5A2F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66B03-6739-4404-5ED9-1334AB4B4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05EE66-C65F-A878-0218-4531FA3D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BFC5F2-9E6D-1C96-B7E6-C4261430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86960B-FD83-F5A2-1521-166203C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90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21D02-2F15-4AEC-EA71-5C2652CFA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8D184-DAE7-BA08-74EF-D9D91A59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9B0DAA-2410-C636-1918-F3D9D788E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72FD88-21A4-9D34-5A7C-0286C1BC0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5FB54D-7150-F3FC-B6E6-5DB708692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773D62-33A6-FC3D-001F-21E9D63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AFB4A-46A0-F717-1D57-5A91BB4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9866E43-8203-7746-0A69-E340A22F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3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D5913-B1A6-510B-823C-ECA33EC6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AC8A4-679E-F214-AEC7-B6964B55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D939BC-04D4-CE12-A257-E316F7F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BB5BDD-A188-7D50-4389-476F07F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B50F6B-A9C7-FC36-BC2F-55C5F3D6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FFC7A-7900-E2C1-6541-C27E132C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39C788-DA45-32BB-0854-255ED374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6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0E7B-DA20-CE72-E520-31AF9CEE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C058C-07BA-9852-4287-25E991C5D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494A6A-5D80-2995-2DBB-4B896267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75211-33D2-05C2-8A7C-BD92AB4A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7A4361-6803-6791-9218-D6419C17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9A26AF-301E-4062-9D1D-30FD8448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7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2B70-AEDE-8721-A02D-2420546A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0E5922-1A80-A411-1ED8-C0DFD18D0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335CE1-B77D-D7F7-8547-E0737AAB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01B11C-13E2-CA50-388C-0775E7E1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0B17C3-8AEB-0BDF-6378-54AA308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C87669-B163-A289-E6FF-8D6507E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95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09A73A-F4DE-D8F5-0639-B0143592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34E0D9-D011-560F-C263-A4DF91A4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D73A1D-BA38-9F9B-2D9A-0B007E716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62FF-5777-436F-9BA7-E8310F234209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62A3F-76BB-94B4-2B7F-6AF460556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D69468-7915-A18E-0A89-5D7F5F76D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164C-694C-4B18-8F8E-DC4DC55049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7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library.org/" TargetMode="External"/><Relationship Id="rId2" Type="http://schemas.openxmlformats.org/officeDocument/2006/relationships/hyperlink" Target="https://www.deutsche-kinemathek.de/de/galerie/woyze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385" y="2111363"/>
            <a:ext cx="9306731" cy="16436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Funktionen der Mono- und Dialoge</a:t>
            </a:r>
            <a:br>
              <a:rPr lang="de-DE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621525-5737-D279-E444-6178AF0CEAC4}"/>
              </a:ext>
            </a:extLst>
          </p:cNvPr>
          <p:cNvSpPr txBox="1">
            <a:spLocks/>
          </p:cNvSpPr>
          <p:nvPr/>
        </p:nvSpPr>
        <p:spPr>
          <a:xfrm>
            <a:off x="2530385" y="3874841"/>
            <a:ext cx="9306731" cy="1308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de-DE" sz="2800" dirty="0">
                <a:latin typeface="Segoe UI Light"/>
                <a:cs typeface="Segoe UI Light"/>
              </a:rPr>
              <a:t>10. November 2023</a:t>
            </a:r>
          </a:p>
        </p:txBody>
      </p:sp>
    </p:spTree>
    <p:extLst>
      <p:ext uri="{BB962C8B-B14F-4D97-AF65-F5344CB8AC3E}">
        <p14:creationId xmlns:p14="http://schemas.microsoft.com/office/powerpoint/2010/main" val="419707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416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Funktionen der Monologe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F225AF-4C96-A7D1-D976-5C4B85715059}"/>
              </a:ext>
            </a:extLst>
          </p:cNvPr>
          <p:cNvSpPr txBox="1"/>
          <p:nvPr/>
        </p:nvSpPr>
        <p:spPr>
          <a:xfrm>
            <a:off x="333375" y="925405"/>
            <a:ext cx="79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„Immer zu, immer zu“ als Wendepunkt und Auftakt zur Katastrophe</a:t>
            </a:r>
          </a:p>
        </p:txBody>
      </p:sp>
      <p:pic>
        <p:nvPicPr>
          <p:cNvPr id="7" name="Grafik 6" descr="Ein Bild, das Screenshot, Reihe, Text, parallel enthält.&#10;&#10;Automatisch generierte Beschreibung">
            <a:extLst>
              <a:ext uri="{FF2B5EF4-FFF2-40B4-BE49-F238E27FC236}">
                <a16:creationId xmlns:a16="http://schemas.microsoft.com/office/drawing/2014/main" id="{1D47BEE3-F355-836B-5F4D-C23E50173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06"/>
            <a:ext cx="4876847" cy="5325739"/>
          </a:xfrm>
          <a:prstGeom prst="rect">
            <a:avLst/>
          </a:prstGeom>
        </p:spPr>
      </p:pic>
      <p:pic>
        <p:nvPicPr>
          <p:cNvPr id="10" name="Grafik 9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6BCE8955-3E73-CF2E-8F3C-AF82BA92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29" y="1184105"/>
            <a:ext cx="2992611" cy="5325739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90FB253-B6D8-76B1-C40B-47972B31ECB7}"/>
              </a:ext>
            </a:extLst>
          </p:cNvPr>
          <p:cNvCxnSpPr>
            <a:cxnSpLocks/>
          </p:cNvCxnSpPr>
          <p:nvPr/>
        </p:nvCxnSpPr>
        <p:spPr>
          <a:xfrm flipH="1">
            <a:off x="878889" y="5022889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2CF3398-5AD9-902E-53AC-02AA4A1BF507}"/>
              </a:ext>
            </a:extLst>
          </p:cNvPr>
          <p:cNvSpPr txBox="1"/>
          <p:nvPr/>
        </p:nvSpPr>
        <p:spPr>
          <a:xfrm>
            <a:off x="8668973" y="2982159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Wirtshaus,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Freies Feld</a:t>
            </a:r>
          </a:p>
        </p:txBody>
      </p:sp>
    </p:spTree>
    <p:extLst>
      <p:ext uri="{BB962C8B-B14F-4D97-AF65-F5344CB8AC3E}">
        <p14:creationId xmlns:p14="http://schemas.microsoft.com/office/powerpoint/2010/main" val="210487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416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Funktionen der Monologe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F225AF-4C96-A7D1-D976-5C4B85715059}"/>
              </a:ext>
            </a:extLst>
          </p:cNvPr>
          <p:cNvSpPr txBox="1"/>
          <p:nvPr/>
        </p:nvSpPr>
        <p:spPr>
          <a:xfrm>
            <a:off x="333375" y="925405"/>
            <a:ext cx="79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„Immer zu, immer zu“ als Wendepunkt und Auftakt zur Katastrophe</a:t>
            </a:r>
          </a:p>
        </p:txBody>
      </p:sp>
      <p:pic>
        <p:nvPicPr>
          <p:cNvPr id="7" name="Grafik 6" descr="Ein Bild, das Screenshot, Reihe, Text, parallel enthält.&#10;&#10;Automatisch generierte Beschreibung">
            <a:extLst>
              <a:ext uri="{FF2B5EF4-FFF2-40B4-BE49-F238E27FC236}">
                <a16:creationId xmlns:a16="http://schemas.microsoft.com/office/drawing/2014/main" id="{1D47BEE3-F355-836B-5F4D-C23E50173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106"/>
            <a:ext cx="4876847" cy="5325739"/>
          </a:xfrm>
          <a:prstGeom prst="rect">
            <a:avLst/>
          </a:prstGeom>
        </p:spPr>
      </p:pic>
      <p:pic>
        <p:nvPicPr>
          <p:cNvPr id="10" name="Grafik 9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6BCE8955-3E73-CF2E-8F3C-AF82BA92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29" y="1184105"/>
            <a:ext cx="2992611" cy="5325739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90FB253-B6D8-76B1-C40B-47972B31ECB7}"/>
              </a:ext>
            </a:extLst>
          </p:cNvPr>
          <p:cNvCxnSpPr>
            <a:cxnSpLocks/>
          </p:cNvCxnSpPr>
          <p:nvPr/>
        </p:nvCxnSpPr>
        <p:spPr>
          <a:xfrm flipH="1">
            <a:off x="878889" y="5022889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2CF3398-5AD9-902E-53AC-02AA4A1BF507}"/>
              </a:ext>
            </a:extLst>
          </p:cNvPr>
          <p:cNvSpPr txBox="1"/>
          <p:nvPr/>
        </p:nvSpPr>
        <p:spPr>
          <a:xfrm>
            <a:off x="8668973" y="2982159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Wirtshaus,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Freies Feld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0B7088D-A275-E0DA-25F0-D57B62550AD4}"/>
              </a:ext>
            </a:extLst>
          </p:cNvPr>
          <p:cNvSpPr txBox="1">
            <a:spLocks/>
          </p:cNvSpPr>
          <p:nvPr/>
        </p:nvSpPr>
        <p:spPr>
          <a:xfrm>
            <a:off x="1400578" y="1184105"/>
            <a:ext cx="5615901" cy="5055033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Einziger, jedoch prägnantester Ausruf: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MARIE </a:t>
            </a:r>
            <a:r>
              <a:rPr lang="de-DE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im Vorbeitanzen.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	Immer zu, immer zu...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keine Informationen über Kontext, was davor oder danach gesagt worden sein könnte.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Wortwiederholungen nach dem Muster von Maries Ausruf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Woyzeck		Immer zu! Immer zu! […] Lauter, 		lauter, stich </a:t>
            </a:r>
            <a:r>
              <a:rPr lang="de-DE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stich</a:t>
            </a: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[…]. Stich, stich […].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		Soll ich? Muss ich? Hör ich […]. Hör 		ich‘s immer, immer zu, stich tot, tot.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			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Mordgedanke manifestiert sich nach Maries Ausruf, Wortwiederholungen machen die Stiche für die Lesenden fast schon spürbar.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385" y="2111363"/>
            <a:ext cx="9306731" cy="16436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Dialoge und deren Funktionen</a:t>
            </a:r>
            <a:br>
              <a:rPr lang="de-DE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58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415E599-D8BA-FF9A-52C1-56CA0D11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269" y="374073"/>
            <a:ext cx="8472880" cy="564803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6E21DCA0-0B80-D7CE-5FA3-4A734D7D3199}"/>
              </a:ext>
            </a:extLst>
          </p:cNvPr>
          <p:cNvSpPr txBox="1">
            <a:spLocks/>
          </p:cNvSpPr>
          <p:nvPr/>
        </p:nvSpPr>
        <p:spPr>
          <a:xfrm>
            <a:off x="9035700" y="374073"/>
            <a:ext cx="2980809" cy="5648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Klaus Kinski (Friedrich Johann Franz Woyzeck), Willy Semmelrogge (Doktor) | Szenenfoto</a:t>
            </a: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© Werner Herzog Film / Deutsche Kinemathek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Referenz</a:t>
            </a:r>
          </a:p>
          <a:p>
            <a:pPr algn="l">
              <a:lnSpc>
                <a:spcPct val="150000"/>
              </a:lnSpc>
            </a:pPr>
            <a:r>
              <a:rPr lang="de-DE" sz="1200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Szene 8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3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Dialoge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4FEC215-3E37-885E-80D8-1CD3A1226BE8}"/>
              </a:ext>
            </a:extLst>
          </p:cNvPr>
          <p:cNvSpPr txBox="1">
            <a:spLocks/>
          </p:cNvSpPr>
          <p:nvPr/>
        </p:nvSpPr>
        <p:spPr>
          <a:xfrm>
            <a:off x="4208528" y="914399"/>
            <a:ext cx="3956609" cy="532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Umriss der Szene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Woyzeck sollte Urinprobe beim Doktor abgeben.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 und Wirkung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Erzähltempo wird gesteigert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Handlung wird vorangetrieben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Verhältnis zwischen den Figuren wird deutlich</a:t>
            </a:r>
          </a:p>
        </p:txBody>
      </p:sp>
      <p:pic>
        <p:nvPicPr>
          <p:cNvPr id="4" name="Grafik 3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91D1EF2C-4B93-C34E-86A5-11C8A019E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" y="914399"/>
            <a:ext cx="4211823" cy="53257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662B2E-5FE9-1D86-B980-CC2EBE635969}"/>
              </a:ext>
            </a:extLst>
          </p:cNvPr>
          <p:cNvSpPr txBox="1"/>
          <p:nvPr/>
        </p:nvSpPr>
        <p:spPr>
          <a:xfrm>
            <a:off x="8668973" y="2982159"/>
            <a:ext cx="278064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Beim Doktor</a:t>
            </a:r>
          </a:p>
        </p:txBody>
      </p:sp>
    </p:spTree>
    <p:extLst>
      <p:ext uri="{BB962C8B-B14F-4D97-AF65-F5344CB8AC3E}">
        <p14:creationId xmlns:p14="http://schemas.microsoft.com/office/powerpoint/2010/main" val="3515819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Dialoge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4FEC215-3E37-885E-80D8-1CD3A1226BE8}"/>
              </a:ext>
            </a:extLst>
          </p:cNvPr>
          <p:cNvSpPr txBox="1">
            <a:spLocks/>
          </p:cNvSpPr>
          <p:nvPr/>
        </p:nvSpPr>
        <p:spPr>
          <a:xfrm>
            <a:off x="4208528" y="914399"/>
            <a:ext cx="3956609" cy="532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Umriss der Szene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Woyzeck sollte Urinprobe beim Doktor abgeben.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 und Wirkung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Erzähltempo wird gesteigert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Handlung wird vorangetrieben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Verhältnis zwischen den Figuren wird deutlich</a:t>
            </a:r>
          </a:p>
        </p:txBody>
      </p:sp>
      <p:pic>
        <p:nvPicPr>
          <p:cNvPr id="4" name="Grafik 3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91D1EF2C-4B93-C34E-86A5-11C8A019E3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" y="914399"/>
            <a:ext cx="4211823" cy="53257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3662B2E-5FE9-1D86-B980-CC2EBE635969}"/>
              </a:ext>
            </a:extLst>
          </p:cNvPr>
          <p:cNvSpPr txBox="1"/>
          <p:nvPr/>
        </p:nvSpPr>
        <p:spPr>
          <a:xfrm>
            <a:off x="8668973" y="2982159"/>
            <a:ext cx="278064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Beim Doktor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91ED326-FCF8-B8DC-B5EA-671E03906343}"/>
              </a:ext>
            </a:extLst>
          </p:cNvPr>
          <p:cNvSpPr txBox="1">
            <a:spLocks/>
          </p:cNvSpPr>
          <p:nvPr/>
        </p:nvSpPr>
        <p:spPr>
          <a:xfrm>
            <a:off x="1400578" y="1764146"/>
            <a:ext cx="5615901" cy="314036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Kurze, meist einzeilige Antworten: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WOYZECK	Jawohl.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devote Haltung, vgl. m. militärischem Rang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Nur kurze Kommentare, wenn „Subjekt“ beobachtet wird:</a:t>
            </a: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DOKTOR		Er philosophiert wieder.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dominante Haltung, außer Doktor macht für ihn interessante Beobachtungen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2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Dialoge</a:t>
            </a:r>
          </a:p>
        </p:txBody>
      </p:sp>
      <p:pic>
        <p:nvPicPr>
          <p:cNvPr id="8" name="Grafik 7" descr="Ein Bild, das Screenshot, Reihe, parallel, Raum enthält.&#10;&#10;Automatisch generierte Beschreibung">
            <a:extLst>
              <a:ext uri="{FF2B5EF4-FFF2-40B4-BE49-F238E27FC236}">
                <a16:creationId xmlns:a16="http://schemas.microsoft.com/office/drawing/2014/main" id="{037960F8-EB68-9461-D0DD-3A84666AA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399"/>
            <a:ext cx="8418104" cy="532573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D6F5B95-C744-19EC-0599-60040AC72DCD}"/>
              </a:ext>
            </a:extLst>
          </p:cNvPr>
          <p:cNvCxnSpPr>
            <a:cxnSpLocks/>
          </p:cNvCxnSpPr>
          <p:nvPr/>
        </p:nvCxnSpPr>
        <p:spPr>
          <a:xfrm flipH="1">
            <a:off x="5024761" y="4328951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9A1A1CC-0FF4-2DC6-6DC4-87BCC6E3291F}"/>
              </a:ext>
            </a:extLst>
          </p:cNvPr>
          <p:cNvSpPr txBox="1"/>
          <p:nvPr/>
        </p:nvSpPr>
        <p:spPr>
          <a:xfrm>
            <a:off x="8668973" y="2982159"/>
            <a:ext cx="278064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Wirtshaus</a:t>
            </a:r>
          </a:p>
        </p:txBody>
      </p:sp>
    </p:spTree>
    <p:extLst>
      <p:ext uri="{BB962C8B-B14F-4D97-AF65-F5344CB8AC3E}">
        <p14:creationId xmlns:p14="http://schemas.microsoft.com/office/powerpoint/2010/main" val="29967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Dialoge</a:t>
            </a:r>
          </a:p>
        </p:txBody>
      </p:sp>
      <p:pic>
        <p:nvPicPr>
          <p:cNvPr id="8" name="Grafik 7" descr="Ein Bild, das Screenshot, Reihe, parallel, Raum enthält.&#10;&#10;Automatisch generierte Beschreibung">
            <a:extLst>
              <a:ext uri="{FF2B5EF4-FFF2-40B4-BE49-F238E27FC236}">
                <a16:creationId xmlns:a16="http://schemas.microsoft.com/office/drawing/2014/main" id="{037960F8-EB68-9461-D0DD-3A84666AA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399"/>
            <a:ext cx="8418104" cy="5325739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D6F5B95-C744-19EC-0599-60040AC72DCD}"/>
              </a:ext>
            </a:extLst>
          </p:cNvPr>
          <p:cNvCxnSpPr>
            <a:cxnSpLocks/>
          </p:cNvCxnSpPr>
          <p:nvPr/>
        </p:nvCxnSpPr>
        <p:spPr>
          <a:xfrm flipH="1">
            <a:off x="5024761" y="4328951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9A1A1CC-0FF4-2DC6-6DC4-87BCC6E3291F}"/>
              </a:ext>
            </a:extLst>
          </p:cNvPr>
          <p:cNvSpPr txBox="1"/>
          <p:nvPr/>
        </p:nvSpPr>
        <p:spPr>
          <a:xfrm>
            <a:off x="8668973" y="2982159"/>
            <a:ext cx="278064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Wirtshaus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F324EA9-FC1C-7003-27A2-23D2B52DEA4B}"/>
              </a:ext>
            </a:extLst>
          </p:cNvPr>
          <p:cNvSpPr txBox="1">
            <a:spLocks/>
          </p:cNvSpPr>
          <p:nvPr/>
        </p:nvSpPr>
        <p:spPr>
          <a:xfrm>
            <a:off x="1400578" y="3057506"/>
            <a:ext cx="5615901" cy="729674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WOYZECK	Eins nach dem andern</a:t>
            </a: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  <a:endParaRPr lang="de-DE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66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76C82F8E-CD67-746A-9627-BD07F04F112E}"/>
              </a:ext>
            </a:extLst>
          </p:cNvPr>
          <p:cNvSpPr txBox="1"/>
          <p:nvPr/>
        </p:nvSpPr>
        <p:spPr>
          <a:xfrm>
            <a:off x="251919" y="285225"/>
            <a:ext cx="7913220" cy="1153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Clear &amp; Cloudy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Offene Fragen &amp; Anmerkungen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B7A5D74-9AF6-9963-B0CC-5368DEA2EF26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el 1">
            <a:extLst>
              <a:ext uri="{FF2B5EF4-FFF2-40B4-BE49-F238E27FC236}">
                <a16:creationId xmlns:a16="http://schemas.microsoft.com/office/drawing/2014/main" id="{869E5D72-57FC-9535-212B-A64F4491D6E1}"/>
              </a:ext>
            </a:extLst>
          </p:cNvPr>
          <p:cNvSpPr txBox="1">
            <a:spLocks/>
          </p:cNvSpPr>
          <p:nvPr/>
        </p:nvSpPr>
        <p:spPr>
          <a:xfrm>
            <a:off x="631695" y="2064420"/>
            <a:ext cx="3143250" cy="3279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Was ist klar geworden?</a:t>
            </a:r>
            <a:endParaRPr lang="de-DE" sz="20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989F970-5230-8828-1C65-3272C4C59143}"/>
              </a:ext>
            </a:extLst>
          </p:cNvPr>
          <p:cNvSpPr txBox="1">
            <a:spLocks/>
          </p:cNvSpPr>
          <p:nvPr/>
        </p:nvSpPr>
        <p:spPr>
          <a:xfrm>
            <a:off x="4398417" y="2064420"/>
            <a:ext cx="3143250" cy="3279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0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Was ist noch unklar?</a:t>
            </a:r>
          </a:p>
        </p:txBody>
      </p:sp>
      <p:pic>
        <p:nvPicPr>
          <p:cNvPr id="13" name="Grafik 12" descr="Ein Bild, das Clipart, Grafiken, Cartoon, Design enthält.&#10;&#10;Automatisch generierte Beschreibung">
            <a:extLst>
              <a:ext uri="{FF2B5EF4-FFF2-40B4-BE49-F238E27FC236}">
                <a16:creationId xmlns:a16="http://schemas.microsoft.com/office/drawing/2014/main" id="{2BCF6949-FB00-3DA6-A60B-6246DC5CD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176" y="2185478"/>
            <a:ext cx="2371731" cy="2371731"/>
          </a:xfrm>
          <a:prstGeom prst="rect">
            <a:avLst/>
          </a:prstGeom>
        </p:spPr>
      </p:pic>
      <p:pic>
        <p:nvPicPr>
          <p:cNvPr id="14" name="Grafik 13" descr="Ein Bild, das Clipart, Kreis, Smiley, Cartoon enthält.&#10;&#10;Automatisch generierte Beschreibung">
            <a:extLst>
              <a:ext uri="{FF2B5EF4-FFF2-40B4-BE49-F238E27FC236}">
                <a16:creationId xmlns:a16="http://schemas.microsoft.com/office/drawing/2014/main" id="{1B53AB2B-5A4C-DB38-23C2-A371A96689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7" y="2064420"/>
            <a:ext cx="2208085" cy="22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4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385" y="2111363"/>
            <a:ext cx="9306731" cy="16436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Quellen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2621525-5737-D279-E444-6178AF0CEAC4}"/>
              </a:ext>
            </a:extLst>
          </p:cNvPr>
          <p:cNvSpPr txBox="1">
            <a:spLocks/>
          </p:cNvSpPr>
          <p:nvPr/>
        </p:nvSpPr>
        <p:spPr>
          <a:xfrm>
            <a:off x="2530385" y="3874841"/>
            <a:ext cx="9306731" cy="2498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200" dirty="0">
                <a:latin typeface="Segoe UI Light"/>
                <a:cs typeface="Segoe UI Light"/>
              </a:rPr>
              <a:t>Woyzeck. Bühnen- und Lesefassung.</a:t>
            </a:r>
          </a:p>
          <a:p>
            <a:pPr marL="342900" indent="-342900" algn="l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200" dirty="0">
                <a:latin typeface="Segoe UI Light"/>
                <a:cs typeface="Segoe UI Light"/>
              </a:rPr>
              <a:t>Stiftung Deutsche Kinemathek Berlin. Online verfügbar unter</a:t>
            </a:r>
            <a:br>
              <a:rPr lang="de-DE" sz="1200" dirty="0">
                <a:latin typeface="Segoe UI Light"/>
                <a:cs typeface="Segoe UI Light"/>
              </a:rPr>
            </a:br>
            <a:r>
              <a:rPr lang="de-DE" sz="1200" dirty="0">
                <a:latin typeface="Segoe UI Light"/>
                <a:cs typeface="Segoe UI Light"/>
                <a:hlinkClick r:id="rId2"/>
              </a:rPr>
              <a:t>https://www.deutsche-kinemathek.de/de/galerie/woyzeck</a:t>
            </a:r>
            <a:r>
              <a:rPr lang="de-DE" sz="1200" dirty="0">
                <a:latin typeface="Segoe UI Light"/>
                <a:cs typeface="Segoe UI Light"/>
              </a:rPr>
              <a:t> (abgerufen am 17.10.2023, 19:30 Uhr)</a:t>
            </a:r>
          </a:p>
          <a:p>
            <a:pPr marL="342900" indent="-342900" algn="l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200" dirty="0">
                <a:latin typeface="Segoe UI Light"/>
                <a:cs typeface="Segoe UI Light"/>
              </a:rPr>
              <a:t>Open Library. Online verfügbar unter </a:t>
            </a:r>
            <a:r>
              <a:rPr lang="de-DE" sz="1200" dirty="0">
                <a:latin typeface="Segoe UI Light"/>
                <a:cs typeface="Segoe UI Light"/>
                <a:hlinkClick r:id="rId3"/>
              </a:rPr>
              <a:t>https://openlibrary.org/</a:t>
            </a:r>
            <a:br>
              <a:rPr lang="de-DE" sz="1200" dirty="0">
                <a:latin typeface="Segoe UI Light"/>
                <a:cs typeface="Segoe UI Light"/>
              </a:rPr>
            </a:br>
            <a:r>
              <a:rPr lang="en-US" sz="1200" dirty="0" err="1">
                <a:latin typeface="Segoe UI Light"/>
                <a:cs typeface="Segoe UI Light"/>
              </a:rPr>
              <a:t>Dantons</a:t>
            </a:r>
            <a:r>
              <a:rPr lang="en-US" sz="1200" dirty="0">
                <a:latin typeface="Segoe UI Light"/>
                <a:cs typeface="Segoe UI Light"/>
              </a:rPr>
              <a:t> Tod und Woyzeck. </a:t>
            </a:r>
            <a:r>
              <a:rPr lang="en-US" sz="1200" dirty="0" err="1">
                <a:latin typeface="Segoe UI Light"/>
                <a:cs typeface="Segoe UI Light"/>
              </a:rPr>
              <a:t>Büchner</a:t>
            </a:r>
            <a:r>
              <a:rPr lang="en-US" sz="1200" dirty="0">
                <a:latin typeface="Segoe UI Light"/>
                <a:cs typeface="Segoe UI Light"/>
              </a:rPr>
              <a:t>, Georg, 1813-1837 (bearbeitet von Margaret Jacobs)</a:t>
            </a:r>
            <a:endParaRPr lang="de-DE" sz="1200" dirty="0">
              <a:latin typeface="Segoe UI Light"/>
              <a:cs typeface="Segoe UI Light"/>
            </a:endParaRPr>
          </a:p>
          <a:p>
            <a:pPr lvl="1">
              <a:lnSpc>
                <a:spcPct val="200000"/>
              </a:lnSpc>
            </a:pPr>
            <a:endParaRPr lang="de-DE" sz="100" dirty="0">
              <a:latin typeface="Segoe UI Light"/>
              <a:cs typeface="Segoe UI Light"/>
            </a:endParaRPr>
          </a:p>
          <a:p>
            <a:pPr marL="800100" lvl="1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00" dirty="0">
                <a:latin typeface="Segoe UI Light"/>
                <a:cs typeface="Segoe UI Light"/>
              </a:rPr>
              <a:t>f</a:t>
            </a:r>
          </a:p>
          <a:p>
            <a:pPr marL="800100" lvl="1" indent="-342900">
              <a:lnSpc>
                <a:spcPct val="200000"/>
              </a:lnSpc>
              <a:buFont typeface="Symbol" panose="05050102010706020507" pitchFamily="18" charset="2"/>
              <a:buChar char="-"/>
            </a:pPr>
            <a:endParaRPr lang="de-DE" sz="100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65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Im Haus, Person, Fenster, Menschliches Gesicht enthält.&#10;&#10;Automatisch generierte Beschreibung">
            <a:extLst>
              <a:ext uri="{FF2B5EF4-FFF2-40B4-BE49-F238E27FC236}">
                <a16:creationId xmlns:a16="http://schemas.microsoft.com/office/drawing/2014/main" id="{9415E599-D8BA-FF9A-52C1-56CA0D11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69" y="374073"/>
            <a:ext cx="8472880" cy="5648036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6E21DCA0-0B80-D7CE-5FA3-4A734D7D3199}"/>
              </a:ext>
            </a:extLst>
          </p:cNvPr>
          <p:cNvSpPr txBox="1">
            <a:spLocks/>
          </p:cNvSpPr>
          <p:nvPr/>
        </p:nvSpPr>
        <p:spPr>
          <a:xfrm>
            <a:off x="9035700" y="374073"/>
            <a:ext cx="2980809" cy="5648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Eva Mattes (Marie) | Szenenfoto</a:t>
            </a: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© Werner Herzog Film / Deutsche Kinemathek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Referenz</a:t>
            </a:r>
          </a:p>
          <a:p>
            <a:pPr algn="l">
              <a:lnSpc>
                <a:spcPct val="150000"/>
              </a:lnSpc>
            </a:pPr>
            <a:r>
              <a:rPr lang="de-DE" sz="1200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Kammer. Das Kind. Der Narr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4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pic>
        <p:nvPicPr>
          <p:cNvPr id="8" name="Grafik 7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CB5FAE31-D1C8-393C-97EB-24B468505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" y="914399"/>
            <a:ext cx="8418104" cy="5325739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276E50-CD8A-78DB-F38A-95A9BDC93977}"/>
              </a:ext>
            </a:extLst>
          </p:cNvPr>
          <p:cNvCxnSpPr>
            <a:cxnSpLocks/>
          </p:cNvCxnSpPr>
          <p:nvPr/>
        </p:nvCxnSpPr>
        <p:spPr>
          <a:xfrm flipH="1">
            <a:off x="3142695" y="1881116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272928C-BEBF-C8CA-9C07-E29F306F901B}"/>
              </a:ext>
            </a:extLst>
          </p:cNvPr>
          <p:cNvCxnSpPr>
            <a:cxnSpLocks/>
          </p:cNvCxnSpPr>
          <p:nvPr/>
        </p:nvCxnSpPr>
        <p:spPr>
          <a:xfrm flipH="1">
            <a:off x="1905000" y="3826805"/>
            <a:ext cx="541538" cy="560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A5B1E4-679A-270B-A57D-76ACDD3453E3}"/>
              </a:ext>
            </a:extLst>
          </p:cNvPr>
          <p:cNvSpPr txBox="1"/>
          <p:nvPr/>
        </p:nvSpPr>
        <p:spPr>
          <a:xfrm>
            <a:off x="8668973" y="2982159"/>
            <a:ext cx="2780642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Marie mit Kind am Fenster, Buden. Lichter. Volk, Kammer,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Straße,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Marie mit Mädchen und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Stadt in der Ferne</a:t>
            </a:r>
          </a:p>
        </p:txBody>
      </p:sp>
      <p:pic>
        <p:nvPicPr>
          <p:cNvPr id="14" name="Grafik 13" descr="Ein Bild, das Screenshot, Reihe, Text, Diagramm enthält.&#10;&#10;Automatisch generierte Beschreibung">
            <a:extLst>
              <a:ext uri="{FF2B5EF4-FFF2-40B4-BE49-F238E27FC236}">
                <a16:creationId xmlns:a16="http://schemas.microsoft.com/office/drawing/2014/main" id="{830DF85E-1D2D-58FC-8E67-AE989816A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567"/>
            <a:ext cx="8418104" cy="53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9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416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pic>
        <p:nvPicPr>
          <p:cNvPr id="7" name="Grafik 6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37251553-8105-5E1B-34D1-C2E38F0CA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4" y="1184106"/>
            <a:ext cx="4211823" cy="5325739"/>
          </a:xfrm>
          <a:prstGeom prst="rect">
            <a:avLst/>
          </a:prstGeom>
        </p:spPr>
      </p:pic>
      <p:pic>
        <p:nvPicPr>
          <p:cNvPr id="10" name="Grafik 9" descr="Ein Bild, das Screenshot, Diagramm enthält.&#10;&#10;Automatisch generierte Beschreibung">
            <a:extLst>
              <a:ext uri="{FF2B5EF4-FFF2-40B4-BE49-F238E27FC236}">
                <a16:creationId xmlns:a16="http://schemas.microsoft.com/office/drawing/2014/main" id="{F63E10D4-E39A-072A-4604-19E638E3D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74" y="1184106"/>
            <a:ext cx="4211823" cy="532573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F225AF-4C96-A7D1-D976-5C4B85715059}"/>
              </a:ext>
            </a:extLst>
          </p:cNvPr>
          <p:cNvSpPr txBox="1"/>
          <p:nvPr/>
        </p:nvSpPr>
        <p:spPr>
          <a:xfrm>
            <a:off x="333375" y="925405"/>
            <a:ext cx="79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Dialoganteile zwischen Unterschicht und bürgerlicher Schicht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BDE25B2-A133-FC70-CC89-D3397AB116DA}"/>
              </a:ext>
            </a:extLst>
          </p:cNvPr>
          <p:cNvSpPr txBox="1"/>
          <p:nvPr/>
        </p:nvSpPr>
        <p:spPr>
          <a:xfrm>
            <a:off x="8668973" y="2982159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Woyzeck und Hauptmann,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Beim Doktor</a:t>
            </a:r>
          </a:p>
        </p:txBody>
      </p:sp>
    </p:spTree>
    <p:extLst>
      <p:ext uri="{BB962C8B-B14F-4D97-AF65-F5344CB8AC3E}">
        <p14:creationId xmlns:p14="http://schemas.microsoft.com/office/powerpoint/2010/main" val="37006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385" y="2111363"/>
            <a:ext cx="9306731" cy="1643692"/>
          </a:xfrm>
        </p:spPr>
        <p:txBody>
          <a:bodyPr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Monologe und deren Funktionen</a:t>
            </a:r>
            <a:br>
              <a:rPr lang="de-DE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8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415E599-D8BA-FF9A-52C1-56CA0D11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269" y="374073"/>
            <a:ext cx="8472880" cy="564803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6E21DCA0-0B80-D7CE-5FA3-4A734D7D3199}"/>
              </a:ext>
            </a:extLst>
          </p:cNvPr>
          <p:cNvSpPr txBox="1">
            <a:spLocks/>
          </p:cNvSpPr>
          <p:nvPr/>
        </p:nvSpPr>
        <p:spPr>
          <a:xfrm>
            <a:off x="9035700" y="374073"/>
            <a:ext cx="2980809" cy="5648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Links: Eva Mattes (Marie), Josef Bierbichler (Tambourmajor) | Szenenfoto</a:t>
            </a: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© Werner Herzog Film / Deutsche Kinemathek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2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Referenz</a:t>
            </a:r>
          </a:p>
          <a:p>
            <a:pPr algn="l">
              <a:lnSpc>
                <a:spcPct val="150000"/>
              </a:lnSpc>
            </a:pPr>
            <a:r>
              <a:rPr lang="de-DE" sz="1200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Wirtshaus. Woyzeck am Fenster</a:t>
            </a:r>
          </a:p>
          <a:p>
            <a:pPr algn="l">
              <a:lnSpc>
                <a:spcPct val="150000"/>
              </a:lnSpc>
            </a:pPr>
            <a:endParaRPr lang="de-DE" sz="1200" b="1" dirty="0">
              <a:solidFill>
                <a:srgbClr val="255372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629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  <a:endParaRPr lang="de-DE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pic>
        <p:nvPicPr>
          <p:cNvPr id="8" name="Grafik 7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89853A48-F059-1BC8-7F31-EB799870B5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" y="914399"/>
            <a:ext cx="3477525" cy="5325739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74FEC215-3E37-885E-80D8-1CD3A1226BE8}"/>
              </a:ext>
            </a:extLst>
          </p:cNvPr>
          <p:cNvSpPr txBox="1">
            <a:spLocks/>
          </p:cNvSpPr>
          <p:nvPr/>
        </p:nvSpPr>
        <p:spPr>
          <a:xfrm>
            <a:off x="3540402" y="914399"/>
            <a:ext cx="4624736" cy="53257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Umriss der Szene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Marie liest in der Bibel, verarbeitet ihren inneren Konflikt.</a:t>
            </a:r>
          </a:p>
          <a:p>
            <a:pPr algn="l">
              <a:lnSpc>
                <a:spcPct val="150000"/>
              </a:lnSpc>
            </a:pPr>
            <a:endParaRPr lang="de-DE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Funktion und Wirkung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Erzähltempo wird gedrosselt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Handlung wird in nur geringem Maße vorangetrieben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Einblick in das Innere der Figur</a:t>
            </a:r>
          </a:p>
          <a:p>
            <a:pPr algn="l">
              <a:lnSpc>
                <a:spcPct val="150000"/>
              </a:lnSpc>
            </a:pPr>
            <a:r>
              <a:rPr lang="de-DE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=&gt; Ansichten, Gedanken, (Selbst-)Reflexion werden erkennbar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03B78F-C777-2F40-E5D2-734F16AC1926}"/>
              </a:ext>
            </a:extLst>
          </p:cNvPr>
          <p:cNvSpPr txBox="1"/>
          <p:nvPr/>
        </p:nvSpPr>
        <p:spPr>
          <a:xfrm>
            <a:off x="8668973" y="2982159"/>
            <a:ext cx="278064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Marie. Das Kind. Der Narr</a:t>
            </a:r>
          </a:p>
        </p:txBody>
      </p:sp>
    </p:spTree>
    <p:extLst>
      <p:ext uri="{BB962C8B-B14F-4D97-AF65-F5344CB8AC3E}">
        <p14:creationId xmlns:p14="http://schemas.microsoft.com/office/powerpoint/2010/main" val="280069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5372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3E95E2A-E778-C110-16EF-7A9641EC84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417056" y="0"/>
            <a:ext cx="3774944" cy="6858000"/>
          </a:xfrm>
          <a:prstGeom prst="rect">
            <a:avLst/>
          </a:prstGeom>
          <a:solidFill>
            <a:srgbClr val="25537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09B9DB-FEC6-EDB4-6D4C-190AF4CD275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668973" y="284700"/>
            <a:ext cx="3271109" cy="89940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Bühnen- und Lesefassung</a:t>
            </a:r>
            <a:br>
              <a:rPr lang="de-DE" sz="2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de-DE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Woyzeck</a:t>
            </a:r>
            <a:endParaRPr lang="de-DE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96976A-A7BE-343D-0A50-45102AAC7B0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28" y="5765671"/>
            <a:ext cx="807104" cy="807104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7FB8A5F8-C4C8-9035-8B74-6519885E1757}"/>
              </a:ext>
            </a:extLst>
          </p:cNvPr>
          <p:cNvSpPr txBox="1">
            <a:spLocks/>
          </p:cNvSpPr>
          <p:nvPr/>
        </p:nvSpPr>
        <p:spPr>
          <a:xfrm>
            <a:off x="251919" y="285225"/>
            <a:ext cx="7913220" cy="416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600" b="1" dirty="0">
                <a:solidFill>
                  <a:srgbClr val="255372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Analyse des Dramenfragments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07FC2D6-A386-EAE1-60E6-2A8DE1697D1F}"/>
              </a:ext>
            </a:extLst>
          </p:cNvPr>
          <p:cNvCxnSpPr/>
          <p:nvPr/>
        </p:nvCxnSpPr>
        <p:spPr>
          <a:xfrm>
            <a:off x="333375" y="618862"/>
            <a:ext cx="3143250" cy="0"/>
          </a:xfrm>
          <a:prstGeom prst="line">
            <a:avLst/>
          </a:prstGeom>
          <a:ln w="19050">
            <a:solidFill>
              <a:srgbClr val="255372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85151E0-B4AE-A0DD-2752-16276D0E2D72}"/>
              </a:ext>
            </a:extLst>
          </p:cNvPr>
          <p:cNvSpPr txBox="1"/>
          <p:nvPr/>
        </p:nvSpPr>
        <p:spPr>
          <a:xfrm>
            <a:off x="8668973" y="1233182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Analyse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Monologe</a:t>
            </a:r>
          </a:p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Dialoge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0F225AF-4C96-A7D1-D976-5C4B85715059}"/>
              </a:ext>
            </a:extLst>
          </p:cNvPr>
          <p:cNvSpPr txBox="1"/>
          <p:nvPr/>
        </p:nvSpPr>
        <p:spPr>
          <a:xfrm>
            <a:off x="333375" y="925405"/>
            <a:ext cx="795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Monologe mit der Funktion, Einblick in die innere Welt der Figuren zu erhalten</a:t>
            </a:r>
          </a:p>
        </p:txBody>
      </p:sp>
      <p:pic>
        <p:nvPicPr>
          <p:cNvPr id="14" name="Grafik 13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53B75736-479F-1549-F867-9F89B30717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85" y="1184106"/>
            <a:ext cx="2956589" cy="5325739"/>
          </a:xfrm>
          <a:prstGeom prst="rect">
            <a:avLst/>
          </a:prstGeom>
        </p:spPr>
      </p:pic>
      <p:pic>
        <p:nvPicPr>
          <p:cNvPr id="16" name="Grafik 15" descr="Ein Bild, das Screenshot, Text, Diagramm, Design enthält.&#10;&#10;Automatisch generierte Beschreibung">
            <a:extLst>
              <a:ext uri="{FF2B5EF4-FFF2-40B4-BE49-F238E27FC236}">
                <a16:creationId xmlns:a16="http://schemas.microsoft.com/office/drawing/2014/main" id="{366F9951-16DD-025A-4625-F4679A40B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8" y="1184105"/>
            <a:ext cx="2956589" cy="532573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EF74CEB-70EB-5CDA-D436-730D81918E61}"/>
              </a:ext>
            </a:extLst>
          </p:cNvPr>
          <p:cNvSpPr txBox="1"/>
          <p:nvPr/>
        </p:nvSpPr>
        <p:spPr>
          <a:xfrm>
            <a:off x="8668973" y="2982159"/>
            <a:ext cx="278064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rgbClr val="255372"/>
                </a:solidFill>
              </a:rPr>
              <a:t>Referenzen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Marie am Fenster,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rgbClr val="255372"/>
                </a:solidFill>
              </a:rPr>
              <a:t>Kammer</a:t>
            </a:r>
          </a:p>
        </p:txBody>
      </p:sp>
    </p:spTree>
    <p:extLst>
      <p:ext uri="{BB962C8B-B14F-4D97-AF65-F5344CB8AC3E}">
        <p14:creationId xmlns:p14="http://schemas.microsoft.com/office/powerpoint/2010/main" val="330676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5c2416-0c9e-431a-9978-58a1697d7d37" xsi:nil="true"/>
    <lcf76f155ced4ddcb4097134ff3c332f xmlns="97161b1f-93f9-4fd5-9baa-651b358c6fc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F58EEC1200AAF42888FA77148318A3E" ma:contentTypeVersion="11" ma:contentTypeDescription="Ein neues Dokument erstellen." ma:contentTypeScope="" ma:versionID="92fa84fde5d86be103533c0390c33865">
  <xsd:schema xmlns:xsd="http://www.w3.org/2001/XMLSchema" xmlns:xs="http://www.w3.org/2001/XMLSchema" xmlns:p="http://schemas.microsoft.com/office/2006/metadata/properties" xmlns:ns2="97161b1f-93f9-4fd5-9baa-651b358c6fc7" xmlns:ns3="825c2416-0c9e-431a-9978-58a1697d7d37" targetNamespace="http://schemas.microsoft.com/office/2006/metadata/properties" ma:root="true" ma:fieldsID="ff89a3fc9743229660b2e65a9176b2cd" ns2:_="" ns3:_="">
    <xsd:import namespace="97161b1f-93f9-4fd5-9baa-651b358c6fc7"/>
    <xsd:import namespace="825c2416-0c9e-431a-9978-58a1697d7d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61b1f-93f9-4fd5-9baa-651b358c6f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db577b5c-db2e-4583-9419-6f0234b6d3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c2416-0c9e-431a-9978-58a1697d7d3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cb7ecdd-e49a-4390-bb11-88527efcb1d4}" ma:internalName="TaxCatchAll" ma:showField="CatchAllData" ma:web="825c2416-0c9e-431a-9978-58a1697d7d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9AAFCB-E859-4826-94B6-EC70E86F97A9}">
  <ds:schemaRefs>
    <ds:schemaRef ds:uri="http://schemas.microsoft.com/office/2006/metadata/properties"/>
    <ds:schemaRef ds:uri="http://schemas.microsoft.com/office/infopath/2007/PartnerControls"/>
    <ds:schemaRef ds:uri="825c2416-0c9e-431a-9978-58a1697d7d37"/>
    <ds:schemaRef ds:uri="97161b1f-93f9-4fd5-9baa-651b358c6fc7"/>
  </ds:schemaRefs>
</ds:datastoreItem>
</file>

<file path=customXml/itemProps2.xml><?xml version="1.0" encoding="utf-8"?>
<ds:datastoreItem xmlns:ds="http://schemas.openxmlformats.org/officeDocument/2006/customXml" ds:itemID="{97A6A492-D2B7-4952-B961-ABC5374B6F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1F373-98F0-4940-9DDF-0CB1255D3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161b1f-93f9-4fd5-9baa-651b358c6fc7"/>
    <ds:schemaRef ds:uri="825c2416-0c9e-431a-9978-58a1697d7d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Office PowerPoint</Application>
  <PresentationFormat>Breitbild</PresentationFormat>
  <Paragraphs>180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Segoe UI Light</vt:lpstr>
      <vt:lpstr>Symbol</vt:lpstr>
      <vt:lpstr>Office</vt:lpstr>
      <vt:lpstr>Funktionen der Mono- und Dialoge Woyzeck</vt:lpstr>
      <vt:lpstr>PowerPoint-Präsentation</vt:lpstr>
      <vt:lpstr>Bühnen- und Lesefassung Woyzeck</vt:lpstr>
      <vt:lpstr>Bühnen- und Lesefassung Woyzeck</vt:lpstr>
      <vt:lpstr>Bühnen- und Lesefassung Woyzeck</vt:lpstr>
      <vt:lpstr>Monologe und deren Funktionen Woyzeck</vt:lpstr>
      <vt:lpstr>PowerPoint-Präsentation</vt:lpstr>
      <vt:lpstr>Bühnen- und Lesefassung Woyzeck</vt:lpstr>
      <vt:lpstr>Bühnen- und Lesefassung Woyzeck</vt:lpstr>
      <vt:lpstr>Bühnen- und Lesefassung Woyzeck</vt:lpstr>
      <vt:lpstr>Bühnen- und Lesefassung Woyzeck</vt:lpstr>
      <vt:lpstr>Dialoge und deren Funktionen Woyzeck</vt:lpstr>
      <vt:lpstr>PowerPoint-Präsentation</vt:lpstr>
      <vt:lpstr>Bühnen- und Lesefassung Woyzeck</vt:lpstr>
      <vt:lpstr>Bühnen- und Lesefassung Woyzeck</vt:lpstr>
      <vt:lpstr>Bühnen- und Lesefassung Woyzeck</vt:lpstr>
      <vt:lpstr>Bühnen- und Lesefassung Woyzeck</vt:lpstr>
      <vt:lpstr>Bühnen- und Lesefassung Woyzeck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Funktionen von Dialogen und Monologen im Dramenfragment Woyzeck</dc:title>
  <dc:creator>Benjamin Wagner</dc:creator>
  <cp:lastModifiedBy>Benjamin Wagner</cp:lastModifiedBy>
  <cp:revision>40</cp:revision>
  <dcterms:created xsi:type="dcterms:W3CDTF">2022-08-24T07:19:14Z</dcterms:created>
  <dcterms:modified xsi:type="dcterms:W3CDTF">2023-11-21T06:05:06Z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0x0101001F58EEC1200AAF42888FA77148318A3E</vt:lpwstr>
  </property>
</Properties>
</file>