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E26A-62B8-4DB4-987B-0B974B175BF2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5A8E-2657-4167-86D6-146C78C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8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5A8E-2657-4167-86D6-146C78CFAB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7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71386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152144"/>
            <a:ext cx="10659110" cy="5024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3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2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8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7/1/2024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64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비즈니스 아이콘이 있는 다채로운 색상의 전구">
            <a:extLst>
              <a:ext uri="{FF2B5EF4-FFF2-40B4-BE49-F238E27FC236}">
                <a16:creationId xmlns:a16="http://schemas.microsoft.com/office/drawing/2014/main" id="{77DAA649-A8DA-5FF7-D8C3-95F771BF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68" r="-1" b="98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pSp>
        <p:nvGrpSpPr>
          <p:cNvPr id="2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B7FEF4-43AA-B3A4-23FB-5F07BEE6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컴활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ko-KR" altLang="en-US" dirty="0">
                <a:solidFill>
                  <a:srgbClr val="FFFFFF"/>
                </a:solidFill>
              </a:rPr>
              <a:t>급 자격증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971F3E-153E-CB41-4D08-412BBF533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최하정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47A38-DCED-1157-66FC-F0D4FBB3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활용 능력 </a:t>
            </a:r>
            <a:r>
              <a:rPr lang="en-US" altLang="ko-KR" dirty="0"/>
              <a:t>2</a:t>
            </a:r>
            <a:r>
              <a:rPr lang="ko-KR" altLang="en-US" dirty="0"/>
              <a:t>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64022-8BB3-C530-F9CD-47A0E621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응시 자격</a:t>
            </a:r>
            <a:endParaRPr lang="en-US" altLang="ko-KR" dirty="0"/>
          </a:p>
          <a:p>
            <a:pPr lvl="1"/>
            <a:r>
              <a:rPr lang="ko-KR" altLang="en-US" dirty="0"/>
              <a:t>제한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응시 접수</a:t>
            </a:r>
            <a:endParaRPr lang="en-US" altLang="ko-KR" dirty="0"/>
          </a:p>
          <a:p>
            <a:pPr lvl="1"/>
            <a:r>
              <a:rPr lang="ko-KR" altLang="en-US" dirty="0"/>
              <a:t>대한상공회의소 자격평가사업단에서 접수</a:t>
            </a:r>
            <a:endParaRPr lang="en-US" altLang="ko-KR" dirty="0"/>
          </a:p>
          <a:p>
            <a:pPr lvl="1"/>
            <a:r>
              <a:rPr lang="ko-KR" altLang="en-US" dirty="0"/>
              <a:t>상시 검정 </a:t>
            </a:r>
            <a:r>
              <a:rPr lang="en-US" altLang="ko-KR" dirty="0"/>
              <a:t>: </a:t>
            </a:r>
            <a:r>
              <a:rPr lang="ko-KR" altLang="en-US" dirty="0"/>
              <a:t>매주 시행</a:t>
            </a:r>
            <a:r>
              <a:rPr lang="en-US" altLang="ko-KR" dirty="0"/>
              <a:t>, </a:t>
            </a:r>
            <a:r>
              <a:rPr lang="ko-KR" altLang="en-US" dirty="0"/>
              <a:t>시험장 조회 후 날짜 시간 선택 </a:t>
            </a:r>
            <a:endParaRPr lang="en-US" altLang="ko-KR" dirty="0"/>
          </a:p>
          <a:p>
            <a:pPr lvl="1"/>
            <a:r>
              <a:rPr lang="ko-KR" altLang="en-US" dirty="0"/>
              <a:t>수수료</a:t>
            </a:r>
            <a:r>
              <a:rPr lang="en-US" altLang="ko-KR" dirty="0"/>
              <a:t>: </a:t>
            </a:r>
            <a:r>
              <a:rPr lang="ko-KR" altLang="en-US" dirty="0"/>
              <a:t>필기 </a:t>
            </a:r>
            <a:r>
              <a:rPr lang="en-US" altLang="ko-KR" dirty="0"/>
              <a:t>20500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실기 </a:t>
            </a:r>
            <a:r>
              <a:rPr lang="en-US" altLang="ko-KR" dirty="0"/>
              <a:t>25000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인터넷 </a:t>
            </a:r>
            <a:r>
              <a:rPr lang="ko-KR" altLang="en-US" dirty="0" err="1"/>
              <a:t>접수시</a:t>
            </a:r>
            <a:r>
              <a:rPr lang="ko-KR" altLang="en-US" dirty="0"/>
              <a:t> 수수료 </a:t>
            </a:r>
            <a:r>
              <a:rPr lang="en-US" altLang="ko-KR" dirty="0"/>
              <a:t>1200</a:t>
            </a:r>
            <a:r>
              <a:rPr lang="ko-KR" altLang="en-US" dirty="0"/>
              <a:t>원 가산</a:t>
            </a:r>
            <a:r>
              <a:rPr lang="en-US" altLang="ko-KR" dirty="0"/>
              <a:t>, </a:t>
            </a:r>
            <a:r>
              <a:rPr lang="ko-KR" altLang="en-US" dirty="0"/>
              <a:t>계좌이체 및 신용카드 결제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9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25E8C-46E0-2CA8-10E1-E65FFBF2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활용 능력 </a:t>
            </a:r>
            <a:r>
              <a:rPr lang="en-US" altLang="ko-KR" dirty="0"/>
              <a:t>2</a:t>
            </a:r>
            <a:r>
              <a:rPr lang="ko-KR" altLang="en-US" dirty="0"/>
              <a:t>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5630-1727-BBFA-A8E0-D3219F80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시험방식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 </a:t>
            </a:r>
            <a:r>
              <a:rPr lang="ko-KR" altLang="en-US" dirty="0"/>
              <a:t>수험표</a:t>
            </a:r>
            <a:r>
              <a:rPr lang="en-US" altLang="ko-KR" dirty="0"/>
              <a:t>, </a:t>
            </a:r>
            <a:r>
              <a:rPr lang="ko-KR" altLang="en-US" dirty="0"/>
              <a:t>신분증</a:t>
            </a:r>
            <a:endParaRPr lang="en-US" altLang="ko-KR" dirty="0"/>
          </a:p>
          <a:p>
            <a:pPr lvl="1"/>
            <a:r>
              <a:rPr lang="ko-KR" altLang="en-US" dirty="0"/>
              <a:t>시험시간 </a:t>
            </a:r>
            <a:r>
              <a:rPr lang="en-US" altLang="ko-KR" dirty="0"/>
              <a:t>: </a:t>
            </a:r>
            <a:r>
              <a:rPr lang="ko-KR" altLang="en-US" dirty="0"/>
              <a:t>필기와 실기 모두 </a:t>
            </a:r>
            <a:r>
              <a:rPr lang="en-US" altLang="ko-KR" dirty="0"/>
              <a:t>40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필기 시험방식 </a:t>
            </a:r>
            <a:r>
              <a:rPr lang="en-US" altLang="ko-KR" dirty="0"/>
              <a:t>: CBT(Computer Based Test), 2</a:t>
            </a:r>
            <a:r>
              <a:rPr lang="ko-KR" altLang="en-US" dirty="0"/>
              <a:t>년 합격 유효기간</a:t>
            </a:r>
            <a:endParaRPr lang="en-US" altLang="ko-KR" dirty="0"/>
          </a:p>
          <a:p>
            <a:pPr lvl="1"/>
            <a:r>
              <a:rPr lang="ko-KR" altLang="en-US" dirty="0"/>
              <a:t>실기 시험방식 </a:t>
            </a:r>
            <a:r>
              <a:rPr lang="en-US" altLang="ko-KR" dirty="0"/>
              <a:t>: </a:t>
            </a:r>
            <a:r>
              <a:rPr lang="ko-KR" altLang="en-US" dirty="0"/>
              <a:t>컴퓨터 작업형</a:t>
            </a:r>
            <a:r>
              <a:rPr lang="en-US" altLang="ko-KR" dirty="0"/>
              <a:t>(MS office LTSC 2021)</a:t>
            </a:r>
          </a:p>
          <a:p>
            <a:pPr lvl="1"/>
            <a:r>
              <a:rPr lang="ko-KR" altLang="en-US" dirty="0"/>
              <a:t>필기 합격기준 </a:t>
            </a:r>
            <a:r>
              <a:rPr lang="en-US" altLang="ko-KR" dirty="0"/>
              <a:t>: </a:t>
            </a:r>
            <a:r>
              <a:rPr lang="ko-KR" altLang="en-US" dirty="0"/>
              <a:t>각 과목 </a:t>
            </a:r>
            <a:r>
              <a:rPr lang="en-US" altLang="ko-KR" dirty="0"/>
              <a:t>100</a:t>
            </a:r>
            <a:r>
              <a:rPr lang="ko-KR" altLang="en-US" dirty="0"/>
              <a:t>점만점에 과목당 </a:t>
            </a:r>
            <a:r>
              <a:rPr lang="en-US" altLang="ko-KR" dirty="0"/>
              <a:t>40</a:t>
            </a:r>
            <a:r>
              <a:rPr lang="ko-KR" altLang="en-US" dirty="0"/>
              <a:t>점 이상</a:t>
            </a:r>
            <a:r>
              <a:rPr lang="en-US" altLang="ko-KR" dirty="0"/>
              <a:t>, </a:t>
            </a:r>
            <a:r>
              <a:rPr lang="ko-KR" altLang="en-US" dirty="0"/>
              <a:t>전체 평균 </a:t>
            </a:r>
            <a:r>
              <a:rPr lang="en-US" altLang="ko-KR" dirty="0"/>
              <a:t>60</a:t>
            </a:r>
            <a:r>
              <a:rPr lang="ko-KR" altLang="en-US" dirty="0"/>
              <a:t>점이상</a:t>
            </a:r>
            <a:endParaRPr lang="en-US" altLang="ko-KR" dirty="0"/>
          </a:p>
          <a:p>
            <a:pPr lvl="1"/>
            <a:r>
              <a:rPr lang="ko-KR" altLang="en-US" dirty="0"/>
              <a:t>실기 합격기준 </a:t>
            </a:r>
            <a:r>
              <a:rPr lang="en-US" altLang="ko-KR" dirty="0"/>
              <a:t>: 100</a:t>
            </a:r>
            <a:r>
              <a:rPr lang="ko-KR" altLang="en-US" dirty="0"/>
              <a:t>점만점에 </a:t>
            </a:r>
            <a:r>
              <a:rPr lang="en-US" altLang="ko-KR" dirty="0"/>
              <a:t>70</a:t>
            </a:r>
            <a:r>
              <a:rPr lang="ko-KR" altLang="en-US" dirty="0"/>
              <a:t>점 이상</a:t>
            </a:r>
            <a:endParaRPr lang="en-US" altLang="ko-KR" dirty="0"/>
          </a:p>
          <a:p>
            <a:pPr lvl="1"/>
            <a:r>
              <a:rPr lang="ko-KR" altLang="en-US" dirty="0"/>
              <a:t>필기 시험 합격 후 실기 접수 가능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일전 접수</a:t>
            </a:r>
            <a:endParaRPr lang="en-US" altLang="ko-KR" dirty="0"/>
          </a:p>
          <a:p>
            <a:pPr lvl="1"/>
            <a:r>
              <a:rPr lang="ko-KR" altLang="en-US" dirty="0"/>
              <a:t>상위 필기 합격 후 하위 실기 평가 가능</a:t>
            </a:r>
            <a:r>
              <a:rPr lang="en-US" altLang="ko-KR" dirty="0"/>
              <a:t>,</a:t>
            </a:r>
            <a:r>
              <a:rPr lang="ko-KR" altLang="en-US" dirty="0"/>
              <a:t>차후 상위 실기 응시가능</a:t>
            </a:r>
          </a:p>
        </p:txBody>
      </p:sp>
    </p:spTree>
    <p:extLst>
      <p:ext uri="{BB962C8B-B14F-4D97-AF65-F5344CB8AC3E}">
        <p14:creationId xmlns:p14="http://schemas.microsoft.com/office/powerpoint/2010/main" val="22439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7F573-24C9-69FE-DE01-0CEDD976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활용 능력 </a:t>
            </a:r>
            <a:r>
              <a:rPr lang="en-US" altLang="ko-KR" dirty="0"/>
              <a:t>2</a:t>
            </a:r>
            <a:r>
              <a:rPr lang="ko-KR" altLang="en-US" dirty="0"/>
              <a:t>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E4475-0E09-9489-985C-3DCF2704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152144"/>
            <a:ext cx="10659110" cy="5161107"/>
          </a:xfrm>
        </p:spPr>
        <p:txBody>
          <a:bodyPr/>
          <a:lstStyle/>
          <a:p>
            <a:r>
              <a:rPr lang="ko-KR" altLang="en-US" dirty="0"/>
              <a:t>합격자 발표 </a:t>
            </a:r>
            <a:r>
              <a:rPr lang="en-US" altLang="ko-KR" dirty="0"/>
              <a:t>: </a:t>
            </a:r>
            <a:r>
              <a:rPr lang="ko-KR" altLang="en-US" dirty="0"/>
              <a:t>대한상공회의소 홈페이지</a:t>
            </a:r>
            <a:endParaRPr lang="en-US" altLang="ko-KR" dirty="0"/>
          </a:p>
          <a:p>
            <a:pPr lvl="1"/>
            <a:r>
              <a:rPr lang="ko-KR" altLang="en-US" dirty="0"/>
              <a:t>필기발표 </a:t>
            </a:r>
            <a:r>
              <a:rPr lang="en-US" altLang="ko-KR" dirty="0"/>
              <a:t>: </a:t>
            </a:r>
            <a:r>
              <a:rPr lang="ko-KR" altLang="en-US" dirty="0"/>
              <a:t>시험일 다음날 오전 </a:t>
            </a:r>
            <a:r>
              <a:rPr lang="en-US" altLang="ko-KR" dirty="0"/>
              <a:t>10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dirty="0"/>
              <a:t>실기발표 </a:t>
            </a:r>
            <a:r>
              <a:rPr lang="en-US" altLang="ko-KR" dirty="0"/>
              <a:t>: </a:t>
            </a:r>
            <a:r>
              <a:rPr lang="ko-KR" altLang="en-US" dirty="0"/>
              <a:t>응시한 주 제외 </a:t>
            </a:r>
            <a:r>
              <a:rPr lang="en-US" altLang="ko-KR" dirty="0"/>
              <a:t>2</a:t>
            </a:r>
            <a:r>
              <a:rPr lang="ko-KR" altLang="en-US" dirty="0"/>
              <a:t>주 뒤</a:t>
            </a:r>
            <a:r>
              <a:rPr lang="en-US" altLang="ko-KR" dirty="0"/>
              <a:t>(3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 금요일 오전 </a:t>
            </a:r>
            <a:r>
              <a:rPr lang="en-US" altLang="ko-KR" dirty="0"/>
              <a:t>10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자격증 수령</a:t>
            </a:r>
            <a:endParaRPr lang="en-US" altLang="ko-KR" dirty="0"/>
          </a:p>
          <a:p>
            <a:pPr lvl="1"/>
            <a:r>
              <a:rPr lang="ko-KR" altLang="en-US" dirty="0"/>
              <a:t>카드형</a:t>
            </a:r>
            <a:r>
              <a:rPr lang="en-US" altLang="ko-KR" dirty="0"/>
              <a:t>, </a:t>
            </a:r>
            <a:r>
              <a:rPr lang="ko-KR" altLang="en-US" dirty="0"/>
              <a:t>취득확인서 발급</a:t>
            </a:r>
            <a:endParaRPr lang="en-US" altLang="ko-KR" dirty="0"/>
          </a:p>
          <a:p>
            <a:pPr lvl="1"/>
            <a:r>
              <a:rPr lang="ko-KR" altLang="en-US" dirty="0"/>
              <a:t>인터넷</a:t>
            </a:r>
            <a:r>
              <a:rPr lang="en-US" altLang="ko-KR" dirty="0"/>
              <a:t>(license.korcham.net)</a:t>
            </a:r>
            <a:r>
              <a:rPr lang="ko-KR" altLang="en-US" dirty="0"/>
              <a:t>을 통해 신청</a:t>
            </a:r>
            <a:endParaRPr lang="en-US" altLang="ko-KR" dirty="0"/>
          </a:p>
          <a:p>
            <a:pPr lvl="1"/>
            <a:r>
              <a:rPr lang="ko-KR" altLang="en-US" dirty="0"/>
              <a:t>수수료 </a:t>
            </a:r>
            <a:r>
              <a:rPr lang="en-US" altLang="ko-KR" dirty="0"/>
              <a:t>: </a:t>
            </a:r>
            <a:r>
              <a:rPr lang="ko-KR" altLang="en-US" dirty="0"/>
              <a:t>접수수수료</a:t>
            </a:r>
            <a:r>
              <a:rPr lang="en-US" altLang="ko-KR" dirty="0"/>
              <a:t>(3100</a:t>
            </a:r>
            <a:r>
              <a:rPr lang="ko-KR" altLang="en-US" dirty="0"/>
              <a:t>원</a:t>
            </a:r>
            <a:r>
              <a:rPr lang="en-US" altLang="ko-KR" dirty="0"/>
              <a:t>), </a:t>
            </a:r>
            <a:r>
              <a:rPr lang="ko-KR" altLang="en-US" dirty="0"/>
              <a:t>우편발송</a:t>
            </a:r>
            <a:r>
              <a:rPr lang="en-US" altLang="ko-KR" dirty="0"/>
              <a:t>(3000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수령방법 </a:t>
            </a:r>
            <a:r>
              <a:rPr lang="en-US" altLang="ko-KR" dirty="0"/>
              <a:t>: </a:t>
            </a:r>
            <a:r>
              <a:rPr lang="ko-KR" altLang="en-US" dirty="0"/>
              <a:t>우편 등기배송</a:t>
            </a:r>
            <a:r>
              <a:rPr lang="en-US" altLang="ko-KR" dirty="0"/>
              <a:t>(</a:t>
            </a:r>
            <a:r>
              <a:rPr lang="ko-KR" altLang="en-US" dirty="0"/>
              <a:t>신청 후 </a:t>
            </a:r>
            <a:r>
              <a:rPr lang="en-US" altLang="ko-KR" dirty="0"/>
              <a:t>10~15</a:t>
            </a:r>
            <a:r>
              <a:rPr lang="ko-KR" altLang="en-US" dirty="0"/>
              <a:t>일 후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7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128F-64DD-0877-0A77-63C29B0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활용 능력 </a:t>
            </a:r>
            <a:r>
              <a:rPr lang="en-US" altLang="ko-KR" dirty="0"/>
              <a:t>2</a:t>
            </a:r>
            <a:r>
              <a:rPr lang="ko-KR" altLang="en-US" dirty="0"/>
              <a:t>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B81B-4D7A-FC53-8E49-F6987D83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일반</a:t>
            </a:r>
            <a:r>
              <a:rPr lang="en-US" altLang="ko-KR" dirty="0"/>
              <a:t>(</a:t>
            </a:r>
            <a:r>
              <a:rPr lang="ko-KR" altLang="en-US" dirty="0"/>
              <a:t>필기과목</a:t>
            </a:r>
            <a:r>
              <a:rPr lang="en-US" altLang="ko-KR" dirty="0"/>
              <a:t>):20</a:t>
            </a:r>
            <a:r>
              <a:rPr lang="ko-KR" altLang="en-US" dirty="0"/>
              <a:t>문항</a:t>
            </a:r>
            <a:endParaRPr lang="en-US" altLang="ko-KR" dirty="0"/>
          </a:p>
          <a:p>
            <a:pPr lvl="2"/>
            <a:r>
              <a:rPr lang="ko-KR" altLang="en-US" dirty="0"/>
              <a:t>운영체제 사용</a:t>
            </a:r>
            <a:r>
              <a:rPr lang="en-US" altLang="ko-KR" dirty="0"/>
              <a:t>(21%) : </a:t>
            </a:r>
            <a:r>
              <a:rPr lang="ko-KR" altLang="en-US" dirty="0"/>
              <a:t>운영체제의 목적</a:t>
            </a:r>
            <a:r>
              <a:rPr lang="en-US" altLang="ko-KR" dirty="0"/>
              <a:t>, </a:t>
            </a:r>
            <a:r>
              <a:rPr lang="ko-KR" altLang="en-US" dirty="0"/>
              <a:t>선점형 </a:t>
            </a:r>
            <a:r>
              <a:rPr lang="ko-KR" altLang="en-US" dirty="0" err="1"/>
              <a:t>멀티테스킹</a:t>
            </a:r>
            <a:r>
              <a:rPr lang="en-US" altLang="ko-KR" dirty="0"/>
              <a:t>, </a:t>
            </a:r>
            <a:r>
              <a:rPr lang="ko-KR" altLang="en-US" dirty="0"/>
              <a:t>바로가기 키</a:t>
            </a:r>
            <a:r>
              <a:rPr lang="en-US" altLang="ko-KR" dirty="0"/>
              <a:t>, </a:t>
            </a:r>
            <a:r>
              <a:rPr lang="ko-KR" altLang="en-US" dirty="0"/>
              <a:t>작업 표시줄</a:t>
            </a:r>
            <a:r>
              <a:rPr lang="en-US" altLang="ko-KR" dirty="0"/>
              <a:t>, </a:t>
            </a:r>
            <a:r>
              <a:rPr lang="ko-KR" altLang="en-US" dirty="0"/>
              <a:t>레지스트리</a:t>
            </a:r>
            <a:r>
              <a:rPr lang="en-US" altLang="ko-KR" dirty="0"/>
              <a:t>, </a:t>
            </a:r>
            <a:r>
              <a:rPr lang="ko-KR" altLang="en-US" dirty="0"/>
              <a:t>폴더옵션</a:t>
            </a:r>
            <a:r>
              <a:rPr lang="en-US" altLang="ko-KR" dirty="0"/>
              <a:t>, </a:t>
            </a:r>
            <a:r>
              <a:rPr lang="ko-KR" altLang="en-US" dirty="0"/>
              <a:t>휴지통</a:t>
            </a:r>
            <a:r>
              <a:rPr lang="en-US" altLang="ko-KR" dirty="0"/>
              <a:t>, </a:t>
            </a:r>
            <a:r>
              <a:rPr lang="ko-KR" altLang="en-US" dirty="0"/>
              <a:t>기본프린터</a:t>
            </a:r>
            <a:r>
              <a:rPr lang="en-US" altLang="ko-KR" dirty="0"/>
              <a:t>, </a:t>
            </a:r>
            <a:r>
              <a:rPr lang="ko-KR" altLang="en-US" dirty="0" err="1"/>
              <a:t>스풀</a:t>
            </a:r>
            <a:endParaRPr lang="en-US" altLang="ko-KR" dirty="0"/>
          </a:p>
          <a:p>
            <a:pPr lvl="2"/>
            <a:r>
              <a:rPr lang="ko-KR" altLang="en-US" dirty="0"/>
              <a:t>컴퓨터 시스템 설정변경</a:t>
            </a:r>
            <a:r>
              <a:rPr lang="en-US" altLang="ko-KR" dirty="0"/>
              <a:t>(9%): </a:t>
            </a:r>
            <a:r>
              <a:rPr lang="ko-KR" altLang="en-US" dirty="0"/>
              <a:t>개인설정</a:t>
            </a:r>
            <a:r>
              <a:rPr lang="en-US" altLang="ko-KR" dirty="0"/>
              <a:t>, </a:t>
            </a:r>
            <a:r>
              <a:rPr lang="ko-KR" altLang="en-US" dirty="0"/>
              <a:t>앱 및 기능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네트워크 개념</a:t>
            </a:r>
            <a:r>
              <a:rPr lang="en-US" altLang="ko-KR" dirty="0"/>
              <a:t>, TCP/IP, 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2"/>
            <a:r>
              <a:rPr lang="ko-KR" altLang="en-US" dirty="0"/>
              <a:t>컴퓨터 시스템 관리</a:t>
            </a:r>
            <a:r>
              <a:rPr lang="en-US" altLang="ko-KR" dirty="0"/>
              <a:t>(34%): </a:t>
            </a:r>
            <a:r>
              <a:rPr lang="ko-KR" altLang="en-US" dirty="0"/>
              <a:t>취급 데이터</a:t>
            </a:r>
            <a:r>
              <a:rPr lang="en-US" altLang="ko-KR" dirty="0"/>
              <a:t>, </a:t>
            </a:r>
            <a:r>
              <a:rPr lang="ko-KR" altLang="en-US" dirty="0"/>
              <a:t>정보 처리 방식</a:t>
            </a:r>
            <a:r>
              <a:rPr lang="en-US" altLang="ko-KR" dirty="0"/>
              <a:t>, </a:t>
            </a:r>
            <a:r>
              <a:rPr lang="ko-KR" altLang="en-US" dirty="0"/>
              <a:t>자료의 단위</a:t>
            </a:r>
            <a:r>
              <a:rPr lang="en-US" altLang="ko-KR" dirty="0"/>
              <a:t>, </a:t>
            </a:r>
            <a:r>
              <a:rPr lang="ko-KR" altLang="en-US" dirty="0"/>
              <a:t>외부적 표현방식</a:t>
            </a:r>
            <a:r>
              <a:rPr lang="en-US" altLang="ko-KR" dirty="0"/>
              <a:t>, </a:t>
            </a:r>
            <a:r>
              <a:rPr lang="ko-KR" altLang="en-US" dirty="0"/>
              <a:t>제어장치</a:t>
            </a:r>
            <a:r>
              <a:rPr lang="en-US" altLang="ko-KR" dirty="0"/>
              <a:t>, </a:t>
            </a:r>
            <a:r>
              <a:rPr lang="ko-KR" altLang="en-US" dirty="0"/>
              <a:t>연산장치</a:t>
            </a:r>
            <a:r>
              <a:rPr lang="en-US" altLang="ko-KR" dirty="0"/>
              <a:t>,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캐시메모리</a:t>
            </a:r>
            <a:r>
              <a:rPr lang="en-US" altLang="ko-KR" dirty="0"/>
              <a:t>, </a:t>
            </a:r>
            <a:r>
              <a:rPr lang="ko-KR" altLang="en-US" dirty="0"/>
              <a:t>가상메모리</a:t>
            </a:r>
            <a:r>
              <a:rPr lang="en-US" altLang="ko-KR" dirty="0"/>
              <a:t>, </a:t>
            </a:r>
            <a:r>
              <a:rPr lang="ko-KR" altLang="en-US" dirty="0"/>
              <a:t>포트</a:t>
            </a:r>
            <a:r>
              <a:rPr lang="en-US" altLang="ko-KR" dirty="0"/>
              <a:t>,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시스템 최적화</a:t>
            </a:r>
            <a:endParaRPr lang="en-US" altLang="ko-KR" dirty="0"/>
          </a:p>
          <a:p>
            <a:pPr lvl="2"/>
            <a:r>
              <a:rPr lang="ko-KR" altLang="en-US" dirty="0"/>
              <a:t>인터넷활용</a:t>
            </a:r>
            <a:r>
              <a:rPr lang="en-US" altLang="ko-KR" dirty="0"/>
              <a:t>(15%)/</a:t>
            </a:r>
            <a:r>
              <a:rPr lang="ko-KR" altLang="en-US" dirty="0"/>
              <a:t>멀티미디어 개념 및 운용</a:t>
            </a:r>
            <a:r>
              <a:rPr lang="en-US" altLang="ko-KR" dirty="0"/>
              <a:t>(10%)/</a:t>
            </a:r>
            <a:r>
              <a:rPr lang="ko-KR" altLang="en-US" dirty="0"/>
              <a:t>정보통신일반</a:t>
            </a:r>
            <a:r>
              <a:rPr lang="en-US" altLang="ko-KR" dirty="0"/>
              <a:t>(4%) : 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기본포트번호</a:t>
            </a:r>
            <a:r>
              <a:rPr lang="en-US" altLang="ko-KR" dirty="0"/>
              <a:t>, HTTP,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/>
              <a:t>프로토콜</a:t>
            </a:r>
            <a:r>
              <a:rPr lang="en-US" altLang="ko-KR" dirty="0"/>
              <a:t>, FTP,</a:t>
            </a:r>
            <a:r>
              <a:rPr lang="ko-KR" altLang="en-US" dirty="0"/>
              <a:t> 블루투스</a:t>
            </a:r>
            <a:r>
              <a:rPr lang="en-US" altLang="ko-KR" dirty="0"/>
              <a:t>,</a:t>
            </a:r>
            <a:r>
              <a:rPr lang="ko-KR" altLang="en-US" dirty="0"/>
              <a:t> 유비쿼터스</a:t>
            </a:r>
            <a:r>
              <a:rPr lang="en-US" altLang="ko-KR" dirty="0"/>
              <a:t>, </a:t>
            </a:r>
            <a:r>
              <a:rPr lang="ko-KR" altLang="en-US" dirty="0"/>
              <a:t>인트라넷</a:t>
            </a:r>
            <a:r>
              <a:rPr lang="en-US" altLang="ko-KR" dirty="0"/>
              <a:t>, MP3, MPEG, </a:t>
            </a:r>
            <a:r>
              <a:rPr lang="ko-KR" altLang="en-US" dirty="0"/>
              <a:t>반 이중</a:t>
            </a:r>
            <a:r>
              <a:rPr lang="en-US" altLang="ko-KR" dirty="0"/>
              <a:t>/</a:t>
            </a:r>
            <a:r>
              <a:rPr lang="ko-KR" altLang="en-US" dirty="0"/>
              <a:t>전 이중 방식</a:t>
            </a:r>
            <a:r>
              <a:rPr lang="en-US" altLang="ko-KR" dirty="0"/>
              <a:t>, </a:t>
            </a:r>
            <a:r>
              <a:rPr lang="ko-KR" altLang="en-US" dirty="0"/>
              <a:t>사물인터넷</a:t>
            </a:r>
            <a:endParaRPr lang="en-US" altLang="ko-KR" dirty="0"/>
          </a:p>
          <a:p>
            <a:pPr lvl="2"/>
            <a:r>
              <a:rPr lang="ko-KR" altLang="en-US" dirty="0"/>
              <a:t>컴퓨터 시스템 보호</a:t>
            </a:r>
            <a:r>
              <a:rPr lang="en-US" altLang="ko-KR" dirty="0"/>
              <a:t>(7%) : </a:t>
            </a:r>
            <a:r>
              <a:rPr lang="ko-KR" altLang="en-US" dirty="0"/>
              <a:t>저작권</a:t>
            </a:r>
            <a:r>
              <a:rPr lang="en-US" altLang="ko-KR" dirty="0"/>
              <a:t>, </a:t>
            </a:r>
            <a:r>
              <a:rPr lang="ko-KR" altLang="en-US" dirty="0"/>
              <a:t>개인정보 보호</a:t>
            </a:r>
            <a:r>
              <a:rPr lang="en-US" altLang="ko-KR" dirty="0"/>
              <a:t>, </a:t>
            </a:r>
            <a:r>
              <a:rPr lang="ko-KR" altLang="en-US" dirty="0"/>
              <a:t>컴퓨터 범죄</a:t>
            </a:r>
            <a:r>
              <a:rPr lang="en-US" altLang="ko-KR" dirty="0"/>
              <a:t>, </a:t>
            </a:r>
            <a:r>
              <a:rPr lang="ko-KR" altLang="en-US" dirty="0"/>
              <a:t>인터넷부정행위</a:t>
            </a:r>
            <a:r>
              <a:rPr lang="en-US" altLang="ko-KR" dirty="0"/>
              <a:t>, </a:t>
            </a:r>
            <a:r>
              <a:rPr lang="ko-KR" altLang="en-US" dirty="0"/>
              <a:t>시스템보안</a:t>
            </a:r>
            <a:r>
              <a:rPr lang="en-US" altLang="ko-KR" dirty="0"/>
              <a:t>, </a:t>
            </a:r>
            <a:r>
              <a:rPr lang="ko-KR" altLang="en-US" dirty="0"/>
              <a:t>바이러스</a:t>
            </a:r>
          </a:p>
        </p:txBody>
      </p:sp>
    </p:spTree>
    <p:extLst>
      <p:ext uri="{BB962C8B-B14F-4D97-AF65-F5344CB8AC3E}">
        <p14:creationId xmlns:p14="http://schemas.microsoft.com/office/powerpoint/2010/main" val="149166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128F-64DD-0877-0A77-63C29B0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활용 능력 </a:t>
            </a:r>
            <a:r>
              <a:rPr lang="en-US" altLang="ko-KR" dirty="0"/>
              <a:t>2</a:t>
            </a:r>
            <a:r>
              <a:rPr lang="ko-KR" altLang="en-US" dirty="0"/>
              <a:t>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B81B-4D7A-FC53-8E49-F6987D83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스트레드시트</a:t>
            </a:r>
            <a:r>
              <a:rPr lang="en-US" altLang="ko-KR" dirty="0"/>
              <a:t>(</a:t>
            </a:r>
            <a:r>
              <a:rPr lang="ko-KR" altLang="en-US" dirty="0"/>
              <a:t>필기과목</a:t>
            </a:r>
            <a:r>
              <a:rPr lang="en-US" altLang="ko-KR" dirty="0"/>
              <a:t>):20</a:t>
            </a:r>
            <a:r>
              <a:rPr lang="ko-KR" altLang="en-US" dirty="0"/>
              <a:t>문항</a:t>
            </a:r>
            <a:r>
              <a:rPr lang="en-US" altLang="ko-KR" dirty="0"/>
              <a:t>-excel</a:t>
            </a:r>
          </a:p>
          <a:p>
            <a:pPr lvl="2"/>
            <a:r>
              <a:rPr lang="ko-KR" altLang="en-US" dirty="0" err="1"/>
              <a:t>스트레드시트</a:t>
            </a:r>
            <a:r>
              <a:rPr lang="ko-KR" altLang="en-US" dirty="0"/>
              <a:t> 개요</a:t>
            </a:r>
            <a:r>
              <a:rPr lang="en-US" altLang="ko-KR" dirty="0"/>
              <a:t>(6%) : </a:t>
            </a:r>
            <a:r>
              <a:rPr lang="ko-KR" altLang="en-US" dirty="0" err="1"/>
              <a:t>스트레드</a:t>
            </a:r>
            <a:r>
              <a:rPr lang="ko-KR" altLang="en-US" dirty="0"/>
              <a:t> 시트</a:t>
            </a:r>
            <a:r>
              <a:rPr lang="en-US" altLang="ko-KR" dirty="0"/>
              <a:t>, </a:t>
            </a:r>
            <a:r>
              <a:rPr lang="ko-KR" altLang="en-US" dirty="0"/>
              <a:t>빠른 실행도구</a:t>
            </a:r>
            <a:r>
              <a:rPr lang="en-US" altLang="ko-KR" dirty="0"/>
              <a:t>, </a:t>
            </a:r>
            <a:r>
              <a:rPr lang="ko-KR" altLang="en-US" dirty="0"/>
              <a:t>일반옵션</a:t>
            </a:r>
            <a:r>
              <a:rPr lang="en-US" altLang="ko-KR" dirty="0"/>
              <a:t>, </a:t>
            </a:r>
            <a:r>
              <a:rPr lang="ko-KR" altLang="en-US" dirty="0"/>
              <a:t>시트</a:t>
            </a:r>
            <a:endParaRPr lang="en-US" altLang="ko-KR" dirty="0"/>
          </a:p>
          <a:p>
            <a:pPr lvl="2"/>
            <a:r>
              <a:rPr lang="ko-KR" altLang="en-US" dirty="0"/>
              <a:t>데이터 입력 및 편집</a:t>
            </a:r>
            <a:r>
              <a:rPr lang="en-US" altLang="ko-KR" dirty="0"/>
              <a:t>(20%): </a:t>
            </a:r>
            <a:r>
              <a:rPr lang="ko-KR" altLang="en-US" dirty="0" err="1"/>
              <a:t>셀포인터</a:t>
            </a:r>
            <a:r>
              <a:rPr lang="en-US" altLang="ko-KR" dirty="0"/>
              <a:t>, </a:t>
            </a:r>
            <a:r>
              <a:rPr lang="ko-KR" altLang="en-US" dirty="0"/>
              <a:t>하이퍼링크</a:t>
            </a:r>
            <a:r>
              <a:rPr lang="en-US" altLang="ko-KR" dirty="0"/>
              <a:t>,</a:t>
            </a:r>
            <a:r>
              <a:rPr lang="ko-KR" altLang="en-US" dirty="0"/>
              <a:t>채우기</a:t>
            </a:r>
            <a:r>
              <a:rPr lang="en-US" altLang="ko-KR" dirty="0"/>
              <a:t> </a:t>
            </a:r>
            <a:r>
              <a:rPr lang="ko-KR" altLang="en-US" dirty="0"/>
              <a:t>핸들</a:t>
            </a:r>
            <a:r>
              <a:rPr lang="en-US" altLang="ko-KR" dirty="0"/>
              <a:t>, </a:t>
            </a:r>
            <a:r>
              <a:rPr lang="ko-KR" altLang="en-US" dirty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사용자 지정 표시형식</a:t>
            </a:r>
            <a:r>
              <a:rPr lang="en-US" altLang="ko-KR" dirty="0"/>
              <a:t>, </a:t>
            </a:r>
            <a:r>
              <a:rPr lang="ko-KR" altLang="en-US" dirty="0"/>
              <a:t>조건부 서식</a:t>
            </a:r>
            <a:endParaRPr lang="en-US" altLang="ko-KR" dirty="0"/>
          </a:p>
          <a:p>
            <a:pPr lvl="2"/>
            <a:r>
              <a:rPr lang="ko-KR" altLang="en-US" dirty="0"/>
              <a:t>수식 활용</a:t>
            </a:r>
            <a:r>
              <a:rPr lang="en-US" altLang="ko-KR" dirty="0"/>
              <a:t>(25%) :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셀 참조</a:t>
            </a:r>
            <a:r>
              <a:rPr lang="en-US" altLang="ko-KR" dirty="0"/>
              <a:t>, </a:t>
            </a:r>
            <a:r>
              <a:rPr lang="ko-KR" altLang="en-US" dirty="0"/>
              <a:t>이름 작성규칙</a:t>
            </a:r>
            <a:r>
              <a:rPr lang="en-US" altLang="ko-KR" dirty="0"/>
              <a:t>, </a:t>
            </a:r>
            <a:r>
              <a:rPr lang="ko-KR" altLang="en-US" dirty="0"/>
              <a:t>여러 함수들</a:t>
            </a:r>
            <a:endParaRPr lang="en-US" altLang="ko-KR" dirty="0"/>
          </a:p>
          <a:p>
            <a:pPr lvl="2"/>
            <a:r>
              <a:rPr lang="ko-KR" altLang="en-US" dirty="0"/>
              <a:t>데이터 관리 및 분석</a:t>
            </a:r>
            <a:r>
              <a:rPr lang="en-US" altLang="ko-KR" dirty="0"/>
              <a:t>(18%) :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자동필터</a:t>
            </a:r>
            <a:r>
              <a:rPr lang="en-US" altLang="ko-KR" dirty="0"/>
              <a:t>, </a:t>
            </a:r>
            <a:r>
              <a:rPr lang="ko-KR" altLang="en-US" dirty="0"/>
              <a:t>고급필터</a:t>
            </a:r>
            <a:r>
              <a:rPr lang="en-US" altLang="ko-KR" dirty="0"/>
              <a:t>, </a:t>
            </a:r>
            <a:r>
              <a:rPr lang="ko-KR" altLang="en-US" dirty="0"/>
              <a:t>텍스트 나누기</a:t>
            </a:r>
            <a:r>
              <a:rPr lang="en-US" altLang="ko-KR" dirty="0"/>
              <a:t>,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데이터 유효성 검사</a:t>
            </a:r>
            <a:r>
              <a:rPr lang="en-US" altLang="ko-KR" dirty="0"/>
              <a:t>, </a:t>
            </a:r>
            <a:r>
              <a:rPr lang="ko-KR" altLang="en-US" dirty="0"/>
              <a:t>부분합</a:t>
            </a:r>
            <a:r>
              <a:rPr lang="en-US" altLang="ko-KR" dirty="0"/>
              <a:t>, </a:t>
            </a:r>
            <a:r>
              <a:rPr lang="ko-KR" altLang="en-US" dirty="0"/>
              <a:t>데이터 표</a:t>
            </a:r>
            <a:r>
              <a:rPr lang="en-US" altLang="ko-KR" dirty="0"/>
              <a:t>, </a:t>
            </a:r>
            <a:r>
              <a:rPr lang="ko-KR" altLang="en-US" dirty="0" err="1"/>
              <a:t>피벳테이블</a:t>
            </a:r>
            <a:r>
              <a:rPr lang="en-US" altLang="ko-KR" dirty="0"/>
              <a:t>, </a:t>
            </a:r>
            <a:r>
              <a:rPr lang="ko-KR" altLang="en-US" dirty="0" err="1"/>
              <a:t>목표값</a:t>
            </a:r>
            <a:r>
              <a:rPr lang="ko-KR" altLang="en-US" dirty="0"/>
              <a:t> 찾기</a:t>
            </a:r>
            <a:r>
              <a:rPr lang="en-US" altLang="ko-KR" dirty="0"/>
              <a:t>,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출력</a:t>
            </a:r>
            <a:r>
              <a:rPr lang="en-US" altLang="ko-KR" dirty="0"/>
              <a:t>(9%) : </a:t>
            </a:r>
            <a:r>
              <a:rPr lang="ko-KR" altLang="en-US" dirty="0"/>
              <a:t>인쇄 미리보기</a:t>
            </a:r>
            <a:r>
              <a:rPr lang="en-US" altLang="ko-KR" dirty="0"/>
              <a:t>, </a:t>
            </a:r>
            <a:r>
              <a:rPr lang="ko-KR" altLang="en-US" dirty="0"/>
              <a:t>페이지 설정 페이지 나누기</a:t>
            </a:r>
            <a:r>
              <a:rPr lang="en-US" altLang="ko-KR" dirty="0"/>
              <a:t>, </a:t>
            </a:r>
            <a:r>
              <a:rPr lang="ko-KR" altLang="en-US" dirty="0"/>
              <a:t>화면 제어</a:t>
            </a:r>
            <a:endParaRPr lang="en-US" altLang="ko-KR" dirty="0"/>
          </a:p>
          <a:p>
            <a:pPr lvl="2"/>
            <a:r>
              <a:rPr lang="ko-KR" altLang="en-US" dirty="0" err="1"/>
              <a:t>챠트</a:t>
            </a:r>
            <a:r>
              <a:rPr lang="ko-KR" altLang="en-US" dirty="0"/>
              <a:t> 생성 및 활용</a:t>
            </a:r>
            <a:r>
              <a:rPr lang="en-US" altLang="ko-KR" dirty="0"/>
              <a:t>(14%) : </a:t>
            </a:r>
            <a:r>
              <a:rPr lang="ko-KR" altLang="en-US" dirty="0" err="1"/>
              <a:t>챠트의</a:t>
            </a:r>
            <a:r>
              <a:rPr lang="ko-KR" altLang="en-US" dirty="0"/>
              <a:t> 구성 요소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챠트들</a:t>
            </a:r>
            <a:r>
              <a:rPr lang="en-US" altLang="ko-KR" dirty="0"/>
              <a:t>(</a:t>
            </a:r>
            <a:r>
              <a:rPr lang="ko-KR" altLang="en-US" dirty="0" err="1"/>
              <a:t>꺽은선</a:t>
            </a:r>
            <a:r>
              <a:rPr lang="en-US" altLang="ko-KR" dirty="0"/>
              <a:t>, </a:t>
            </a:r>
            <a:r>
              <a:rPr lang="ko-KR" altLang="en-US" dirty="0"/>
              <a:t>원형</a:t>
            </a:r>
            <a:r>
              <a:rPr lang="en-US" altLang="ko-KR" dirty="0"/>
              <a:t>, </a:t>
            </a:r>
            <a:r>
              <a:rPr lang="ko-KR" altLang="en-US" dirty="0"/>
              <a:t>분산형</a:t>
            </a:r>
            <a:r>
              <a:rPr lang="en-US" altLang="ko-KR" dirty="0"/>
              <a:t>, </a:t>
            </a:r>
            <a:r>
              <a:rPr lang="ko-KR" altLang="en-US" dirty="0"/>
              <a:t>도넛형</a:t>
            </a:r>
            <a:r>
              <a:rPr lang="en-US" altLang="ko-KR" dirty="0"/>
              <a:t>, </a:t>
            </a:r>
            <a:r>
              <a:rPr lang="ko-KR" altLang="en-US" dirty="0"/>
              <a:t>방사형</a:t>
            </a:r>
            <a:r>
              <a:rPr lang="en-US" altLang="ko-KR" dirty="0"/>
              <a:t>, </a:t>
            </a:r>
            <a:r>
              <a:rPr lang="ko-KR" altLang="en-US" dirty="0"/>
              <a:t>이중 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매크로 작성</a:t>
            </a:r>
            <a:r>
              <a:rPr lang="en-US" altLang="ko-KR" dirty="0"/>
              <a:t>(8%) : </a:t>
            </a:r>
            <a:r>
              <a:rPr lang="ko-KR" altLang="en-US" dirty="0"/>
              <a:t>매크로 개요</a:t>
            </a:r>
            <a:r>
              <a:rPr lang="en-US" altLang="ko-KR" dirty="0"/>
              <a:t>, </a:t>
            </a:r>
            <a:r>
              <a:rPr lang="ko-KR" altLang="en-US" dirty="0"/>
              <a:t>매크로 기록</a:t>
            </a:r>
            <a:r>
              <a:rPr lang="en-US" altLang="ko-KR" dirty="0"/>
              <a:t>,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50057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6869-071B-5448-33A4-9229127E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활용 능력 </a:t>
            </a:r>
            <a:r>
              <a:rPr lang="en-US" altLang="ko-KR" dirty="0"/>
              <a:t>2</a:t>
            </a:r>
            <a:r>
              <a:rPr lang="ko-KR" altLang="en-US" dirty="0"/>
              <a:t>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14BA5-D62D-DB4B-D198-9272B9DF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실습파일 다운</a:t>
            </a:r>
            <a:endParaRPr lang="en-US" altLang="ko-KR" sz="2400" dirty="0"/>
          </a:p>
          <a:p>
            <a:pPr lvl="1"/>
            <a:r>
              <a:rPr lang="ko-KR" altLang="en-US" sz="2000" dirty="0"/>
              <a:t>이기적 </a:t>
            </a:r>
            <a:r>
              <a:rPr lang="ko-KR" altLang="en-US" sz="2000" dirty="0" err="1"/>
              <a:t>영진닷컴</a:t>
            </a:r>
            <a:r>
              <a:rPr lang="ko-KR" altLang="en-US" sz="2000" dirty="0"/>
              <a:t> 홈페이지</a:t>
            </a:r>
            <a:r>
              <a:rPr lang="en-US" altLang="ko-KR" sz="2000" dirty="0"/>
              <a:t>(license.youngjin.com)</a:t>
            </a:r>
          </a:p>
          <a:p>
            <a:pPr lvl="1"/>
            <a:r>
              <a:rPr lang="ko-KR" altLang="en-US" sz="2000" dirty="0"/>
              <a:t>자료실</a:t>
            </a:r>
            <a:r>
              <a:rPr lang="en-US" altLang="ko-KR" sz="2000" dirty="0"/>
              <a:t>-</a:t>
            </a:r>
            <a:r>
              <a:rPr lang="ko-KR" altLang="en-US" sz="2000" dirty="0"/>
              <a:t>컴퓨터활용능력 게시판</a:t>
            </a:r>
            <a:endParaRPr lang="en-US" altLang="ko-KR" sz="2000" dirty="0"/>
          </a:p>
          <a:p>
            <a:pPr lvl="1"/>
            <a:r>
              <a:rPr lang="en-US" altLang="ko-KR" sz="2000" dirty="0"/>
              <a:t>2024 </a:t>
            </a:r>
            <a:r>
              <a:rPr lang="ko-KR" altLang="en-US" sz="2000" dirty="0"/>
              <a:t>컴퓨터활용능력 </a:t>
            </a:r>
            <a:r>
              <a:rPr lang="en-US" altLang="ko-KR" sz="2000" dirty="0"/>
              <a:t>2</a:t>
            </a:r>
            <a:r>
              <a:rPr lang="ko-KR" altLang="en-US" sz="2000" dirty="0"/>
              <a:t>급 상시 시험 </a:t>
            </a:r>
            <a:r>
              <a:rPr lang="ko-KR" altLang="en-US" sz="2000" dirty="0" err="1"/>
              <a:t>공략집</a:t>
            </a:r>
            <a:r>
              <a:rPr lang="ko-KR" altLang="en-US" sz="2000" dirty="0"/>
              <a:t> 다운받은 후 압축 풀어 폴더 생성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웹 사이트 자동 채점</a:t>
            </a:r>
            <a:endParaRPr lang="en-US" altLang="ko-KR" sz="2400" dirty="0"/>
          </a:p>
          <a:p>
            <a:pPr lvl="1"/>
            <a:r>
              <a:rPr lang="en-US" altLang="ko-KR" sz="2000" dirty="0"/>
              <a:t>http://www.comlicense.co.kr</a:t>
            </a:r>
          </a:p>
          <a:p>
            <a:pPr lvl="1"/>
            <a:r>
              <a:rPr lang="ko-KR" altLang="en-US" sz="2000" dirty="0"/>
              <a:t>교재</a:t>
            </a:r>
            <a:r>
              <a:rPr lang="en-US" altLang="ko-KR" sz="2000" dirty="0"/>
              <a:t> </a:t>
            </a:r>
            <a:r>
              <a:rPr lang="ko-KR" altLang="en-US" sz="2000" dirty="0"/>
              <a:t>선택 후 완료</a:t>
            </a:r>
            <a:r>
              <a:rPr lang="en-US" altLang="ko-KR" sz="2000" dirty="0"/>
              <a:t>(</a:t>
            </a:r>
            <a:r>
              <a:rPr lang="ko-KR" altLang="en-US" sz="2000" dirty="0"/>
              <a:t>년도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교재명</a:t>
            </a:r>
            <a:r>
              <a:rPr lang="ko-KR" altLang="en-US" sz="2000" dirty="0"/>
              <a:t> 확인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 err="1"/>
              <a:t>회차</a:t>
            </a:r>
            <a:r>
              <a:rPr lang="ko-KR" altLang="en-US" sz="2000" dirty="0"/>
              <a:t> 선택에서 정답파일을 선택</a:t>
            </a:r>
            <a:r>
              <a:rPr lang="en-US" altLang="ko-KR" sz="2000" dirty="0"/>
              <a:t>, </a:t>
            </a:r>
            <a:r>
              <a:rPr lang="ko-KR" altLang="en-US" sz="2000" dirty="0"/>
              <a:t>작성파일선택에서 찾아보기 버튼을 클릭하여 수험자가 작성한 파일 </a:t>
            </a:r>
            <a:r>
              <a:rPr lang="en-US" altLang="ko-KR" sz="2000" dirty="0"/>
              <a:t>load, </a:t>
            </a:r>
            <a:r>
              <a:rPr lang="ko-KR" altLang="en-US" sz="2000" dirty="0"/>
              <a:t>채점시작</a:t>
            </a:r>
            <a:endParaRPr lang="en-US" altLang="ko-KR" sz="20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년간 채점서비스 사용가능</a:t>
            </a:r>
            <a:r>
              <a:rPr lang="en-US" altLang="ko-KR" sz="2000" dirty="0"/>
              <a:t>. </a:t>
            </a:r>
            <a:r>
              <a:rPr lang="ko-KR" altLang="en-US" sz="2000" dirty="0"/>
              <a:t>인터넷 사용가능한 장소에서만 가능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948064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627</Words>
  <Application>Microsoft Office PowerPoint</Application>
  <PresentationFormat>와이드스크린</PresentationFormat>
  <Paragraphs>59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 Semilight</vt:lpstr>
      <vt:lpstr>맑은 고딕</vt:lpstr>
      <vt:lpstr>맑은 고딕</vt:lpstr>
      <vt:lpstr>Arial</vt:lpstr>
      <vt:lpstr>ConfettiVTI</vt:lpstr>
      <vt:lpstr>컴활 2급 자격증 개요</vt:lpstr>
      <vt:lpstr>컴퓨터 활용 능력 2급</vt:lpstr>
      <vt:lpstr>컴퓨터 활용 능력 2급</vt:lpstr>
      <vt:lpstr>컴퓨터 활용 능력 2급</vt:lpstr>
      <vt:lpstr>컴퓨터 활용 능력 2급</vt:lpstr>
      <vt:lpstr>컴퓨터 활용 능력 2급</vt:lpstr>
      <vt:lpstr>컴퓨터 활용 능력 2급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하정 최</dc:creator>
  <cp:lastModifiedBy>하정 최</cp:lastModifiedBy>
  <cp:revision>4</cp:revision>
  <dcterms:created xsi:type="dcterms:W3CDTF">2024-07-01T12:00:45Z</dcterms:created>
  <dcterms:modified xsi:type="dcterms:W3CDTF">2024-07-01T13:37:24Z</dcterms:modified>
</cp:coreProperties>
</file>