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57" r:id="rId2"/>
    <p:sldId id="262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9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300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7" r:id="rId3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2023-06-25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2023-06-25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aff3f462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aaff3f462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aff3f462e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aaff3f462e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aff3f462e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aaff3f462e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aff3f462e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aaff3f462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aff3f462e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aaff3f462e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aff3f462e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aaff3f462e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aff3f462e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aaff3f462e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aff3f462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aaff3f462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aff3f462e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aaff3f462e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aff3f462e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aaff3f462e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aff3f462e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aaff3f462e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aff3f462e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aaff3f462e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aff3f462e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aaff3f462e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aff3f462e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aaff3f462e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aff3f462e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gaaff3f462e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aff3f462e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aaff3f462e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aff3f462e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aaff3f462e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aff3f462e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aaff3f462e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aff3f462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aaff3f462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aff3f462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aaff3f462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aff3f46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aaff3f46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aff3f462e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aaff3f462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aff3f462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aaff3f462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aff3f462e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aaff3f462e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aff3f462e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aaff3f462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2023-06-25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2023-06-25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2023-06-25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2023-06-25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2023-06-25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2023-06-25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2023-06-25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2023-06-25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2023-06-25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2023-06-25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2023-06-25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2023-06-25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딕셔너리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Hajung</a:t>
            </a: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CHoi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aff3f462e_1_29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aaff3f462e_1_29"/>
          <p:cNvSpPr txBox="1">
            <a:spLocks noGrp="1"/>
          </p:cNvSpPr>
          <p:nvPr>
            <p:ph type="title"/>
          </p:nvPr>
        </p:nvSpPr>
        <p:spPr>
          <a:xfrm>
            <a:off x="424037" y="383276"/>
            <a:ext cx="11343925" cy="87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en-US" altLang="ko-KR" sz="3200" dirty="0"/>
              <a:t>7</a:t>
            </a:r>
            <a:r>
              <a:rPr lang="ko-KR" sz="3200" dirty="0"/>
              <a:t>.</a:t>
            </a:r>
            <a:r>
              <a:rPr lang="en-US" altLang="ko-KR" sz="3200" dirty="0"/>
              <a:t>18</a:t>
            </a:r>
            <a:r>
              <a:rPr lang="ko-KR" sz="3200" dirty="0"/>
              <a:t> </a:t>
            </a:r>
            <a:r>
              <a:rPr lang="ko-KR" sz="3200" dirty="0" err="1"/>
              <a:t>딕셔너리의</a:t>
            </a:r>
            <a:r>
              <a:rPr lang="ko-KR" sz="3200" dirty="0"/>
              <a:t> 다양하고 멋진 기능들</a:t>
            </a:r>
            <a:r>
              <a:rPr lang="ko-KR" altLang="en-US" sz="3200" dirty="0"/>
              <a:t>을 수행하는 메소드</a:t>
            </a:r>
            <a:endParaRPr sz="3600" dirty="0"/>
          </a:p>
        </p:txBody>
      </p:sp>
      <p:sp>
        <p:nvSpPr>
          <p:cNvPr id="161" name="Google Shape;161;gaaff3f462e_1_29"/>
          <p:cNvSpPr txBox="1">
            <a:spLocks noGrp="1"/>
          </p:cNvSpPr>
          <p:nvPr>
            <p:ph idx="1"/>
          </p:nvPr>
        </p:nvSpPr>
        <p:spPr>
          <a:xfrm>
            <a:off x="552239" y="1338606"/>
            <a:ext cx="10916700" cy="478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000" dirty="0" err="1"/>
              <a:t>딕셔너리의</a:t>
            </a:r>
            <a:r>
              <a:rPr lang="ko-KR" sz="2000" dirty="0"/>
              <a:t> 모든 항목을 하나씩 출력하려면 리스트처럼 </a:t>
            </a:r>
            <a:r>
              <a:rPr lang="ko-KR" sz="2000" dirty="0" err="1"/>
              <a:t>for</a:t>
            </a:r>
            <a:r>
              <a:rPr lang="ko-KR" sz="2000" dirty="0"/>
              <a:t> 루프를 사용.</a:t>
            </a:r>
            <a:endParaRPr sz="20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000" dirty="0" err="1"/>
              <a:t>keys</a:t>
            </a:r>
            <a:r>
              <a:rPr lang="ko-KR" sz="2000" dirty="0"/>
              <a:t>()메소드는 </a:t>
            </a:r>
            <a:r>
              <a:rPr lang="ko-KR" sz="2000" dirty="0" err="1"/>
              <a:t>딕셔너리에</a:t>
            </a:r>
            <a:r>
              <a:rPr lang="ko-KR" sz="2000" dirty="0"/>
              <a:t> 있는 키 항목을 시퀀스로 반환하므로, 이 값을 받아서 </a:t>
            </a:r>
            <a:r>
              <a:rPr lang="ko-KR" sz="2000" dirty="0" err="1"/>
              <a:t>phone_book</a:t>
            </a:r>
            <a:r>
              <a:rPr lang="ko-KR" sz="2000" dirty="0"/>
              <a:t>[</a:t>
            </a:r>
            <a:r>
              <a:rPr lang="ko-KR" sz="2000" dirty="0" err="1"/>
              <a:t>key</a:t>
            </a:r>
            <a:r>
              <a:rPr lang="ko-KR" sz="2000" dirty="0"/>
              <a:t>]로 접근.</a:t>
            </a:r>
            <a:endParaRPr lang="en-US" altLang="ko-KR" sz="2000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sz="2000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-US" altLang="ko-KR" sz="2000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000" dirty="0" err="1"/>
              <a:t>딕셔너리</a:t>
            </a:r>
            <a:r>
              <a:rPr lang="ko-KR" sz="2000" dirty="0"/>
              <a:t> 안에서 항목들은 자동으로 정렬되지 않</a:t>
            </a:r>
            <a:r>
              <a:rPr lang="ko-KR" altLang="en-US" sz="2000" dirty="0"/>
              <a:t>음</a:t>
            </a:r>
            <a:r>
              <a:rPr lang="ko-KR" sz="2000" dirty="0"/>
              <a:t>.</a:t>
            </a:r>
            <a:endParaRPr sz="2000"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000" dirty="0" err="1"/>
              <a:t>sorted</a:t>
            </a:r>
            <a:r>
              <a:rPr lang="ko-KR" sz="2000" dirty="0"/>
              <a:t>() 함수를 사용하여서 </a:t>
            </a:r>
            <a:r>
              <a:rPr lang="ko-KR" sz="2000" dirty="0" err="1"/>
              <a:t>딕셔너리의</a:t>
            </a:r>
            <a:r>
              <a:rPr lang="ko-KR" sz="2000" dirty="0"/>
              <a:t> 키를 기준으로 정렬을 수행.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0" y="3114964"/>
            <a:ext cx="11240964" cy="20268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aff3f462e_1_40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aaff3f462e_1_40"/>
          <p:cNvSpPr txBox="1">
            <a:spLocks noGrp="1"/>
          </p:cNvSpPr>
          <p:nvPr>
            <p:ph idx="1"/>
          </p:nvPr>
        </p:nvSpPr>
        <p:spPr>
          <a:xfrm>
            <a:off x="552239" y="1089891"/>
            <a:ext cx="10916700" cy="503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000" dirty="0" err="1"/>
              <a:t>sorted</a:t>
            </a:r>
            <a:r>
              <a:rPr lang="ko-KR" sz="2000" dirty="0"/>
              <a:t>() 함수는 </a:t>
            </a:r>
            <a:r>
              <a:rPr lang="ko-KR" sz="2000" dirty="0" err="1"/>
              <a:t>phone_book.item</a:t>
            </a:r>
            <a:r>
              <a:rPr lang="ko-KR" sz="2000" dirty="0"/>
              <a:t>()와 같이 키, 값의 </a:t>
            </a:r>
            <a:r>
              <a:rPr lang="ko-KR" sz="2000" dirty="0" err="1"/>
              <a:t>튜플</a:t>
            </a:r>
            <a:r>
              <a:rPr lang="ko-KR" sz="2000" dirty="0"/>
              <a:t> 쌍을 받아 이를 정렬.</a:t>
            </a:r>
            <a:endParaRPr sz="20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000" dirty="0"/>
              <a:t>람다 표현식은 </a:t>
            </a:r>
            <a:r>
              <a:rPr lang="ko-KR" sz="2000" dirty="0" err="1"/>
              <a:t>x를</a:t>
            </a:r>
            <a:r>
              <a:rPr lang="ko-KR" sz="2000" dirty="0"/>
              <a:t> 인자로 받아 </a:t>
            </a:r>
            <a:r>
              <a:rPr lang="ko-KR" sz="2000" dirty="0" err="1"/>
              <a:t>x의</a:t>
            </a:r>
            <a:r>
              <a:rPr lang="ko-KR" sz="2000" dirty="0"/>
              <a:t> 첫 항목인 </a:t>
            </a:r>
            <a:r>
              <a:rPr lang="ko-KR" sz="2000" dirty="0" err="1"/>
              <a:t>x</a:t>
            </a:r>
            <a:r>
              <a:rPr lang="ko-KR" sz="2000" dirty="0"/>
              <a:t>[</a:t>
            </a:r>
            <a:r>
              <a:rPr lang="en-US" altLang="ko-KR" sz="2000" dirty="0"/>
              <a:t>0</a:t>
            </a:r>
            <a:r>
              <a:rPr lang="ko-KR" sz="2000" dirty="0"/>
              <a:t>]를 반환하는 기능을 한다.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-US" altLang="ko-KR" sz="2000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-US" altLang="ko-KR" sz="2000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000" dirty="0"/>
              <a:t>만일 </a:t>
            </a:r>
            <a:r>
              <a:rPr lang="ko-KR" sz="2000" dirty="0" err="1"/>
              <a:t>딕셔너리의</a:t>
            </a:r>
            <a:r>
              <a:rPr lang="ko-KR" sz="2000" dirty="0"/>
              <a:t> 항목을 삭제하려면 다음과 같이 </a:t>
            </a:r>
            <a:r>
              <a:rPr lang="ko-KR" sz="2000" dirty="0" err="1"/>
              <a:t>del을</a:t>
            </a:r>
            <a:r>
              <a:rPr lang="ko-KR" sz="2000" dirty="0"/>
              <a:t> 사용한다.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60" y="2382462"/>
            <a:ext cx="11134934" cy="17667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1" y="5072314"/>
            <a:ext cx="10960251" cy="1172392"/>
          </a:xfrm>
          <a:prstGeom prst="rect">
            <a:avLst/>
          </a:prstGeom>
        </p:spPr>
      </p:pic>
      <p:sp>
        <p:nvSpPr>
          <p:cNvPr id="8" name="Google Shape;160;gaaff3f462e_1_29"/>
          <p:cNvSpPr txBox="1">
            <a:spLocks/>
          </p:cNvSpPr>
          <p:nvPr/>
        </p:nvSpPr>
        <p:spPr>
          <a:xfrm>
            <a:off x="552239" y="216130"/>
            <a:ext cx="11343925" cy="87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400"/>
            </a:pPr>
            <a:r>
              <a:rPr lang="en-US" altLang="ko-KR" sz="3200" dirty="0"/>
              <a:t>7.18 </a:t>
            </a:r>
            <a:r>
              <a:rPr lang="ko-KR" altLang="en-US" sz="3200" dirty="0" err="1"/>
              <a:t>딕셔너리의</a:t>
            </a:r>
            <a:r>
              <a:rPr lang="ko-KR" altLang="en-US" sz="3200" dirty="0"/>
              <a:t> 다양하고 멋진 기능들을 수행하는 메소드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2" y="1787885"/>
            <a:ext cx="10958738" cy="3504248"/>
          </a:xfrm>
          <a:prstGeom prst="rect">
            <a:avLst/>
          </a:prstGeom>
        </p:spPr>
      </p:pic>
      <p:sp>
        <p:nvSpPr>
          <p:cNvPr id="3" name="Google Shape;160;gaaff3f462e_1_29"/>
          <p:cNvSpPr txBox="1">
            <a:spLocks noGrp="1"/>
          </p:cNvSpPr>
          <p:nvPr>
            <p:ph type="title"/>
          </p:nvPr>
        </p:nvSpPr>
        <p:spPr>
          <a:xfrm>
            <a:off x="552239" y="216130"/>
            <a:ext cx="11343925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en-US" altLang="ko-KR" sz="3200" dirty="0"/>
              <a:t>7.18</a:t>
            </a:r>
            <a:r>
              <a:rPr lang="ko-KR" sz="3200" dirty="0"/>
              <a:t> </a:t>
            </a:r>
            <a:r>
              <a:rPr lang="ko-KR" sz="3200" dirty="0" err="1"/>
              <a:t>딕셔너리의</a:t>
            </a:r>
            <a:r>
              <a:rPr lang="ko-KR" sz="3200" dirty="0"/>
              <a:t> 다양하고 멋진 기능들</a:t>
            </a:r>
            <a:r>
              <a:rPr lang="ko-KR" altLang="en-US" sz="3200" dirty="0"/>
              <a:t>을 수행하는 메소드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80391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aff3f462e_2_47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aaff3f462e_2_47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 b="1" dirty="0">
                <a:solidFill>
                  <a:schemeClr val="accent6"/>
                </a:solidFill>
              </a:rPr>
              <a:t>LA</a:t>
            </a:r>
            <a:r>
              <a:rPr lang="en-US" altLang="ko-KR" sz="3400" b="1" dirty="0">
                <a:solidFill>
                  <a:schemeClr val="accent6"/>
                </a:solidFill>
              </a:rPr>
              <a:t>B</a:t>
            </a:r>
            <a:r>
              <a:rPr lang="en-US" altLang="ko-KR" sz="3400" b="1" baseline="30000" dirty="0">
                <a:solidFill>
                  <a:schemeClr val="accent6"/>
                </a:solidFill>
              </a:rPr>
              <a:t>7</a:t>
            </a:r>
            <a:r>
              <a:rPr lang="ko-KR" sz="3400" b="1" baseline="30000" dirty="0">
                <a:solidFill>
                  <a:schemeClr val="accent6"/>
                </a:solidFill>
              </a:rPr>
              <a:t>-</a:t>
            </a:r>
            <a:r>
              <a:rPr lang="en-US" altLang="ko-KR" sz="3400" b="1" baseline="30000" dirty="0">
                <a:solidFill>
                  <a:schemeClr val="accent6"/>
                </a:solidFill>
              </a:rPr>
              <a:t>6</a:t>
            </a:r>
            <a:r>
              <a:rPr lang="ko-KR" sz="3400" dirty="0"/>
              <a:t> 편의점 재고 관리 프로그램을 만들자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4" y="1467678"/>
            <a:ext cx="8573696" cy="4191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aff3f462e_2_62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02;gaaff3f462e_2_47"/>
          <p:cNvSpPr txBox="1">
            <a:spLocks/>
          </p:cNvSpPr>
          <p:nvPr/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400"/>
            </a:pPr>
            <a:r>
              <a:rPr lang="en-US" altLang="ko-KR" sz="3400" b="1" dirty="0">
                <a:solidFill>
                  <a:schemeClr val="accent6"/>
                </a:solidFill>
              </a:rPr>
              <a:t>LAB</a:t>
            </a:r>
            <a:r>
              <a:rPr lang="en-US" altLang="ko-KR" sz="3400" b="1" baseline="30000" dirty="0">
                <a:solidFill>
                  <a:schemeClr val="accent6"/>
                </a:solidFill>
              </a:rPr>
              <a:t>7-6</a:t>
            </a:r>
            <a:r>
              <a:rPr lang="ko-KR" altLang="en-US" sz="3400" dirty="0"/>
              <a:t> 편의점 재고 관리 프로그램을 만들자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28" y="2260560"/>
            <a:ext cx="8688012" cy="15337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aff3f462e_2_75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gaaff3f462e_2_75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 b="1" dirty="0">
                <a:solidFill>
                  <a:schemeClr val="accent6"/>
                </a:solidFill>
              </a:rPr>
              <a:t>LA</a:t>
            </a:r>
            <a:r>
              <a:rPr lang="en-US" altLang="ko-KR" sz="3400" b="1" dirty="0">
                <a:solidFill>
                  <a:schemeClr val="accent6"/>
                </a:solidFill>
              </a:rPr>
              <a:t>B</a:t>
            </a:r>
            <a:r>
              <a:rPr lang="en-US" altLang="ko-KR" sz="3400" b="1" baseline="30000" dirty="0">
                <a:solidFill>
                  <a:schemeClr val="accent6"/>
                </a:solidFill>
              </a:rPr>
              <a:t>7</a:t>
            </a:r>
            <a:r>
              <a:rPr lang="ko-KR" sz="3400" b="1" baseline="30000" dirty="0">
                <a:solidFill>
                  <a:schemeClr val="accent6"/>
                </a:solidFill>
              </a:rPr>
              <a:t>-</a:t>
            </a:r>
            <a:r>
              <a:rPr lang="en-US" altLang="ko-KR" sz="3400" b="1" baseline="30000" dirty="0">
                <a:solidFill>
                  <a:schemeClr val="accent6"/>
                </a:solidFill>
              </a:rPr>
              <a:t>7</a:t>
            </a:r>
            <a:r>
              <a:rPr lang="ko-KR" sz="3400" dirty="0"/>
              <a:t> 영한 사전을 만들어 보자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58" y="1105800"/>
            <a:ext cx="8678486" cy="5353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aff3f462e_2_82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aaff3f462e_2_82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 b="1" dirty="0">
                <a:solidFill>
                  <a:schemeClr val="accent6"/>
                </a:solidFill>
              </a:rPr>
              <a:t>LA</a:t>
            </a:r>
            <a:r>
              <a:rPr lang="en-US" altLang="ko-KR" sz="3400" b="1" dirty="0">
                <a:solidFill>
                  <a:schemeClr val="accent6"/>
                </a:solidFill>
              </a:rPr>
              <a:t>B</a:t>
            </a:r>
            <a:r>
              <a:rPr lang="en-US" altLang="ko-KR" sz="3400" b="1" baseline="30000" dirty="0">
                <a:solidFill>
                  <a:schemeClr val="accent6"/>
                </a:solidFill>
              </a:rPr>
              <a:t>7</a:t>
            </a:r>
            <a:r>
              <a:rPr lang="ko-KR" sz="3400" b="1" baseline="30000" dirty="0">
                <a:solidFill>
                  <a:schemeClr val="accent6"/>
                </a:solidFill>
              </a:rPr>
              <a:t>-</a:t>
            </a:r>
            <a:r>
              <a:rPr lang="en-US" altLang="ko-KR" sz="3400" b="1" baseline="30000" dirty="0">
                <a:solidFill>
                  <a:schemeClr val="accent6"/>
                </a:solidFill>
              </a:rPr>
              <a:t>7</a:t>
            </a:r>
            <a:r>
              <a:rPr lang="ko-KR" sz="3400" b="1" dirty="0">
                <a:solidFill>
                  <a:schemeClr val="accent6"/>
                </a:solidFill>
              </a:rPr>
              <a:t> </a:t>
            </a:r>
            <a:r>
              <a:rPr lang="ko-KR" sz="3400" dirty="0"/>
              <a:t>영한 사전을 만들어 보자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58" y="1165676"/>
            <a:ext cx="7847689" cy="56091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798" y="4118469"/>
            <a:ext cx="6718177" cy="2008107"/>
          </a:xfrm>
          <a:prstGeom prst="rect">
            <a:avLst/>
          </a:prstGeom>
        </p:spPr>
      </p:pic>
      <p:sp>
        <p:nvSpPr>
          <p:cNvPr id="236" name="Google Shape;236;gaaff3f462e_1_86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aaff3f462e_1_86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8.5 </a:t>
            </a:r>
            <a:r>
              <a:rPr lang="ko-KR" altLang="en-US" sz="3400"/>
              <a:t>순서가 중요하지 않은 대상들이</a:t>
            </a:r>
            <a:r>
              <a:rPr lang="ko-KR" sz="3400"/>
              <a:t> 모이면 : 집합</a:t>
            </a:r>
            <a:endParaRPr/>
          </a:p>
        </p:txBody>
      </p:sp>
      <p:sp>
        <p:nvSpPr>
          <p:cNvPr id="238" name="Google Shape;238;gaaff3f462e_1_86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 err="1"/>
              <a:t>파이썬에서</a:t>
            </a:r>
            <a:r>
              <a:rPr lang="ko-KR" dirty="0"/>
              <a:t> 사용하는 </a:t>
            </a:r>
            <a:r>
              <a:rPr lang="ko-KR" dirty="0">
                <a:solidFill>
                  <a:schemeClr val="accent5"/>
                </a:solidFill>
              </a:rPr>
              <a:t>집합</a:t>
            </a:r>
            <a:r>
              <a:rPr lang="en-US" altLang="ko-KR" baseline="30000" dirty="0">
                <a:solidFill>
                  <a:schemeClr val="accent5"/>
                </a:solidFill>
              </a:rPr>
              <a:t>set</a:t>
            </a:r>
            <a:r>
              <a:rPr lang="ko-KR" dirty="0"/>
              <a:t> 역시 수학의 집합과 비슷하며, </a:t>
            </a:r>
            <a:r>
              <a:rPr lang="ko-KR" dirty="0" err="1"/>
              <a:t>튜플과</a:t>
            </a:r>
            <a:r>
              <a:rPr lang="ko-KR" dirty="0"/>
              <a:t> 달리 순서가 없는 </a:t>
            </a:r>
            <a:r>
              <a:rPr lang="ko-KR" dirty="0" err="1"/>
              <a:t>자료형이다</a:t>
            </a:r>
            <a:r>
              <a:rPr lang="ko-KR" dirty="0"/>
              <a:t>.</a:t>
            </a: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특히 동일한 값을 가지는 항목의 중복이 허용되지 않는다는 특징이 있으며, 교집합, 합집합, </a:t>
            </a:r>
            <a:r>
              <a:rPr lang="ko-KR" dirty="0" err="1"/>
              <a:t>차집합</a:t>
            </a:r>
            <a:r>
              <a:rPr lang="ko-KR" dirty="0"/>
              <a:t>, </a:t>
            </a:r>
            <a:r>
              <a:rPr lang="ko-KR" dirty="0" err="1"/>
              <a:t>대칭차집합</a:t>
            </a:r>
            <a:r>
              <a:rPr lang="ko-KR" dirty="0"/>
              <a:t> 등의 다양한 집합 연산을 수행할 수 있다.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70" y="2975309"/>
            <a:ext cx="9745435" cy="1143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aff3f462e_1_94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aaff3f462e_1_94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다음과 같이 리스트로부터 집합을 생성하는 것도 가능하다.</a:t>
            </a: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하지만 집합자료형에서는 요소가 중복되면 자동으로 중복된 요소를 제거한다.</a:t>
            </a:r>
            <a:endParaRPr lang="en-US" altLang="ko-KR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sz="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-US" altLang="ko-KR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그리고 </a:t>
            </a:r>
            <a:r>
              <a:rPr lang="ko-KR" dirty="0" err="1"/>
              <a:t>문자열으로부터</a:t>
            </a:r>
            <a:r>
              <a:rPr lang="ko-KR" dirty="0"/>
              <a:t> 집합을 생성하는 것도 가능한데, 이때는 각 문자들이 하나의 요소가 된다.</a:t>
            </a:r>
            <a:endParaRPr lang="en-US" altLang="ko-KR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sz="1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-US" altLang="ko-KR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비어 있는 집합을 생성하려면 다음과 같이 </a:t>
            </a:r>
            <a:r>
              <a:rPr lang="ko-KR" dirty="0" err="1"/>
              <a:t>set</a:t>
            </a:r>
            <a:r>
              <a:rPr lang="ko-KR" dirty="0"/>
              <a:t>() 함수를 사용한다.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61" y="2517811"/>
            <a:ext cx="9838511" cy="815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61" y="3932676"/>
            <a:ext cx="9854547" cy="866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26" y="5480737"/>
            <a:ext cx="9829282" cy="534200"/>
          </a:xfrm>
          <a:prstGeom prst="rect">
            <a:avLst/>
          </a:prstGeom>
        </p:spPr>
      </p:pic>
      <p:sp>
        <p:nvSpPr>
          <p:cNvPr id="10" name="Google Shape;237;gaaff3f462e_1_86">
            <a:extLst>
              <a:ext uri="{FF2B5EF4-FFF2-40B4-BE49-F238E27FC236}">
                <a16:creationId xmlns:a16="http://schemas.microsoft.com/office/drawing/2014/main" id="{82E422EE-6598-4B4D-B935-0FECEA1A1CDC}"/>
              </a:ext>
            </a:extLst>
          </p:cNvPr>
          <p:cNvSpPr txBox="1">
            <a:spLocks/>
          </p:cNvSpPr>
          <p:nvPr/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400"/>
            </a:pPr>
            <a:r>
              <a:rPr lang="en-US" altLang="ko-KR" sz="3400"/>
              <a:t>8.5 </a:t>
            </a:r>
            <a:r>
              <a:rPr lang="ko-KR" altLang="en-US" sz="3400"/>
              <a:t>순서가 중요하지 않은 대상들이 모이면 </a:t>
            </a:r>
            <a:r>
              <a:rPr lang="en-US" altLang="ko-KR" sz="3400"/>
              <a:t>: </a:t>
            </a:r>
            <a:r>
              <a:rPr lang="ko-KR" altLang="en-US" sz="3400"/>
              <a:t>집합</a:t>
            </a: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aff3f462e_1_106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aaff3f462e_1_106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8.6 집합의 항목에 접근하는 연산</a:t>
            </a:r>
            <a:endParaRPr/>
          </a:p>
        </p:txBody>
      </p:sp>
      <p:sp>
        <p:nvSpPr>
          <p:cNvPr id="257" name="Google Shape;257;gaaff3f462e_1_106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어떤 항목이 집합 안에 있는지를 검사하려면 리스트와 마찬가지로 </a:t>
            </a:r>
            <a:r>
              <a:rPr lang="ko-KR" dirty="0" err="1"/>
              <a:t>in</a:t>
            </a:r>
            <a:r>
              <a:rPr lang="ko-KR" dirty="0"/>
              <a:t> 연산자를 사용하면 된다.</a:t>
            </a:r>
            <a:endParaRPr lang="en-US" altLang="ko-KR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-US" altLang="ko-KR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-US" altLang="ko-KR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sz="8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집합의 항목은 순서가 없기 때문에 인덱스를 가지고 접근할 수는 없다.</a:t>
            </a: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하지만 </a:t>
            </a:r>
            <a:r>
              <a:rPr lang="ko-KR" dirty="0" err="1"/>
              <a:t>for</a:t>
            </a:r>
            <a:r>
              <a:rPr lang="ko-KR" dirty="0"/>
              <a:t> </a:t>
            </a:r>
            <a:r>
              <a:rPr lang="ko-KR" dirty="0" err="1"/>
              <a:t>반복문을</a:t>
            </a:r>
            <a:r>
              <a:rPr lang="ko-KR" dirty="0"/>
              <a:t> 이용하여 각 항목들에 접근할 수 있다.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43" y="2203117"/>
            <a:ext cx="8428337" cy="13505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61" y="4564961"/>
            <a:ext cx="8428337" cy="13438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2"/>
          <p:cNvGrpSpPr/>
          <p:nvPr/>
        </p:nvGrpSpPr>
        <p:grpSpPr>
          <a:xfrm>
            <a:off x="899081" y="517587"/>
            <a:ext cx="11054622" cy="5777446"/>
            <a:chOff x="1043098" y="4462353"/>
            <a:chExt cx="6985286" cy="1832681"/>
          </a:xfrm>
        </p:grpSpPr>
        <p:sp>
          <p:nvSpPr>
            <p:cNvPr id="90" name="Google Shape;90;p2"/>
            <p:cNvSpPr/>
            <p:nvPr/>
          </p:nvSpPr>
          <p:spPr>
            <a:xfrm>
              <a:off x="1043098" y="4462353"/>
              <a:ext cx="1905910" cy="183886"/>
            </a:xfrm>
            <a:custGeom>
              <a:avLst/>
              <a:gdLst/>
              <a:ahLst/>
              <a:cxnLst/>
              <a:rect l="l" t="t" r="r" b="b"/>
              <a:pathLst>
                <a:path w="1081140" h="362421" extrusionOk="0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1" name="Google Shape;91;p2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92" name="Google Shape;92;p2"/>
              <p:cNvSpPr/>
              <p:nvPr/>
            </p:nvSpPr>
            <p:spPr>
              <a:xfrm>
                <a:off x="690560" y="2641203"/>
                <a:ext cx="1810289" cy="146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b="1" i="0" u="none" strike="noStrike" cap="none">
                    <a:solidFill>
                      <a:srgbClr val="1A232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이장에서 배울 것들</a:t>
                </a:r>
                <a:endParaRPr sz="2400" b="1" i="0" u="none" strike="noStrike" cap="none">
                  <a:solidFill>
                    <a:srgbClr val="1A232E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rgbClr val="F2F2F2">
                  <a:alpha val="32549"/>
                </a:srgbClr>
              </a:solidFill>
              <a:ln w="38100" cap="flat" cmpd="sng">
                <a:solidFill>
                  <a:srgbClr val="E4E4E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854031" y="2923423"/>
                <a:ext cx="6696744" cy="932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42900" marR="0" lvl="1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키를 이용해서 값을 추출할 수 있는 </a:t>
                </a:r>
                <a:r>
                  <a:rPr lang="ko-KR" sz="20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딕셔너리에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대하여 알아</a:t>
                </a:r>
                <a:r>
                  <a:rPr lang="en-US" alt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altLang="en-US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보아요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endParaRPr dirty="0"/>
              </a:p>
              <a:p>
                <a:pPr marL="342900" marR="0" lvl="1" indent="-342900" algn="l" rtl="0">
                  <a:spcBef>
                    <a:spcPts val="9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ko-KR" sz="20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딕셔너리의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다양한 기능과 </a:t>
                </a:r>
                <a:r>
                  <a:rPr lang="ko-KR" sz="20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메소드에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대하여 알아</a:t>
                </a:r>
                <a:r>
                  <a:rPr lang="en-US" alt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altLang="en-US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보아요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endParaRPr sz="2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342900" marR="0" lvl="1" indent="-342900" algn="l" rtl="0">
                  <a:spcBef>
                    <a:spcPts val="9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ko-KR" sz="20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딕셔너리를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사용하여 여러가지 문제를 해결해 </a:t>
                </a:r>
                <a:r>
                  <a:rPr lang="ko-KR" altLang="en-US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보아요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endParaRPr sz="2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342900" marR="0" lvl="1" indent="-342900" algn="l" rtl="0">
                  <a:spcBef>
                    <a:spcPts val="9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</a:pPr>
                <a:r>
                  <a:rPr lang="ko-KR" sz="20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자료값의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중복을 허용하지 않는 순서가 없는 </a:t>
                </a:r>
                <a:r>
                  <a:rPr lang="ko-KR" sz="20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자료형인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집합에 대하여 알아</a:t>
                </a:r>
                <a:r>
                  <a:rPr lang="en-US" alt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altLang="en-US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보아요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endParaRPr sz="2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342900" marR="0" lvl="1" indent="-342900" algn="l" rtl="0">
                  <a:spcBef>
                    <a:spcPts val="9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algun Gothic"/>
                  <a:buChar char="•"/>
                </a:pP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합집합, 교집합</a:t>
                </a:r>
                <a:r>
                  <a:rPr lang="en-US" alt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 집합에 적용할 수 있는 편리한 연산을 알아</a:t>
                </a:r>
                <a:r>
                  <a:rPr lang="en-US" alt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altLang="en-US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보아요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endParaRPr sz="2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342900" marR="0" lvl="1" indent="-342900" algn="l" rtl="0">
                  <a:spcBef>
                    <a:spcPts val="9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algun Gothic"/>
                  <a:buChar char="•"/>
                </a:pP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집합을 이용하여 중복된 자료를 편리하게 제거하는 방법을 알아</a:t>
                </a:r>
                <a:r>
                  <a:rPr lang="en-US" alt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altLang="en-US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보아요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endParaRPr sz="2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342900" marR="0" lvl="1" indent="-342900" algn="l" rtl="0">
                  <a:spcBef>
                    <a:spcPts val="9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Malgun Gothic"/>
                  <a:buChar char="•"/>
                </a:pPr>
                <a:r>
                  <a:rPr lang="ko-KR" sz="20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파이썬의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강력한 자료구조를 사용한 문제해결 기법을 익</a:t>
                </a:r>
                <a:r>
                  <a:rPr lang="ko-KR" altLang="en-US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혀 보아요</a:t>
                </a:r>
                <a:r>
                  <a:rPr lang="ko-KR" sz="2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endParaRPr sz="2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aff3f462e_1_118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gaaff3f462e_1_118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8.6 집합의 항목에 접근하는 연산</a:t>
            </a:r>
            <a:endParaRPr/>
          </a:p>
        </p:txBody>
      </p:sp>
      <p:sp>
        <p:nvSpPr>
          <p:cNvPr id="266" name="Google Shape;266;gaaff3f462e_1_118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여기서 주의할 점은 항목들이 출력되는 순서는 입력된 순서와 다를수도 있다는 점이다.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만약 정렬된 순서로 항목을 출력하기를 원한다면 다음과 같이 stored() 함수를 사용하면 된다.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77" y="2766920"/>
            <a:ext cx="9735909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aff3f462e_1_128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aaff3f462e_1_128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 dirty="0"/>
              <a:t>8.6 집합의 항목에 접근하는 연산</a:t>
            </a:r>
            <a:endParaRPr dirty="0"/>
          </a:p>
        </p:txBody>
      </p:sp>
      <p:sp>
        <p:nvSpPr>
          <p:cNvPr id="274" name="Google Shape;274;gaaff3f462e_1_128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집합의 요소에는 인덱스가 없기 때문에 인덱싱이나 </a:t>
            </a:r>
            <a:r>
              <a:rPr lang="ko-KR" dirty="0" err="1"/>
              <a:t>슬라이싱</a:t>
            </a:r>
            <a:r>
              <a:rPr lang="ko-KR" dirty="0"/>
              <a:t> 연산은 의미가 없다.</a:t>
            </a: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우리는 </a:t>
            </a:r>
            <a:r>
              <a:rPr lang="ko-KR" dirty="0" err="1"/>
              <a:t>add</a:t>
            </a:r>
            <a:r>
              <a:rPr lang="ko-KR" dirty="0"/>
              <a:t>() </a:t>
            </a:r>
            <a:r>
              <a:rPr lang="ko-KR" dirty="0" err="1"/>
              <a:t>메소드를</a:t>
            </a:r>
            <a:r>
              <a:rPr lang="ko-KR" dirty="0"/>
              <a:t> 이용하여서 하나의 요소를 추가할 수 있다.</a:t>
            </a:r>
            <a:endParaRPr lang="en-US" altLang="ko-KR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-US" altLang="ko-KR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또한 집합의 요소를 삭제할 때는 </a:t>
            </a:r>
            <a:r>
              <a:rPr lang="ko-KR" dirty="0" err="1"/>
              <a:t>remove</a:t>
            </a:r>
            <a:r>
              <a:rPr lang="ko-KR" dirty="0"/>
              <a:t>() 메소드를 사용할 수 있다.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68" y="2594129"/>
            <a:ext cx="9726382" cy="1200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47" y="4441326"/>
            <a:ext cx="9697803" cy="10383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1" y="2118459"/>
            <a:ext cx="9865647" cy="2605214"/>
          </a:xfrm>
          <a:prstGeom prst="rect">
            <a:avLst/>
          </a:prstGeom>
        </p:spPr>
      </p:pic>
      <p:sp>
        <p:nvSpPr>
          <p:cNvPr id="3" name="Google Shape;273;gaaff3f462e_1_128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 dirty="0"/>
              <a:t>8.6 집합의 항목에 접근하는 연산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080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aff3f462e_1_137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aaff3f462e_1_137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8.7 집합에 적용할 수 있는 다양한 연산들</a:t>
            </a:r>
            <a:endParaRPr/>
          </a:p>
        </p:txBody>
      </p:sp>
      <p:sp>
        <p:nvSpPr>
          <p:cNvPr id="283" name="Google Shape;283;gaaff3f462e_1_137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b="1" dirty="0"/>
              <a:t>집합 비교 연산</a:t>
            </a:r>
            <a:endParaRPr b="1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2개의 집합이 서로 </a:t>
            </a:r>
            <a:r>
              <a:rPr lang="ko-KR" dirty="0" err="1"/>
              <a:t>같은지도</a:t>
            </a:r>
            <a:r>
              <a:rPr lang="ko-KR" dirty="0"/>
              <a:t> 검사할 수 있다.</a:t>
            </a: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이것은 ==과 =! 연산자를 사용하는 것이 가장 쉽다.</a:t>
            </a:r>
            <a:endParaRPr lang="en-US" altLang="ko-KR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-US" altLang="ko-KR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sz="1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&lt; 연산자와 &lt;= 연산자를 사용하면 집합이 진부분집합인지, 부분집합인지를 검사할 수 있다.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15" y="2901451"/>
            <a:ext cx="9697803" cy="13717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15" y="4745258"/>
            <a:ext cx="9678751" cy="138131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aff3f462e_1_147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aaff3f462e_1_147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8.7 집합에 적용할 수 있는 다양한 연산들</a:t>
            </a:r>
            <a:endParaRPr/>
          </a:p>
        </p:txBody>
      </p:sp>
      <p:sp>
        <p:nvSpPr>
          <p:cNvPr id="292" name="Google Shape;292;gaaff3f462e_1_147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b="1"/>
              <a:t>항목들에 대한 정보 처리</a:t>
            </a:r>
            <a:endParaRPr b="1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집합에 대해서도 len(), max(), min(), stored(), sum() 등의 메소드는 사용할 수 있다.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아래와 같이 6개의 항목을 가지고 집합을 만들어 보자.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7" y="3008408"/>
            <a:ext cx="9254212" cy="31181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aff3f462e_1_156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aaff3f462e_1_156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8.7 집합에 적용할 수 있는 다양한 연산들</a:t>
            </a:r>
            <a:endParaRPr/>
          </a:p>
        </p:txBody>
      </p:sp>
      <p:sp>
        <p:nvSpPr>
          <p:cNvPr id="300" name="Google Shape;300;gaaff3f462e_1_156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b="1"/>
              <a:t>집합에 적용할 수 있는 논리 연산</a:t>
            </a:r>
            <a:endParaRPr b="1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다수의 항목을 가진 데이터에 대해 적용할 수 있는 논리 연산으로 all()과 any() 함수가 있다.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이 함수는 인자로 주어진 데이터의 항목들 각각에 대해 부울형 평가를 한 결과를 종합적으로 반환한다.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16" y="3094359"/>
            <a:ext cx="9716856" cy="167663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aff3f462e_1_164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aaff3f462e_1_164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8.8 풍부하고 멋진 집합 연산</a:t>
            </a:r>
            <a:endParaRPr/>
          </a:p>
        </p:txBody>
      </p:sp>
      <p:sp>
        <p:nvSpPr>
          <p:cNvPr id="308" name="Google Shape;308;gaaff3f462e_1_164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집합이 유용한 이유는 교집합이나 합집합과 같은 여러가지 집합 연산을 지원하기 때문이다.</a:t>
            </a: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이것은 연산자나 </a:t>
            </a:r>
            <a:r>
              <a:rPr lang="ko-KR" dirty="0" err="1"/>
              <a:t>메소드로</a:t>
            </a:r>
            <a:r>
              <a:rPr lang="ko-KR" dirty="0"/>
              <a:t> 수행할 수 있다.</a:t>
            </a:r>
            <a:endParaRPr lang="en-US" altLang="ko-KR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-US" altLang="ko-KR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합집합은 다음과 같이 2개의 집합을 합하는 연산으로 </a:t>
            </a:r>
            <a:r>
              <a:rPr lang="ko-KR" dirty="0" err="1"/>
              <a:t>ㅣ연산자나</a:t>
            </a:r>
            <a:r>
              <a:rPr lang="ko-KR" dirty="0"/>
              <a:t> </a:t>
            </a:r>
            <a:r>
              <a:rPr lang="ko-KR" dirty="0" err="1"/>
              <a:t>union</a:t>
            </a:r>
            <a:r>
              <a:rPr lang="ko-KR" dirty="0"/>
              <a:t>() 메소드를 사용한다.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3" y="2612713"/>
            <a:ext cx="9697803" cy="809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5" y="4136307"/>
            <a:ext cx="9659698" cy="16480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aff3f462e_1_173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aaff3f462e_1_173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 dirty="0"/>
              <a:t>8.8 풍부하고 멋진 집합 연산</a:t>
            </a:r>
            <a:endParaRPr dirty="0"/>
          </a:p>
        </p:txBody>
      </p:sp>
      <p:sp>
        <p:nvSpPr>
          <p:cNvPr id="317" name="Google Shape;317;gaaff3f462e_1_173"/>
          <p:cNvSpPr txBox="1">
            <a:spLocks noGrp="1"/>
          </p:cNvSpPr>
          <p:nvPr>
            <p:ph type="body" idx="1"/>
          </p:nvPr>
        </p:nvSpPr>
        <p:spPr>
          <a:xfrm>
            <a:off x="693240" y="1461685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교집합은 2개의 집합에서 겹치는 요소를 구하는 연산이다.</a:t>
            </a: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교집합은 &amp; 연산자나 </a:t>
            </a:r>
            <a:r>
              <a:rPr lang="ko-KR" dirty="0" err="1"/>
              <a:t>intersection</a:t>
            </a:r>
            <a:r>
              <a:rPr lang="ko-KR" dirty="0"/>
              <a:t>() 메소드를 사용한다.</a:t>
            </a:r>
            <a:endParaRPr lang="en-US" altLang="ko-KR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차집합은 하나의 집합에서 다른 집합의 요소를 빼는 것이다.</a:t>
            </a:r>
            <a:endParaRPr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차집합은 -연산자나 </a:t>
            </a:r>
            <a:r>
              <a:rPr lang="ko-KR" dirty="0" err="1"/>
              <a:t>difference</a:t>
            </a:r>
            <a:r>
              <a:rPr lang="ko-KR" dirty="0"/>
              <a:t>() 메소드를 사용한다.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19" y="2236792"/>
            <a:ext cx="9139499" cy="15773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19" y="4628367"/>
            <a:ext cx="9161487" cy="15358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aff3f462e_1_183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aaff3f462e_1_183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8.8 풍부하고 멋진 집합 연산</a:t>
            </a:r>
            <a:endParaRPr/>
          </a:p>
        </p:txBody>
      </p:sp>
      <p:sp>
        <p:nvSpPr>
          <p:cNvPr id="326" name="Google Shape;326;gaaff3f462e_1_183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대칭차집합은 두 집합의 합집합에서 교집합을 뺀 요소를 구하는 연산이다.</a:t>
            </a: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대칭차집합은 ^ 연산자나 </a:t>
            </a:r>
            <a:r>
              <a:rPr lang="ko-KR" dirty="0" err="1"/>
              <a:t>symmetr</a:t>
            </a:r>
            <a:r>
              <a:rPr lang="en-US" altLang="ko-KR" dirty="0" err="1"/>
              <a:t>ic</a:t>
            </a:r>
            <a:r>
              <a:rPr lang="en-US" altLang="ko-KR" dirty="0"/>
              <a:t>_</a:t>
            </a:r>
            <a:r>
              <a:rPr lang="ko-KR" dirty="0" err="1"/>
              <a:t>difference</a:t>
            </a:r>
            <a:r>
              <a:rPr lang="ko-KR" dirty="0"/>
              <a:t>() </a:t>
            </a:r>
            <a:r>
              <a:rPr lang="ko-KR" dirty="0" err="1"/>
              <a:t>메소드를</a:t>
            </a:r>
            <a:r>
              <a:rPr lang="ko-KR" dirty="0"/>
              <a:t> 사용한다.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95" y="2708924"/>
            <a:ext cx="9660574" cy="244750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aff3f462e_2_89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aaff3f462e_2_89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 b="1" dirty="0">
                <a:solidFill>
                  <a:schemeClr val="accent6"/>
                </a:solidFill>
              </a:rPr>
              <a:t>LA</a:t>
            </a:r>
            <a:r>
              <a:rPr lang="en-US" altLang="ko-KR" sz="3400" b="1" dirty="0">
                <a:solidFill>
                  <a:schemeClr val="accent6"/>
                </a:solidFill>
              </a:rPr>
              <a:t>B</a:t>
            </a:r>
            <a:r>
              <a:rPr lang="ko-KR" sz="3400" b="1" baseline="30000" dirty="0">
                <a:solidFill>
                  <a:schemeClr val="accent6"/>
                </a:solidFill>
              </a:rPr>
              <a:t>8-3</a:t>
            </a:r>
            <a:r>
              <a:rPr lang="ko-KR" sz="3400" dirty="0"/>
              <a:t> 파티 동시 참석자 알아내기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6" y="1443218"/>
            <a:ext cx="9581045" cy="44555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5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en-US" altLang="ko-KR" sz="3400" dirty="0"/>
              <a:t>7</a:t>
            </a:r>
            <a:r>
              <a:rPr lang="ko-KR" sz="3400" dirty="0"/>
              <a:t>.1</a:t>
            </a:r>
            <a:r>
              <a:rPr lang="en-US" altLang="ko-KR" sz="3400" dirty="0"/>
              <a:t>6</a:t>
            </a:r>
            <a:r>
              <a:rPr lang="ko-KR" sz="3400" dirty="0"/>
              <a:t> 키와 값을 가진 </a:t>
            </a:r>
            <a:r>
              <a:rPr lang="ko-KR" sz="3400" dirty="0" err="1"/>
              <a:t>딕셔너리로</a:t>
            </a:r>
            <a:r>
              <a:rPr lang="ko-KR" sz="3400" dirty="0"/>
              <a:t> 자료를 저장하자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idx="1"/>
          </p:nvPr>
        </p:nvSpPr>
        <p:spPr>
          <a:xfrm>
            <a:off x="637650" y="1235100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buSzPts val="2800"/>
            </a:pPr>
            <a:r>
              <a:rPr lang="ko-KR" sz="2000" dirty="0" err="1">
                <a:solidFill>
                  <a:schemeClr val="accent5"/>
                </a:solidFill>
              </a:rPr>
              <a:t>딕셔너리</a:t>
            </a:r>
            <a:r>
              <a:rPr lang="en-US" altLang="ko-KR" sz="2000" baseline="30000" dirty="0">
                <a:solidFill>
                  <a:schemeClr val="accent5"/>
                </a:solidFill>
              </a:rPr>
              <a:t>dictionary</a:t>
            </a:r>
            <a:r>
              <a:rPr lang="ko-KR" sz="2000" dirty="0"/>
              <a:t>도 리스트와 같이 값을 저장하는 자료구조로 </a:t>
            </a:r>
            <a:r>
              <a:rPr lang="ko-KR" sz="2000" dirty="0" err="1"/>
              <a:t>파이썬에서는</a:t>
            </a:r>
            <a:r>
              <a:rPr lang="ko-KR" sz="2000" dirty="0"/>
              <a:t> 기본 자료형으로 제공.</a:t>
            </a:r>
            <a:endParaRPr sz="2000" dirty="0"/>
          </a:p>
          <a:p>
            <a:pPr marL="228600" lvl="0" indent="-228600">
              <a:lnSpc>
                <a:spcPct val="150000"/>
              </a:lnSpc>
              <a:buSzPts val="2800"/>
            </a:pPr>
            <a:r>
              <a:rPr lang="ko-KR" sz="2000" dirty="0" err="1"/>
              <a:t>딕셔너리에는</a:t>
            </a:r>
            <a:r>
              <a:rPr lang="ko-KR" sz="2000" dirty="0"/>
              <a:t> </a:t>
            </a:r>
            <a:r>
              <a:rPr lang="ko-KR" altLang="en-US" sz="2000" dirty="0">
                <a:solidFill>
                  <a:schemeClr val="accent5"/>
                </a:solidFill>
              </a:rPr>
              <a:t>값</a:t>
            </a:r>
            <a:r>
              <a:rPr lang="en-US" altLang="ko-KR" sz="2000" baseline="30000" dirty="0">
                <a:solidFill>
                  <a:schemeClr val="accent5"/>
                </a:solidFill>
              </a:rPr>
              <a:t>value</a:t>
            </a:r>
            <a:r>
              <a:rPr lang="ko-KR" sz="2000" dirty="0"/>
              <a:t>과 관련된 </a:t>
            </a:r>
            <a:r>
              <a:rPr lang="ko-KR" sz="2000" dirty="0">
                <a:solidFill>
                  <a:schemeClr val="accent5"/>
                </a:solidFill>
              </a:rPr>
              <a:t>키</a:t>
            </a:r>
            <a:r>
              <a:rPr lang="en-US" altLang="ko-KR" sz="2000" baseline="30000" dirty="0">
                <a:solidFill>
                  <a:schemeClr val="accent5"/>
                </a:solidFill>
              </a:rPr>
              <a:t>key</a:t>
            </a:r>
            <a:r>
              <a:rPr lang="ko-KR" sz="2000" dirty="0"/>
              <a:t>가 있다는 것이 큰 차이점.</a:t>
            </a:r>
            <a:endParaRPr sz="2000" dirty="0"/>
          </a:p>
        </p:txBody>
      </p:sp>
      <p:sp>
        <p:nvSpPr>
          <p:cNvPr id="100" name="Google Shape;100;p3"/>
          <p:cNvSpPr/>
          <p:nvPr/>
        </p:nvSpPr>
        <p:spPr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300" y="3067623"/>
            <a:ext cx="9327400" cy="31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aff3f462e_2_98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gaaff3f462e_2_98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 b="1" dirty="0">
                <a:solidFill>
                  <a:schemeClr val="accent6"/>
                </a:solidFill>
              </a:rPr>
              <a:t>LA</a:t>
            </a:r>
            <a:r>
              <a:rPr lang="en-US" altLang="ko-KR" sz="3400" b="1" dirty="0">
                <a:solidFill>
                  <a:schemeClr val="accent6"/>
                </a:solidFill>
              </a:rPr>
              <a:t>B</a:t>
            </a:r>
            <a:r>
              <a:rPr lang="ko-KR" sz="3400" b="1" baseline="30000" dirty="0">
                <a:solidFill>
                  <a:schemeClr val="accent6"/>
                </a:solidFill>
              </a:rPr>
              <a:t>8-3</a:t>
            </a:r>
            <a:r>
              <a:rPr lang="ko-KR" sz="3400" dirty="0"/>
              <a:t> 파티 동시 참석자 알아내기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0" y="2049431"/>
            <a:ext cx="10007558" cy="207433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79" y="1231533"/>
            <a:ext cx="10859051" cy="43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8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aff3f462e_0_1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gaaff3f462e_0_1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en-US" altLang="ko-KR" sz="3400" dirty="0"/>
              <a:t>7</a:t>
            </a:r>
            <a:r>
              <a:rPr lang="ko-KR" sz="3400" dirty="0"/>
              <a:t>.1</a:t>
            </a:r>
            <a:r>
              <a:rPr lang="en-US" altLang="ko-KR" sz="3400" dirty="0"/>
              <a:t>6</a:t>
            </a:r>
            <a:r>
              <a:rPr lang="ko-KR" sz="3400" dirty="0"/>
              <a:t> 키와 값을 가진 </a:t>
            </a:r>
            <a:r>
              <a:rPr lang="ko-KR" sz="3400" dirty="0" err="1"/>
              <a:t>딕셔너리로</a:t>
            </a:r>
            <a:r>
              <a:rPr lang="ko-KR" sz="3400" dirty="0"/>
              <a:t> 자료를 저장하자</a:t>
            </a:r>
            <a:endParaRPr dirty="0"/>
          </a:p>
        </p:txBody>
      </p:sp>
      <p:sp>
        <p:nvSpPr>
          <p:cNvPr id="110" name="Google Shape;110;gaaff3f462e_0_1"/>
          <p:cNvSpPr txBox="1">
            <a:spLocks noGrp="1"/>
          </p:cNvSpPr>
          <p:nvPr>
            <p:ph idx="1"/>
          </p:nvPr>
        </p:nvSpPr>
        <p:spPr>
          <a:xfrm>
            <a:off x="622740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buSzPts val="2800"/>
            </a:pPr>
            <a:r>
              <a:rPr lang="ko-KR" sz="2000" dirty="0" err="1"/>
              <a:t>파이썬의</a:t>
            </a:r>
            <a:r>
              <a:rPr lang="ko-KR" sz="2000" dirty="0"/>
              <a:t> </a:t>
            </a:r>
            <a:r>
              <a:rPr lang="ko-KR" sz="2000" dirty="0" err="1"/>
              <a:t>딕셔너리에서는</a:t>
            </a:r>
            <a:r>
              <a:rPr lang="ko-KR" sz="2000" dirty="0"/>
              <a:t> 서로 관련되어 있는 키와 값도 함께 저장되는데, 이것을 </a:t>
            </a:r>
            <a:r>
              <a:rPr lang="ko-KR" sz="2000" dirty="0">
                <a:solidFill>
                  <a:schemeClr val="accent5"/>
                </a:solidFill>
              </a:rPr>
              <a:t>키-값 </a:t>
            </a:r>
            <a:r>
              <a:rPr lang="ko-KR" altLang="en-US" sz="2000" dirty="0">
                <a:solidFill>
                  <a:schemeClr val="accent5"/>
                </a:solidFill>
              </a:rPr>
              <a:t>쌍</a:t>
            </a:r>
            <a:r>
              <a:rPr lang="en-US" altLang="ko-KR" sz="2000" baseline="30000" dirty="0">
                <a:solidFill>
                  <a:schemeClr val="accent5"/>
                </a:solidFill>
              </a:rPr>
              <a:t>key-value pair</a:t>
            </a:r>
            <a:r>
              <a:rPr lang="ko-KR" sz="2000" dirty="0"/>
              <a:t>이라고 </a:t>
            </a:r>
            <a:r>
              <a:rPr lang="ko-KR" altLang="en-US" sz="2000" dirty="0"/>
              <a:t>함</a:t>
            </a:r>
            <a:r>
              <a:rPr lang="ko-KR" sz="2000" dirty="0"/>
              <a:t>.</a:t>
            </a:r>
            <a:endParaRPr lang="en-US" altLang="ko-KR" sz="2000" dirty="0"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000" dirty="0"/>
              <a:t> </a:t>
            </a:r>
            <a:r>
              <a:rPr lang="ko-KR" sz="2000" dirty="0" err="1"/>
              <a:t>딕셔너리를</a:t>
            </a:r>
            <a:r>
              <a:rPr lang="ko-KR" sz="2000" dirty="0"/>
              <a:t> </a:t>
            </a:r>
            <a:r>
              <a:rPr lang="ko-KR" sz="2000" dirty="0" err="1"/>
              <a:t>만드는데는</a:t>
            </a:r>
            <a:r>
              <a:rPr lang="ko-KR" sz="2000" dirty="0"/>
              <a:t> 몇 가지 방법이 있지만 일단 { }</a:t>
            </a:r>
            <a:r>
              <a:rPr lang="ko-KR" sz="2000" dirty="0" err="1"/>
              <a:t>를</a:t>
            </a:r>
            <a:r>
              <a:rPr lang="ko-KR" sz="2000" dirty="0"/>
              <a:t> 이용해서 공백 </a:t>
            </a:r>
            <a:r>
              <a:rPr lang="ko-KR" sz="2000" dirty="0" err="1"/>
              <a:t>딕셔너리를</a:t>
            </a:r>
            <a:r>
              <a:rPr lang="ko-KR" sz="2000" dirty="0"/>
              <a:t> 생성하고 여기에 하나씩 전화번호를 </a:t>
            </a:r>
            <a:r>
              <a:rPr lang="ko-KR" altLang="en-US" sz="2000" dirty="0"/>
              <a:t>추가하는 방법</a:t>
            </a:r>
            <a:endParaRPr lang="en-US" altLang="ko-KR" sz="2000" dirty="0"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altLang="en-US" sz="2000" dirty="0"/>
              <a:t>홍길동은 키 값</a:t>
            </a:r>
            <a:r>
              <a:rPr lang="en-US" altLang="ko-KR" sz="2000" dirty="0"/>
              <a:t>, </a:t>
            </a:r>
            <a:r>
              <a:rPr lang="ko-KR" altLang="en-US" sz="2000" dirty="0"/>
              <a:t>전화번호는 값으로 이루어짐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2" y="4544010"/>
            <a:ext cx="9669224" cy="5620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03" y="5280976"/>
            <a:ext cx="9697803" cy="6001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00" y="1574123"/>
            <a:ext cx="10653800" cy="959990"/>
          </a:xfrm>
          <a:prstGeom prst="rect">
            <a:avLst/>
          </a:prstGeom>
        </p:spPr>
      </p:pic>
      <p:sp>
        <p:nvSpPr>
          <p:cNvPr id="116" name="Google Shape;116;gaaff3f462e_0_13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aaff3f462e_0_13"/>
          <p:cNvSpPr txBox="1">
            <a:spLocks noGrp="1"/>
          </p:cNvSpPr>
          <p:nvPr>
            <p:ph type="title"/>
          </p:nvPr>
        </p:nvSpPr>
        <p:spPr>
          <a:xfrm>
            <a:off x="567150" y="12055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en-US" altLang="ko-KR" sz="3400" dirty="0"/>
              <a:t>7</a:t>
            </a:r>
            <a:r>
              <a:rPr lang="ko-KR" sz="3400" dirty="0"/>
              <a:t>.1</a:t>
            </a:r>
            <a:r>
              <a:rPr lang="en-US" altLang="ko-KR" sz="3400" dirty="0"/>
              <a:t>6</a:t>
            </a:r>
            <a:r>
              <a:rPr lang="ko-KR" sz="3400" dirty="0"/>
              <a:t> 키와 값을 가진 </a:t>
            </a:r>
            <a:r>
              <a:rPr lang="ko-KR" sz="3400" dirty="0" err="1"/>
              <a:t>딕셔너리로</a:t>
            </a:r>
            <a:r>
              <a:rPr lang="ko-KR" sz="3400" dirty="0"/>
              <a:t> 자료를 저장하자</a:t>
            </a:r>
            <a:endParaRPr dirty="0"/>
          </a:p>
        </p:txBody>
      </p:sp>
      <p:sp>
        <p:nvSpPr>
          <p:cNvPr id="118" name="Google Shape;118;gaaff3f462e_0_13"/>
          <p:cNvSpPr txBox="1">
            <a:spLocks noGrp="1"/>
          </p:cNvSpPr>
          <p:nvPr>
            <p:ph idx="1"/>
          </p:nvPr>
        </p:nvSpPr>
        <p:spPr>
          <a:xfrm>
            <a:off x="567150" y="1075705"/>
            <a:ext cx="10916700" cy="461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000" dirty="0"/>
              <a:t>지금까지 작성한 것을 출력.</a:t>
            </a:r>
            <a:endParaRPr lang="en-US" altLang="ko-KR" sz="2000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altLang="ko-KR"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sz="2000" dirty="0" err="1"/>
              <a:t>phone_book</a:t>
            </a:r>
            <a:r>
              <a:rPr lang="ko-KR" sz="2000" dirty="0"/>
              <a:t> </a:t>
            </a:r>
            <a:r>
              <a:rPr lang="ko-KR" sz="2000" dirty="0" err="1"/>
              <a:t>딕셔너리를</a:t>
            </a:r>
            <a:r>
              <a:rPr lang="ko-KR" sz="2000" dirty="0"/>
              <a:t> 출력하면 </a:t>
            </a:r>
            <a:r>
              <a:rPr lang="ko-KR" sz="2000" dirty="0" err="1"/>
              <a:t>딕셔너리의</a:t>
            </a:r>
            <a:r>
              <a:rPr lang="ko-KR" sz="2000" dirty="0"/>
              <a:t> </a:t>
            </a:r>
            <a:r>
              <a:rPr lang="ko-KR" sz="2000" dirty="0">
                <a:solidFill>
                  <a:schemeClr val="accent5"/>
                </a:solidFill>
              </a:rPr>
              <a:t>항목</a:t>
            </a:r>
            <a:r>
              <a:rPr lang="en-US" altLang="ko-KR" sz="2000" baseline="30000" dirty="0">
                <a:solidFill>
                  <a:schemeClr val="accent5"/>
                </a:solidFill>
              </a:rPr>
              <a:t>item</a:t>
            </a:r>
            <a:r>
              <a:rPr lang="ko-KR" sz="2000" dirty="0"/>
              <a:t>이 쉼표로 구분되어 출력.</a:t>
            </a:r>
            <a:endParaRPr lang="en-US" altLang="ko-KR"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altLang="en-US" sz="2000" dirty="0"/>
              <a:t>초기화하여 키와 값의 쌍을 제시하는 형태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0" y="3908633"/>
            <a:ext cx="10524764" cy="5511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50" y="4561868"/>
            <a:ext cx="9946130" cy="14110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aff3f462e_1_0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gaaff3f462e_1_0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en-US" altLang="ko-KR" sz="3400" dirty="0"/>
              <a:t>7</a:t>
            </a:r>
            <a:r>
              <a:rPr lang="ko-KR" sz="3400" dirty="0"/>
              <a:t>.</a:t>
            </a:r>
            <a:r>
              <a:rPr lang="en-US" altLang="ko-KR" sz="3400" dirty="0"/>
              <a:t>17</a:t>
            </a:r>
            <a:r>
              <a:rPr lang="ko-KR" sz="3400" dirty="0"/>
              <a:t> </a:t>
            </a:r>
            <a:r>
              <a:rPr lang="ko-KR" sz="3400" dirty="0" err="1"/>
              <a:t>딕셔너리의</a:t>
            </a:r>
            <a:r>
              <a:rPr lang="ko-KR" sz="3400" dirty="0"/>
              <a:t> 기능을 알아보자</a:t>
            </a:r>
            <a:endParaRPr dirty="0"/>
          </a:p>
        </p:txBody>
      </p:sp>
      <p:sp>
        <p:nvSpPr>
          <p:cNvPr id="128" name="Google Shape;128;gaaff3f462e_1_0"/>
          <p:cNvSpPr txBox="1">
            <a:spLocks noGrp="1"/>
          </p:cNvSpPr>
          <p:nvPr>
            <p:ph idx="1"/>
          </p:nvPr>
        </p:nvSpPr>
        <p:spPr>
          <a:xfrm>
            <a:off x="552239" y="1339273"/>
            <a:ext cx="10916700" cy="478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400" dirty="0"/>
              <a:t>리스트와 마찬가지로 </a:t>
            </a:r>
            <a:r>
              <a:rPr lang="ko-KR" sz="2400" dirty="0" err="1"/>
              <a:t>딕셔너리에는</a:t>
            </a:r>
            <a:r>
              <a:rPr lang="ko-KR" sz="2400" dirty="0"/>
              <a:t> 어떤 유형의 값도 저장할 수 있</a:t>
            </a:r>
            <a:r>
              <a:rPr lang="ko-KR" altLang="en-US" sz="2400" dirty="0"/>
              <a:t>음</a:t>
            </a:r>
            <a:r>
              <a:rPr lang="ko-KR" sz="2400" dirty="0"/>
              <a:t>.</a:t>
            </a:r>
            <a:endParaRPr sz="2400" dirty="0"/>
          </a:p>
          <a:p>
            <a:pPr marL="228600" lvl="0" indent="-228600">
              <a:lnSpc>
                <a:spcPct val="150000"/>
              </a:lnSpc>
              <a:buSzPts val="2800"/>
            </a:pPr>
            <a:r>
              <a:rPr lang="ko-KR" sz="2400" dirty="0"/>
              <a:t>아래 코드를 살펴보면 두 번째 항목에서 ‘</a:t>
            </a:r>
            <a:r>
              <a:rPr lang="ko-KR" sz="2400" dirty="0" err="1"/>
              <a:t>Age</a:t>
            </a:r>
            <a:r>
              <a:rPr lang="ko-KR" altLang="ko-KR" sz="2400" dirty="0"/>
              <a:t> ‘ </a:t>
            </a:r>
            <a:r>
              <a:rPr lang="ko-KR" sz="2400" dirty="0"/>
              <a:t>라는 키와 정수 27이 이 키의 값으로 사용되고 있</a:t>
            </a:r>
            <a:r>
              <a:rPr lang="ko-KR" altLang="en-US" sz="2400" dirty="0"/>
              <a:t>음</a:t>
            </a:r>
            <a:r>
              <a:rPr lang="ko-KR" sz="2400" dirty="0"/>
              <a:t>.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76" y="3429000"/>
            <a:ext cx="10561048" cy="2281517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E99CDB2-6FB6-4C19-9FA0-8ED7C4EC2AA6}"/>
              </a:ext>
            </a:extLst>
          </p:cNvPr>
          <p:cNvGraphicFramePr>
            <a:graphicFrameLocks noGrp="1"/>
          </p:cNvGraphicFramePr>
          <p:nvPr/>
        </p:nvGraphicFramePr>
        <p:xfrm>
          <a:off x="6931595" y="5095740"/>
          <a:ext cx="4708166" cy="15829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4083">
                  <a:extLst>
                    <a:ext uri="{9D8B030D-6E8A-4147-A177-3AD203B41FA5}">
                      <a16:colId xmlns:a16="http://schemas.microsoft.com/office/drawing/2014/main" val="2679809052"/>
                    </a:ext>
                  </a:extLst>
                </a:gridCol>
                <a:gridCol w="2354083">
                  <a:extLst>
                    <a:ext uri="{9D8B030D-6E8A-4147-A177-3AD203B41FA5}">
                      <a16:colId xmlns:a16="http://schemas.microsoft.com/office/drawing/2014/main" val="1336466707"/>
                    </a:ext>
                  </a:extLst>
                </a:gridCol>
              </a:tblGrid>
              <a:tr h="52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Name</a:t>
                      </a: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‘</a:t>
                      </a:r>
                      <a:r>
                        <a:rPr lang="ko-KR" altLang="en-US" sz="1800"/>
                        <a:t>홍길동</a:t>
                      </a:r>
                      <a:r>
                        <a:rPr lang="en-US" altLang="ko-KR" sz="1800"/>
                        <a:t>’</a:t>
                      </a: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167497"/>
                  </a:ext>
                </a:extLst>
              </a:tr>
              <a:tr h="52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Age</a:t>
                      </a: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27</a:t>
                      </a: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777421"/>
                  </a:ext>
                </a:extLst>
              </a:tr>
              <a:tr h="52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Class</a:t>
                      </a: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‘</a:t>
                      </a:r>
                      <a:r>
                        <a:rPr lang="ko-KR" altLang="en-US" sz="1800"/>
                        <a:t>초급</a:t>
                      </a:r>
                      <a:r>
                        <a:rPr lang="en-US" altLang="ko-KR" sz="1800"/>
                        <a:t>’</a:t>
                      </a: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58429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2722E2-F3E9-47EA-959A-C1AA4A44CB81}"/>
              </a:ext>
            </a:extLst>
          </p:cNvPr>
          <p:cNvSpPr txBox="1"/>
          <p:nvPr/>
        </p:nvSpPr>
        <p:spPr>
          <a:xfrm>
            <a:off x="8565769" y="4695630"/>
            <a:ext cx="143981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2000"/>
              <a:t>person_dic</a:t>
            </a:r>
            <a:endParaRPr lang="ko-KR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aff3f462e_1_11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aaff3f462e_1_11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en-US" altLang="ko-KR" sz="3400" dirty="0"/>
              <a:t>7</a:t>
            </a:r>
            <a:r>
              <a:rPr lang="ko-KR" sz="3400" dirty="0"/>
              <a:t>.</a:t>
            </a:r>
            <a:r>
              <a:rPr lang="en-US" altLang="ko-KR" sz="3400" dirty="0"/>
              <a:t>17</a:t>
            </a:r>
            <a:r>
              <a:rPr lang="ko-KR" sz="3400" dirty="0"/>
              <a:t> </a:t>
            </a:r>
            <a:r>
              <a:rPr lang="ko-KR" sz="3400" dirty="0" err="1"/>
              <a:t>딕셔너리의</a:t>
            </a:r>
            <a:r>
              <a:rPr lang="ko-KR" sz="3400" dirty="0"/>
              <a:t> 기능을 알아보자</a:t>
            </a:r>
            <a:endParaRPr dirty="0"/>
          </a:p>
        </p:txBody>
      </p:sp>
      <p:sp>
        <p:nvSpPr>
          <p:cNvPr id="136" name="Google Shape;136;gaaff3f462e_1_11"/>
          <p:cNvSpPr txBox="1">
            <a:spLocks noGrp="1"/>
          </p:cNvSpPr>
          <p:nvPr>
            <p:ph idx="1"/>
          </p:nvPr>
        </p:nvSpPr>
        <p:spPr>
          <a:xfrm>
            <a:off x="552238" y="1310326"/>
            <a:ext cx="11165279" cy="502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000" dirty="0" err="1"/>
              <a:t>딕셔너리에서</a:t>
            </a:r>
            <a:r>
              <a:rPr lang="ko-KR" sz="2000" dirty="0"/>
              <a:t> 가장 중요한 연산은 키를 가지고 연관된 값을 찾는 것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sz="2000" dirty="0"/>
              <a:t>주소록</a:t>
            </a:r>
            <a:r>
              <a:rPr lang="ko-KR" altLang="en-US" sz="2000" dirty="0"/>
              <a:t>이</a:t>
            </a:r>
            <a:r>
              <a:rPr lang="en-US" altLang="ko-KR" sz="2000" dirty="0"/>
              <a:t> </a:t>
            </a:r>
            <a:r>
              <a:rPr lang="ko-KR" altLang="en-US" sz="2000" dirty="0"/>
              <a:t>있을 경우 사</a:t>
            </a:r>
            <a:r>
              <a:rPr lang="ko-KR" sz="2000" dirty="0"/>
              <a:t>람 이름을 가지고 전화번호를 찾을 수 있어야 </a:t>
            </a:r>
            <a:r>
              <a:rPr lang="ko-KR" altLang="en-US" sz="2000" dirty="0"/>
              <a:t>함</a:t>
            </a:r>
            <a:r>
              <a:rPr lang="ko-KR" sz="2000" dirty="0"/>
              <a:t>.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000" dirty="0"/>
              <a:t>리스트에서는 인덱스를 가지고 항목을 찾을 수 있지만 </a:t>
            </a:r>
            <a:r>
              <a:rPr lang="ko-KR" sz="2000" dirty="0" err="1"/>
              <a:t>딕셔너리에서는</a:t>
            </a:r>
            <a:r>
              <a:rPr lang="ko-KR" sz="2000" dirty="0"/>
              <a:t> 키가 있어야 값을 찾을 수 있</a:t>
            </a:r>
            <a:r>
              <a:rPr lang="ko-KR" altLang="en-US" sz="2000" dirty="0"/>
              <a:t>음</a:t>
            </a:r>
            <a:r>
              <a:rPr lang="ko-KR" sz="2000" dirty="0"/>
              <a:t>.</a:t>
            </a:r>
            <a:endParaRPr sz="2000"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000" dirty="0" err="1"/>
              <a:t>딕셔너리에서</a:t>
            </a:r>
            <a:r>
              <a:rPr lang="ko-KR" sz="2000" dirty="0"/>
              <a:t> 사용되는 모든 키를 출력하려면 </a:t>
            </a:r>
            <a:r>
              <a:rPr lang="ko-KR" sz="2000" dirty="0" err="1"/>
              <a:t>keys</a:t>
            </a:r>
            <a:r>
              <a:rPr lang="ko-KR" sz="2000" dirty="0"/>
              <a:t>()라는 메소드를 사용.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59034"/>
          <a:stretch/>
        </p:blipFill>
        <p:spPr>
          <a:xfrm>
            <a:off x="706697" y="2327033"/>
            <a:ext cx="4987093" cy="10194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53108"/>
          <a:stretch/>
        </p:blipFill>
        <p:spPr>
          <a:xfrm>
            <a:off x="706697" y="5219638"/>
            <a:ext cx="6382260" cy="1115174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CD6C0B9C-CDF7-4806-A126-0CBA0CC36361}"/>
              </a:ext>
            </a:extLst>
          </p:cNvPr>
          <p:cNvSpPr/>
          <p:nvPr/>
        </p:nvSpPr>
        <p:spPr>
          <a:xfrm>
            <a:off x="6419654" y="5082454"/>
            <a:ext cx="2498103" cy="876693"/>
          </a:xfrm>
          <a:prstGeom prst="wedgeRoundRectCallout">
            <a:avLst>
              <a:gd name="adj1" fmla="val -139324"/>
              <a:gd name="adj2" fmla="val 29167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keys() </a:t>
            </a:r>
            <a:r>
              <a:rPr lang="ko-KR" altLang="en-US" sz="1800">
                <a:solidFill>
                  <a:srgbClr val="FF0000"/>
                </a:solidFill>
              </a:rPr>
              <a:t>메소드를 사용하면 키를 얻을 수 있다</a:t>
            </a:r>
            <a:r>
              <a:rPr lang="en-US" altLang="ko-KR" sz="180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8" y="3833110"/>
            <a:ext cx="10901032" cy="243682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30240"/>
          <a:stretch/>
        </p:blipFill>
        <p:spPr>
          <a:xfrm>
            <a:off x="632735" y="2055038"/>
            <a:ext cx="8181328" cy="1035825"/>
          </a:xfrm>
          <a:prstGeom prst="rect">
            <a:avLst/>
          </a:prstGeom>
        </p:spPr>
      </p:pic>
      <p:sp>
        <p:nvSpPr>
          <p:cNvPr id="143" name="Google Shape;143;gaaff3f462e_1_20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aaff3f462e_1_20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en-US" altLang="ko-KR" sz="3400" dirty="0"/>
              <a:t>7</a:t>
            </a:r>
            <a:r>
              <a:rPr lang="ko-KR" sz="3400" dirty="0"/>
              <a:t>.</a:t>
            </a:r>
            <a:r>
              <a:rPr lang="en-US" altLang="ko-KR" sz="3400" dirty="0"/>
              <a:t>17</a:t>
            </a:r>
            <a:r>
              <a:rPr lang="ko-KR" sz="3400" dirty="0"/>
              <a:t> </a:t>
            </a:r>
            <a:r>
              <a:rPr lang="ko-KR" sz="3400" dirty="0" err="1"/>
              <a:t>딕셔너리의</a:t>
            </a:r>
            <a:r>
              <a:rPr lang="ko-KR" sz="3400" dirty="0"/>
              <a:t> 기능을 알아보자</a:t>
            </a:r>
            <a:endParaRPr dirty="0"/>
          </a:p>
        </p:txBody>
      </p:sp>
      <p:sp>
        <p:nvSpPr>
          <p:cNvPr id="145" name="Google Shape;145;gaaff3f462e_1_20"/>
          <p:cNvSpPr txBox="1">
            <a:spLocks noGrp="1"/>
          </p:cNvSpPr>
          <p:nvPr>
            <p:ph idx="1"/>
          </p:nvPr>
        </p:nvSpPr>
        <p:spPr>
          <a:xfrm>
            <a:off x="552239" y="1376313"/>
            <a:ext cx="10916700" cy="475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altLang="en-US" sz="2400" dirty="0" err="1"/>
              <a:t>딕</a:t>
            </a:r>
            <a:r>
              <a:rPr lang="ko-KR" sz="2400" dirty="0" err="1"/>
              <a:t>셔너리에서</a:t>
            </a:r>
            <a:r>
              <a:rPr lang="ko-KR" sz="2400" dirty="0"/>
              <a:t> 사용되는 모든 값을 출력하려면 </a:t>
            </a:r>
            <a:r>
              <a:rPr lang="ko-KR" sz="2400" dirty="0" err="1"/>
              <a:t>values</a:t>
            </a:r>
            <a:r>
              <a:rPr lang="ko-KR" sz="2400" dirty="0"/>
              <a:t>()</a:t>
            </a:r>
            <a:r>
              <a:rPr lang="ko-KR" sz="2400" dirty="0" err="1"/>
              <a:t>를</a:t>
            </a:r>
            <a:r>
              <a:rPr lang="ko-KR" sz="2400" dirty="0"/>
              <a:t> 사용.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sz="2400" dirty="0" err="1"/>
              <a:t>딕셔너리</a:t>
            </a:r>
            <a:r>
              <a:rPr lang="ko-KR" sz="2400" dirty="0"/>
              <a:t> 내부의 모든 값을 출력하려면 </a:t>
            </a:r>
            <a:r>
              <a:rPr lang="ko-KR" sz="2400" dirty="0" err="1"/>
              <a:t>items</a:t>
            </a:r>
            <a:r>
              <a:rPr lang="ko-KR" sz="2400" dirty="0"/>
              <a:t>()</a:t>
            </a:r>
            <a:r>
              <a:rPr lang="ko-KR" sz="2400" dirty="0" err="1"/>
              <a:t>를</a:t>
            </a:r>
            <a:r>
              <a:rPr lang="ko-KR" sz="2400" dirty="0"/>
              <a:t> 사용.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786B4E70-4219-4DDA-8D20-64980BF17D42}"/>
              </a:ext>
            </a:extLst>
          </p:cNvPr>
          <p:cNvSpPr/>
          <p:nvPr/>
        </p:nvSpPr>
        <p:spPr>
          <a:xfrm>
            <a:off x="7297579" y="4739505"/>
            <a:ext cx="2780907" cy="876693"/>
          </a:xfrm>
          <a:prstGeom prst="wedgeRoundRectCallout">
            <a:avLst>
              <a:gd name="adj1" fmla="val -79324"/>
              <a:gd name="adj2" fmla="val -36424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rgbClr val="FF0000"/>
                </a:solidFill>
              </a:rPr>
              <a:t>딕셔너리의 항목들을 시퀀스로 추출할 수 있다</a:t>
            </a:r>
            <a:r>
              <a:rPr lang="en-US" altLang="ko-KR" sz="180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aff3f462e_2_112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41" y="940902"/>
            <a:ext cx="11627559" cy="235762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{9C1B454E-93A4-4EA3-AB83-9228724DD9D1}tf78438558_win32</Template>
  <TotalTime>8</TotalTime>
  <Words>954</Words>
  <Application>Microsoft Office PowerPoint</Application>
  <PresentationFormat>와이드스크린</PresentationFormat>
  <Paragraphs>191</Paragraphs>
  <Slides>31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맑은 고딕</vt:lpstr>
      <vt:lpstr>Arial</vt:lpstr>
      <vt:lpstr>Calibri</vt:lpstr>
      <vt:lpstr>Century Gothic</vt:lpstr>
      <vt:lpstr>Garamond</vt:lpstr>
      <vt:lpstr>SavonVTI</vt:lpstr>
      <vt:lpstr>딕셔너리</vt:lpstr>
      <vt:lpstr>PowerPoint 프레젠테이션</vt:lpstr>
      <vt:lpstr>7.16 키와 값을 가진 딕셔너리로 자료를 저장하자</vt:lpstr>
      <vt:lpstr>7.16 키와 값을 가진 딕셔너리로 자료를 저장하자</vt:lpstr>
      <vt:lpstr>7.16 키와 값을 가진 딕셔너리로 자료를 저장하자</vt:lpstr>
      <vt:lpstr>7.17 딕셔너리의 기능을 알아보자</vt:lpstr>
      <vt:lpstr>7.17 딕셔너리의 기능을 알아보자</vt:lpstr>
      <vt:lpstr>7.17 딕셔너리의 기능을 알아보자</vt:lpstr>
      <vt:lpstr>PowerPoint 프레젠테이션</vt:lpstr>
      <vt:lpstr>7.18 딕셔너리의 다양하고 멋진 기능들을 수행하는 메소드</vt:lpstr>
      <vt:lpstr>PowerPoint 프레젠테이션</vt:lpstr>
      <vt:lpstr>7.18 딕셔너리의 다양하고 멋진 기능들을 수행하는 메소드</vt:lpstr>
      <vt:lpstr>LAB7-6 편의점 재고 관리 프로그램을 만들자</vt:lpstr>
      <vt:lpstr>PowerPoint 프레젠테이션</vt:lpstr>
      <vt:lpstr>LAB7-7 영한 사전을 만들어 보자</vt:lpstr>
      <vt:lpstr>LAB7-7 영한 사전을 만들어 보자</vt:lpstr>
      <vt:lpstr>8.5 순서가 중요하지 않은 대상들이 모이면 : 집합</vt:lpstr>
      <vt:lpstr>PowerPoint 프레젠테이션</vt:lpstr>
      <vt:lpstr>8.6 집합의 항목에 접근하는 연산</vt:lpstr>
      <vt:lpstr>8.6 집합의 항목에 접근하는 연산</vt:lpstr>
      <vt:lpstr>8.6 집합의 항목에 접근하는 연산</vt:lpstr>
      <vt:lpstr>8.6 집합의 항목에 접근하는 연산</vt:lpstr>
      <vt:lpstr>8.7 집합에 적용할 수 있는 다양한 연산들</vt:lpstr>
      <vt:lpstr>8.7 집합에 적용할 수 있는 다양한 연산들</vt:lpstr>
      <vt:lpstr>8.7 집합에 적용할 수 있는 다양한 연산들</vt:lpstr>
      <vt:lpstr>8.8 풍부하고 멋진 집합 연산</vt:lpstr>
      <vt:lpstr>8.8 풍부하고 멋진 집합 연산</vt:lpstr>
      <vt:lpstr>8.8 풍부하고 멋진 집합 연산</vt:lpstr>
      <vt:lpstr>LAB8-3 파티 동시 참석자 알아내기</vt:lpstr>
      <vt:lpstr>LAB8-3 파티 동시 참석자 알아내기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딕셔너리</dc:title>
  <dc:creator>하정</dc:creator>
  <cp:lastModifiedBy>하정</cp:lastModifiedBy>
  <cp:revision>3</cp:revision>
  <dcterms:created xsi:type="dcterms:W3CDTF">2022-08-29T12:52:29Z</dcterms:created>
  <dcterms:modified xsi:type="dcterms:W3CDTF">2023-06-25T12:47:23Z</dcterms:modified>
</cp:coreProperties>
</file>