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334" r:id="rId2"/>
    <p:sldId id="327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77" r:id="rId22"/>
    <p:sldId id="290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B757-3CE9-4D15-BD75-8E203C0C9623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A56973C-7027-44D1-9529-698EB28B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03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B757-3CE9-4D15-BD75-8E203C0C9623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56973C-7027-44D1-9529-698EB28B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79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B757-3CE9-4D15-BD75-8E203C0C9623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56973C-7027-44D1-9529-698EB28BCF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0561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B757-3CE9-4D15-BD75-8E203C0C9623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56973C-7027-44D1-9529-698EB28B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38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B757-3CE9-4D15-BD75-8E203C0C9623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56973C-7027-44D1-9529-698EB28BCF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086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B757-3CE9-4D15-BD75-8E203C0C9623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56973C-7027-44D1-9529-698EB28B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076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B757-3CE9-4D15-BD75-8E203C0C9623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6973C-7027-44D1-9529-698EB28B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978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B757-3CE9-4D15-BD75-8E203C0C9623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6973C-7027-44D1-9529-698EB28B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31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B757-3CE9-4D15-BD75-8E203C0C9623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6973C-7027-44D1-9529-698EB28B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43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B757-3CE9-4D15-BD75-8E203C0C9623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56973C-7027-44D1-9529-698EB28B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69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B757-3CE9-4D15-BD75-8E203C0C9623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A56973C-7027-44D1-9529-698EB28B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18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B757-3CE9-4D15-BD75-8E203C0C9623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A56973C-7027-44D1-9529-698EB28B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97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B757-3CE9-4D15-BD75-8E203C0C9623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6973C-7027-44D1-9529-698EB28B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60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B757-3CE9-4D15-BD75-8E203C0C9623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6973C-7027-44D1-9529-698EB28B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5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B757-3CE9-4D15-BD75-8E203C0C9623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6973C-7027-44D1-9529-698EB28B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30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B757-3CE9-4D15-BD75-8E203C0C9623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56973C-7027-44D1-9529-698EB28B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AB757-3CE9-4D15-BD75-8E203C0C9623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A56973C-7027-44D1-9529-698EB28B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14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79A5A4D-CD89-4580-90DA-DA08725F3C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02" b="1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41858" y="1122362"/>
            <a:ext cx="4036333" cy="1709849"/>
          </a:xfrm>
        </p:spPr>
        <p:txBody>
          <a:bodyPr anchor="b">
            <a:normAutofit/>
          </a:bodyPr>
          <a:lstStyle/>
          <a:p>
            <a:pPr algn="l"/>
            <a:endParaRPr lang="en-US" altLang="ko-KR" sz="2800" b="1" dirty="0"/>
          </a:p>
          <a:p>
            <a:r>
              <a:rPr lang="ko-KR" altLang="en-US" sz="2800" b="1" dirty="0"/>
              <a:t>텍스트 처리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761067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C3EF6-EFD8-430D-89D6-32CF523A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405" y="671204"/>
            <a:ext cx="10452847" cy="80694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3400" dirty="0"/>
              <a:t>8.4 </a:t>
            </a:r>
            <a:r>
              <a:rPr lang="ko-KR" altLang="en-US" sz="3400" dirty="0"/>
              <a:t>문자열을 </a:t>
            </a:r>
            <a:r>
              <a:rPr lang="ko-KR" altLang="en-US" sz="3400" dirty="0" err="1"/>
              <a:t>이어붙이는</a:t>
            </a:r>
            <a:r>
              <a:rPr lang="ko-KR" altLang="en-US" sz="3400" dirty="0"/>
              <a:t> 것은 </a:t>
            </a:r>
            <a:r>
              <a:rPr lang="ko-KR" altLang="en-US" sz="3400" dirty="0" err="1"/>
              <a:t>파이썬한테는</a:t>
            </a:r>
            <a:r>
              <a:rPr lang="ko-KR" altLang="en-US" sz="3400" dirty="0"/>
              <a:t> 쉬운 일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610449-61B8-4109-9D01-5C338CE71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701" y="1715931"/>
            <a:ext cx="9961910" cy="1643715"/>
          </a:xfrm>
        </p:spPr>
        <p:txBody>
          <a:bodyPr>
            <a:normAutofit/>
          </a:bodyPr>
          <a:lstStyle/>
          <a:p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split()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가 문자열을 부분 문자열들로 분리하는 함수라면 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join()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은 반대로 부분 문자열들을 모아서 하나의 문자열로 만드는 역할을 하는 함수이다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join()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을 호출할 때는 접착제 역할을 하는 문자를 지정할 수 있다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</a:t>
            </a:r>
            <a:endParaRPr lang="ko-KR" altLang="en-US" sz="25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1A4D6AC-0673-4390-864B-D92E8B952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05" y="3392551"/>
            <a:ext cx="10407018" cy="101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48759"/>
          <a:stretch/>
        </p:blipFill>
        <p:spPr>
          <a:xfrm>
            <a:off x="772406" y="4888083"/>
            <a:ext cx="6103408" cy="1019957"/>
          </a:xfrm>
          <a:prstGeom prst="rect">
            <a:avLst/>
          </a:prstGeom>
        </p:spPr>
      </p:pic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ACF834B7-1866-4FCE-B825-8712ED1A909A}"/>
              </a:ext>
            </a:extLst>
          </p:cNvPr>
          <p:cNvSpPr/>
          <p:nvPr/>
        </p:nvSpPr>
        <p:spPr>
          <a:xfrm>
            <a:off x="7202384" y="4638205"/>
            <a:ext cx="2498272" cy="1019957"/>
          </a:xfrm>
          <a:prstGeom prst="wedgeRoundRectCallout">
            <a:avLst>
              <a:gd name="adj1" fmla="val -93774"/>
              <a:gd name="adj2" fmla="val 890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쉼표를 이용하여 세 단어를 연결함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451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C3EF6-EFD8-430D-89D6-32CF523A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907" y="724730"/>
            <a:ext cx="10521490" cy="806940"/>
          </a:xfrm>
        </p:spPr>
        <p:txBody>
          <a:bodyPr>
            <a:noAutofit/>
          </a:bodyPr>
          <a:lstStyle/>
          <a:p>
            <a:r>
              <a:rPr lang="en-US" altLang="ko-KR" sz="3400" dirty="0"/>
              <a:t>8.4 </a:t>
            </a:r>
            <a:r>
              <a:rPr lang="ko-KR" altLang="en-US" sz="3400" dirty="0"/>
              <a:t>문자열을 </a:t>
            </a:r>
            <a:r>
              <a:rPr lang="ko-KR" altLang="en-US" sz="3400" dirty="0" err="1"/>
              <a:t>이어붙이는</a:t>
            </a:r>
            <a:r>
              <a:rPr lang="ko-KR" altLang="en-US" sz="3400" dirty="0"/>
              <a:t> 것은 </a:t>
            </a:r>
            <a:r>
              <a:rPr lang="ko-KR" altLang="en-US" sz="3400" dirty="0" err="1"/>
              <a:t>파이썬한테는</a:t>
            </a:r>
            <a:r>
              <a:rPr lang="ko-KR" altLang="en-US" sz="3400" dirty="0"/>
              <a:t> 쉬운 일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610449-61B8-4109-9D01-5C338CE71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659" y="3215683"/>
            <a:ext cx="10047828" cy="881514"/>
          </a:xfrm>
        </p:spPr>
        <p:txBody>
          <a:bodyPr>
            <a:normAutofit/>
          </a:bodyPr>
          <a:lstStyle/>
          <a:p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위의 예제에서 보면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join()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은 접착제 문자를 문자열 사이에만 넣고 문자열의 앞이나 뒤에는 넣지 않는 것을 알 수 있다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 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59" y="2257207"/>
            <a:ext cx="10758724" cy="8815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59" y="4174159"/>
            <a:ext cx="10672612" cy="88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12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C3EF6-EFD8-430D-89D6-32CF523A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574" y="199817"/>
            <a:ext cx="10910305" cy="806940"/>
          </a:xfrm>
        </p:spPr>
        <p:txBody>
          <a:bodyPr>
            <a:noAutofit/>
          </a:bodyPr>
          <a:lstStyle/>
          <a:p>
            <a:r>
              <a:rPr lang="en-US" altLang="ko-KR" sz="3400" dirty="0"/>
              <a:t>8.4 </a:t>
            </a:r>
            <a:r>
              <a:rPr lang="ko-KR" altLang="en-US" sz="3400" dirty="0"/>
              <a:t>문자열을 </a:t>
            </a:r>
            <a:r>
              <a:rPr lang="ko-KR" altLang="en-US" sz="3400" dirty="0" err="1"/>
              <a:t>이어붙이는</a:t>
            </a:r>
            <a:r>
              <a:rPr lang="ko-KR" altLang="en-US" sz="3400" dirty="0"/>
              <a:t> 것은 </a:t>
            </a:r>
            <a:r>
              <a:rPr lang="ko-KR" altLang="en-US" sz="3400" dirty="0" err="1"/>
              <a:t>파이썬한테는</a:t>
            </a:r>
            <a:r>
              <a:rPr lang="ko-KR" altLang="en-US" sz="3400" dirty="0"/>
              <a:t> 쉬운 일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610449-61B8-4109-9D01-5C338CE71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574" y="1137156"/>
            <a:ext cx="9862746" cy="808022"/>
          </a:xfrm>
        </p:spPr>
        <p:txBody>
          <a:bodyPr>
            <a:normAutofit lnSpcReduction="10000"/>
          </a:bodyPr>
          <a:lstStyle/>
          <a:p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또한 다음과 같이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list() 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함수로 분리한 문자들을 모아서 다시 원래의 문자열로 </a:t>
            </a:r>
            <a:r>
              <a:rPr lang="ko-KR" altLang="en-US" sz="2500" b="0" i="0" u="none" strike="noStrike" dirty="0" err="1">
                <a:solidFill>
                  <a:srgbClr val="000000"/>
                </a:solidFill>
                <a:effectLst/>
                <a:latin typeface="Nanum Gothic"/>
              </a:rPr>
              <a:t>만들때도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 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join()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을 사용한다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</a:t>
            </a:r>
            <a:endParaRPr lang="ko-KR" altLang="en-US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6B7731-9D8D-457C-81C6-8064FCBD70A7}"/>
              </a:ext>
            </a:extLst>
          </p:cNvPr>
          <p:cNvSpPr txBox="1"/>
          <p:nvPr/>
        </p:nvSpPr>
        <p:spPr>
          <a:xfrm>
            <a:off x="869575" y="3333362"/>
            <a:ext cx="99286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split()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와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join()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을 함께 사용하면 문자열 중에서 필요 없는 공백을 제거할 수 있다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</a:t>
            </a:r>
            <a:endParaRPr lang="ko-KR" altLang="en-US" sz="2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734" y="1891009"/>
            <a:ext cx="7509753" cy="15063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733" y="4064017"/>
            <a:ext cx="7509753" cy="279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84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C3EF6-EFD8-430D-89D6-32CF523A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124" y="380609"/>
            <a:ext cx="10452847" cy="806940"/>
          </a:xfrm>
        </p:spPr>
        <p:txBody>
          <a:bodyPr>
            <a:noAutofit/>
          </a:bodyPr>
          <a:lstStyle/>
          <a:p>
            <a:r>
              <a:rPr lang="en-US" altLang="ko-KR" sz="3400" dirty="0"/>
              <a:t>8.5 </a:t>
            </a:r>
            <a:r>
              <a:rPr lang="ko-KR" altLang="en-US" sz="3400" dirty="0"/>
              <a:t>대문자와 소문자 변환</a:t>
            </a:r>
            <a:r>
              <a:rPr lang="en-US" altLang="ko-KR" sz="3400" dirty="0"/>
              <a:t>, </a:t>
            </a:r>
            <a:r>
              <a:rPr lang="ko-KR" altLang="en-US" sz="3400" dirty="0"/>
              <a:t>그리고 문자열 삭제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610449-61B8-4109-9D01-5C338CE71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124" y="1640541"/>
            <a:ext cx="9296402" cy="1393544"/>
          </a:xfrm>
        </p:spPr>
        <p:txBody>
          <a:bodyPr>
            <a:noAutofit/>
          </a:bodyPr>
          <a:lstStyle/>
          <a:p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문자열에서 대문자를 소문자로 변경하는 함수는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lower()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이고 반대는 대문자로 변경하는 메소드는 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upper() 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함수이다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 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첫 번째 문자만 대문자로 변환하는 함수는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capitalize()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이다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 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96" y="3034085"/>
            <a:ext cx="9688277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48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C3EF6-EFD8-430D-89D6-32CF523A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261" y="484839"/>
            <a:ext cx="10452847" cy="806940"/>
          </a:xfrm>
        </p:spPr>
        <p:txBody>
          <a:bodyPr>
            <a:noAutofit/>
          </a:bodyPr>
          <a:lstStyle/>
          <a:p>
            <a:r>
              <a:rPr lang="en-US" altLang="ko-KR" sz="3400" dirty="0"/>
              <a:t>8.5 </a:t>
            </a:r>
            <a:r>
              <a:rPr lang="ko-KR" altLang="en-US" sz="3400" dirty="0"/>
              <a:t>대문자와 소문자 변환</a:t>
            </a:r>
            <a:r>
              <a:rPr lang="en-US" altLang="ko-KR" sz="3400" dirty="0"/>
              <a:t>, </a:t>
            </a:r>
            <a:r>
              <a:rPr lang="ko-KR" altLang="en-US" sz="3400" dirty="0"/>
              <a:t>그리고 문자열 삭제</a:t>
            </a:r>
            <a:r>
              <a:rPr lang="en-US" altLang="ko-KR" sz="3400" dirty="0"/>
              <a:t>4</a:t>
            </a:r>
            <a:br>
              <a:rPr lang="en-US" altLang="ko-KR" sz="3400" dirty="0"/>
            </a:br>
            <a:endParaRPr lang="ko-KR" altLang="en-US" sz="3400" dirty="0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698B13CD-306F-44EE-908C-C3349F7AB1D7}"/>
              </a:ext>
            </a:extLst>
          </p:cNvPr>
          <p:cNvSpPr txBox="1">
            <a:spLocks/>
          </p:cNvSpPr>
          <p:nvPr/>
        </p:nvSpPr>
        <p:spPr>
          <a:xfrm>
            <a:off x="969326" y="1581021"/>
            <a:ext cx="8909800" cy="789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문자열 데이터를 처리할 때 문자열에서 원치 않는 공백을 제거하는 작업은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strip()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 함수가 담당한다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</a:t>
            </a:r>
            <a:endParaRPr lang="ko-KR" altLang="en-US" sz="25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28AB387-22E8-4763-8C2A-B06084B6E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0" y="2422120"/>
            <a:ext cx="9112054" cy="171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326" y="4347853"/>
            <a:ext cx="9716856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76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C3EF6-EFD8-430D-89D6-32CF523A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50" y="410599"/>
            <a:ext cx="10452847" cy="806940"/>
          </a:xfrm>
        </p:spPr>
        <p:txBody>
          <a:bodyPr>
            <a:noAutofit/>
          </a:bodyPr>
          <a:lstStyle/>
          <a:p>
            <a:r>
              <a:rPr lang="en-US" altLang="ko-KR" sz="3400" dirty="0"/>
              <a:t>8.5 </a:t>
            </a:r>
            <a:r>
              <a:rPr lang="ko-KR" altLang="en-US" sz="3400" dirty="0"/>
              <a:t>대문자와 소문자 변환</a:t>
            </a:r>
            <a:r>
              <a:rPr lang="en-US" altLang="ko-KR" sz="3400" dirty="0"/>
              <a:t>, </a:t>
            </a:r>
            <a:r>
              <a:rPr lang="ko-KR" altLang="en-US" sz="3400" dirty="0"/>
              <a:t>그리고 문자열 삭제</a:t>
            </a: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698B13CD-306F-44EE-908C-C3349F7AB1D7}"/>
              </a:ext>
            </a:extLst>
          </p:cNvPr>
          <p:cNvSpPr txBox="1">
            <a:spLocks/>
          </p:cNvSpPr>
          <p:nvPr/>
        </p:nvSpPr>
        <p:spPr>
          <a:xfrm>
            <a:off x="919450" y="1497893"/>
            <a:ext cx="8909800" cy="789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만일 문자열의 앞과 </a:t>
            </a:r>
            <a:r>
              <a:rPr lang="ko-KR" altLang="en-US" sz="2500" b="0" i="0" u="none" strike="noStrike" dirty="0" err="1">
                <a:solidFill>
                  <a:srgbClr val="000000"/>
                </a:solidFill>
                <a:effectLst/>
                <a:latin typeface="Nanum Gothic"/>
              </a:rPr>
              <a:t>뒤에있는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 특정한 문자를 삭제하려면 문자를 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strip()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의 인자로 이 문자를 전달한다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</a:t>
            </a:r>
            <a:endParaRPr lang="ko-KR" altLang="en-US" sz="2500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2F0A4A7C-AF3A-47CE-9650-AFBC18B9D759}"/>
              </a:ext>
            </a:extLst>
          </p:cNvPr>
          <p:cNvSpPr txBox="1">
            <a:spLocks/>
          </p:cNvSpPr>
          <p:nvPr/>
        </p:nvSpPr>
        <p:spPr>
          <a:xfrm>
            <a:off x="919450" y="3429096"/>
            <a:ext cx="9772300" cy="789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rstrip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과 </a:t>
            </a:r>
            <a:r>
              <a:rPr lang="en-US" altLang="ko-KR" sz="25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lstrip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에도 특정한 문자를 인자로 넣어줄 수 있다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450" y="2313787"/>
            <a:ext cx="9688277" cy="10193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397" y="4249313"/>
            <a:ext cx="9707330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35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C3EF6-EFD8-430D-89D6-32CF523A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822" y="718170"/>
            <a:ext cx="10452847" cy="806940"/>
          </a:xfrm>
        </p:spPr>
        <p:txBody>
          <a:bodyPr>
            <a:noAutofit/>
          </a:bodyPr>
          <a:lstStyle/>
          <a:p>
            <a:r>
              <a:rPr lang="en-US" altLang="ko-KR" sz="3400" dirty="0"/>
              <a:t>8.5 </a:t>
            </a:r>
            <a:r>
              <a:rPr lang="ko-KR" altLang="en-US" sz="3400" dirty="0"/>
              <a:t>대문자와 소문자 변환</a:t>
            </a:r>
            <a:r>
              <a:rPr lang="en-US" altLang="ko-KR" sz="3400" dirty="0"/>
              <a:t>, </a:t>
            </a:r>
            <a:r>
              <a:rPr lang="ko-KR" altLang="en-US" sz="3400" dirty="0"/>
              <a:t>그리고 문자열 삭제</a:t>
            </a: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698B13CD-306F-44EE-908C-C3349F7AB1D7}"/>
              </a:ext>
            </a:extLst>
          </p:cNvPr>
          <p:cNvSpPr txBox="1">
            <a:spLocks/>
          </p:cNvSpPr>
          <p:nvPr/>
        </p:nvSpPr>
        <p:spPr>
          <a:xfrm>
            <a:off x="769821" y="1805464"/>
            <a:ext cx="9511555" cy="1506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find()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 메소드는 문자열에서 지정된 부분 문자열을 찾아서 그 인덱스를 반환한다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 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지정된 문자를 찾지 못했을 경우에는 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–1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을 반환한다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 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문자열 중에서 관심 있는 부분을 찾을 때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find()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 함수를 사용하면 좋다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 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36163"/>
          <a:stretch/>
        </p:blipFill>
        <p:spPr>
          <a:xfrm>
            <a:off x="888347" y="3444832"/>
            <a:ext cx="7445706" cy="172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05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C3EF6-EFD8-430D-89D6-32CF523A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072" y="284932"/>
            <a:ext cx="10452847" cy="806940"/>
          </a:xfrm>
        </p:spPr>
        <p:txBody>
          <a:bodyPr>
            <a:noAutofit/>
          </a:bodyPr>
          <a:lstStyle/>
          <a:p>
            <a:r>
              <a:rPr lang="en-US" altLang="ko-KR" sz="3400" dirty="0"/>
              <a:t>8.6 </a:t>
            </a:r>
            <a:r>
              <a:rPr lang="ko-KR" altLang="en-US" sz="3400" dirty="0"/>
              <a:t>다양한 문자열 처리 함수와 </a:t>
            </a:r>
            <a:r>
              <a:rPr lang="en-US" altLang="ko-KR" sz="3400" dirty="0"/>
              <a:t>string </a:t>
            </a:r>
            <a:r>
              <a:rPr lang="ko-KR" altLang="en-US" sz="3400" dirty="0"/>
              <a:t>모듈</a:t>
            </a: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698B13CD-306F-44EE-908C-C3349F7AB1D7}"/>
              </a:ext>
            </a:extLst>
          </p:cNvPr>
          <p:cNvSpPr txBox="1">
            <a:spLocks/>
          </p:cNvSpPr>
          <p:nvPr/>
        </p:nvSpPr>
        <p:spPr>
          <a:xfrm>
            <a:off x="803072" y="1495092"/>
            <a:ext cx="9072286" cy="806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문자열에서 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count()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 메소드는 문자열 중에서 부분 문자열이 등장하는 횟수를 반환한다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</a:t>
            </a:r>
            <a:endParaRPr lang="ko-KR" altLang="en-US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719070-691E-41FF-92F3-9B10388C1FD4}"/>
              </a:ext>
            </a:extLst>
          </p:cNvPr>
          <p:cNvSpPr txBox="1"/>
          <p:nvPr/>
        </p:nvSpPr>
        <p:spPr>
          <a:xfrm>
            <a:off x="803072" y="4233080"/>
            <a:ext cx="905394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위에서 언급한 메소드 말고 파이썬 내장함수도 텍스트 데이터에 적용할 수 있다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 </a:t>
            </a:r>
            <a:r>
              <a:rPr lang="en-US" altLang="ko-KR" sz="25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 함수는 문자열의 길이를 반환한다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55" y="2521783"/>
            <a:ext cx="9669224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73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C3EF6-EFD8-430D-89D6-32CF523A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10" y="593480"/>
            <a:ext cx="10452847" cy="806940"/>
          </a:xfrm>
        </p:spPr>
        <p:txBody>
          <a:bodyPr>
            <a:noAutofit/>
          </a:bodyPr>
          <a:lstStyle/>
          <a:p>
            <a:r>
              <a:rPr lang="en-US" altLang="ko-KR" sz="3400" dirty="0"/>
              <a:t>8.6 </a:t>
            </a:r>
            <a:r>
              <a:rPr lang="ko-KR" altLang="en-US" sz="3400" dirty="0"/>
              <a:t>다양한 문자열 처리 함수와 </a:t>
            </a:r>
            <a:r>
              <a:rPr lang="en-US" altLang="ko-KR" sz="3400" dirty="0"/>
              <a:t>string </a:t>
            </a:r>
            <a:r>
              <a:rPr lang="ko-KR" altLang="en-US" sz="3400" dirty="0"/>
              <a:t>모듈</a:t>
            </a: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698B13CD-306F-44EE-908C-C3349F7AB1D7}"/>
              </a:ext>
            </a:extLst>
          </p:cNvPr>
          <p:cNvSpPr txBox="1">
            <a:spLocks/>
          </p:cNvSpPr>
          <p:nvPr/>
        </p:nvSpPr>
        <p:spPr>
          <a:xfrm>
            <a:off x="828010" y="1644351"/>
            <a:ext cx="10368908" cy="2291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그리고 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max(), min()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 함수를 사용하여 가장 큰 문자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, 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작은 문자를 얻을 수 있다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 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크다 </a:t>
            </a:r>
            <a:r>
              <a:rPr lang="ko-KR" altLang="en-US" sz="2500" b="0" i="0" u="none" strike="noStrike" dirty="0" err="1">
                <a:solidFill>
                  <a:srgbClr val="000000"/>
                </a:solidFill>
                <a:effectLst/>
                <a:latin typeface="Nanum Gothic"/>
              </a:rPr>
              <a:t>작다의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 기준은 유니코드 코드 값을 기준으로 </a:t>
            </a:r>
            <a:r>
              <a:rPr lang="ko-KR" altLang="en-US" sz="2500" b="0" i="0" u="none" strike="noStrike">
                <a:solidFill>
                  <a:srgbClr val="000000"/>
                </a:solidFill>
                <a:effectLst/>
                <a:latin typeface="Nanum Gothic"/>
              </a:rPr>
              <a:t>한다</a:t>
            </a:r>
            <a:r>
              <a:rPr lang="en-US" altLang="ko-KR" sz="2500" b="0" i="0" u="none" strike="noStrike">
                <a:solidFill>
                  <a:srgbClr val="000000"/>
                </a:solidFill>
                <a:effectLst/>
                <a:latin typeface="Nanum Gothic"/>
              </a:rPr>
              <a:t>.</a:t>
            </a:r>
          </a:p>
          <a:p>
            <a:r>
              <a:rPr lang="en-US" altLang="ko-KR" sz="25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ord()</a:t>
            </a:r>
            <a:r>
              <a:rPr lang="ko-KR" altLang="en-US" sz="2500" b="0" i="0" u="none" strike="noStrike">
                <a:solidFill>
                  <a:srgbClr val="000000"/>
                </a:solidFill>
                <a:effectLst/>
                <a:latin typeface="Nanum Gothic"/>
              </a:rPr>
              <a:t> 함수는 문자에 대한 유니코드 값을 얻을 수 있으며</a:t>
            </a:r>
            <a:r>
              <a:rPr lang="en-US" altLang="ko-KR" sz="2500" b="0" i="0" u="none" strike="noStrike">
                <a:solidFill>
                  <a:srgbClr val="000000"/>
                </a:solidFill>
                <a:effectLst/>
                <a:latin typeface="Nanum Gothic"/>
              </a:rPr>
              <a:t>, </a:t>
            </a:r>
            <a:r>
              <a:rPr lang="en-US" altLang="ko-KR" sz="25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chr()</a:t>
            </a:r>
            <a:r>
              <a:rPr lang="ko-KR" altLang="en-US" sz="2500" b="0" i="0" u="none" strike="noStrike">
                <a:solidFill>
                  <a:srgbClr val="000000"/>
                </a:solidFill>
                <a:effectLst/>
                <a:latin typeface="Nanum Gothic"/>
              </a:rPr>
              <a:t> 값은 입력된 유니코드 값에 해당하는 문자를 반환하는 역할을 한다</a:t>
            </a:r>
            <a:r>
              <a:rPr lang="en-US" altLang="ko-KR" sz="2500" b="0" i="0" u="none" strike="noStrike">
                <a:solidFill>
                  <a:srgbClr val="000000"/>
                </a:solidFill>
                <a:effectLst/>
                <a:latin typeface="Nanum Gothic"/>
              </a:rPr>
              <a:t>.</a:t>
            </a:r>
            <a:endParaRPr lang="ko-KR" altLang="en-US" sz="2500"/>
          </a:p>
          <a:p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10" y="3604383"/>
            <a:ext cx="9716856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49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C3EF6-EFD8-430D-89D6-32CF523A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86" y="684919"/>
            <a:ext cx="10452847" cy="806940"/>
          </a:xfrm>
        </p:spPr>
        <p:txBody>
          <a:bodyPr>
            <a:noAutofit/>
          </a:bodyPr>
          <a:lstStyle/>
          <a:p>
            <a:r>
              <a:rPr lang="en-US" altLang="ko-KR" sz="3400" dirty="0"/>
              <a:t>8.6 </a:t>
            </a:r>
            <a:r>
              <a:rPr lang="ko-KR" altLang="en-US" sz="3400" dirty="0"/>
              <a:t>다양한 문자열 처리 함수와 </a:t>
            </a:r>
            <a:r>
              <a:rPr lang="en-US" altLang="ko-KR" sz="3400" dirty="0"/>
              <a:t>string </a:t>
            </a:r>
            <a:r>
              <a:rPr lang="ko-KR" altLang="en-US" sz="3400" dirty="0"/>
              <a:t>모듈</a:t>
            </a: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698B13CD-306F-44EE-908C-C3349F7AB1D7}"/>
              </a:ext>
            </a:extLst>
          </p:cNvPr>
          <p:cNvSpPr txBox="1">
            <a:spLocks/>
          </p:cNvSpPr>
          <p:nvPr/>
        </p:nvSpPr>
        <p:spPr>
          <a:xfrm>
            <a:off x="877886" y="1721224"/>
            <a:ext cx="10330597" cy="2507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b="0" i="0" u="none" strike="noStrike" dirty="0" err="1">
                <a:solidFill>
                  <a:srgbClr val="000000"/>
                </a:solidFill>
                <a:effectLst/>
                <a:latin typeface="Nanum Gothic"/>
              </a:rPr>
              <a:t>파이썬에는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 문자열 처리를 도와주는 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이라는 모듈이 있으며 이 모듈에 있는 </a:t>
            </a:r>
            <a:r>
              <a:rPr lang="en-US" altLang="ko-KR" sz="25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ascii_uppercase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는 알파벳 대문자를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, </a:t>
            </a:r>
            <a:r>
              <a:rPr lang="en-US" altLang="ko-KR" sz="25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ascii_lowercase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는 알파벳 소문자들을 포함하고 있다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517" y="2975223"/>
            <a:ext cx="9659698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99081" y="517587"/>
            <a:ext cx="10423343" cy="5650132"/>
            <a:chOff x="1043098" y="4462353"/>
            <a:chExt cx="6985286" cy="1832681"/>
          </a:xfrm>
        </p:grpSpPr>
        <p:sp>
          <p:nvSpPr>
            <p:cNvPr id="5" name="모서리가 둥근 직사각형 2"/>
            <p:cNvSpPr/>
            <p:nvPr/>
          </p:nvSpPr>
          <p:spPr>
            <a:xfrm>
              <a:off x="1043098" y="4462353"/>
              <a:ext cx="1905910" cy="183886"/>
            </a:xfrm>
            <a:custGeom>
              <a:avLst/>
              <a:gdLst>
                <a:gd name="connsiteX0" fmla="*/ 0 w 1080120"/>
                <a:gd name="connsiteY0" fmla="*/ 60008 h 360040"/>
                <a:gd name="connsiteX1" fmla="*/ 60008 w 1080120"/>
                <a:gd name="connsiteY1" fmla="*/ 0 h 360040"/>
                <a:gd name="connsiteX2" fmla="*/ 1020112 w 1080120"/>
                <a:gd name="connsiteY2" fmla="*/ 0 h 360040"/>
                <a:gd name="connsiteX3" fmla="*/ 1080120 w 1080120"/>
                <a:gd name="connsiteY3" fmla="*/ 60008 h 360040"/>
                <a:gd name="connsiteX4" fmla="*/ 1080120 w 1080120"/>
                <a:gd name="connsiteY4" fmla="*/ 300032 h 360040"/>
                <a:gd name="connsiteX5" fmla="*/ 1020112 w 1080120"/>
                <a:gd name="connsiteY5" fmla="*/ 360040 h 360040"/>
                <a:gd name="connsiteX6" fmla="*/ 60008 w 1080120"/>
                <a:gd name="connsiteY6" fmla="*/ 360040 h 360040"/>
                <a:gd name="connsiteX7" fmla="*/ 0 w 1080120"/>
                <a:gd name="connsiteY7" fmla="*/ 300032 h 360040"/>
                <a:gd name="connsiteX8" fmla="*/ 0 w 1080120"/>
                <a:gd name="connsiteY8" fmla="*/ 60008 h 360040"/>
                <a:gd name="connsiteX0" fmla="*/ 0 w 1080630"/>
                <a:gd name="connsiteY0" fmla="*/ 60008 h 360040"/>
                <a:gd name="connsiteX1" fmla="*/ 60008 w 1080630"/>
                <a:gd name="connsiteY1" fmla="*/ 0 h 360040"/>
                <a:gd name="connsiteX2" fmla="*/ 1020112 w 1080630"/>
                <a:gd name="connsiteY2" fmla="*/ 0 h 360040"/>
                <a:gd name="connsiteX3" fmla="*/ 1080120 w 1080630"/>
                <a:gd name="connsiteY3" fmla="*/ 60008 h 360040"/>
                <a:gd name="connsiteX4" fmla="*/ 1080120 w 1080630"/>
                <a:gd name="connsiteY4" fmla="*/ 300032 h 360040"/>
                <a:gd name="connsiteX5" fmla="*/ 1053449 w 1080630"/>
                <a:gd name="connsiteY5" fmla="*/ 360040 h 360040"/>
                <a:gd name="connsiteX6" fmla="*/ 60008 w 1080630"/>
                <a:gd name="connsiteY6" fmla="*/ 360040 h 360040"/>
                <a:gd name="connsiteX7" fmla="*/ 0 w 1080630"/>
                <a:gd name="connsiteY7" fmla="*/ 300032 h 360040"/>
                <a:gd name="connsiteX8" fmla="*/ 0 w 1080630"/>
                <a:gd name="connsiteY8" fmla="*/ 60008 h 360040"/>
                <a:gd name="connsiteX0" fmla="*/ 510 w 1081140"/>
                <a:gd name="connsiteY0" fmla="*/ 60008 h 362421"/>
                <a:gd name="connsiteX1" fmla="*/ 60518 w 1081140"/>
                <a:gd name="connsiteY1" fmla="*/ 0 h 362421"/>
                <a:gd name="connsiteX2" fmla="*/ 1020622 w 1081140"/>
                <a:gd name="connsiteY2" fmla="*/ 0 h 362421"/>
                <a:gd name="connsiteX3" fmla="*/ 1080630 w 1081140"/>
                <a:gd name="connsiteY3" fmla="*/ 60008 h 362421"/>
                <a:gd name="connsiteX4" fmla="*/ 1080630 w 1081140"/>
                <a:gd name="connsiteY4" fmla="*/ 300032 h 362421"/>
                <a:gd name="connsiteX5" fmla="*/ 1053959 w 1081140"/>
                <a:gd name="connsiteY5" fmla="*/ 360040 h 362421"/>
                <a:gd name="connsiteX6" fmla="*/ 27180 w 1081140"/>
                <a:gd name="connsiteY6" fmla="*/ 362421 h 362421"/>
                <a:gd name="connsiteX7" fmla="*/ 510 w 1081140"/>
                <a:gd name="connsiteY7" fmla="*/ 300032 h 362421"/>
                <a:gd name="connsiteX8" fmla="*/ 510 w 1081140"/>
                <a:gd name="connsiteY8" fmla="*/ 60008 h 36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1140" h="362421">
                  <a:moveTo>
                    <a:pt x="510" y="60008"/>
                  </a:moveTo>
                  <a:cubicBezTo>
                    <a:pt x="510" y="26866"/>
                    <a:pt x="27376" y="0"/>
                    <a:pt x="60518" y="0"/>
                  </a:cubicBezTo>
                  <a:lnTo>
                    <a:pt x="1020622" y="0"/>
                  </a:lnTo>
                  <a:cubicBezTo>
                    <a:pt x="1053764" y="0"/>
                    <a:pt x="1080630" y="26866"/>
                    <a:pt x="1080630" y="60008"/>
                  </a:cubicBezTo>
                  <a:lnTo>
                    <a:pt x="1080630" y="300032"/>
                  </a:lnTo>
                  <a:cubicBezTo>
                    <a:pt x="1080630" y="333174"/>
                    <a:pt x="1087101" y="360040"/>
                    <a:pt x="1053959" y="360040"/>
                  </a:cubicBezTo>
                  <a:lnTo>
                    <a:pt x="27180" y="362421"/>
                  </a:lnTo>
                  <a:cubicBezTo>
                    <a:pt x="-5962" y="362421"/>
                    <a:pt x="510" y="333174"/>
                    <a:pt x="510" y="300032"/>
                  </a:cubicBezTo>
                  <a:lnTo>
                    <a:pt x="510" y="60008"/>
                  </a:lnTo>
                  <a:close/>
                </a:path>
              </a:pathLst>
            </a:custGeom>
            <a:solidFill>
              <a:srgbClr val="598377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043608" y="4481073"/>
              <a:ext cx="6984776" cy="1813961"/>
              <a:chOff x="643260" y="2641203"/>
              <a:chExt cx="6984776" cy="1813961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690560" y="2641203"/>
                <a:ext cx="1810289" cy="146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 b="1" dirty="0">
                    <a:gradFill flip="none" rotWithShape="1"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이장에서 배울 것들</a:t>
                </a:r>
                <a:endParaRPr lang="en-US" altLang="ko-KR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" name="직사각형 32"/>
              <p:cNvSpPr/>
              <p:nvPr/>
            </p:nvSpPr>
            <p:spPr>
              <a:xfrm>
                <a:off x="643260" y="2806369"/>
                <a:ext cx="6984776" cy="164879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직사각형 23"/>
              <p:cNvSpPr>
                <a:spLocks noChangeArrowheads="1"/>
              </p:cNvSpPr>
              <p:nvPr/>
            </p:nvSpPr>
            <p:spPr bwMode="auto">
              <a:xfrm>
                <a:off x="854031" y="2923423"/>
                <a:ext cx="6696744" cy="10207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dirty="0"/>
                  <a:t>텍스트 처리에 관련된 연산을 살펴 보아요</a:t>
                </a:r>
                <a:r>
                  <a:rPr lang="en-US" altLang="ko-KR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dirty="0"/>
                  <a:t>문자열에 적용할 수 있는 다양한 </a:t>
                </a:r>
                <a:r>
                  <a:rPr lang="ko-KR" altLang="en-US" dirty="0" err="1"/>
                  <a:t>메소드를</a:t>
                </a:r>
                <a:r>
                  <a:rPr lang="ko-KR" altLang="en-US" dirty="0"/>
                  <a:t> 익혀 보아요</a:t>
                </a:r>
                <a:r>
                  <a:rPr lang="en-US" altLang="ko-KR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dirty="0"/>
                  <a:t>이런 </a:t>
                </a:r>
                <a:r>
                  <a:rPr lang="ko-KR" altLang="en-US" dirty="0" err="1"/>
                  <a:t>메소드를</a:t>
                </a:r>
                <a:r>
                  <a:rPr lang="ko-KR" altLang="en-US" dirty="0"/>
                  <a:t> 이용하여 실제 텍스트 데이터를 다루는 연습을 해 보아요</a:t>
                </a:r>
                <a:r>
                  <a:rPr lang="en-US" altLang="ko-KR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dirty="0"/>
                  <a:t>문서의 키워드와 핵심어를 시각적으로 표현하는 </a:t>
                </a:r>
                <a:r>
                  <a:rPr lang="ko-KR" altLang="en-US" dirty="0" err="1"/>
                  <a:t>워드클라우드를</a:t>
                </a:r>
                <a:r>
                  <a:rPr lang="ko-KR" altLang="en-US" dirty="0"/>
                  <a:t> 알아보고 구현해 보아요</a:t>
                </a:r>
                <a:r>
                  <a:rPr lang="en-US" altLang="ko-KR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dirty="0"/>
                  <a:t>텍스트 데이터를 다루는 데에 효율적인 정규식을 이해해 보아요</a:t>
                </a:r>
                <a:r>
                  <a:rPr lang="en-US" altLang="ko-KR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dirty="0"/>
                  <a:t>정규식을 이용하여 강력한 검색 문자열 기능을 직접 만들어 보아요</a:t>
                </a:r>
                <a:r>
                  <a:rPr lang="en-US" altLang="ko-KR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dirty="0"/>
                  <a:t>텍스트 데이터를 다루는 프로그램을 만들 수 있는 기본 역량을 갖추어요</a:t>
                </a:r>
                <a:r>
                  <a:rPr lang="en-US" altLang="ko-KR" dirty="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endParaRPr lang="en-US" altLang="ko-KR" sz="2000" spc="-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1190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C3EF6-EFD8-430D-89D6-32CF523A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89" y="722248"/>
            <a:ext cx="10452847" cy="806940"/>
          </a:xfrm>
        </p:spPr>
        <p:txBody>
          <a:bodyPr>
            <a:noAutofit/>
          </a:bodyPr>
          <a:lstStyle/>
          <a:p>
            <a:r>
              <a:rPr lang="en-US" altLang="ko-KR" sz="3400" dirty="0"/>
              <a:t>9.6 </a:t>
            </a:r>
            <a:r>
              <a:rPr lang="ko-KR" altLang="en-US" sz="3400" dirty="0"/>
              <a:t>다양한 문자열 처리 함수와 </a:t>
            </a:r>
            <a:r>
              <a:rPr lang="en-US" altLang="ko-KR" sz="3400" dirty="0"/>
              <a:t>string </a:t>
            </a:r>
            <a:r>
              <a:rPr lang="ko-KR" altLang="en-US" sz="3400" dirty="0"/>
              <a:t>모듈</a:t>
            </a: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698B13CD-306F-44EE-908C-C3349F7AB1D7}"/>
              </a:ext>
            </a:extLst>
          </p:cNvPr>
          <p:cNvSpPr txBox="1">
            <a:spLocks/>
          </p:cNvSpPr>
          <p:nvPr/>
        </p:nvSpPr>
        <p:spPr>
          <a:xfrm>
            <a:off x="744071" y="1744105"/>
            <a:ext cx="10452847" cy="1579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만일 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'ABCDE..YZ'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 까지의 문자열을 한 </a:t>
            </a:r>
            <a:r>
              <a:rPr lang="ko-KR" altLang="en-US" sz="2500" b="0" i="0" u="none" strike="noStrike" dirty="0" err="1">
                <a:solidFill>
                  <a:srgbClr val="000000"/>
                </a:solidFill>
                <a:effectLst/>
                <a:latin typeface="Nanum Gothic"/>
              </a:rPr>
              <a:t>글자씩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 이동시켜서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'BCDEF...ZA'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와 같은 문자열을 만들기 위해서는 어떤 방법을 사용해야 할까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? </a:t>
            </a: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이 경우 다음과 같이 간단한 </a:t>
            </a:r>
            <a:r>
              <a:rPr lang="ko-KR" altLang="en-US" sz="2500" b="0" i="0" u="none" strike="noStrike" dirty="0" err="1">
                <a:solidFill>
                  <a:srgbClr val="000000"/>
                </a:solidFill>
                <a:effectLst/>
                <a:latin typeface="Nanum Gothic"/>
              </a:rPr>
              <a:t>슬라이싱과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 덧셈 연산이면 충분하다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</a:t>
            </a:r>
            <a:endParaRPr lang="ko-KR" altLang="en-US" sz="2500" b="0" dirty="0">
              <a:effectLst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89" y="3534864"/>
            <a:ext cx="10451546" cy="149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61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C3EF6-EFD8-430D-89D6-32CF523A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574" y="433192"/>
            <a:ext cx="10452847" cy="806940"/>
          </a:xfrm>
        </p:spPr>
        <p:txBody>
          <a:bodyPr>
            <a:noAutofit/>
          </a:bodyPr>
          <a:lstStyle/>
          <a:p>
            <a:r>
              <a:rPr lang="en-US" altLang="ko-KR" sz="3400" dirty="0"/>
              <a:t>9.6 </a:t>
            </a:r>
            <a:r>
              <a:rPr lang="ko-KR" altLang="en-US" sz="3400" dirty="0"/>
              <a:t>다양한 문자열 처리 함수와 </a:t>
            </a:r>
            <a:r>
              <a:rPr lang="en-US" altLang="ko-KR" sz="3400" dirty="0"/>
              <a:t>string </a:t>
            </a:r>
            <a:r>
              <a:rPr lang="ko-KR" altLang="en-US" sz="3400" dirty="0"/>
              <a:t>모듈</a:t>
            </a: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698B13CD-306F-44EE-908C-C3349F7AB1D7}"/>
              </a:ext>
            </a:extLst>
          </p:cNvPr>
          <p:cNvSpPr txBox="1">
            <a:spLocks/>
          </p:cNvSpPr>
          <p:nvPr/>
        </p:nvSpPr>
        <p:spPr>
          <a:xfrm>
            <a:off x="743739" y="1349515"/>
            <a:ext cx="9937561" cy="19196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문자 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가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5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src_str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의 몇 번째에 있는가는 다음과 </a:t>
            </a:r>
            <a:r>
              <a:rPr lang="ko-KR" altLang="en-US" sz="2500" b="0" i="0" u="none" strike="noStrike">
                <a:solidFill>
                  <a:srgbClr val="000000"/>
                </a:solidFill>
                <a:effectLst/>
                <a:latin typeface="Nanum Gothic"/>
              </a:rPr>
              <a:t>같은</a:t>
            </a:r>
            <a:r>
              <a:rPr lang="ko-KR" altLang="en-US" sz="25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5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 메소드로 조회할 수 </a:t>
            </a:r>
            <a:r>
              <a:rPr lang="ko-KR" altLang="en-US" sz="2500" b="0" i="0" u="none" strike="noStrike">
                <a:solidFill>
                  <a:srgbClr val="000000"/>
                </a:solidFill>
                <a:effectLst/>
                <a:latin typeface="Nanum Gothic"/>
              </a:rPr>
              <a:t>있으며 반대로 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이 인덱스를 사용하여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5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dst_str</a:t>
            </a:r>
            <a:r>
              <a:rPr lang="ko-KR" altLang="en-US" sz="2500" b="0" i="0" u="none" strike="noStrike">
                <a:solidFill>
                  <a:srgbClr val="000000"/>
                </a:solidFill>
                <a:effectLst/>
                <a:latin typeface="Nanum Gothic"/>
              </a:rPr>
              <a:t>을 조회하면</a:t>
            </a:r>
            <a:r>
              <a:rPr lang="ko-KR" altLang="en-US" sz="25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5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25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_str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의 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'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‘ 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위치에 대응하는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5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dst_str</a:t>
            </a:r>
            <a:r>
              <a:rPr lang="ko-KR" altLang="en-US" sz="2500" b="0" i="0" u="none" strike="noStrike">
                <a:solidFill>
                  <a:srgbClr val="000000"/>
                </a:solidFill>
                <a:effectLst/>
                <a:latin typeface="Nanum Gothic"/>
              </a:rPr>
              <a:t>의 문자가</a:t>
            </a:r>
            <a:r>
              <a:rPr lang="en-US" altLang="ko-KR" sz="2500">
                <a:solidFill>
                  <a:srgbClr val="000000"/>
                </a:solidFill>
                <a:latin typeface="Nanum Gothic"/>
              </a:rPr>
              <a:t> 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'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'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라는 것을 확인할 수 있다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</a:t>
            </a:r>
            <a:endParaRPr lang="ko-KR" altLang="en-US" sz="2500" b="0" dirty="0">
              <a:effectLst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023" y="3269206"/>
            <a:ext cx="9688277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73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C3EF6-EFD8-430D-89D6-32CF523A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574" y="86403"/>
            <a:ext cx="10452847" cy="806940"/>
          </a:xfrm>
        </p:spPr>
        <p:txBody>
          <a:bodyPr>
            <a:noAutofit/>
          </a:bodyPr>
          <a:lstStyle/>
          <a:p>
            <a:r>
              <a:rPr lang="en-US" altLang="ko-KR" sz="3400" b="1" dirty="0">
                <a:solidFill>
                  <a:schemeClr val="accent6"/>
                </a:solidFill>
              </a:rPr>
              <a:t>LAB</a:t>
            </a:r>
            <a:r>
              <a:rPr lang="en-US" altLang="ko-KR" sz="3400" b="1" baseline="30000" dirty="0">
                <a:solidFill>
                  <a:schemeClr val="accent6"/>
                </a:solidFill>
              </a:rPr>
              <a:t>8-1</a:t>
            </a:r>
            <a:r>
              <a:rPr lang="en-US" altLang="ko-KR" sz="3400" dirty="0">
                <a:latin typeface="Do Hyeon"/>
              </a:rPr>
              <a:t>  </a:t>
            </a:r>
            <a:r>
              <a:rPr lang="ko-KR" altLang="en-US" sz="3400" dirty="0">
                <a:latin typeface="Do Hyeon"/>
              </a:rPr>
              <a:t>카이사르 암호를 만들어 보자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39" y="893343"/>
            <a:ext cx="8611802" cy="5134692"/>
          </a:xfrm>
          <a:prstGeom prst="rect">
            <a:avLst/>
          </a:prstGeom>
        </p:spPr>
      </p:pic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694A90F4-188D-49DE-AFB1-B9671FB7776E}"/>
              </a:ext>
            </a:extLst>
          </p:cNvPr>
          <p:cNvSpPr/>
          <p:nvPr/>
        </p:nvSpPr>
        <p:spPr>
          <a:xfrm>
            <a:off x="9578941" y="349624"/>
            <a:ext cx="1743480" cy="1246094"/>
          </a:xfrm>
          <a:prstGeom prst="wedgeRoundRectCallout">
            <a:avLst>
              <a:gd name="adj1" fmla="val -65567"/>
              <a:gd name="adj2" fmla="val 675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왔노라</a:t>
            </a:r>
            <a:endParaRPr lang="en-US" altLang="ko-KR"/>
          </a:p>
          <a:p>
            <a:pPr algn="ctr"/>
            <a:r>
              <a:rPr lang="ko-KR" altLang="en-US"/>
              <a:t>보았노라</a:t>
            </a:r>
            <a:endParaRPr lang="en-US" altLang="ko-KR"/>
          </a:p>
          <a:p>
            <a:pPr algn="ctr"/>
            <a:r>
              <a:rPr lang="ko-KR" altLang="en-US"/>
              <a:t>이겼노라</a:t>
            </a:r>
            <a:r>
              <a:rPr lang="en-US" altLang="ko-KR"/>
              <a:t>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138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C3EF6-EFD8-430D-89D6-32CF523A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574" y="86403"/>
            <a:ext cx="10452847" cy="806940"/>
          </a:xfrm>
        </p:spPr>
        <p:txBody>
          <a:bodyPr>
            <a:noAutofit/>
          </a:bodyPr>
          <a:lstStyle/>
          <a:p>
            <a:r>
              <a:rPr lang="en-US" altLang="ko-KR" sz="3400" b="1" dirty="0">
                <a:solidFill>
                  <a:schemeClr val="accent6"/>
                </a:solidFill>
              </a:rPr>
              <a:t>LAB</a:t>
            </a:r>
            <a:r>
              <a:rPr lang="en-US" altLang="ko-KR" sz="3400" b="1" baseline="30000" dirty="0">
                <a:solidFill>
                  <a:schemeClr val="accent6"/>
                </a:solidFill>
              </a:rPr>
              <a:t>8-1</a:t>
            </a:r>
            <a:r>
              <a:rPr lang="en-US" altLang="ko-KR" sz="3400" dirty="0"/>
              <a:t>  </a:t>
            </a:r>
            <a:r>
              <a:rPr lang="ko-KR" altLang="en-US" sz="3400" dirty="0"/>
              <a:t>카이사르 암호를 만들어 보자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64" y="893343"/>
            <a:ext cx="8602275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5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C3EF6-EFD8-430D-89D6-32CF523A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675" y="444415"/>
            <a:ext cx="8486775" cy="744258"/>
          </a:xfrm>
        </p:spPr>
        <p:txBody>
          <a:bodyPr>
            <a:normAutofit/>
          </a:bodyPr>
          <a:lstStyle/>
          <a:p>
            <a:r>
              <a:rPr lang="en-US" altLang="ko-KR" sz="3400" dirty="0"/>
              <a:t>8.1 </a:t>
            </a:r>
            <a:r>
              <a:rPr lang="ko-KR" altLang="en-US" sz="3400" dirty="0"/>
              <a:t>텍스트 데이터란 무엇인가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620F469-66F3-40C8-9FC7-A6E3E1030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675" y="1709162"/>
            <a:ext cx="9614647" cy="48412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텍스트는 인간이 오랫동안 정보를 효율적으로 교환하는 데에 가장 중요한 수단으로 사용해 왔다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텍스트 데이터는 구조화된 문서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(HTML, XML, CSV, JSON 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파일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)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와 구조화되지 않은 문서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(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자연어로 된 텍스트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)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로 나눌 수 있다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일반적으로 원천 데이터는 가공된 형태가 아니기 때문에 우리는 이들 데이터를 수정하여서 완전한 데이터로 만들어야 한다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94299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C3EF6-EFD8-430D-89D6-32CF523A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414323"/>
            <a:ext cx="9191906" cy="887506"/>
          </a:xfrm>
        </p:spPr>
        <p:txBody>
          <a:bodyPr>
            <a:noAutofit/>
          </a:bodyPr>
          <a:lstStyle/>
          <a:p>
            <a:r>
              <a:rPr lang="en-US" altLang="ko-KR" sz="3400" dirty="0"/>
              <a:t>8.2 </a:t>
            </a:r>
            <a:r>
              <a:rPr lang="ko-KR" altLang="en-US" sz="3400" dirty="0"/>
              <a:t>문자열에서 개별 문자들을 뽑아보자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F52FD1-1472-43D3-8BAE-518746A8F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7" y="1622612"/>
            <a:ext cx="10070166" cy="118351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문자열에서 사용할 수 있는 가장 기본적인 작업은 아마도 문자열 안에 있는 개별 문자들을 추출하는 작업일 것이다</a:t>
            </a:r>
            <a:endParaRPr lang="en-US" altLang="ko-KR" sz="2500" b="0" i="0" u="none" strike="noStrike" dirty="0">
              <a:solidFill>
                <a:srgbClr val="000000"/>
              </a:solidFill>
              <a:effectLst/>
              <a:latin typeface="Nanum Gothic"/>
            </a:endParaRPr>
          </a:p>
          <a:p>
            <a:pPr marL="0" indent="0">
              <a:buNone/>
            </a:pPr>
            <a:endParaRPr lang="ko-KR" altLang="en-US" sz="2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762" y="3289892"/>
            <a:ext cx="7075581" cy="254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0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C3EF6-EFD8-430D-89D6-32CF523A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764" y="648398"/>
            <a:ext cx="9191906" cy="887506"/>
          </a:xfrm>
        </p:spPr>
        <p:txBody>
          <a:bodyPr>
            <a:noAutofit/>
          </a:bodyPr>
          <a:lstStyle/>
          <a:p>
            <a:r>
              <a:rPr lang="en-US" altLang="ko-KR" sz="3400" dirty="0"/>
              <a:t>8.2 </a:t>
            </a:r>
            <a:r>
              <a:rPr lang="ko-KR" altLang="en-US" sz="3400" dirty="0"/>
              <a:t>문자열에서 개별 문자들을 뽑아보자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F52FD1-1472-43D3-8BAE-518746A8F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105" y="4398169"/>
            <a:ext cx="10070166" cy="887506"/>
          </a:xfrm>
        </p:spPr>
        <p:txBody>
          <a:bodyPr>
            <a:normAutofit/>
          </a:bodyPr>
          <a:lstStyle/>
          <a:p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위의 예제와 같이 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s[0]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과 같이 인덱스 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을 이용해서 문자 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'M'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에 접근 가능하며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,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s[11]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은 마지막 문자 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'n'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이 된다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</a:t>
            </a:r>
            <a:endParaRPr lang="ko-KR" altLang="en-US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B8104-4B8E-4E00-BAB5-600FF7EFB60D}"/>
              </a:ext>
            </a:extLst>
          </p:cNvPr>
          <p:cNvSpPr txBox="1"/>
          <p:nvPr/>
        </p:nvSpPr>
        <p:spPr>
          <a:xfrm>
            <a:off x="927764" y="2102638"/>
            <a:ext cx="1045284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예를 들어 </a:t>
            </a:r>
            <a:r>
              <a:rPr lang="en-US" altLang="ko-KR" sz="23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'Monty Python'</a:t>
            </a:r>
            <a:r>
              <a:rPr lang="ko-KR" altLang="en-US" sz="23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이라는 문자열이 변수 </a:t>
            </a:r>
            <a:r>
              <a:rPr lang="en-US" altLang="ko-KR" sz="23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ko-KR" altLang="en-US" sz="23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에 저장되어 있다고 하자</a:t>
            </a:r>
            <a:r>
              <a:rPr lang="en-US" altLang="ko-KR" sz="23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</a:t>
            </a:r>
            <a:endParaRPr lang="ko-KR" altLang="en-US" sz="23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63529"/>
          <a:stretch/>
        </p:blipFill>
        <p:spPr>
          <a:xfrm>
            <a:off x="927764" y="2747018"/>
            <a:ext cx="4437211" cy="140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3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C3EF6-EFD8-430D-89D6-32CF523A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69" y="117552"/>
            <a:ext cx="9191906" cy="887506"/>
          </a:xfrm>
        </p:spPr>
        <p:txBody>
          <a:bodyPr>
            <a:noAutofit/>
          </a:bodyPr>
          <a:lstStyle/>
          <a:p>
            <a:r>
              <a:rPr lang="en-US" altLang="ko-KR" sz="3400" dirty="0">
                <a:latin typeface="+mn-lt"/>
              </a:rPr>
              <a:t>8.2 </a:t>
            </a:r>
            <a:r>
              <a:rPr lang="ko-KR" altLang="en-US" sz="3400" dirty="0">
                <a:latin typeface="+mn-lt"/>
              </a:rPr>
              <a:t>문자열에서 </a:t>
            </a:r>
            <a:r>
              <a:rPr lang="ko-KR" altLang="en-US" sz="3400" dirty="0">
                <a:latin typeface="Do Hyeon"/>
              </a:rPr>
              <a:t>개별 문자들을 뽑아보자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A53743C-9182-4369-8080-4578765F9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574" y="1252023"/>
            <a:ext cx="4318208" cy="204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3A9F57-150D-48AB-AC6E-768B820C0058}"/>
              </a:ext>
            </a:extLst>
          </p:cNvPr>
          <p:cNvSpPr txBox="1"/>
          <p:nvPr/>
        </p:nvSpPr>
        <p:spPr>
          <a:xfrm>
            <a:off x="886369" y="2276104"/>
            <a:ext cx="597163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문자열의 오른쪽 끝의 두 문자만을 제외하고 </a:t>
            </a:r>
            <a:r>
              <a:rPr lang="ko-KR" altLang="en-US" sz="2500" b="0" i="0" u="none" strike="noStrike" dirty="0" err="1">
                <a:solidFill>
                  <a:srgbClr val="000000"/>
                </a:solidFill>
                <a:effectLst/>
                <a:latin typeface="Nanum Gothic"/>
              </a:rPr>
              <a:t>슬라이싱하여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 복사하려 하면 다음과 같은 표현식을 사용할 수 있다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</a:t>
            </a:r>
            <a:endParaRPr lang="ko-KR" altLang="en-US" sz="2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AC3E1C-5BA6-4704-9028-73A57A606F49}"/>
              </a:ext>
            </a:extLst>
          </p:cNvPr>
          <p:cNvSpPr txBox="1"/>
          <p:nvPr/>
        </p:nvSpPr>
        <p:spPr>
          <a:xfrm>
            <a:off x="886369" y="4531998"/>
            <a:ext cx="9906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만일 오른쪽 끝에 있는 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 개의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 문자를 선택하려면 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s[-2:]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를 사용하면 된다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 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그러므로 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s[:-2] + s[-2:0]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는 원래 문자열이 된다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</a:t>
            </a:r>
            <a:endParaRPr lang="ko-KR" altLang="en-US" sz="2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787" y="959449"/>
            <a:ext cx="5992061" cy="13622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415" y="3424544"/>
            <a:ext cx="9577437" cy="11101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788" y="5251366"/>
            <a:ext cx="9527064" cy="160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50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C3EF6-EFD8-430D-89D6-32CF523A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540" y="156259"/>
            <a:ext cx="9478776" cy="887506"/>
          </a:xfrm>
        </p:spPr>
        <p:txBody>
          <a:bodyPr>
            <a:noAutofit/>
          </a:bodyPr>
          <a:lstStyle/>
          <a:p>
            <a:r>
              <a:rPr lang="en-US" altLang="ko-KR" sz="3400" dirty="0"/>
              <a:t>8.3 split() </a:t>
            </a:r>
            <a:r>
              <a:rPr lang="ko-KR" altLang="en-US" sz="3400" dirty="0"/>
              <a:t>메소드는 문자열을 잘 잘라줘요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620F469-66F3-40C8-9FC7-A6E3E1030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252" y="1159767"/>
            <a:ext cx="9135035" cy="887506"/>
          </a:xfrm>
        </p:spPr>
        <p:txBody>
          <a:bodyPr>
            <a:normAutofit/>
          </a:bodyPr>
          <a:lstStyle/>
          <a:p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문자열 안의 단어들이 쉼표나 빈칸 등의 구분자로 분리되어 있다고 하자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</a:t>
            </a:r>
            <a:endParaRPr lang="ko-KR" altLang="en-US" sz="25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E891A4A-86EA-407B-8BD2-2C8294B53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96" y="2163275"/>
            <a:ext cx="9438491" cy="105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D01745-C847-4386-B33C-E14F58CF4460}"/>
              </a:ext>
            </a:extLst>
          </p:cNvPr>
          <p:cNvSpPr txBox="1"/>
          <p:nvPr/>
        </p:nvSpPr>
        <p:spPr>
          <a:xfrm>
            <a:off x="794250" y="3398787"/>
            <a:ext cx="1027691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예를 들어 다음과 같은 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 문자열에 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split()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이라는 메소드를 사용하면 공백을 구분자로 사용하여 하나의 문자열을 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3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개의 문자열로 분리할 수 있다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</a:t>
            </a:r>
            <a:endParaRPr lang="ko-KR" altLang="en-US" sz="2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46951"/>
          <a:stretch/>
        </p:blipFill>
        <p:spPr>
          <a:xfrm>
            <a:off x="794250" y="4826667"/>
            <a:ext cx="6964324" cy="150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7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C3EF6-EFD8-430D-89D6-32CF523A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761" y="318661"/>
            <a:ext cx="9478776" cy="887506"/>
          </a:xfrm>
        </p:spPr>
        <p:txBody>
          <a:bodyPr>
            <a:noAutofit/>
          </a:bodyPr>
          <a:lstStyle/>
          <a:p>
            <a:r>
              <a:rPr lang="en-US" altLang="ko-KR" sz="3400" dirty="0"/>
              <a:t>8.3 split() </a:t>
            </a:r>
            <a:r>
              <a:rPr lang="ko-KR" altLang="en-US" sz="3400" dirty="0"/>
              <a:t>메소드는 문자열을 잘 잘라줘요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620F469-66F3-40C8-9FC7-A6E3E1030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572" y="1416836"/>
            <a:ext cx="10072546" cy="1255061"/>
          </a:xfrm>
        </p:spPr>
        <p:txBody>
          <a:bodyPr>
            <a:normAutofit/>
          </a:bodyPr>
          <a:lstStyle/>
          <a:p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반면 다음과 같이 마침표로 구분된 연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,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월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,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일이 있을 경우 마침표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(.)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를 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split()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 메소드의 인자로 주면 마침표 단위로 문자를 구분할 수 있다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</a:t>
            </a:r>
            <a:endParaRPr lang="ko-KR" altLang="en-US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219CA-DA1A-4855-B83B-6DBCFA90ED68}"/>
              </a:ext>
            </a:extLst>
          </p:cNvPr>
          <p:cNvSpPr txBox="1"/>
          <p:nvPr/>
        </p:nvSpPr>
        <p:spPr>
          <a:xfrm>
            <a:off x="1080506" y="3666657"/>
            <a:ext cx="100046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아래와 같이 쉼표로 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'Hello, World!'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를 구분해 보도록 하자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</a:t>
            </a:r>
            <a:endParaRPr lang="ko-KR" altLang="en-US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FA3415-2F04-4A17-A3BA-679B011EF5FB}"/>
              </a:ext>
            </a:extLst>
          </p:cNvPr>
          <p:cNvSpPr txBox="1"/>
          <p:nvPr/>
        </p:nvSpPr>
        <p:spPr>
          <a:xfrm>
            <a:off x="1080505" y="5452556"/>
            <a:ext cx="98752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실행 결과를 보면 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와 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 World!'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로 분리되었음을 알 수 있다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 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그러나 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 앞에 공백이 있어서 어색하게 보인다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572" y="2512121"/>
            <a:ext cx="9943223" cy="11145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572" y="4183667"/>
            <a:ext cx="9650172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40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C3EF6-EFD8-430D-89D6-32CF523A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043" y="359378"/>
            <a:ext cx="9478776" cy="887506"/>
          </a:xfrm>
        </p:spPr>
        <p:txBody>
          <a:bodyPr>
            <a:noAutofit/>
          </a:bodyPr>
          <a:lstStyle/>
          <a:p>
            <a:r>
              <a:rPr lang="en-US" altLang="ko-KR" sz="3400" dirty="0"/>
              <a:t>8.3 split() </a:t>
            </a:r>
            <a:r>
              <a:rPr lang="ko-KR" altLang="en-US" sz="3400" dirty="0"/>
              <a:t>메소드는 문자열을 잘 잘라줘요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620F469-66F3-40C8-9FC7-A6E3E1030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204" y="1353198"/>
            <a:ext cx="9546709" cy="1255061"/>
          </a:xfrm>
        </p:spPr>
        <p:txBody>
          <a:bodyPr>
            <a:normAutofit/>
          </a:bodyPr>
          <a:lstStyle/>
          <a:p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공백이 두 칸 이상이거나 앞뒤에 공백이 있을 경우에 적용할 수 없으므로 아래와 같이 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strip()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을 이용하여 공백을 제거하는 것이 바람직할 것이다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</a:t>
            </a:r>
            <a:endParaRPr lang="ko-KR" altLang="en-US" sz="2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5F1EDE-B4A9-4522-8098-57305D2E124B}"/>
              </a:ext>
            </a:extLst>
          </p:cNvPr>
          <p:cNvSpPr txBox="1"/>
          <p:nvPr/>
        </p:nvSpPr>
        <p:spPr>
          <a:xfrm>
            <a:off x="1034960" y="4577115"/>
            <a:ext cx="95467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만일 문자열을 모두 개별 문자들로 분해하려면 어떻게 하면 될까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? 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list()</a:t>
            </a:r>
            <a:r>
              <a:rPr lang="ko-KR" altLang="en-US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를 호출해주면 된다</a:t>
            </a:r>
            <a:r>
              <a:rPr lang="en-US" altLang="ko-KR" sz="25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.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26" y="2652796"/>
            <a:ext cx="9707330" cy="19243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742" y="5527962"/>
            <a:ext cx="9659698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8350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</TotalTime>
  <Words>908</Words>
  <Application>Microsoft Office PowerPoint</Application>
  <PresentationFormat>와이드스크린</PresentationFormat>
  <Paragraphs>67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Do Hyeon</vt:lpstr>
      <vt:lpstr>Nanum Gothic</vt:lpstr>
      <vt:lpstr>맑은 고딕</vt:lpstr>
      <vt:lpstr>Arial</vt:lpstr>
      <vt:lpstr>Century Gothic</vt:lpstr>
      <vt:lpstr>Consolas</vt:lpstr>
      <vt:lpstr>Wingdings 3</vt:lpstr>
      <vt:lpstr>줄기</vt:lpstr>
      <vt:lpstr>PowerPoint 프레젠테이션</vt:lpstr>
      <vt:lpstr>PowerPoint 프레젠테이션</vt:lpstr>
      <vt:lpstr>8.1 텍스트 데이터란 무엇인가</vt:lpstr>
      <vt:lpstr>8.2 문자열에서 개별 문자들을 뽑아보자</vt:lpstr>
      <vt:lpstr>8.2 문자열에서 개별 문자들을 뽑아보자</vt:lpstr>
      <vt:lpstr>8.2 문자열에서 개별 문자들을 뽑아보자</vt:lpstr>
      <vt:lpstr>8.3 split() 메소드는 문자열을 잘 잘라줘요</vt:lpstr>
      <vt:lpstr>8.3 split() 메소드는 문자열을 잘 잘라줘요</vt:lpstr>
      <vt:lpstr>8.3 split() 메소드는 문자열을 잘 잘라줘요</vt:lpstr>
      <vt:lpstr>8.4 문자열을 이어붙이는 것은 파이썬한테는 쉬운 일</vt:lpstr>
      <vt:lpstr>8.4 문자열을 이어붙이는 것은 파이썬한테는 쉬운 일</vt:lpstr>
      <vt:lpstr>8.4 문자열을 이어붙이는 것은 파이썬한테는 쉬운 일</vt:lpstr>
      <vt:lpstr>8.5 대문자와 소문자 변환, 그리고 문자열 삭제</vt:lpstr>
      <vt:lpstr>8.5 대문자와 소문자 변환, 그리고 문자열 삭제4 </vt:lpstr>
      <vt:lpstr>8.5 대문자와 소문자 변환, 그리고 문자열 삭제</vt:lpstr>
      <vt:lpstr>8.5 대문자와 소문자 변환, 그리고 문자열 삭제</vt:lpstr>
      <vt:lpstr>8.6 다양한 문자열 처리 함수와 string 모듈</vt:lpstr>
      <vt:lpstr>8.6 다양한 문자열 처리 함수와 string 모듈</vt:lpstr>
      <vt:lpstr>8.6 다양한 문자열 처리 함수와 string 모듈</vt:lpstr>
      <vt:lpstr>9.6 다양한 문자열 처리 함수와 string 모듈</vt:lpstr>
      <vt:lpstr>9.6 다양한 문자열 처리 함수와 string 모듈</vt:lpstr>
      <vt:lpstr>LAB8-1  카이사르 암호를 만들어 보자</vt:lpstr>
      <vt:lpstr>LAB8-1  카이사르 암호를 만들어 보자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하정</dc:creator>
  <cp:lastModifiedBy>하정</cp:lastModifiedBy>
  <cp:revision>2</cp:revision>
  <dcterms:created xsi:type="dcterms:W3CDTF">2022-10-18T10:43:38Z</dcterms:created>
  <dcterms:modified xsi:type="dcterms:W3CDTF">2022-10-18T11:31:00Z</dcterms:modified>
</cp:coreProperties>
</file>