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0" r:id="rId5"/>
    <p:sldId id="262" r:id="rId6"/>
    <p:sldId id="264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6B2F60-8ED1-4C62-BC1C-DFADC5DAF9DF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1F2AE0-66E3-49B1-874C-2BCDD8A9D940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96A6D30C-A4A0-4F96-8093-B911C5B01941}" type="datetime1">
              <a:rPr lang="ko-KR" altLang="en-US" smtClean="0"/>
              <a:t>2022-09-06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60FD13D-EBA5-4BB1-BFFD-102902B687DC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00DE21D-D379-482B-9B9D-6BDD8CDEA85F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6476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296140"/>
            <a:ext cx="10058400" cy="4656604"/>
          </a:xfrm>
        </p:spPr>
        <p:txBody>
          <a:bodyPr rtlCol="0">
            <a:normAutofit/>
          </a:bodyPr>
          <a:lstStyle>
            <a:lvl1pPr>
              <a:defRPr sz="2400">
                <a:latin typeface="MD이솝체" panose="02020603020101020101" pitchFamily="18" charset="-127"/>
                <a:ea typeface="MD이솝체" panose="02020603020101020101" pitchFamily="18" charset="-127"/>
              </a:defRPr>
            </a:lvl1pPr>
            <a:lvl2pPr>
              <a:defRPr sz="2000">
                <a:latin typeface="MD이솝체" panose="02020603020101020101" pitchFamily="18" charset="-127"/>
                <a:ea typeface="MD이솝체" panose="02020603020101020101" pitchFamily="18" charset="-127"/>
              </a:defRPr>
            </a:lvl2pPr>
            <a:lvl3pPr>
              <a:defRPr sz="2000">
                <a:latin typeface="MD이솝체" panose="02020603020101020101" pitchFamily="18" charset="-127"/>
                <a:ea typeface="MD이솝체" panose="02020603020101020101" pitchFamily="18" charset="-127"/>
              </a:defRPr>
            </a:lvl3pPr>
            <a:lvl4pPr>
              <a:defRPr sz="2000">
                <a:latin typeface="MD이솝체" panose="02020603020101020101" pitchFamily="18" charset="-127"/>
                <a:ea typeface="MD이솝체" panose="02020603020101020101" pitchFamily="18" charset="-127"/>
              </a:defRPr>
            </a:lvl4pPr>
            <a:lvl5pPr>
              <a:defRPr sz="2000">
                <a:latin typeface="MD이솝체" panose="02020603020101020101" pitchFamily="18" charset="-127"/>
                <a:ea typeface="MD이솝체" panose="0202060302010102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FAC99F0-15A5-4367-8BE9-819891DBA834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51575002-5E12-4919-B0ED-2536C2232EB6}" type="datetime1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71D052D-D3B7-4122-A496-FF1ED45A2CA2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7A547E-840B-43C7-A7A6-4CB9FA55D31D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AB18209-19D9-49A2-823C-16F94B41C682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255766B-0063-45A2-8562-92119B4DE8D3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D80E94DC-7201-46E3-A24E-5A4938DDB8C0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F0C54B83-B475-4A4C-9BAF-767D9CAF39FA}" type="datetime1">
              <a:rPr lang="ko-KR" altLang="en-US" smtClean="0"/>
              <a:t>2022-09-06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r>
              <a:rPr lang="en-US" altLang="ko-KR"/>
              <a:t>Copyright Hajung Choi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56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340528"/>
            <a:ext cx="10058400" cy="4612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dirty="0"/>
              <a:t>마스터 텍스트 스타일을 편집하려면 클릭하세요.</a:t>
            </a:r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3CB3252-E843-40CA-A6B5-D055DF811243}" type="datetime1">
              <a:rPr lang="ko-KR" altLang="en-US" smtClean="0"/>
              <a:t>2022-09-06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ub.com/matplotlib/matplotli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Matplotlib1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Hajung</a:t>
            </a: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Choi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E148B-BFE2-4C6A-A9A7-393B838A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꺽은선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20B0C-DC7B-4263-A5F8-4F3500BE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 양쪽에 값을 부여할 때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1, 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인수에 각각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값을 부여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C91CC3-1351-4FB3-8508-7C8F3F5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883883-9DF9-4990-B394-DB738561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F6977B-A7CA-4D0E-8C57-DCDDF5DF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25" y="1771650"/>
            <a:ext cx="4929188" cy="43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ADAEB-DB8B-4120-9027-A3083359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꺽은선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B929D-4C68-43F4-9F83-1CCE499D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여러 개의 선을 그리는 경우</a:t>
            </a:r>
            <a:endParaRPr lang="en-US" altLang="ko-KR" dirty="0"/>
          </a:p>
          <a:p>
            <a:pPr lvl="2"/>
            <a:r>
              <a:rPr lang="en-US" altLang="ko-KR" dirty="0"/>
              <a:t>plot() </a:t>
            </a:r>
            <a:r>
              <a:rPr lang="ko-KR" altLang="en-US" dirty="0"/>
              <a:t>메소드를 여러 번 실행하면 </a:t>
            </a:r>
            <a:r>
              <a:rPr lang="en-US" altLang="ko-KR" dirty="0"/>
              <a:t>1</a:t>
            </a:r>
            <a:r>
              <a:rPr lang="ko-KR" altLang="en-US" dirty="0"/>
              <a:t>개의 서브 플롯에 여러 개의 그래프를 겹쳐서 그릴 수 있음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72A401-6C9A-4447-8E82-888A862A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D4CB34-7A01-48F2-8402-25BD8E1E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863334-CA47-41B6-A484-F66F594F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95" y="2619094"/>
            <a:ext cx="5210175" cy="2390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8E75D3-B050-4F8D-9805-3723B3AD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2571010"/>
            <a:ext cx="47434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32E7A-A8D3-4C62-A32B-5DADF5E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산포도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9D8E1-4F7E-4CFF-8C27-B718C2C1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축에 수량이나 크기 등을 대응시켜서 적합한 점에 데이터를 플롯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축에 취한 두개의 값</a:t>
            </a:r>
            <a:r>
              <a:rPr lang="en-US" altLang="ko-KR" dirty="0"/>
              <a:t>(Z</a:t>
            </a:r>
            <a:r>
              <a:rPr lang="ko-KR" altLang="en-US" dirty="0"/>
              <a:t>축이 있는 경우 </a:t>
            </a:r>
            <a:r>
              <a:rPr lang="en-US" altLang="ko-KR" dirty="0"/>
              <a:t>3</a:t>
            </a:r>
            <a:r>
              <a:rPr lang="ko-KR" altLang="en-US" dirty="0"/>
              <a:t>개의 값</a:t>
            </a:r>
            <a:r>
              <a:rPr lang="en-US" altLang="ko-KR" dirty="0"/>
              <a:t>)</a:t>
            </a:r>
            <a:r>
              <a:rPr lang="ko-KR" altLang="en-US" dirty="0"/>
              <a:t>에 함수 여부를 보는 것이 유용함</a:t>
            </a:r>
            <a:endParaRPr lang="en-US" altLang="ko-KR" dirty="0"/>
          </a:p>
          <a:p>
            <a:pPr lvl="1"/>
            <a:r>
              <a:rPr lang="ko-KR" altLang="en-US" dirty="0"/>
              <a:t>데이터의 분포 상황을 확인할 때도 활용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F0E229-7390-4FBD-A113-E2ED1ECD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9FAAA-A361-4058-BBE6-01B6F6E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6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32E7A-A8D3-4C62-A32B-5DADF5E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산포도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9D8E1-4F7E-4CFF-8C27-B718C2C1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296140"/>
            <a:ext cx="10219765" cy="4656604"/>
          </a:xfrm>
        </p:spPr>
        <p:txBody>
          <a:bodyPr/>
          <a:lstStyle/>
          <a:p>
            <a:r>
              <a:rPr lang="ko-KR" altLang="en-US" dirty="0"/>
              <a:t>산포도 그래프 작성</a:t>
            </a:r>
            <a:endParaRPr lang="en-US" altLang="ko-KR" dirty="0"/>
          </a:p>
          <a:p>
            <a:pPr lvl="1"/>
            <a:r>
              <a:rPr lang="en-US" altLang="ko-KR" dirty="0" err="1"/>
              <a:t>axes.scatter</a:t>
            </a:r>
            <a:r>
              <a:rPr lang="en-US" altLang="ko-KR" dirty="0"/>
              <a:t>()</a:t>
            </a:r>
            <a:r>
              <a:rPr lang="ko-KR" altLang="en-US" dirty="0"/>
              <a:t>메소드를 사용</a:t>
            </a:r>
            <a:r>
              <a:rPr lang="en-US" altLang="ko-KR" dirty="0"/>
              <a:t> : </a:t>
            </a:r>
            <a:r>
              <a:rPr lang="ko-KR" altLang="en-US" dirty="0"/>
              <a:t>제 </a:t>
            </a:r>
            <a:r>
              <a:rPr lang="en-US" altLang="ko-KR" dirty="0"/>
              <a:t>1, 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인수에 각각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값을 부여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)x</a:t>
            </a:r>
            <a:r>
              <a:rPr lang="ko-KR" altLang="en-US" dirty="0"/>
              <a:t>에 </a:t>
            </a:r>
            <a:r>
              <a:rPr lang="en-US" altLang="ko-KR" dirty="0"/>
              <a:t>1~100</a:t>
            </a:r>
            <a:r>
              <a:rPr lang="ko-KR" altLang="en-US" dirty="0"/>
              <a:t>까지의 정수 </a:t>
            </a:r>
            <a:r>
              <a:rPr lang="en-US" altLang="ko-KR" dirty="0"/>
              <a:t>100</a:t>
            </a:r>
            <a:r>
              <a:rPr lang="ko-KR" altLang="en-US" dirty="0"/>
              <a:t>개</a:t>
            </a:r>
            <a:r>
              <a:rPr lang="en-US" altLang="ko-KR" dirty="0"/>
              <a:t>, y</a:t>
            </a:r>
            <a:r>
              <a:rPr lang="ko-KR" altLang="en-US" dirty="0"/>
              <a:t>에 </a:t>
            </a:r>
            <a:r>
              <a:rPr lang="en-US" altLang="ko-KR" dirty="0"/>
              <a:t>0~1</a:t>
            </a:r>
            <a:r>
              <a:rPr lang="ko-KR" altLang="en-US" dirty="0"/>
              <a:t>의 난수에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4</a:t>
            </a:r>
            <a:r>
              <a:rPr lang="ko-KR" altLang="en-US" dirty="0"/>
              <a:t>를 곱한 후 각각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값으로 적용</a:t>
            </a:r>
            <a:endParaRPr lang="en-US" altLang="ko-KR" dirty="0"/>
          </a:p>
          <a:p>
            <a:pPr lvl="1"/>
            <a:r>
              <a:rPr lang="en-US" altLang="ko-KR" dirty="0" err="1"/>
              <a:t>numpy.random.seed</a:t>
            </a:r>
            <a:r>
              <a:rPr lang="en-US" altLang="ko-KR" dirty="0"/>
              <a:t>()</a:t>
            </a:r>
            <a:r>
              <a:rPr lang="ko-KR" altLang="en-US" dirty="0"/>
              <a:t>메소드 </a:t>
            </a:r>
            <a:r>
              <a:rPr lang="en-US" altLang="ko-KR" dirty="0"/>
              <a:t>: </a:t>
            </a:r>
            <a:r>
              <a:rPr lang="ko-KR" altLang="en-US" dirty="0"/>
              <a:t>난수의 </a:t>
            </a:r>
            <a:r>
              <a:rPr lang="en-US" altLang="ko-KR" dirty="0"/>
              <a:t>seed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고정하는 것에 따라 항상 같은 난수를 발생함이 가능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F0E229-7390-4FBD-A113-E2ED1ECD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9FAAA-A361-4058-BBE6-01B6F6E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056AC3-995E-4F21-B2B6-4DE148ED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79" y="3624442"/>
            <a:ext cx="4667250" cy="2689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FD74A2-FEFC-4B64-AB55-2F14287B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668" y="3313528"/>
            <a:ext cx="46672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32E7A-A8D3-4C62-A32B-5DADF5E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산포도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9D8E1-4F7E-4CFF-8C27-B718C2C1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산포도 그래프 활용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anime_master.csv </a:t>
            </a:r>
            <a:r>
              <a:rPr lang="ko-KR" altLang="en-US" dirty="0"/>
              <a:t>파일이용</a:t>
            </a:r>
            <a:r>
              <a:rPr lang="en-US" altLang="ko-KR" dirty="0"/>
              <a:t>. </a:t>
            </a:r>
            <a:r>
              <a:rPr lang="ko-KR" altLang="en-US" dirty="0"/>
              <a:t>애니메이션의 제목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에피소드 수나 평점 데이터에 관련된 정보파일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F0E229-7390-4FBD-A113-E2ED1ECD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9FAAA-A361-4058-BBE6-01B6F6E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D76AAD-421F-4346-A569-3881966E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4" y="2441825"/>
            <a:ext cx="8821271" cy="33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5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32E7A-A8D3-4C62-A32B-5DADF5E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산포도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9D8E1-4F7E-4CFF-8C27-B718C2C1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자동적으로 </a:t>
            </a:r>
            <a:r>
              <a:rPr lang="en-US" altLang="ko-KR" dirty="0"/>
              <a:t>0</a:t>
            </a:r>
            <a:r>
              <a:rPr lang="ko-KR" altLang="en-US" dirty="0"/>
              <a:t>부터 시작하는 </a:t>
            </a:r>
            <a:r>
              <a:rPr lang="ko-KR" altLang="en-US" dirty="0" err="1"/>
              <a:t>정수값이</a:t>
            </a:r>
            <a:r>
              <a:rPr lang="ko-KR" altLang="en-US" dirty="0"/>
              <a:t> 인덱스로 부여</a:t>
            </a:r>
            <a:endParaRPr lang="en-US" altLang="ko-KR" dirty="0"/>
          </a:p>
          <a:p>
            <a:pPr lvl="1"/>
            <a:r>
              <a:rPr lang="en-US" altLang="ko-KR" dirty="0" err="1"/>
              <a:t>anime_id</a:t>
            </a:r>
            <a:r>
              <a:rPr lang="ko-KR" altLang="en-US" dirty="0"/>
              <a:t>를 인수 </a:t>
            </a:r>
            <a:r>
              <a:rPr lang="en-US" altLang="ko-KR" dirty="0" err="1"/>
              <a:t>index_col</a:t>
            </a:r>
            <a:r>
              <a:rPr lang="ko-KR" altLang="en-US" dirty="0"/>
              <a:t>로 지정하여 </a:t>
            </a:r>
            <a:r>
              <a:rPr lang="en-US" altLang="ko-KR" dirty="0" err="1"/>
              <a:t>anime_id</a:t>
            </a:r>
            <a:r>
              <a:rPr lang="ko-KR" altLang="en-US" dirty="0"/>
              <a:t>를 인덱스로 사용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F0E229-7390-4FBD-A113-E2ED1ECD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9FAAA-A361-4058-BBE6-01B6F6E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A431F2-44F9-4968-AD17-93B5F658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73" y="2221286"/>
            <a:ext cx="100488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2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32E7A-A8D3-4C62-A32B-5DADF5E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산포도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9D8E1-4F7E-4CFF-8C27-B718C2C1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6140"/>
            <a:ext cx="5602941" cy="4656604"/>
          </a:xfrm>
        </p:spPr>
        <p:txBody>
          <a:bodyPr/>
          <a:lstStyle/>
          <a:p>
            <a:pPr lvl="1"/>
            <a:r>
              <a:rPr lang="en-US" altLang="ko-KR" dirty="0"/>
              <a:t>X</a:t>
            </a:r>
            <a:r>
              <a:rPr lang="ko-KR" altLang="en-US" dirty="0"/>
              <a:t>값 </a:t>
            </a:r>
            <a:r>
              <a:rPr lang="en-US" altLang="ko-KR" dirty="0"/>
              <a:t>: members, Y</a:t>
            </a:r>
            <a:r>
              <a:rPr lang="ko-KR" altLang="en-US" dirty="0"/>
              <a:t>값 </a:t>
            </a:r>
            <a:r>
              <a:rPr lang="en-US" altLang="ko-KR" dirty="0"/>
              <a:t>: rating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ko-KR" altLang="en-US" dirty="0"/>
              <a:t>기호를 반투명으로 하는 값 </a:t>
            </a:r>
            <a:r>
              <a:rPr lang="en-US" altLang="ko-KR" dirty="0"/>
              <a:t>: alpha=0.5</a:t>
            </a:r>
          </a:p>
          <a:p>
            <a:pPr lvl="1"/>
            <a:r>
              <a:rPr lang="ko-KR" altLang="en-US" dirty="0" err="1"/>
              <a:t>멤버수</a:t>
            </a:r>
            <a:r>
              <a:rPr lang="en-US" altLang="ko-KR" dirty="0"/>
              <a:t>(members)</a:t>
            </a:r>
            <a:r>
              <a:rPr lang="ko-KR" altLang="en-US" dirty="0"/>
              <a:t>와 평점</a:t>
            </a:r>
            <a:r>
              <a:rPr lang="en-US" altLang="ko-KR" dirty="0"/>
              <a:t>(rating)</a:t>
            </a:r>
            <a:r>
              <a:rPr lang="ko-KR" altLang="en-US" dirty="0"/>
              <a:t> 사이에 상관관계가 없으나 멤버수의 증가에 따른 평점이 </a:t>
            </a:r>
            <a:r>
              <a:rPr lang="en-US" altLang="ko-KR" dirty="0"/>
              <a:t>8</a:t>
            </a:r>
            <a:r>
              <a:rPr lang="ko-KR" altLang="en-US" dirty="0"/>
              <a:t>점 부분에 위치되는 것을 알 수 있음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F0E229-7390-4FBD-A113-E2ED1ECD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9FAAA-A361-4058-BBE6-01B6F6E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27390D-8A3B-42E8-8040-E85CDF29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41" y="1552698"/>
            <a:ext cx="5071763" cy="41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32E7A-A8D3-4C62-A32B-5DADF5E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산포도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9D8E1-4F7E-4CFF-8C27-B718C2C1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err="1"/>
              <a:t>멤버수</a:t>
            </a:r>
            <a:r>
              <a:rPr lang="ko-KR" altLang="en-US" dirty="0"/>
              <a:t> </a:t>
            </a:r>
            <a:r>
              <a:rPr lang="en-US" altLang="ko-KR" dirty="0"/>
              <a:t>80</a:t>
            </a:r>
            <a:r>
              <a:rPr lang="ko-KR" altLang="en-US" dirty="0"/>
              <a:t>만 이상 작품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멤버 수 </a:t>
            </a:r>
            <a:r>
              <a:rPr lang="en-US" altLang="ko-KR" dirty="0"/>
              <a:t>60</a:t>
            </a:r>
            <a:r>
              <a:rPr lang="ko-KR" altLang="en-US" dirty="0"/>
              <a:t>만 이상</a:t>
            </a:r>
            <a:r>
              <a:rPr lang="en-US" altLang="ko-KR" dirty="0"/>
              <a:t>, </a:t>
            </a:r>
            <a:r>
              <a:rPr lang="ko-KR" altLang="en-US" dirty="0"/>
              <a:t>평점이 </a:t>
            </a:r>
            <a:r>
              <a:rPr lang="en-US" altLang="ko-KR" dirty="0"/>
              <a:t>8.5</a:t>
            </a:r>
            <a:r>
              <a:rPr lang="ko-KR" altLang="en-US" dirty="0"/>
              <a:t> 이상의 작품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F0E229-7390-4FBD-A113-E2ED1ECD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9FAAA-A361-4058-BBE6-01B6F6E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B75680-72F4-4A8E-86F8-5B226599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752" y="1289659"/>
            <a:ext cx="4427707" cy="20041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405B28-6262-4D4D-A974-A4AF0CBF9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59" y="3886784"/>
            <a:ext cx="5795682" cy="23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32E7A-A8D3-4C62-A32B-5DADF5E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산포도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9D8E1-4F7E-4CFF-8C27-B718C2C1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그룹화 된 산포도 그래프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, type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열을 의미</a:t>
            </a:r>
            <a:r>
              <a:rPr lang="en-US" altLang="ko-KR" dirty="0"/>
              <a:t>(</a:t>
            </a:r>
            <a:r>
              <a:rPr lang="ko-KR" altLang="en-US" dirty="0"/>
              <a:t>애니메이션 작품의 배급 종별로 적용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중복없는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값을 가져옴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배급 종별로 그룹화된 데이터 산포도 그래프</a:t>
            </a:r>
            <a:r>
              <a:rPr lang="en-US" altLang="ko-KR" dirty="0"/>
              <a:t>(6</a:t>
            </a:r>
            <a:r>
              <a:rPr lang="ko-KR" altLang="en-US" dirty="0"/>
              <a:t>가지 종류별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F0E229-7390-4FBD-A113-E2ED1ECD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9FAAA-A361-4058-BBE6-01B6F6E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6893D6-3FFB-49BC-BDBB-4286B8CD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232" y="2194571"/>
            <a:ext cx="6327122" cy="8832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39C8DF-6E18-4696-9470-1BE2E096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94" y="3624442"/>
            <a:ext cx="4382253" cy="25305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9AB335-A6A8-485E-B4AD-688D81BA1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385" y="3624442"/>
            <a:ext cx="5286728" cy="27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0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 err="1"/>
              <a:t>Axes.bar</a:t>
            </a:r>
            <a:r>
              <a:rPr lang="en-US" altLang="ko-KR" dirty="0"/>
              <a:t>() </a:t>
            </a:r>
            <a:r>
              <a:rPr lang="ko-KR" altLang="en-US" dirty="0"/>
              <a:t>메소드를 사용</a:t>
            </a:r>
            <a:endParaRPr lang="en-US" altLang="ko-KR" dirty="0"/>
          </a:p>
          <a:p>
            <a:pPr lvl="1"/>
            <a:r>
              <a:rPr lang="en-US" altLang="ko-KR" dirty="0"/>
              <a:t>bar()</a:t>
            </a:r>
            <a:r>
              <a:rPr lang="ko-KR" altLang="en-US" dirty="0"/>
              <a:t>의 제</a:t>
            </a:r>
            <a:r>
              <a:rPr lang="en-US" altLang="ko-KR" dirty="0"/>
              <a:t>1, 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인수에 각각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값을 부여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A79F67-A905-4BD4-9040-AA5795B1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587718"/>
            <a:ext cx="4514850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E121B2-79A7-45DA-8540-EDD9855FD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587718"/>
            <a:ext cx="4572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6CE7B-1D26-4D5D-B1EB-0B0C8D95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Matplotlib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BFCE7-F531-4DE8-9D90-F2DF4BAF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2</a:t>
            </a:r>
            <a:r>
              <a:rPr lang="ko-KR" altLang="en-US" dirty="0"/>
              <a:t>차원의 데이터를 시각화하기 위한 </a:t>
            </a:r>
            <a:r>
              <a:rPr lang="ko-KR" altLang="en-US" dirty="0" err="1"/>
              <a:t>서드</a:t>
            </a:r>
            <a:r>
              <a:rPr lang="ko-KR" altLang="en-US" dirty="0"/>
              <a:t> 파티 패키지</a:t>
            </a:r>
            <a:endParaRPr lang="en-US" altLang="ko-KR" dirty="0"/>
          </a:p>
          <a:p>
            <a:pPr lvl="1"/>
            <a:r>
              <a:rPr lang="ko-KR" altLang="en-US" dirty="0"/>
              <a:t>동작하는 운영체제에 독립적</a:t>
            </a:r>
            <a:r>
              <a:rPr lang="en-US" altLang="ko-KR" dirty="0"/>
              <a:t>, </a:t>
            </a:r>
            <a:r>
              <a:rPr lang="ko-KR" altLang="en-US" dirty="0"/>
              <a:t>상세 그리기 설정 가능</a:t>
            </a:r>
            <a:endParaRPr lang="en-US" altLang="ko-KR" dirty="0"/>
          </a:p>
          <a:p>
            <a:pPr lvl="1"/>
            <a:r>
              <a:rPr lang="ko-KR" altLang="en-US" dirty="0"/>
              <a:t>다양한 출력형식 대응</a:t>
            </a:r>
            <a:r>
              <a:rPr lang="en-US" altLang="ko-KR" dirty="0"/>
              <a:t>(PNG,SVG,JPG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2003</a:t>
            </a:r>
            <a:r>
              <a:rPr lang="ko-KR" altLang="en-US" dirty="0"/>
              <a:t>년 발표</a:t>
            </a:r>
            <a:r>
              <a:rPr lang="en-US" altLang="ko-KR" dirty="0"/>
              <a:t>. </a:t>
            </a:r>
            <a:r>
              <a:rPr lang="ko-KR" altLang="en-US" dirty="0"/>
              <a:t>산업계 교육계에서 널리 사용되는 수치 해석 소프트웨어</a:t>
            </a:r>
            <a:endParaRPr lang="en-US" altLang="ko-KR" dirty="0"/>
          </a:p>
          <a:p>
            <a:pPr lvl="1"/>
            <a:r>
              <a:rPr lang="en-US" altLang="ko-KR" dirty="0"/>
              <a:t>MATLAB</a:t>
            </a:r>
            <a:r>
              <a:rPr lang="ko-KR" altLang="en-US" dirty="0"/>
              <a:t>과 유사한 사용자 인터페이스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B963B-1E03-4B39-A9A1-31CC96CA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7809F-6349-45EB-92AA-59BB4EDC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04BC293-36FD-4C67-91F4-5F8CC3482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58506"/>
              </p:ext>
            </p:extLst>
          </p:nvPr>
        </p:nvGraphicFramePr>
        <p:xfrm>
          <a:off x="1592730" y="370766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599">
                  <a:extLst>
                    <a:ext uri="{9D8B030D-6E8A-4147-A177-3AD203B41FA5}">
                      <a16:colId xmlns:a16="http://schemas.microsoft.com/office/drawing/2014/main" val="174841963"/>
                    </a:ext>
                  </a:extLst>
                </a:gridCol>
                <a:gridCol w="5740401">
                  <a:extLst>
                    <a:ext uri="{9D8B030D-6E8A-4147-A177-3AD203B41FA5}">
                      <a16:colId xmlns:a16="http://schemas.microsoft.com/office/drawing/2014/main" val="140999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패키지명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Matplotlib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64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3.3.4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94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공식사이트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https://matplotlib.org/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82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리파지토리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hlinkClick r:id="rId2"/>
                        </a:rPr>
                        <a:t>https://gitub.com/matplotlib/matplotlib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44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PyPl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https://pypi.python.org/pypi/matplotlib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03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55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눈금 레이블을 넣을 경우</a:t>
            </a:r>
            <a:endParaRPr lang="en-US" altLang="ko-KR" dirty="0"/>
          </a:p>
          <a:p>
            <a:pPr lvl="2"/>
            <a:r>
              <a:rPr lang="en-US" altLang="ko-KR" dirty="0" err="1"/>
              <a:t>Tick_label</a:t>
            </a:r>
            <a:r>
              <a:rPr lang="ko-KR" altLang="en-US" dirty="0"/>
              <a:t>에 눈금 레이블 작성</a:t>
            </a:r>
            <a:r>
              <a:rPr lang="en-US" altLang="ko-KR" dirty="0"/>
              <a:t>(X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4049C2-10E9-4A6F-AADA-A4FF0340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218765"/>
            <a:ext cx="5257800" cy="1524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B7BC8F-CC4E-4042-80BE-2FBC5D97C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44" y="2218765"/>
            <a:ext cx="44862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8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그린 후 눈금 레이블을 설정하는 방법</a:t>
            </a:r>
            <a:endParaRPr lang="en-US" altLang="ko-KR" dirty="0"/>
          </a:p>
          <a:p>
            <a:pPr lvl="2"/>
            <a:r>
              <a:rPr lang="ko-KR" altLang="en-US" dirty="0"/>
              <a:t>그래프를 그린 후</a:t>
            </a:r>
            <a:r>
              <a:rPr lang="en-US" altLang="ko-KR" dirty="0"/>
              <a:t> </a:t>
            </a:r>
            <a:r>
              <a:rPr lang="en-US" altLang="ko-KR" dirty="0" err="1"/>
              <a:t>Axes.set_xticks</a:t>
            </a:r>
            <a:r>
              <a:rPr lang="en-US" altLang="ko-KR" dirty="0"/>
              <a:t>() </a:t>
            </a:r>
            <a:r>
              <a:rPr lang="ko-KR" altLang="en-US" dirty="0"/>
              <a:t>메소드로 </a:t>
            </a:r>
            <a:r>
              <a:rPr lang="en-US" altLang="ko-KR" dirty="0"/>
              <a:t>x</a:t>
            </a:r>
            <a:r>
              <a:rPr lang="ko-KR" altLang="en-US" dirty="0"/>
              <a:t>축 눈금 설정</a:t>
            </a:r>
            <a:endParaRPr lang="en-US" altLang="ko-KR" dirty="0"/>
          </a:p>
          <a:p>
            <a:pPr lvl="2"/>
            <a:r>
              <a:rPr lang="en-US" altLang="ko-KR" dirty="0" err="1"/>
              <a:t>Axes.set_xticklabels</a:t>
            </a:r>
            <a:r>
              <a:rPr lang="en-US" altLang="ko-KR" dirty="0"/>
              <a:t>() </a:t>
            </a:r>
            <a:r>
              <a:rPr lang="ko-KR" altLang="en-US" dirty="0"/>
              <a:t>메소드로 눈금 레이블을 설정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E26AFD-C968-4A18-885B-DEBCA340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01885"/>
            <a:ext cx="4555751" cy="20542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0B33CA-9662-4698-89F5-40A085F8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543" y="2401885"/>
            <a:ext cx="44767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82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수평 막대그래프</a:t>
            </a:r>
            <a:endParaRPr lang="en-US" altLang="ko-KR" dirty="0"/>
          </a:p>
          <a:p>
            <a:pPr lvl="2"/>
            <a:r>
              <a:rPr lang="en-US" altLang="ko-KR" dirty="0" err="1"/>
              <a:t>Axes.barh</a:t>
            </a:r>
            <a:r>
              <a:rPr lang="en-US" altLang="ko-KR" dirty="0"/>
              <a:t>() </a:t>
            </a:r>
            <a:r>
              <a:rPr lang="ko-KR" altLang="en-US" dirty="0"/>
              <a:t>메소드를 사용</a:t>
            </a:r>
            <a:r>
              <a:rPr lang="en-US" altLang="ko-KR" dirty="0"/>
              <a:t>. bar()</a:t>
            </a:r>
            <a:r>
              <a:rPr lang="ko-KR" altLang="en-US" dirty="0"/>
              <a:t>와 동일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DAC77-A3D2-4A61-8A6E-0A7BE957B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78" y="2060071"/>
            <a:ext cx="58007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3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막대그래프 활용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anime.master.csv </a:t>
            </a:r>
            <a:r>
              <a:rPr lang="ko-KR" altLang="en-US" dirty="0"/>
              <a:t>파일 이용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A539D6-81D2-4AFD-B295-A0DA9955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34565"/>
            <a:ext cx="10086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72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수량의 대소를 시각화 할 때 적당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작품의 배급 종별마다 멤버수의 합계 값을 추출해서 나타냄</a:t>
            </a:r>
            <a:endParaRPr lang="en-US" altLang="ko-KR" dirty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</a:t>
            </a:r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r>
              <a:rPr lang="ko-KR" altLang="en-US" dirty="0"/>
              <a:t>함수로 </a:t>
            </a:r>
            <a:r>
              <a:rPr lang="en-US" altLang="ko-KR" dirty="0" err="1"/>
              <a:t>DataFrame</a:t>
            </a:r>
            <a:r>
              <a:rPr lang="ko-KR" altLang="en-US" dirty="0"/>
              <a:t>의 데이터 수를 계수</a:t>
            </a:r>
            <a:r>
              <a:rPr lang="en-US" altLang="ko-KR" dirty="0"/>
              <a:t>. Range()</a:t>
            </a:r>
            <a:r>
              <a:rPr lang="ko-KR" altLang="en-US" dirty="0"/>
              <a:t>함수로 그 범위의 정수열을 생성</a:t>
            </a:r>
            <a:endParaRPr lang="en-US" altLang="ko-KR" dirty="0"/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en-US" altLang="ko-KR" dirty="0"/>
              <a:t>: sum()</a:t>
            </a:r>
            <a:r>
              <a:rPr lang="ko-KR" altLang="en-US" dirty="0"/>
              <a:t>을 통해 </a:t>
            </a:r>
            <a:r>
              <a:rPr lang="en-US" altLang="ko-KR" dirty="0"/>
              <a:t>type</a:t>
            </a:r>
            <a:r>
              <a:rPr lang="ko-KR" altLang="en-US" dirty="0"/>
              <a:t>별 </a:t>
            </a:r>
            <a:r>
              <a:rPr lang="ko-KR" altLang="en-US" dirty="0" err="1"/>
              <a:t>멤버수</a:t>
            </a:r>
            <a:r>
              <a:rPr lang="ko-KR" altLang="en-US" dirty="0"/>
              <a:t> 합계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831BB5-2628-47BE-BC85-275C3A956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43" y="3624442"/>
            <a:ext cx="5314950" cy="2076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41F51B-E37C-4C55-A48C-93978E82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15" y="3061377"/>
            <a:ext cx="4867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92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여러가지 그룹에 대한 막대그래프</a:t>
            </a:r>
            <a:endParaRPr lang="en-US" altLang="ko-KR" dirty="0"/>
          </a:p>
          <a:p>
            <a:pPr lvl="1"/>
            <a:r>
              <a:rPr lang="ko-KR" altLang="en-US" dirty="0"/>
              <a:t>여러 번 </a:t>
            </a:r>
            <a:r>
              <a:rPr lang="en-US" altLang="ko-KR" dirty="0"/>
              <a:t>bar() </a:t>
            </a:r>
            <a:r>
              <a:rPr lang="ko-KR" altLang="en-US" dirty="0"/>
              <a:t>메소드를</a:t>
            </a:r>
            <a:r>
              <a:rPr lang="en-US" altLang="ko-KR" dirty="0"/>
              <a:t> </a:t>
            </a:r>
            <a:r>
              <a:rPr lang="ko-KR" altLang="en-US" dirty="0"/>
              <a:t>사용하면 최초에 그려진 오브젝트가 뒤에 그려진 오브젝트에 의해 </a:t>
            </a:r>
            <a:r>
              <a:rPr lang="ko-KR" altLang="en-US" dirty="0" err="1"/>
              <a:t>덮여짐</a:t>
            </a:r>
            <a:r>
              <a:rPr lang="en-US" altLang="ko-KR" dirty="0"/>
              <a:t>(</a:t>
            </a:r>
            <a:r>
              <a:rPr lang="ko-KR" altLang="en-US" dirty="0"/>
              <a:t>오류발생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FB0B8C-75EA-4435-BD5B-7C9C448C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851" y="2432300"/>
            <a:ext cx="4646082" cy="34037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A46FA9-4B96-4F46-AF4E-D111CB21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87" y="2580535"/>
            <a:ext cx="45434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87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중첩된 오브젝트를 겹치지 않도록 하기 위해서는 </a:t>
            </a:r>
            <a:r>
              <a:rPr lang="en-US" altLang="ko-KR" dirty="0"/>
              <a:t>x</a:t>
            </a:r>
            <a:r>
              <a:rPr lang="ko-KR" altLang="en-US" dirty="0"/>
              <a:t>값을 막대의 가로 폭만큼 </a:t>
            </a:r>
            <a:r>
              <a:rPr lang="en-US" altLang="ko-KR" dirty="0"/>
              <a:t>tab</a:t>
            </a:r>
            <a:r>
              <a:rPr lang="ko-KR" altLang="en-US" dirty="0"/>
              <a:t>하여 설정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CACAC3-F047-457C-A6BE-25E0B353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2180945"/>
            <a:ext cx="5591175" cy="2352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695FCE-B22B-48DD-B1F1-1844105C0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976" y="2180945"/>
            <a:ext cx="4676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62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그룹의 막대그래프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anime_genre_top10_pivoted.csv </a:t>
            </a:r>
            <a:r>
              <a:rPr lang="ko-KR" altLang="en-US" dirty="0"/>
              <a:t>파일을 이용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0A1D16-9CBF-4A44-B9CF-ACBE8E81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27" y="2117988"/>
            <a:ext cx="7359743" cy="40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74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배급 종별</a:t>
            </a:r>
            <a:r>
              <a:rPr lang="en-US" altLang="ko-KR" dirty="0"/>
              <a:t>,</a:t>
            </a:r>
            <a:r>
              <a:rPr lang="ko-KR" altLang="en-US" dirty="0"/>
              <a:t>장르별 막대그래프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F725E0-F149-4A69-BA2F-CD653C250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91" y="653268"/>
            <a:ext cx="3945592" cy="26303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570A96-2F38-46F5-926E-F6E80840D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97" y="3574338"/>
            <a:ext cx="11168394" cy="21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20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6140"/>
            <a:ext cx="6678706" cy="4656604"/>
          </a:xfrm>
        </p:spPr>
        <p:txBody>
          <a:bodyPr/>
          <a:lstStyle/>
          <a:p>
            <a:pPr lvl="1"/>
            <a:r>
              <a:rPr lang="ko-KR" altLang="en-US" dirty="0"/>
              <a:t>가독성을</a:t>
            </a:r>
            <a:r>
              <a:rPr lang="en-US" altLang="ko-KR" dirty="0"/>
              <a:t> </a:t>
            </a:r>
            <a:r>
              <a:rPr lang="ko-KR" altLang="en-US" dirty="0"/>
              <a:t>높이기 위해 </a:t>
            </a:r>
            <a:r>
              <a:rPr lang="ko-KR" altLang="en-US" dirty="0" err="1"/>
              <a:t>로그축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축을 </a:t>
            </a:r>
            <a:r>
              <a:rPr lang="ko-KR" altLang="en-US" dirty="0" err="1"/>
              <a:t>로그축에</a:t>
            </a:r>
            <a:r>
              <a:rPr lang="ko-KR" altLang="en-US" dirty="0"/>
              <a:t> 설정할 경우 </a:t>
            </a:r>
            <a:r>
              <a:rPr lang="en-US" altLang="ko-KR" dirty="0" err="1"/>
              <a:t>set_yscale</a:t>
            </a:r>
            <a:r>
              <a:rPr lang="en-US" altLang="ko-KR" dirty="0"/>
              <a:t>() </a:t>
            </a:r>
            <a:r>
              <a:rPr lang="ko-KR" altLang="en-US" dirty="0"/>
              <a:t>메소드에 </a:t>
            </a:r>
            <a:r>
              <a:rPr lang="en-US" altLang="ko-KR" dirty="0"/>
              <a:t>log</a:t>
            </a:r>
            <a:r>
              <a:rPr lang="ko-KR" altLang="en-US" dirty="0"/>
              <a:t>를 지정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DFDA3D-CCA1-490B-AFDF-A479685E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45" y="657507"/>
            <a:ext cx="3812656" cy="2740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F2A765-AF33-4E1C-BCE9-0B1873E9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4" y="3575003"/>
            <a:ext cx="11412071" cy="21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CFBA-8074-4457-A19A-B9411F4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그리기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5DA1A-4B3F-4876-8ECD-C4D3EA56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그리기 준비</a:t>
            </a:r>
            <a:endParaRPr lang="en-US" altLang="ko-KR" dirty="0"/>
          </a:p>
          <a:p>
            <a:pPr lvl="1"/>
            <a:r>
              <a:rPr lang="ko-KR" altLang="en-US" dirty="0"/>
              <a:t>모듈 </a:t>
            </a:r>
            <a:r>
              <a:rPr lang="en-US" altLang="ko-KR" dirty="0" err="1"/>
              <a:t>matplotlib.pyplot</a:t>
            </a:r>
            <a:r>
              <a:rPr lang="ko-KR" altLang="en-US" dirty="0"/>
              <a:t>를</a:t>
            </a:r>
            <a:r>
              <a:rPr lang="en-US" altLang="ko-KR" dirty="0"/>
              <a:t> import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Alias</a:t>
            </a:r>
            <a:r>
              <a:rPr lang="ko-KR" altLang="en-US" dirty="0"/>
              <a:t>로 </a:t>
            </a:r>
            <a:r>
              <a:rPr lang="en-US" altLang="ko-KR" dirty="0" err="1"/>
              <a:t>plt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1"/>
            <a:r>
              <a:rPr lang="ko-KR" altLang="en-US" dirty="0"/>
              <a:t>그래프를 출력하기 위해 </a:t>
            </a:r>
            <a:r>
              <a:rPr lang="en-US" altLang="ko-KR" dirty="0"/>
              <a:t>show()</a:t>
            </a:r>
            <a:r>
              <a:rPr lang="ko-KR" altLang="en-US" dirty="0"/>
              <a:t>함수 사용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7FC8C1-1140-48E6-9ACC-E6644D75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A5B828-5238-4151-BCF4-800CAF2E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DEC50D-CB29-434B-9C03-69A0922A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04" y="1296140"/>
            <a:ext cx="4750937" cy="46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4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누적 막대그래프 작성</a:t>
            </a:r>
            <a:endParaRPr lang="en-US" altLang="ko-KR" dirty="0"/>
          </a:p>
          <a:p>
            <a:pPr lvl="1"/>
            <a:r>
              <a:rPr lang="ko-KR" altLang="en-US" dirty="0"/>
              <a:t>여러 그룹의 막대그래프와 같이 세 개의 값을 누적할 경우 순서가 필요</a:t>
            </a:r>
            <a:endParaRPr lang="en-US" altLang="ko-KR" dirty="0"/>
          </a:p>
          <a:p>
            <a:pPr lvl="2"/>
            <a:r>
              <a:rPr lang="en-US" altLang="ko-KR" dirty="0"/>
              <a:t>Y1</a:t>
            </a:r>
            <a:r>
              <a:rPr lang="ko-KR" altLang="en-US" dirty="0"/>
              <a:t>과</a:t>
            </a:r>
            <a:r>
              <a:rPr lang="en-US" altLang="ko-KR" dirty="0"/>
              <a:t> y2</a:t>
            </a:r>
            <a:r>
              <a:rPr lang="ko-KR" altLang="en-US" dirty="0"/>
              <a:t>와 </a:t>
            </a:r>
            <a:r>
              <a:rPr lang="en-US" altLang="ko-KR" dirty="0"/>
              <a:t>y3</a:t>
            </a:r>
            <a:r>
              <a:rPr lang="ko-KR" altLang="en-US" dirty="0"/>
              <a:t>의 합을 그림</a:t>
            </a:r>
            <a:endParaRPr lang="en-US" altLang="ko-KR" dirty="0"/>
          </a:p>
          <a:p>
            <a:pPr lvl="2"/>
            <a:r>
              <a:rPr lang="ko-KR" altLang="en-US" dirty="0"/>
              <a:t>위의 값에 </a:t>
            </a:r>
            <a:r>
              <a:rPr lang="en-US" altLang="ko-KR" dirty="0"/>
              <a:t>y2</a:t>
            </a:r>
            <a:r>
              <a:rPr lang="ko-KR" altLang="en-US" dirty="0"/>
              <a:t>와 </a:t>
            </a:r>
            <a:r>
              <a:rPr lang="en-US" altLang="ko-KR" dirty="0"/>
              <a:t>y3</a:t>
            </a:r>
            <a:r>
              <a:rPr lang="ko-KR" altLang="en-US" dirty="0"/>
              <a:t>의 합을 겹쳐서 그림</a:t>
            </a:r>
            <a:endParaRPr lang="en-US" altLang="ko-KR" dirty="0"/>
          </a:p>
          <a:p>
            <a:pPr lvl="2"/>
            <a:r>
              <a:rPr lang="ko-KR" altLang="en-US" dirty="0"/>
              <a:t>위의 값에 </a:t>
            </a:r>
            <a:r>
              <a:rPr lang="en-US" altLang="ko-KR" dirty="0"/>
              <a:t>y1</a:t>
            </a:r>
            <a:r>
              <a:rPr lang="ko-KR" altLang="en-US" dirty="0"/>
              <a:t>을 겹쳐서 그림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B0CAE0-5983-42D3-A1D8-7B24EB13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47" y="2157218"/>
            <a:ext cx="4634753" cy="1569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C63181-316C-4732-8504-FC76FCA7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47" y="3726756"/>
            <a:ext cx="4634753" cy="15282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8567CD-F1D0-4D1F-8A2A-945F03452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32" y="3726756"/>
            <a:ext cx="4802262" cy="15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75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누적 막대그래프 예제</a:t>
            </a:r>
            <a:endParaRPr lang="en-US" altLang="ko-KR" dirty="0"/>
          </a:p>
          <a:p>
            <a:pPr lvl="1"/>
            <a:r>
              <a:rPr lang="en-US" altLang="ko-KR" dirty="0"/>
              <a:t>Reshape(3,5):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093FB4-AF3D-4453-843B-E145752A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834" y="823185"/>
            <a:ext cx="6433560" cy="52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27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bottom</a:t>
            </a:r>
            <a:r>
              <a:rPr lang="ko-KR" altLang="en-US" dirty="0"/>
              <a:t>옵션으로 누적 표현</a:t>
            </a:r>
            <a:endParaRPr lang="en-US" altLang="ko-KR" dirty="0"/>
          </a:p>
          <a:p>
            <a:pPr lvl="2"/>
            <a:r>
              <a:rPr lang="ko-KR" altLang="en-US" dirty="0"/>
              <a:t>하단에 오는 리스트형</a:t>
            </a:r>
            <a:r>
              <a:rPr lang="en-US" altLang="ko-KR" dirty="0"/>
              <a:t>-</a:t>
            </a:r>
            <a:r>
              <a:rPr lang="ko-KR" altLang="en-US" dirty="0"/>
              <a:t>오브젝트를 인수 </a:t>
            </a:r>
            <a:r>
              <a:rPr lang="en-US" altLang="ko-KR" dirty="0"/>
              <a:t>bottom</a:t>
            </a:r>
            <a:r>
              <a:rPr lang="ko-KR" altLang="en-US" dirty="0"/>
              <a:t>에 설정하는 것에 의해 누적표시가 이루어짐</a:t>
            </a:r>
            <a:endParaRPr lang="en-US" altLang="ko-KR" dirty="0"/>
          </a:p>
          <a:p>
            <a:pPr lvl="2"/>
            <a:r>
              <a:rPr lang="ko-KR" altLang="en-US" dirty="0"/>
              <a:t>두개 그룹의 누적까지는 </a:t>
            </a:r>
            <a:r>
              <a:rPr lang="en-US" altLang="ko-KR" dirty="0"/>
              <a:t>bottom </a:t>
            </a:r>
            <a:r>
              <a:rPr lang="ko-KR" altLang="en-US" dirty="0"/>
              <a:t>옵션이 유효하지만 그 이상일 경우는 일반 누적그래프를 이용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458B50-C564-4604-860F-8422615D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2710649"/>
            <a:ext cx="6818779" cy="35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5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CA0-621B-4C15-8D8F-83362F15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BDE20-987B-462A-8034-2AC1E62E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6140"/>
            <a:ext cx="10623176" cy="4656604"/>
          </a:xfrm>
        </p:spPr>
        <p:txBody>
          <a:bodyPr/>
          <a:lstStyle/>
          <a:p>
            <a:r>
              <a:rPr lang="ko-KR" altLang="en-US" dirty="0"/>
              <a:t>누적 막대그래프 활용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anime_genre_top10_pivoted.csv </a:t>
            </a:r>
            <a:r>
              <a:rPr lang="ko-KR" altLang="en-US" dirty="0"/>
              <a:t>파일 이용</a:t>
            </a:r>
            <a:endParaRPr lang="en-US" altLang="ko-KR" dirty="0"/>
          </a:p>
          <a:p>
            <a:pPr lvl="1"/>
            <a:r>
              <a:rPr lang="ko-KR" altLang="en-US" dirty="0"/>
              <a:t>데이터는 </a:t>
            </a:r>
            <a:r>
              <a:rPr lang="en-US" altLang="ko-KR" dirty="0" err="1"/>
              <a:t>dfag</a:t>
            </a:r>
            <a:r>
              <a:rPr lang="ko-KR" altLang="en-US" dirty="0"/>
              <a:t>에 </a:t>
            </a:r>
            <a:r>
              <a:rPr lang="en-US" altLang="ko-KR" dirty="0" err="1"/>
              <a:t>DataFrame</a:t>
            </a:r>
            <a:r>
              <a:rPr lang="ko-KR" altLang="en-US" dirty="0"/>
              <a:t>으로 저장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E7BC3-CD2F-4CD2-A8FB-44EA8E40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C4532-0D22-447D-9B66-2F4FA5D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438B77-3C88-4A58-85DE-B4329ABE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31" y="2567060"/>
            <a:ext cx="7197538" cy="37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8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204B-36D2-4A15-97A8-CBF5809B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그리기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AB1C8-6801-4502-8866-FF8FE51A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6140"/>
            <a:ext cx="5531223" cy="4656604"/>
          </a:xfrm>
        </p:spPr>
        <p:txBody>
          <a:bodyPr/>
          <a:lstStyle/>
          <a:p>
            <a:r>
              <a:rPr lang="ko-KR" altLang="en-US" dirty="0"/>
              <a:t>피겨와 </a:t>
            </a:r>
            <a:r>
              <a:rPr lang="ko-KR" altLang="en-US" dirty="0" err="1"/>
              <a:t>서브플롯</a:t>
            </a:r>
            <a:endParaRPr lang="en-US" altLang="ko-KR" dirty="0"/>
          </a:p>
          <a:p>
            <a:pPr lvl="1"/>
            <a:r>
              <a:rPr lang="ko-KR" altLang="en-US" dirty="0" err="1"/>
              <a:t>피겨오브젝트</a:t>
            </a:r>
            <a:r>
              <a:rPr lang="en-US" altLang="ko-KR" dirty="0"/>
              <a:t>(figure()): </a:t>
            </a:r>
            <a:r>
              <a:rPr lang="ko-KR" altLang="en-US" dirty="0" err="1"/>
              <a:t>서브블롯을</a:t>
            </a:r>
            <a:r>
              <a:rPr lang="en-US" altLang="ko-KR" dirty="0"/>
              <a:t> </a:t>
            </a:r>
            <a:r>
              <a:rPr lang="ko-KR" altLang="en-US" dirty="0"/>
              <a:t>작성하는 영역</a:t>
            </a:r>
            <a:endParaRPr lang="en-US" altLang="ko-KR" dirty="0"/>
          </a:p>
          <a:p>
            <a:pPr lvl="1"/>
            <a:r>
              <a:rPr lang="ko-KR" altLang="en-US" dirty="0" err="1"/>
              <a:t>서브플롯</a:t>
            </a:r>
            <a:r>
              <a:rPr lang="en-US" altLang="ko-KR" dirty="0"/>
              <a:t>(subplot()): </a:t>
            </a:r>
            <a:r>
              <a:rPr lang="ko-KR" altLang="en-US" dirty="0"/>
              <a:t>그래프를</a:t>
            </a:r>
            <a:r>
              <a:rPr lang="en-US" altLang="ko-KR" dirty="0"/>
              <a:t> </a:t>
            </a:r>
            <a:r>
              <a:rPr lang="ko-KR" altLang="en-US" dirty="0"/>
              <a:t>작성하기 위한 영역</a:t>
            </a:r>
            <a:endParaRPr lang="en-US" altLang="ko-KR" dirty="0"/>
          </a:p>
          <a:p>
            <a:pPr lvl="2"/>
            <a:r>
              <a:rPr lang="en-US" altLang="ko-KR" dirty="0" err="1"/>
              <a:t>figure.add_subplot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pyplot.subplot</a:t>
            </a:r>
            <a:r>
              <a:rPr lang="en-US" altLang="ko-KR" dirty="0"/>
              <a:t>()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55E789-4C82-490A-922F-58CFC9AE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1962-FA88-41C1-BEEF-398F4347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05950E-87AA-475B-9873-46334739B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023" y="1711568"/>
            <a:ext cx="5072590" cy="4329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E5160-FF48-43D7-B3F0-2702B0879171}"/>
              </a:ext>
            </a:extLst>
          </p:cNvPr>
          <p:cNvSpPr txBox="1"/>
          <p:nvPr/>
        </p:nvSpPr>
        <p:spPr>
          <a:xfrm>
            <a:off x="7422776" y="19094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피겨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E3E23-BDC6-4C91-B519-9C5BDC094AC6}"/>
              </a:ext>
            </a:extLst>
          </p:cNvPr>
          <p:cNvSpPr txBox="1"/>
          <p:nvPr/>
        </p:nvSpPr>
        <p:spPr>
          <a:xfrm>
            <a:off x="7836460" y="26533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서브플롯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34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204B-36D2-4A15-97A8-CBF5809B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그리기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AB1C8-6801-4502-8866-FF8FE51A3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add_subplot</a:t>
            </a:r>
            <a:r>
              <a:rPr lang="en-US" altLang="ko-KR" dirty="0"/>
              <a:t>()</a:t>
            </a:r>
            <a:r>
              <a:rPr lang="ko-KR" altLang="en-US" dirty="0"/>
              <a:t>메소드로 </a:t>
            </a:r>
            <a:r>
              <a:rPr lang="ko-KR" altLang="en-US" dirty="0" err="1"/>
              <a:t>서브플롯</a:t>
            </a:r>
            <a:r>
              <a:rPr lang="ko-KR" altLang="en-US" dirty="0"/>
              <a:t> 배치</a:t>
            </a:r>
            <a:endParaRPr lang="en-US" altLang="ko-KR" dirty="0"/>
          </a:p>
          <a:p>
            <a:pPr lvl="1"/>
            <a:r>
              <a:rPr lang="ko-KR" altLang="en-US" dirty="0"/>
              <a:t>먼저 </a:t>
            </a:r>
            <a:r>
              <a:rPr lang="en-US" altLang="ko-KR" dirty="0"/>
              <a:t>figure()</a:t>
            </a:r>
            <a:r>
              <a:rPr lang="ko-KR" altLang="en-US" dirty="0"/>
              <a:t>함수로 </a:t>
            </a:r>
            <a:r>
              <a:rPr lang="en-US" altLang="ko-KR" dirty="0"/>
              <a:t>Figure</a:t>
            </a:r>
            <a:r>
              <a:rPr lang="ko-KR" altLang="en-US" dirty="0"/>
              <a:t>클래스의 인스턴스 생성</a:t>
            </a:r>
            <a:endParaRPr lang="en-US" altLang="ko-KR" dirty="0"/>
          </a:p>
          <a:p>
            <a:pPr lvl="1"/>
            <a:r>
              <a:rPr lang="en-US" altLang="ko-KR" dirty="0" err="1"/>
              <a:t>add_subplot</a:t>
            </a:r>
            <a:r>
              <a:rPr lang="en-US" altLang="ko-KR" dirty="0"/>
              <a:t>() </a:t>
            </a:r>
            <a:r>
              <a:rPr lang="ko-KR" altLang="en-US" dirty="0"/>
              <a:t>메소드로 </a:t>
            </a:r>
            <a:r>
              <a:rPr lang="ko-KR" altLang="en-US" dirty="0" err="1"/>
              <a:t>서브플롯을</a:t>
            </a:r>
            <a:r>
              <a:rPr lang="ko-KR" altLang="en-US" dirty="0"/>
              <a:t> 피겨 </a:t>
            </a:r>
            <a:r>
              <a:rPr lang="ko-KR" altLang="en-US" dirty="0" err="1"/>
              <a:t>오프젝트의</a:t>
            </a:r>
            <a:r>
              <a:rPr lang="ko-KR" altLang="en-US" dirty="0"/>
              <a:t> 지정된 위치에 배치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55E789-4C82-490A-922F-58CFC9AE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1962-FA88-41C1-BEEF-398F4347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9ADAA9-BC26-4A62-BCE1-26BADEAF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53" y="2725270"/>
            <a:ext cx="4443085" cy="3425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D2BFAA-CB8E-43CA-8F60-AA48F9B1B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53" y="2725270"/>
            <a:ext cx="4676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1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204B-36D2-4A15-97A8-CBF5809B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그리기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AB1C8-6801-4502-8866-FF8FE51A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6140"/>
            <a:ext cx="5450541" cy="4656604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행 방향으로 할당</a:t>
            </a:r>
            <a:endParaRPr lang="en-US" altLang="ko-KR" dirty="0"/>
          </a:p>
          <a:p>
            <a:pPr lvl="1"/>
            <a:r>
              <a:rPr lang="ko-KR" altLang="en-US" dirty="0" err="1"/>
              <a:t>콤마단락기법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반복처리 등에서 변수 사용 </a:t>
            </a:r>
            <a:r>
              <a:rPr lang="en-US" altLang="ko-KR" dirty="0"/>
              <a:t>, </a:t>
            </a:r>
            <a:r>
              <a:rPr lang="ko-KR" altLang="en-US" dirty="0"/>
              <a:t>행수</a:t>
            </a:r>
            <a:r>
              <a:rPr lang="en-US" altLang="ko-KR" dirty="0"/>
              <a:t>, </a:t>
            </a:r>
            <a:r>
              <a:rPr lang="ko-KR" altLang="en-US" dirty="0"/>
              <a:t>열수</a:t>
            </a:r>
            <a:r>
              <a:rPr lang="en-US" altLang="ko-KR" dirty="0"/>
              <a:t>, </a:t>
            </a:r>
            <a:r>
              <a:rPr lang="ko-KR" altLang="en-US" dirty="0" err="1"/>
              <a:t>서브플롯</a:t>
            </a:r>
            <a:r>
              <a:rPr lang="ko-KR" altLang="en-US" dirty="0"/>
              <a:t> 수 중에 </a:t>
            </a:r>
            <a:r>
              <a:rPr lang="ko-KR" altLang="en-US" dirty="0" err="1"/>
              <a:t>어느하나가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이상의 경우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55E789-4C82-490A-922F-58CFC9AE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1962-FA88-41C1-BEEF-398F4347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BAF896-58C1-4ACC-A09D-E49DADE1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7" y="1296140"/>
            <a:ext cx="5267325" cy="2924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189677-AE3E-47C4-AEB4-92C53078A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986" y="1307121"/>
            <a:ext cx="4692851" cy="42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204B-36D2-4A15-97A8-CBF5809B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그리기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AB1C8-6801-4502-8866-FF8FE51A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6140"/>
            <a:ext cx="4885765" cy="4656604"/>
          </a:xfrm>
        </p:spPr>
        <p:txBody>
          <a:bodyPr/>
          <a:lstStyle/>
          <a:p>
            <a:r>
              <a:rPr lang="en-US" altLang="ko-KR" dirty="0"/>
              <a:t>subplot()</a:t>
            </a:r>
            <a:r>
              <a:rPr lang="ko-KR" altLang="en-US" dirty="0"/>
              <a:t>함수를 이용해서 </a:t>
            </a:r>
            <a:r>
              <a:rPr lang="ko-KR" altLang="en-US" dirty="0" err="1"/>
              <a:t>서브플롯</a:t>
            </a:r>
            <a:r>
              <a:rPr lang="ko-KR" altLang="en-US" dirty="0"/>
              <a:t> 배치</a:t>
            </a:r>
            <a:endParaRPr lang="en-US" altLang="ko-KR" dirty="0"/>
          </a:p>
          <a:p>
            <a:pPr lvl="1"/>
            <a:r>
              <a:rPr lang="en-US" altLang="ko-KR" dirty="0" err="1"/>
              <a:t>pyplot.subplot</a:t>
            </a:r>
            <a:r>
              <a:rPr lang="en-US" altLang="ko-KR" dirty="0"/>
              <a:t>()</a:t>
            </a:r>
            <a:r>
              <a:rPr lang="ko-KR" altLang="en-US" dirty="0"/>
              <a:t>을 사용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55E789-4C82-490A-922F-58CFC9AE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1962-FA88-41C1-BEEF-398F4347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59952-E364-4461-8074-2DA50CFF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5775"/>
            <a:ext cx="5514975" cy="5915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8B0CCF-18FD-4841-857D-2C64A7F57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75" y="2651592"/>
            <a:ext cx="4419843" cy="36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6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204B-36D2-4A15-97A8-CBF5809B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그리기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AB1C8-6801-4502-8866-FF8FE51A3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스타일 적용</a:t>
            </a:r>
            <a:endParaRPr lang="en-US" altLang="ko-KR" dirty="0"/>
          </a:p>
          <a:p>
            <a:pPr lvl="1"/>
            <a:r>
              <a:rPr lang="ko-KR" altLang="en-US" dirty="0"/>
              <a:t>스타일은 </a:t>
            </a:r>
            <a:r>
              <a:rPr lang="en-US" altLang="ko-KR" dirty="0" err="1"/>
              <a:t>style.use</a:t>
            </a:r>
            <a:r>
              <a:rPr lang="en-US" altLang="ko-KR" dirty="0"/>
              <a:t>()</a:t>
            </a:r>
            <a:r>
              <a:rPr lang="ko-KR" altLang="en-US" dirty="0"/>
              <a:t>함수로 적용</a:t>
            </a:r>
            <a:endParaRPr lang="en-US" altLang="ko-KR" dirty="0"/>
          </a:p>
          <a:p>
            <a:pPr lvl="1"/>
            <a:r>
              <a:rPr lang="en-US" altLang="ko-KR" dirty="0" err="1"/>
              <a:t>ggplot</a:t>
            </a:r>
            <a:r>
              <a:rPr lang="en-US" altLang="ko-KR" dirty="0"/>
              <a:t> </a:t>
            </a:r>
            <a:r>
              <a:rPr lang="ko-KR" altLang="en-US" dirty="0"/>
              <a:t>스타일 적용 </a:t>
            </a:r>
            <a:r>
              <a:rPr lang="en-US" altLang="ko-KR" dirty="0"/>
              <a:t>: </a:t>
            </a:r>
            <a:r>
              <a:rPr lang="ko-KR" altLang="en-US" dirty="0"/>
              <a:t>초기 설정은 </a:t>
            </a:r>
            <a:r>
              <a:rPr lang="en-US" altLang="ko-KR" dirty="0"/>
              <a:t>grid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55E789-4C82-490A-922F-58CFC9AE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1962-FA88-41C1-BEEF-398F4347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7AD1CD-D7BB-4AD9-A064-F63A2C2E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442152"/>
            <a:ext cx="4847581" cy="436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204B-36D2-4A15-97A8-CBF5809B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꺽은선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AB1C8-6801-4502-8866-FF8FE51A3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플롯된</a:t>
            </a:r>
            <a:r>
              <a:rPr lang="ko-KR" altLang="en-US" dirty="0"/>
              <a:t> 점과 점을 직선으로 연결한</a:t>
            </a:r>
            <a:r>
              <a:rPr lang="en-US" altLang="ko-KR" dirty="0"/>
              <a:t>(</a:t>
            </a:r>
            <a:r>
              <a:rPr lang="ko-KR" altLang="en-US" dirty="0"/>
              <a:t>선형보간</a:t>
            </a:r>
            <a:r>
              <a:rPr lang="en-US" altLang="ko-KR" dirty="0"/>
              <a:t>) </a:t>
            </a:r>
            <a:r>
              <a:rPr lang="ko-KR" altLang="en-US" dirty="0"/>
              <a:t>그래프</a:t>
            </a:r>
            <a:endParaRPr lang="en-US" altLang="ko-KR" dirty="0"/>
          </a:p>
          <a:p>
            <a:pPr lvl="1"/>
            <a:r>
              <a:rPr lang="en-US" altLang="ko-KR" dirty="0" err="1"/>
              <a:t>axes.plot</a:t>
            </a:r>
            <a:r>
              <a:rPr lang="en-US" altLang="ko-KR" dirty="0"/>
              <a:t>() </a:t>
            </a:r>
            <a:r>
              <a:rPr lang="ko-KR" altLang="en-US" dirty="0"/>
              <a:t>메소드 사용</a:t>
            </a:r>
            <a:endParaRPr lang="en-US" altLang="ko-KR" dirty="0"/>
          </a:p>
          <a:p>
            <a:pPr lvl="1"/>
            <a:r>
              <a:rPr lang="en-US" altLang="ko-KR" dirty="0"/>
              <a:t>Plot()</a:t>
            </a:r>
            <a:r>
              <a:rPr lang="ko-KR" altLang="en-US" dirty="0"/>
              <a:t>메소드의 인수가 하나뿐인 경우</a:t>
            </a:r>
            <a:r>
              <a:rPr lang="en-US" altLang="ko-KR" dirty="0"/>
              <a:t>, </a:t>
            </a:r>
            <a:r>
              <a:rPr lang="ko-KR" altLang="en-US" dirty="0"/>
              <a:t>부여된 인수는 </a:t>
            </a:r>
            <a:r>
              <a:rPr lang="en-US" altLang="ko-KR" dirty="0"/>
              <a:t>y</a:t>
            </a:r>
            <a:r>
              <a:rPr lang="ko-KR" altLang="en-US" dirty="0"/>
              <a:t>값으로 설정되어 </a:t>
            </a:r>
            <a:r>
              <a:rPr lang="en-US" altLang="ko-KR" dirty="0"/>
              <a:t>x</a:t>
            </a:r>
            <a:r>
              <a:rPr lang="ko-KR" altLang="en-US" dirty="0"/>
              <a:t>값은 자동적으로 최소값</a:t>
            </a:r>
            <a:r>
              <a:rPr lang="en-US" altLang="ko-KR" dirty="0"/>
              <a:t>=0, </a:t>
            </a:r>
            <a:r>
              <a:rPr lang="ko-KR" altLang="en-US" dirty="0"/>
              <a:t>최대값은 리스트의 </a:t>
            </a:r>
            <a:r>
              <a:rPr lang="ko-KR" altLang="en-US" dirty="0" err="1"/>
              <a:t>요소갯수</a:t>
            </a:r>
            <a:r>
              <a:rPr lang="en-US" altLang="ko-KR" dirty="0"/>
              <a:t>-1</a:t>
            </a:r>
            <a:r>
              <a:rPr lang="ko-KR" altLang="en-US" dirty="0"/>
              <a:t>의 정수열이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en-US" altLang="ko-KR" dirty="0" err="1"/>
              <a:t>numpy.ndarray</a:t>
            </a:r>
            <a:r>
              <a:rPr lang="en-US" altLang="ko-KR" dirty="0"/>
              <a:t>, </a:t>
            </a:r>
            <a:r>
              <a:rPr lang="en-US" altLang="ko-KR" dirty="0" err="1"/>
              <a:t>pandas.Series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55E789-4C82-490A-922F-58CFC9AE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1962-FA88-41C1-BEEF-398F4347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DCF471-401D-4427-8352-81A6256B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37" y="3115795"/>
            <a:ext cx="5238750" cy="1504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E9EE87-555D-4BBF-89BE-5B8BC9F89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224" y="3041142"/>
            <a:ext cx="4572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4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{7E3145CC-67F8-46EC-817C-7C609811B80B}tf78438558_win32</Template>
  <TotalTime>1507</TotalTime>
  <Words>1035</Words>
  <Application>Microsoft Office PowerPoint</Application>
  <PresentationFormat>와이드스크린</PresentationFormat>
  <Paragraphs>219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MD이솝체</vt:lpstr>
      <vt:lpstr>Malgun Gothic</vt:lpstr>
      <vt:lpstr>Malgun Gothic</vt:lpstr>
      <vt:lpstr>Calibri</vt:lpstr>
      <vt:lpstr>Century Gothic</vt:lpstr>
      <vt:lpstr>Garamond</vt:lpstr>
      <vt:lpstr>SavonVTI</vt:lpstr>
      <vt:lpstr>Matplotlib1</vt:lpstr>
      <vt:lpstr>Matplotlib </vt:lpstr>
      <vt:lpstr>그래프 그리기 기초</vt:lpstr>
      <vt:lpstr>그래프 그리기 기초</vt:lpstr>
      <vt:lpstr>그래프 그리기 기초</vt:lpstr>
      <vt:lpstr>그래프 그리기 기초</vt:lpstr>
      <vt:lpstr>그래프 그리기 기초</vt:lpstr>
      <vt:lpstr>그래프 그리기 기초</vt:lpstr>
      <vt:lpstr>꺽은선 그래프</vt:lpstr>
      <vt:lpstr>꺽은선 그래프</vt:lpstr>
      <vt:lpstr>꺽은선 그래프</vt:lpstr>
      <vt:lpstr>산포도 그래프</vt:lpstr>
      <vt:lpstr>산포도 그래프</vt:lpstr>
      <vt:lpstr>산포도 그래프</vt:lpstr>
      <vt:lpstr>산포도 그래프</vt:lpstr>
      <vt:lpstr>산포도 그래프</vt:lpstr>
      <vt:lpstr>산포도 그래프</vt:lpstr>
      <vt:lpstr>산포도 그래프</vt:lpstr>
      <vt:lpstr>막대그래프</vt:lpstr>
      <vt:lpstr>막대그래프</vt:lpstr>
      <vt:lpstr>막대그래프</vt:lpstr>
      <vt:lpstr>막대그래프</vt:lpstr>
      <vt:lpstr>막대그래프</vt:lpstr>
      <vt:lpstr>막대그래프</vt:lpstr>
      <vt:lpstr>막대그래프</vt:lpstr>
      <vt:lpstr>막대그래프</vt:lpstr>
      <vt:lpstr>막대그래프</vt:lpstr>
      <vt:lpstr>막대그래프</vt:lpstr>
      <vt:lpstr>막대그래프</vt:lpstr>
      <vt:lpstr>막대그래프</vt:lpstr>
      <vt:lpstr>막대그래프</vt:lpstr>
      <vt:lpstr>막대그래프</vt:lpstr>
      <vt:lpstr>막대그래프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Matplotlib1</dc:title>
  <dc:creator>하정</dc:creator>
  <cp:lastModifiedBy>하정</cp:lastModifiedBy>
  <cp:revision>32</cp:revision>
  <dcterms:created xsi:type="dcterms:W3CDTF">2021-07-29T13:41:16Z</dcterms:created>
  <dcterms:modified xsi:type="dcterms:W3CDTF">2022-09-06T12:01:19Z</dcterms:modified>
</cp:coreProperties>
</file>