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6848CF-DCE6-4C3B-9BCE-EF34AF2C7806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1C766-9509-48D3-B58D-A13C1D1B8433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39D5A01F-3913-4531-8CA0-CC19045DC4C2}" type="datetime1">
              <a:rPr lang="ko-KR" altLang="en-US" smtClean="0"/>
              <a:t>2022-09-06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7D9A9EE-928E-4CE8-BE2D-BE10D98E710F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2A6F98D-AC68-4369-B469-CA0D1FBC5BCD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26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225118"/>
            <a:ext cx="10058400" cy="4727626"/>
          </a:xfrm>
        </p:spPr>
        <p:txBody>
          <a:bodyPr rtlCol="0"/>
          <a:lstStyle>
            <a:lvl1pPr>
              <a:defRPr sz="2400">
                <a:latin typeface="MD이솝체" panose="02020603020101020101" pitchFamily="18" charset="-127"/>
                <a:ea typeface="MD이솝체" panose="02020603020101020101" pitchFamily="18" charset="-127"/>
              </a:defRPr>
            </a:lvl1pPr>
            <a:lvl2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2pPr>
            <a:lvl3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3pPr>
            <a:lvl4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4pPr>
            <a:lvl5pPr>
              <a:defRPr sz="2000">
                <a:latin typeface="MD이솝체" panose="02020603020101020101" pitchFamily="18" charset="-127"/>
                <a:ea typeface="MD이솝체" panose="0202060302010102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88947ED-CFFF-4F65-A85E-31E639374A5D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00D109A1-BDDC-41C7-B7A4-F4C8110B5503}" type="datetime1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C06A992-7148-4D10-86ED-DAB1EA8CD1DA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3F14E4-B2D2-40B3-A4E8-4EED96066CC0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05CDEEC-5FAB-4647-8F68-48A5A4459EC6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88ECE79-2926-4B69-BF46-12726220E5DC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CDFB20F9-4F89-4B72-A4FA-E2BA9AB6B286}" type="datetime1">
              <a:rPr lang="ko-KR" altLang="en-US" smtClean="0"/>
              <a:t>2022-09-06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33580D18-F9F2-4304-BF08-F46AC6403620}" type="datetime1">
              <a:rPr lang="ko-KR" altLang="en-US" smtClean="0"/>
              <a:t>2022-09-06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r>
              <a:rPr lang="en-US" altLang="ko-KR"/>
              <a:t>Copyright Hajung Choi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1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291257"/>
            <a:ext cx="10058400" cy="466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43A92D4-7108-45EE-9120-0264E38F2E12}" type="datetime1">
              <a:rPr lang="ko-KR" altLang="en-US" smtClean="0"/>
              <a:t>2022-09-06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Copyright Hajung Choi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MD이솝체" panose="02020603020101020101" pitchFamily="18" charset="-127"/>
          <a:ea typeface="MD이솝체" panose="02020603020101020101" pitchFamily="18" charset="-127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keh/bokeh" TargetMode="External"/><Relationship Id="rId2" Type="http://schemas.openxmlformats.org/officeDocument/2006/relationships/hyperlink" Target="http://bokeh.pydata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Seabon</a:t>
            </a:r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bokeh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C83C-BE57-4219-B745-9788F2F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A93EC-B397-4695-9345-A3BCAA8F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7D58C-95BF-492B-AFB6-EA635560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81177-AB85-4484-9703-A046A896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BA9C0E-5842-434E-9377-0A555D63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48" y="1304925"/>
            <a:ext cx="58197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4BDBD-2281-4DFB-A7C3-E3C7735F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CE5F1-DE09-4AE9-B708-2B038EB9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50CBC7-95A1-4E30-B34B-4039318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8E1D5-A849-4F73-8932-85A5A453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8B6EA9-78D1-4E77-BB3C-392C543E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31" y="1291198"/>
            <a:ext cx="4781550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2EC5A8-62AE-44FE-9CD9-991A4B54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99" y="1891273"/>
            <a:ext cx="4164666" cy="45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7C323-9832-43D3-864A-CDFEA422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CB70A-47E1-4D83-A95D-3ED4DAB1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박스플롯</a:t>
            </a:r>
            <a:endParaRPr lang="en-US" altLang="ko-KR" dirty="0"/>
          </a:p>
          <a:p>
            <a:pPr lvl="1"/>
            <a:r>
              <a:rPr lang="ko-KR" altLang="en-US" dirty="0"/>
              <a:t>존 터키</a:t>
            </a:r>
            <a:r>
              <a:rPr lang="en-US" altLang="ko-KR" dirty="0"/>
              <a:t>(John W. Tukey)</a:t>
            </a:r>
            <a:r>
              <a:rPr lang="ko-KR" altLang="en-US" dirty="0"/>
              <a:t>가 데이터 분포를 표현하기 위해 만든 탐색적 그래프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573730-A134-425A-8A74-0124A400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2F0CB-5EDC-4BED-9C29-CC72246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F061BE-FE60-483B-BE33-CA652A57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60" y="2233956"/>
            <a:ext cx="4635140" cy="37187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1CAD23-B8F9-4F76-858B-FD6B8F98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74" y="2233956"/>
            <a:ext cx="4774826" cy="36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A339B-3529-4B3F-95A6-4DEAC995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DD46D-5EDF-407E-9408-2C1DAFFF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박스플롯</a:t>
            </a:r>
            <a:r>
              <a:rPr lang="ko-KR" altLang="en-US" dirty="0"/>
              <a:t> 이상치 제거 후 시각화</a:t>
            </a:r>
            <a:endParaRPr lang="en-US" altLang="ko-KR" dirty="0"/>
          </a:p>
          <a:p>
            <a:pPr lvl="1"/>
            <a:r>
              <a:rPr lang="ko-KR" altLang="en-US" dirty="0"/>
              <a:t>최대값을 넘는 이상치 제거 </a:t>
            </a:r>
            <a:r>
              <a:rPr lang="ko-KR" altLang="en-US" dirty="0" err="1"/>
              <a:t>전처리</a:t>
            </a:r>
            <a:r>
              <a:rPr lang="ko-KR" altLang="en-US" dirty="0"/>
              <a:t> 후 데이터 시각화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F500B-5A3A-464E-892C-8B5B27D4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521A6-41B6-4D2C-8E01-92D9A72C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12C106-85E2-49BD-93B4-7B553317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2" y="2171814"/>
            <a:ext cx="3965763" cy="4215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B1EC12-D111-4BCB-A984-D41240E8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01" y="2392801"/>
            <a:ext cx="4043799" cy="3415315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E548FF0E-A892-4264-84B8-58562C656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546" y="2751150"/>
            <a:ext cx="3125088" cy="30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A35B-22C2-4227-96B7-202D4418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39EFB-9BCD-4D4B-A700-DCEA202F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438C7-4C97-4D09-BD6D-D5BFBEFE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5C6D88-2DE3-4EA7-BCB6-02129C83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FC4F99E-5CC5-4DD2-81EF-251A5C29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9" y="1320332"/>
            <a:ext cx="6410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7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575CA-1667-420C-AF0D-B86D4246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9BCCD-CC2A-4C46-8AAA-457E4A91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A425-E455-4667-AAEA-58FC5D7F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38A9C-71E0-4D9D-A737-0F29D91D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6FF51E-FDD7-4C64-AA97-1F012269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96" y="1309706"/>
            <a:ext cx="4921512" cy="4558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69BF95-EFCD-40BB-B79F-835AB188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29" y="1588681"/>
            <a:ext cx="4591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AEACB38-85EB-4230-80A4-0C691ACA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유형별 시각화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9C9BEA9-35CD-45D9-9768-689AE79D2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67268"/>
              </p:ext>
            </p:extLst>
          </p:nvPr>
        </p:nvGraphicFramePr>
        <p:xfrm>
          <a:off x="1503081" y="1813360"/>
          <a:ext cx="9021483" cy="400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95">
                  <a:extLst>
                    <a:ext uri="{9D8B030D-6E8A-4147-A177-3AD203B41FA5}">
                      <a16:colId xmlns:a16="http://schemas.microsoft.com/office/drawing/2014/main" val="3220340391"/>
                    </a:ext>
                  </a:extLst>
                </a:gridCol>
                <a:gridCol w="2825846">
                  <a:extLst>
                    <a:ext uri="{9D8B030D-6E8A-4147-A177-3AD203B41FA5}">
                      <a16:colId xmlns:a16="http://schemas.microsoft.com/office/drawing/2014/main" val="544602195"/>
                    </a:ext>
                  </a:extLst>
                </a:gridCol>
                <a:gridCol w="2255371">
                  <a:extLst>
                    <a:ext uri="{9D8B030D-6E8A-4147-A177-3AD203B41FA5}">
                      <a16:colId xmlns:a16="http://schemas.microsoft.com/office/drawing/2014/main" val="595195334"/>
                    </a:ext>
                  </a:extLst>
                </a:gridCol>
                <a:gridCol w="2255371">
                  <a:extLst>
                    <a:ext uri="{9D8B030D-6E8A-4147-A177-3AD203B41FA5}">
                      <a16:colId xmlns:a16="http://schemas.microsoft.com/office/drawing/2014/main" val="1509087699"/>
                    </a:ext>
                  </a:extLst>
                </a:gridCol>
              </a:tblGrid>
              <a:tr h="360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시각화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07678"/>
                  </a:ext>
                </a:extLst>
              </a:tr>
              <a:tr h="6216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일변수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빈도분석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교차분석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카운터플롯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68075"/>
                  </a:ext>
                </a:extLst>
              </a:tr>
              <a:tr h="3601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히스토그램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472662"/>
                  </a:ext>
                </a:extLst>
              </a:tr>
              <a:tr h="36014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스캐터플롯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85682"/>
                  </a:ext>
                </a:extLst>
              </a:tr>
              <a:tr h="3601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카이제곱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히트맵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830837"/>
                  </a:ext>
                </a:extLst>
              </a:tr>
              <a:tr h="3601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다변량분석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바이올린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스트립플룻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스웜플룻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946545"/>
                  </a:ext>
                </a:extLst>
              </a:tr>
              <a:tr h="3601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다변량분석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916179"/>
                  </a:ext>
                </a:extLst>
              </a:tr>
              <a:tr h="6216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 </a:t>
                      </a:r>
                      <a:r>
                        <a:rPr lang="ko-KR" altLang="en-US" dirty="0" err="1"/>
                        <a:t>일변수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번주형 </a:t>
                      </a:r>
                      <a:r>
                        <a:rPr lang="ko-KR" altLang="en-US" dirty="0" err="1"/>
                        <a:t>이변수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다변량분석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5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9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일변수</a:t>
            </a:r>
            <a:r>
              <a:rPr lang="ko-KR" altLang="en-US" dirty="0"/>
              <a:t> 시각화</a:t>
            </a:r>
            <a:endParaRPr lang="en-US" altLang="ko-KR" dirty="0"/>
          </a:p>
          <a:p>
            <a:pPr lvl="1"/>
            <a:r>
              <a:rPr lang="ko-KR" altLang="en-US" dirty="0"/>
              <a:t>연속형</a:t>
            </a:r>
            <a:endParaRPr lang="en-US" altLang="ko-KR" dirty="0"/>
          </a:p>
          <a:p>
            <a:pPr lvl="2"/>
            <a:r>
              <a:rPr lang="ko-KR" altLang="en-US" dirty="0" err="1"/>
              <a:t>커널밀도</a:t>
            </a:r>
            <a:r>
              <a:rPr lang="ko-KR" altLang="en-US" dirty="0"/>
              <a:t> 및 </a:t>
            </a:r>
            <a:r>
              <a:rPr lang="ko-KR" altLang="en-US" dirty="0" err="1"/>
              <a:t>러그표시</a:t>
            </a:r>
            <a:endParaRPr lang="en-US" altLang="ko-KR" dirty="0"/>
          </a:p>
          <a:p>
            <a:pPr lvl="2"/>
            <a:r>
              <a:rPr lang="ko-KR" altLang="en-US" dirty="0"/>
              <a:t>다차원 복합 분포기능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EAF038-C6A5-4A13-9337-CE4576BF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61" y="1739153"/>
            <a:ext cx="3676922" cy="44762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B23744-BBF4-455B-A891-6BFACA7B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4" y="2874930"/>
            <a:ext cx="3844987" cy="3340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7E6600-2A64-4C09-B098-99A030388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62" y="2485909"/>
            <a:ext cx="3499023" cy="37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범주형</a:t>
            </a:r>
            <a:r>
              <a:rPr lang="en-US" altLang="ko-KR" dirty="0"/>
              <a:t>:</a:t>
            </a:r>
            <a:r>
              <a:rPr lang="ko-KR" altLang="en-US" dirty="0" err="1"/>
              <a:t>카운트플롯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B763D-DE25-4172-B9EB-C8FDD237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1704594"/>
            <a:ext cx="4695825" cy="424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2C0D2C-19EB-4BF9-BF69-AAA82892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85" y="672921"/>
            <a:ext cx="4323510" cy="53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분석 변수가 모두 </a:t>
            </a:r>
            <a:r>
              <a:rPr lang="ko-KR" altLang="en-US" dirty="0" err="1"/>
              <a:t>연속형인</a:t>
            </a:r>
            <a:r>
              <a:rPr lang="ko-KR" altLang="en-US" dirty="0"/>
              <a:t> 경우</a:t>
            </a:r>
            <a:r>
              <a:rPr lang="en-US" altLang="ko-KR" dirty="0"/>
              <a:t>:</a:t>
            </a:r>
            <a:r>
              <a:rPr lang="ko-KR" altLang="en-US" dirty="0" err="1"/>
              <a:t>스캐터플롯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03DB0-0AF3-47E2-A911-AF0EE630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36" y="1690924"/>
            <a:ext cx="4567708" cy="4341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51FA16-E5C9-4CC2-B634-EECEDD6D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79" y="1690924"/>
            <a:ext cx="4234017" cy="43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AEDC-A8DB-4ACD-BCA0-32C48F0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3FD3E-1590-4CE2-A3AB-BE4F7BAF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을 기반으로 하는 파이썬 시각화 라이브러리</a:t>
            </a:r>
            <a:r>
              <a:rPr lang="en-US" altLang="ko-KR" dirty="0"/>
              <a:t>. </a:t>
            </a:r>
            <a:r>
              <a:rPr lang="ko-KR" altLang="en-US" dirty="0"/>
              <a:t>동적인 시각화</a:t>
            </a:r>
            <a:endParaRPr lang="en-US" altLang="ko-KR" dirty="0"/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의 </a:t>
            </a:r>
            <a:r>
              <a:rPr lang="ko-KR" altLang="en-US" dirty="0" err="1"/>
              <a:t>확장팩</a:t>
            </a:r>
            <a:r>
              <a:rPr lang="ko-KR" altLang="en-US" dirty="0"/>
              <a:t> 개념이기 때문에 함께 호출</a:t>
            </a:r>
            <a:endParaRPr lang="en-US" altLang="ko-KR" dirty="0"/>
          </a:p>
          <a:p>
            <a:pPr lvl="1"/>
            <a:r>
              <a:rPr lang="ko-KR" altLang="en-US" dirty="0"/>
              <a:t>시본 라이브러리는 </a:t>
            </a:r>
            <a:r>
              <a:rPr lang="en-US" altLang="ko-KR" dirty="0" err="1"/>
              <a:t>sns</a:t>
            </a:r>
            <a:r>
              <a:rPr lang="ko-KR" altLang="en-US" dirty="0"/>
              <a:t>로 </a:t>
            </a:r>
            <a:r>
              <a:rPr lang="en-US" altLang="ko-KR" dirty="0"/>
              <a:t>import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시각적으로 뛰어남</a:t>
            </a:r>
            <a:endParaRPr lang="en-US" altLang="ko-KR" dirty="0"/>
          </a:p>
          <a:p>
            <a:pPr lvl="1"/>
            <a:r>
              <a:rPr lang="ko-KR" altLang="en-US" dirty="0"/>
              <a:t>간결한 구문을 제공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r>
              <a:rPr lang="ko-KR" altLang="en-US" dirty="0"/>
              <a:t> 데이터프레임에 최적화</a:t>
            </a:r>
            <a:endParaRPr lang="en-US" altLang="ko-KR" dirty="0"/>
          </a:p>
          <a:p>
            <a:pPr lvl="1"/>
            <a:r>
              <a:rPr lang="ko-KR" altLang="en-US" dirty="0"/>
              <a:t>데이터프레임을 집계하여 쉽게 </a:t>
            </a:r>
            <a:r>
              <a:rPr lang="ko-KR" altLang="en-US" dirty="0" err="1"/>
              <a:t>챠트로</a:t>
            </a:r>
            <a:r>
              <a:rPr lang="ko-KR" altLang="en-US" dirty="0"/>
              <a:t> 요약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5CCFF-D848-45C5-91E7-17C98390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21AF1-BEF2-4C46-B44D-3C5A3255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분석변수가 모두 </a:t>
            </a:r>
            <a:r>
              <a:rPr lang="ko-KR" altLang="en-US" dirty="0" err="1"/>
              <a:t>범주형인</a:t>
            </a:r>
            <a:r>
              <a:rPr lang="ko-KR" altLang="en-US" dirty="0"/>
              <a:t> 경우 </a:t>
            </a:r>
            <a:r>
              <a:rPr lang="en-US" altLang="ko-KR" dirty="0"/>
              <a:t>: </a:t>
            </a:r>
            <a:r>
              <a:rPr lang="ko-KR" altLang="en-US" dirty="0" err="1"/>
              <a:t>히트맵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7BBA43-3902-4AA5-A687-C33B7BE1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13" y="1633881"/>
            <a:ext cx="6867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분석변수가 연속형</a:t>
            </a:r>
            <a:r>
              <a:rPr lang="en-US" altLang="ko-KR" dirty="0"/>
              <a:t>, </a:t>
            </a:r>
            <a:r>
              <a:rPr lang="ko-KR" altLang="en-US" dirty="0"/>
              <a:t>범주형이 통합되어 있는 경우</a:t>
            </a:r>
            <a:r>
              <a:rPr lang="en-US" altLang="ko-KR" dirty="0"/>
              <a:t>(</a:t>
            </a:r>
            <a:r>
              <a:rPr lang="ko-KR" altLang="en-US" dirty="0"/>
              <a:t>가장 일반적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바이올린플롯</a:t>
            </a:r>
            <a:r>
              <a:rPr lang="en-US" altLang="ko-KR" dirty="0"/>
              <a:t>(</a:t>
            </a:r>
            <a:r>
              <a:rPr lang="en-US" altLang="ko-KR" dirty="0" err="1"/>
              <a:t>violinplot</a:t>
            </a:r>
            <a:r>
              <a:rPr lang="en-US" altLang="ko-KR" dirty="0"/>
              <a:t>) : </a:t>
            </a:r>
            <a:r>
              <a:rPr lang="ko-KR" altLang="en-US" dirty="0"/>
              <a:t>세로 방향의 커널 밀도 히스토그램</a:t>
            </a:r>
            <a:r>
              <a:rPr lang="en-US" altLang="ko-KR" dirty="0"/>
              <a:t>. </a:t>
            </a:r>
            <a:r>
              <a:rPr lang="ko-KR" altLang="en-US" dirty="0"/>
              <a:t>왼쪽과 오른쪽이 대칭되어 바이올린처럼 표현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스트립플롯</a:t>
            </a:r>
            <a:r>
              <a:rPr lang="en-US" altLang="ko-KR" dirty="0"/>
              <a:t>(</a:t>
            </a:r>
            <a:r>
              <a:rPr lang="en-US" altLang="ko-KR" dirty="0" err="1"/>
              <a:t>stripplot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ko-KR" altLang="en-US" dirty="0" err="1"/>
              <a:t>스캐터</a:t>
            </a:r>
            <a:r>
              <a:rPr lang="ko-KR" altLang="en-US" dirty="0"/>
              <a:t> 플롯처럼 모든 데이터를 점으로 표현</a:t>
            </a:r>
            <a:r>
              <a:rPr lang="en-US" altLang="ko-KR" dirty="0"/>
              <a:t>. Jitter=True</a:t>
            </a:r>
            <a:r>
              <a:rPr lang="ko-KR" altLang="en-US" dirty="0"/>
              <a:t>를 설정하면 가로축 상의 위치를 무작위로 바꾸어서 겹치지 않도록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스웜플롯</a:t>
            </a:r>
            <a:r>
              <a:rPr lang="en-US" altLang="ko-KR" dirty="0"/>
              <a:t>(</a:t>
            </a:r>
            <a:r>
              <a:rPr lang="en-US" altLang="ko-KR" dirty="0" err="1"/>
              <a:t>swarmplot</a:t>
            </a:r>
            <a:r>
              <a:rPr lang="en-US" altLang="ko-KR" dirty="0"/>
              <a:t>):</a:t>
            </a:r>
            <a:r>
              <a:rPr lang="ko-KR" altLang="en-US" dirty="0"/>
              <a:t>스트립</a:t>
            </a:r>
            <a:r>
              <a:rPr lang="en-US" altLang="ko-KR" dirty="0"/>
              <a:t> </a:t>
            </a:r>
            <a:r>
              <a:rPr lang="ko-KR" altLang="en-US" dirty="0"/>
              <a:t>플롯과 유사하나 데이터를 나타내는 점이 겹치지 않도록 옆으로 이동하여 표현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범주형 연속형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DCFFB1-CDB1-4A16-B08F-7E943556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1773196"/>
            <a:ext cx="3725488" cy="4220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53A64F-0796-49C6-89CB-2574D3EB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64" y="1773196"/>
            <a:ext cx="5643055" cy="42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1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범주형 연속형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879856-0030-4791-BF51-7BF312E2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1" y="1881266"/>
            <a:ext cx="4665988" cy="3838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5E6D8F-7040-413B-A79E-87B04B26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91" y="1855546"/>
            <a:ext cx="5764741" cy="38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25118"/>
            <a:ext cx="4625788" cy="4727626"/>
          </a:xfrm>
        </p:spPr>
        <p:txBody>
          <a:bodyPr/>
          <a:lstStyle/>
          <a:p>
            <a:r>
              <a:rPr lang="ko-KR" altLang="en-US" dirty="0" err="1"/>
              <a:t>다변량</a:t>
            </a:r>
            <a:r>
              <a:rPr lang="ko-KR" altLang="en-US" dirty="0"/>
              <a:t> 시각화 </a:t>
            </a:r>
            <a:r>
              <a:rPr lang="en-US" altLang="ko-KR" dirty="0"/>
              <a:t>:</a:t>
            </a:r>
            <a:r>
              <a:rPr lang="ko-KR" altLang="en-US" dirty="0"/>
              <a:t>연속형 변수 </a:t>
            </a:r>
            <a:r>
              <a:rPr lang="en-US" altLang="ko-KR" dirty="0"/>
              <a:t>3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ko-KR" altLang="en-US" dirty="0" err="1"/>
              <a:t>페어플롯</a:t>
            </a:r>
            <a:r>
              <a:rPr lang="en-US" altLang="ko-KR" dirty="0"/>
              <a:t>(</a:t>
            </a:r>
            <a:r>
              <a:rPr lang="en-US" altLang="ko-KR" dirty="0" err="1"/>
              <a:t>pairplot</a:t>
            </a:r>
            <a:r>
              <a:rPr lang="en-US" altLang="ko-KR" dirty="0"/>
              <a:t>) : </a:t>
            </a:r>
            <a:r>
              <a:rPr lang="ko-KR" altLang="en-US" dirty="0"/>
              <a:t>데이터프레임을</a:t>
            </a:r>
            <a:r>
              <a:rPr lang="en-US" altLang="ko-KR" dirty="0"/>
              <a:t> </a:t>
            </a:r>
            <a:r>
              <a:rPr lang="ko-KR" altLang="en-US" dirty="0"/>
              <a:t>인수로 받아 그리드</a:t>
            </a:r>
            <a:r>
              <a:rPr lang="en-US" altLang="ko-KR" dirty="0"/>
              <a:t>(grid)</a:t>
            </a:r>
            <a:r>
              <a:rPr lang="ko-KR" altLang="en-US" dirty="0"/>
              <a:t>형태로 각 데이터열의 조합에 대해 </a:t>
            </a:r>
            <a:r>
              <a:rPr lang="ko-KR" altLang="en-US" dirty="0" err="1"/>
              <a:t>스캐터</a:t>
            </a:r>
            <a:r>
              <a:rPr lang="ko-KR" altLang="en-US" dirty="0"/>
              <a:t> 플롯을 표현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7438F6-8CDC-4746-BDB8-0D6CC69A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96" y="409783"/>
            <a:ext cx="5639064" cy="59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6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1F871-4DD9-48C6-BF5A-AF1669F0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46" y="1225118"/>
            <a:ext cx="6101071" cy="53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다변수분석은 주로 범주형 변수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연속형 </a:t>
            </a:r>
            <a:r>
              <a:rPr lang="ko-KR" altLang="en-US" dirty="0" err="1"/>
              <a:t>일변수</a:t>
            </a:r>
            <a:r>
              <a:rPr lang="ko-KR" altLang="en-US" dirty="0"/>
              <a:t> 분석이 가장 </a:t>
            </a:r>
            <a:r>
              <a:rPr lang="ko-KR" altLang="en-US" dirty="0" err="1"/>
              <a:t>대표저</a:t>
            </a:r>
            <a:endParaRPr lang="en-US" altLang="ko-KR" dirty="0"/>
          </a:p>
          <a:p>
            <a:pPr lvl="1"/>
            <a:r>
              <a:rPr lang="en-US" altLang="ko-KR" dirty="0"/>
              <a:t>Hue : </a:t>
            </a:r>
            <a:r>
              <a:rPr lang="ko-KR" altLang="en-US" dirty="0"/>
              <a:t>카테고리 값을 가지는 변수의 이름을 지정하면 범주형에 따라</a:t>
            </a:r>
            <a:r>
              <a:rPr lang="en-US" altLang="ko-KR" dirty="0"/>
              <a:t> </a:t>
            </a:r>
            <a:r>
              <a:rPr lang="ko-KR" altLang="en-US" dirty="0"/>
              <a:t>상이한 시각화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730C99-E73C-4752-8BE6-42A2A30F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36" y="2082880"/>
            <a:ext cx="4940394" cy="4317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FC234C-287B-4540-BCDE-A329146F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3" y="2082880"/>
            <a:ext cx="57435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BAF0AB-41D5-4922-9824-4B185135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20" y="1371600"/>
            <a:ext cx="6943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26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2D9273-EA01-44A7-944E-83DEE5B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71" y="1463399"/>
            <a:ext cx="4361312" cy="3931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2B0DCA-2EF2-4839-9338-EA5FCA15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46" y="1403782"/>
            <a:ext cx="52101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8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BA97-D390-4D92-A8D3-62631393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8A27-4488-4195-AE12-B4B243FD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265C0-F77D-4455-B239-495E0B15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EB9C0-B317-4EF4-85C0-8262E2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8111BB-67BB-4C17-B26C-4F62CCD7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40224"/>
            <a:ext cx="5206413" cy="39399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312CEA-1A47-42B6-A595-FC7020C3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70" y="1142822"/>
            <a:ext cx="4953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52B2-32C1-45F3-B352-C160754A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C5F5A-AEBB-4B93-A670-E1EFBACE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시본 시각화 단계</a:t>
            </a:r>
            <a:endParaRPr lang="en-US" altLang="ko-KR" dirty="0"/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dirty="0"/>
              <a:t>배경 설정</a:t>
            </a:r>
            <a:endParaRPr lang="en-US" altLang="ko-KR" dirty="0"/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dirty="0"/>
              <a:t>시각화</a:t>
            </a:r>
            <a:endParaRPr lang="en-US" altLang="ko-KR" dirty="0"/>
          </a:p>
          <a:p>
            <a:pPr marL="731520" lvl="1" indent="-457200">
              <a:buFont typeface="+mj-ea"/>
              <a:buAutoNum type="circleNumDbPlain"/>
            </a:pPr>
            <a:r>
              <a:rPr lang="ko-KR" altLang="en-US" dirty="0"/>
              <a:t>개인별 그래프 상세 설정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D5A92E-BE1A-40C8-8430-11218258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18A6AD-1C8E-4FFB-A89F-1A6396AF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905D-1378-4E0A-A1B2-0990969E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Bokeh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1817B-9455-4E65-A416-B5E2BA55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모던 브라우저를 이용하여 대화식으로 보여주는 </a:t>
            </a:r>
            <a:r>
              <a:rPr lang="ko-KR" altLang="en-US" dirty="0" err="1"/>
              <a:t>서드</a:t>
            </a:r>
            <a:r>
              <a:rPr lang="ko-KR" altLang="en-US" dirty="0"/>
              <a:t> 파티 패키지</a:t>
            </a:r>
            <a:endParaRPr lang="en-US" altLang="ko-KR" dirty="0"/>
          </a:p>
          <a:p>
            <a:pPr lvl="1"/>
            <a:r>
              <a:rPr lang="en-US" altLang="ko-KR" dirty="0"/>
              <a:t>Pandas,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과 함께 사용하여 다양한 데이터를 효율적으로 시각화</a:t>
            </a:r>
            <a:endParaRPr lang="en-US" altLang="ko-KR" dirty="0"/>
          </a:p>
          <a:p>
            <a:pPr lvl="1"/>
            <a:r>
              <a:rPr lang="en-US" altLang="ko-KR" dirty="0"/>
              <a:t>Bokeh </a:t>
            </a:r>
            <a:r>
              <a:rPr lang="ko-KR" altLang="en-US" dirty="0"/>
              <a:t>패키지 정보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207810-1000-416E-8018-0AD1E729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50BF7-0D48-43E4-BE13-E5DC0913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B2C913C-7F29-47B6-8D3E-04E98087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47551"/>
              </p:ext>
            </p:extLst>
          </p:nvPr>
        </p:nvGraphicFramePr>
        <p:xfrm>
          <a:off x="1633817" y="2862230"/>
          <a:ext cx="72143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55">
                  <a:extLst>
                    <a:ext uri="{9D8B030D-6E8A-4147-A177-3AD203B41FA5}">
                      <a16:colId xmlns:a16="http://schemas.microsoft.com/office/drawing/2014/main" val="1624205433"/>
                    </a:ext>
                  </a:extLst>
                </a:gridCol>
                <a:gridCol w="4745493">
                  <a:extLst>
                    <a:ext uri="{9D8B030D-6E8A-4147-A177-3AD203B41FA5}">
                      <a16:colId xmlns:a16="http://schemas.microsoft.com/office/drawing/2014/main" val="660719605"/>
                    </a:ext>
                  </a:extLst>
                </a:gridCol>
              </a:tblGrid>
              <a:tr h="338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패키지명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Bokeh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61142"/>
                  </a:ext>
                </a:extLst>
              </a:tr>
              <a:tr h="338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20550"/>
                  </a:ext>
                </a:extLst>
              </a:tr>
              <a:tr h="3383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공식사이트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http://bokeh.pydata.org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13070"/>
                  </a:ext>
                </a:extLst>
              </a:tr>
              <a:tr h="338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Repository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https://github.com/bokeh/bokeh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4189"/>
                  </a:ext>
                </a:extLst>
              </a:tr>
              <a:tr h="338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https://pypi.python.org/pypi/bokeh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0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34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ED9D3-8D87-4434-A122-FF35E99D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Bokeh </a:t>
            </a:r>
            <a:r>
              <a:rPr lang="ko-KR" altLang="en-US" dirty="0"/>
              <a:t>의 장점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7FBC58C-8503-4573-9C32-667956874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33844"/>
              </p:ext>
            </p:extLst>
          </p:nvPr>
        </p:nvGraphicFramePr>
        <p:xfrm>
          <a:off x="1066800" y="1574799"/>
          <a:ext cx="10363200" cy="300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036">
                  <a:extLst>
                    <a:ext uri="{9D8B030D-6E8A-4147-A177-3AD203B41FA5}">
                      <a16:colId xmlns:a16="http://schemas.microsoft.com/office/drawing/2014/main" val="1266542848"/>
                    </a:ext>
                  </a:extLst>
                </a:gridCol>
                <a:gridCol w="8525164">
                  <a:extLst>
                    <a:ext uri="{9D8B030D-6E8A-4147-A177-3AD203B41FA5}">
                      <a16:colId xmlns:a16="http://schemas.microsoft.com/office/drawing/2014/main" val="3827991005"/>
                    </a:ext>
                  </a:extLst>
                </a:gridCol>
              </a:tblGrid>
              <a:tr h="548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585337"/>
                  </a:ext>
                </a:extLst>
              </a:tr>
              <a:tr h="548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플롯툴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범위를 선택한 도형에 대한 조작이나 복수의 그림을 연동한 팬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이동</a:t>
                      </a:r>
                      <a:r>
                        <a:rPr lang="en-US" altLang="ko-KR" sz="1500" dirty="0"/>
                        <a:t>) </a:t>
                      </a:r>
                      <a:r>
                        <a:rPr lang="ko-KR" altLang="en-US" sz="1500" dirty="0"/>
                        <a:t>등의 조직을 할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864207"/>
                  </a:ext>
                </a:extLst>
              </a:tr>
              <a:tr h="558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Hover</a:t>
                      </a:r>
                      <a:r>
                        <a:rPr lang="ko-KR" altLang="en-US" sz="1500" dirty="0"/>
                        <a:t>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Hover</a:t>
                      </a:r>
                      <a:r>
                        <a:rPr lang="ko-KR" altLang="en-US" sz="1500" dirty="0"/>
                        <a:t>툴은 </a:t>
                      </a:r>
                      <a:r>
                        <a:rPr lang="ko-KR" altLang="en-US" sz="1500" dirty="0" err="1"/>
                        <a:t>플롯툴의</a:t>
                      </a:r>
                      <a:r>
                        <a:rPr lang="ko-KR" altLang="en-US" sz="1500" dirty="0"/>
                        <a:t> 일부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탐색형 시각화를 하는 경우에 사용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클래스 상에 표시된 장소에 커널을 두어서 더 자세한 정보를 표시할 수 있음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표시된 정보는 </a:t>
                      </a:r>
                      <a:r>
                        <a:rPr lang="ko-KR" altLang="en-US" sz="1500" dirty="0" err="1"/>
                        <a:t>커스터마이즈할</a:t>
                      </a:r>
                      <a:r>
                        <a:rPr lang="ko-KR" altLang="en-US" sz="1500" dirty="0"/>
                        <a:t>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478742"/>
                  </a:ext>
                </a:extLst>
              </a:tr>
              <a:tr h="791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Push_notebook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이벤트 </a:t>
                      </a:r>
                      <a:r>
                        <a:rPr lang="ko-KR" altLang="en-US" sz="1500" dirty="0" err="1"/>
                        <a:t>핸드러를</a:t>
                      </a:r>
                      <a:r>
                        <a:rPr lang="ko-KR" altLang="en-US" sz="1500" dirty="0"/>
                        <a:t> 사용해서 그래프의 다양한 요소에 대한 대화적인 변경을 할 수 있음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Matplotlib</a:t>
                      </a:r>
                      <a:r>
                        <a:rPr lang="ko-KR" altLang="en-US" sz="1500" dirty="0"/>
                        <a:t>에서는 같은 동작은 그래프의 다시 그리기가 필요</a:t>
                      </a:r>
                      <a:r>
                        <a:rPr lang="en-US" altLang="ko-KR" sz="1500" dirty="0"/>
                        <a:t>. Bokeh</a:t>
                      </a:r>
                      <a:r>
                        <a:rPr lang="ko-KR" altLang="en-US" sz="1500" dirty="0"/>
                        <a:t>에서는 오브젝트 단위를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386107"/>
                  </a:ext>
                </a:extLst>
              </a:tr>
              <a:tr h="558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숙련도에 맞춘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세개의 인터페이스가 준비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간소한 코드로 빠르게 데이터를 시각화하고 싶은 경우에는 높은 수준의 인터페이스만을 배워 기본적인 그래프를 그릴 수 있음</a:t>
                      </a:r>
                      <a:r>
                        <a:rPr lang="en-US" altLang="ko-KR" sz="1500" dirty="0"/>
                        <a:t>. 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838312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A4285-417C-4723-8E93-C22D929C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D87FC9-54F2-4E68-9C20-B18AEBA3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668C2-D932-4F2A-9A1B-CBD54F30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Bokeh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1AA7-5D6F-4B7E-AD49-F83A91CA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 가지 레벨의 인터페이스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고 레벨 </a:t>
            </a:r>
            <a:r>
              <a:rPr lang="en-US" altLang="ko-KR" dirty="0"/>
              <a:t>: </a:t>
            </a:r>
            <a:r>
              <a:rPr lang="ko-KR" altLang="en-US" dirty="0"/>
              <a:t>정형적인 그래프를 작성</a:t>
            </a:r>
            <a:endParaRPr lang="en-US" altLang="ko-KR" dirty="0"/>
          </a:p>
          <a:p>
            <a:pPr lvl="1"/>
            <a:r>
              <a:rPr lang="ko-KR" altLang="en-US" dirty="0"/>
              <a:t>중 레벨 </a:t>
            </a:r>
            <a:r>
              <a:rPr lang="en-US" altLang="ko-KR" dirty="0"/>
              <a:t>: </a:t>
            </a:r>
            <a:r>
              <a:rPr lang="ko-KR" altLang="en-US" dirty="0"/>
              <a:t>그래프의 상세한 설정이나 특수한 도형을 배치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BEE2A9-4A30-4A95-A444-B0347123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FF35EC-585E-42CB-95A0-5A91849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7106E80-C286-42DB-B132-BCA3D94C9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93672"/>
              </p:ext>
            </p:extLst>
          </p:nvPr>
        </p:nvGraphicFramePr>
        <p:xfrm>
          <a:off x="1503082" y="1723712"/>
          <a:ext cx="10058400" cy="171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47">
                  <a:extLst>
                    <a:ext uri="{9D8B030D-6E8A-4147-A177-3AD203B41FA5}">
                      <a16:colId xmlns:a16="http://schemas.microsoft.com/office/drawing/2014/main" val="267201803"/>
                    </a:ext>
                  </a:extLst>
                </a:gridCol>
                <a:gridCol w="1515036">
                  <a:extLst>
                    <a:ext uri="{9D8B030D-6E8A-4147-A177-3AD203B41FA5}">
                      <a16:colId xmlns:a16="http://schemas.microsoft.com/office/drawing/2014/main" val="3762682902"/>
                    </a:ext>
                  </a:extLst>
                </a:gridCol>
                <a:gridCol w="7132917">
                  <a:extLst>
                    <a:ext uri="{9D8B030D-6E8A-4147-A177-3AD203B41FA5}">
                      <a16:colId xmlns:a16="http://schemas.microsoft.com/office/drawing/2014/main" val="2960212628"/>
                    </a:ext>
                  </a:extLst>
                </a:gridCol>
              </a:tblGrid>
              <a:tr h="38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864946"/>
                  </a:ext>
                </a:extLst>
              </a:tr>
              <a:tr h="38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고레벨</a:t>
                      </a:r>
                      <a:endParaRPr lang="ko-KR" altLang="en-US" sz="15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입문자용</a:t>
                      </a:r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개발자용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Bokeh.charts</a:t>
                      </a:r>
                      <a:r>
                        <a:rPr lang="ko-KR" altLang="en-US" sz="1500" dirty="0"/>
                        <a:t>모듈을 사용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막대그래프나 원그래프 등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사잔에</a:t>
                      </a:r>
                      <a:r>
                        <a:rPr lang="ko-KR" altLang="en-US" sz="1500" dirty="0"/>
                        <a:t> 형식을 정한 그래프를 간소한 기술 방식으로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63801"/>
                  </a:ext>
                </a:extLst>
              </a:tr>
              <a:tr h="38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중레벨</a:t>
                      </a:r>
                      <a:endParaRPr lang="ko-KR" altLang="en-US" sz="1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Bokeh.plotting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모듈을 사용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그리기 대상이 되는 오브젝트의 상세한 설정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506124"/>
                  </a:ext>
                </a:extLst>
              </a:tr>
              <a:tr h="38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저레벨</a:t>
                      </a:r>
                      <a:endParaRPr lang="ko-KR" altLang="en-US" sz="15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Bokeh.models</a:t>
                      </a:r>
                      <a:r>
                        <a:rPr lang="ko-KR" altLang="en-US" sz="1500" dirty="0"/>
                        <a:t>모듈을 사용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개발자용 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136566"/>
                  </a:ext>
                </a:extLst>
              </a:tr>
            </a:tbl>
          </a:graphicData>
        </a:graphic>
      </p:graphicFrame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80C3ED8C-C9C8-408C-BD65-3182EDDA28ED}"/>
              </a:ext>
            </a:extLst>
          </p:cNvPr>
          <p:cNvSpPr/>
          <p:nvPr/>
        </p:nvSpPr>
        <p:spPr>
          <a:xfrm>
            <a:off x="3567953" y="2582045"/>
            <a:ext cx="197224" cy="4213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4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90607-0CF6-4724-98B2-6A6C0E81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Bokeh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CDDFE-B367-43A1-AD4E-27D8688E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Bokeh.chats</a:t>
            </a:r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 err="1"/>
              <a:t>고레벨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데이터의 집약이나 색 분류를 구현하는 기능</a:t>
            </a:r>
            <a:endParaRPr lang="en-US" altLang="ko-KR" dirty="0"/>
          </a:p>
          <a:p>
            <a:pPr lvl="1"/>
            <a:r>
              <a:rPr lang="ko-KR" altLang="en-US" dirty="0"/>
              <a:t>버전 </a:t>
            </a:r>
            <a:r>
              <a:rPr lang="en-US" altLang="ko-KR" dirty="0"/>
              <a:t>0.12.6 </a:t>
            </a:r>
            <a:r>
              <a:rPr lang="ko-KR" altLang="en-US" dirty="0"/>
              <a:t>이후 </a:t>
            </a:r>
            <a:r>
              <a:rPr lang="en-US" altLang="ko-KR" dirty="0" err="1"/>
              <a:t>bokeh.charts</a:t>
            </a:r>
            <a:r>
              <a:rPr lang="ko-KR" altLang="en-US" dirty="0"/>
              <a:t>모듈을 </a:t>
            </a:r>
            <a:r>
              <a:rPr lang="en-US" altLang="ko-KR" dirty="0" err="1"/>
              <a:t>bkcharts</a:t>
            </a:r>
            <a:r>
              <a:rPr lang="ko-KR" altLang="en-US" dirty="0"/>
              <a:t>로 이동</a:t>
            </a:r>
            <a:r>
              <a:rPr lang="en-US" altLang="ko-KR" dirty="0"/>
              <a:t>(Line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2017</a:t>
            </a:r>
            <a:r>
              <a:rPr lang="ko-KR" altLang="en-US" dirty="0"/>
              <a:t>년 이후 유지보수 안됨</a:t>
            </a:r>
            <a:r>
              <a:rPr lang="en-US" altLang="ko-KR" dirty="0"/>
              <a:t>-</a:t>
            </a:r>
            <a:r>
              <a:rPr lang="ko-KR" altLang="en-US" dirty="0"/>
              <a:t>사용불가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Bokeh.plotting</a:t>
            </a:r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 err="1"/>
              <a:t>중레벨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종류의 그래프 </a:t>
            </a:r>
            <a:r>
              <a:rPr lang="ko-KR" altLang="en-US" dirty="0" err="1"/>
              <a:t>결합시</a:t>
            </a:r>
            <a:r>
              <a:rPr lang="ko-KR" altLang="en-US" dirty="0"/>
              <a:t> 적당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CCA4A-7ECD-440B-BDB3-5A99D931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B8B2C5-DF95-4F4A-BD78-73B8A672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FB80A2-5253-4DDF-A55C-7DEBB582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26" y="2461092"/>
            <a:ext cx="4624183" cy="39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60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90607-0CF6-4724-98B2-6A6C0E81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Bokeh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CDDFE-B367-43A1-AD4E-27D8688E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Bokeh.models</a:t>
            </a:r>
            <a:r>
              <a:rPr lang="ko-KR" altLang="en-US" dirty="0"/>
              <a:t>모듈</a:t>
            </a:r>
            <a:r>
              <a:rPr lang="en-US" altLang="ko-KR" dirty="0"/>
              <a:t>(</a:t>
            </a:r>
            <a:r>
              <a:rPr lang="ko-KR" altLang="en-US" dirty="0" err="1"/>
              <a:t>저레벨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일반 사용자는 사용할 기회가 적음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CCA4A-7ECD-440B-BDB3-5A99D931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B8B2C5-DF95-4F4A-BD78-73B8A672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18486CC-C0F2-4F8D-A438-9660169B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58" y="2223247"/>
            <a:ext cx="6648450" cy="228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A7C919-C553-4243-A608-390621C2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1522006"/>
            <a:ext cx="3924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1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A428A-15A7-43D0-AB44-EDA55213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FEC1B-0DDE-43AD-A4DC-E6F0E5B3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</a:t>
            </a:r>
            <a:r>
              <a:rPr lang="en-US" altLang="ko-KR" dirty="0"/>
              <a:t> </a:t>
            </a:r>
            <a:r>
              <a:rPr lang="ko-KR" altLang="en-US" dirty="0"/>
              <a:t>모듈 가져오기</a:t>
            </a:r>
            <a:endParaRPr lang="en-US" altLang="ko-KR" dirty="0"/>
          </a:p>
          <a:p>
            <a:pPr lvl="1"/>
            <a:r>
              <a:rPr lang="ko-KR" altLang="en-US" dirty="0"/>
              <a:t>그래프를 출력하는 함수</a:t>
            </a:r>
            <a:endParaRPr lang="en-US" altLang="ko-KR" dirty="0"/>
          </a:p>
          <a:p>
            <a:pPr lvl="2"/>
            <a:r>
              <a:rPr lang="en-US" altLang="ko-KR" dirty="0" err="1"/>
              <a:t>Output_notebook</a:t>
            </a:r>
            <a:r>
              <a:rPr lang="en-US" altLang="ko-KR" dirty="0"/>
              <a:t>() : </a:t>
            </a:r>
            <a:r>
              <a:rPr lang="ko-KR" altLang="en-US" dirty="0"/>
              <a:t>그래프 출력처를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으로 함</a:t>
            </a:r>
            <a:endParaRPr lang="en-US" altLang="ko-KR" dirty="0"/>
          </a:p>
          <a:p>
            <a:pPr lvl="2"/>
            <a:r>
              <a:rPr lang="en-US" altLang="ko-KR" dirty="0"/>
              <a:t>Show : </a:t>
            </a:r>
            <a:r>
              <a:rPr lang="ko-KR" altLang="en-US" dirty="0"/>
              <a:t>그래프를 출력</a:t>
            </a:r>
            <a:endParaRPr lang="en-US" altLang="ko-KR" dirty="0"/>
          </a:p>
          <a:p>
            <a:pPr lvl="1"/>
            <a:r>
              <a:rPr lang="ko-KR" altLang="en-US" dirty="0"/>
              <a:t>그래프를 작성하는 함수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AF3BD-883A-4CC0-A3C1-6895924A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2022-09-06</a:t>
            </a:fld>
            <a:endParaRPr 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E5F5CC6-830D-4E34-8EF8-0EDC6F695DF5}"/>
              </a:ext>
            </a:extLst>
          </p:cNvPr>
          <p:cNvGraphicFramePr>
            <a:graphicFrameLocks noGrp="1"/>
          </p:cNvGraphicFramePr>
          <p:nvPr/>
        </p:nvGraphicFramePr>
        <p:xfrm>
          <a:off x="2021839" y="34391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04458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1922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9782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920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5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면그래프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Histogram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히스토그램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막대그래프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Horizon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수평챠트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5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Boxplot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상자수염 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꺽은선</a:t>
                      </a:r>
                      <a:r>
                        <a:rPr lang="ko-KR" altLang="en-US" dirty="0"/>
                        <a:t> 그래프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1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산포도 그래프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Donut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스탭챠트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4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Heatmap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히트맴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TimeSeries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시계열그래프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6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42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3F393-31A8-45A2-B32D-15F2644C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그리기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65335-9CCD-4AEA-8D20-DD81058B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출력처를 </a:t>
            </a:r>
            <a:r>
              <a:rPr lang="en-US" altLang="ko-KR" dirty="0"/>
              <a:t>Notebook</a:t>
            </a:r>
            <a:r>
              <a:rPr lang="ko-KR" altLang="en-US" dirty="0"/>
              <a:t>에 나타내기</a:t>
            </a:r>
            <a:endParaRPr lang="en-US" altLang="ko-KR" dirty="0"/>
          </a:p>
          <a:p>
            <a:pPr lvl="1"/>
            <a:r>
              <a:rPr lang="en-US" altLang="ko-KR" dirty="0" err="1"/>
              <a:t>output_notebook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인터페이스 작성하기</a:t>
            </a:r>
            <a:endParaRPr lang="en-US" altLang="ko-KR" dirty="0"/>
          </a:p>
          <a:p>
            <a:pPr lvl="1"/>
            <a:r>
              <a:rPr lang="en-US" altLang="ko-KR" dirty="0"/>
              <a:t>p=figure([1,2])</a:t>
            </a:r>
          </a:p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조정하기</a:t>
            </a:r>
            <a:endParaRPr lang="en-US" altLang="ko-KR" dirty="0"/>
          </a:p>
          <a:p>
            <a:pPr lvl="1"/>
            <a:r>
              <a:rPr lang="en-US" altLang="ko-KR" dirty="0" err="1"/>
              <a:t>p.plot_height</a:t>
            </a:r>
            <a:r>
              <a:rPr lang="en-US" altLang="ko-KR" dirty="0"/>
              <a:t>=200</a:t>
            </a:r>
          </a:p>
          <a:p>
            <a:pPr lvl="1"/>
            <a:r>
              <a:rPr lang="en-US" altLang="ko-KR" dirty="0" err="1"/>
              <a:t>p.plot.width</a:t>
            </a:r>
            <a:r>
              <a:rPr lang="en-US" altLang="ko-KR" dirty="0"/>
              <a:t>=200</a:t>
            </a:r>
          </a:p>
          <a:p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  <a:endParaRPr lang="en-US" altLang="ko-KR" dirty="0"/>
          </a:p>
          <a:p>
            <a:pPr lvl="1"/>
            <a:r>
              <a:rPr lang="en-US" altLang="ko-KR" dirty="0"/>
              <a:t>show(p)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7F494-CACA-4D50-894F-9A7326E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2022-09-06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3F393-31A8-45A2-B32D-15F2644C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꺽은선</a:t>
            </a:r>
            <a:r>
              <a:rPr lang="ko-KR" altLang="en-US" dirty="0"/>
              <a:t>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65335-9CCD-4AEA-8D20-DD81058B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중레벨</a:t>
            </a:r>
            <a:r>
              <a:rPr lang="ko-KR" altLang="en-US" dirty="0"/>
              <a:t> 인터페이스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7F494-CACA-4D50-894F-9A7326E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2022-09-06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6E272-7751-4B38-A459-5599CC5B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6" y="1757706"/>
            <a:ext cx="5486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63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3F393-31A8-45A2-B32D-15F2644C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꺽은선</a:t>
            </a:r>
            <a:r>
              <a:rPr lang="ko-KR" altLang="en-US" dirty="0"/>
              <a:t>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65335-9CCD-4AEA-8D20-DD81058B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복수의 데이터를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7F494-CACA-4D50-894F-9A7326E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2022-09-06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3A3032-ED7E-47A3-B075-1CBCC2AC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67" y="1838724"/>
            <a:ext cx="5833927" cy="45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5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EA6C9-EEFC-42A1-B1B0-A297A707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막대그래프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02E9F-F69A-4680-B80F-D59CF175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수직형과 수평형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8C837-A50B-475E-B260-FF2DCE81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2022-09-06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39F36-69B0-4165-B71E-93FB615D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02" y="1937777"/>
            <a:ext cx="4352925" cy="3914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723449-AC05-4D98-B3B2-A02C4DC5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28" y="2032748"/>
            <a:ext cx="43719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4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D1FE5-740F-4A51-96A3-C94BBCF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1D395-5210-4201-991B-26FB44A3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시각화 옵션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Matplotlib</a:t>
            </a:r>
            <a:r>
              <a:rPr lang="ko-KR" altLang="en-US" dirty="0"/>
              <a:t>보다 기본 색상표가 더 뛰어나기 때문에 색 표현력이 좋음</a:t>
            </a:r>
            <a:endParaRPr lang="en-US" altLang="ko-KR" dirty="0"/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으로 그래프를 그려도 </a:t>
            </a:r>
            <a:r>
              <a:rPr lang="en-US" altLang="ko-KR" dirty="0" err="1"/>
              <a:t>sns.set</a:t>
            </a:r>
            <a:r>
              <a:rPr lang="en-US" altLang="ko-KR" dirty="0"/>
              <a:t>()</a:t>
            </a:r>
            <a:r>
              <a:rPr lang="ko-KR" altLang="en-US" dirty="0"/>
              <a:t>을 미리 선언해 주면 자동적으로 시본 기본 팔레트로 출력됨</a:t>
            </a:r>
            <a:endParaRPr lang="en-US" altLang="ko-KR" dirty="0"/>
          </a:p>
          <a:p>
            <a:pPr lvl="1"/>
            <a:r>
              <a:rPr lang="ko-KR" altLang="en-US" dirty="0"/>
              <a:t>팔레트 종류 </a:t>
            </a:r>
            <a:r>
              <a:rPr lang="en-US" altLang="ko-KR" dirty="0"/>
              <a:t>: deep, muted, pastel, bright, dark, colorblind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A64B1F-94DF-4CCE-82EC-B344157F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7847E1-3F09-4C5A-BAEA-9675AA58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BC4536-3761-4E29-9DB0-448EF55A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85" y="3267254"/>
            <a:ext cx="4968968" cy="3091414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B0C0E9B-EA32-49F5-BF5F-4CDD83C4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91" y="3146612"/>
            <a:ext cx="3410060" cy="32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D18E9-1BCB-405A-9AA5-CDF83CA9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2C853-E917-4EB6-94F8-40048A36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엔진크기당 고속도로 </a:t>
            </a:r>
            <a:r>
              <a:rPr lang="ko-KR" altLang="en-US" dirty="0" err="1"/>
              <a:t>주행마일수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F650C-720B-4350-A910-01598510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2022-09-06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A330C-B017-497B-8C67-3D7F0C2E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57" y="2003612"/>
            <a:ext cx="5095875" cy="2305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655CA2-84CD-4723-BDA8-9F793CC2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161669"/>
            <a:ext cx="51911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3C50D-D913-4744-BA8C-D21EAA11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E0BA7-AD90-4E3B-A4E2-086C0C42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F11BA6-3C11-4D38-8FD5-5F3712DC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CF5C07-B61C-4974-8230-09DFE607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1B7ED9-ABB6-4B08-8523-5AC376AE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00" y="1145219"/>
            <a:ext cx="4788554" cy="52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9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C83C-BE57-4219-B745-9788F2F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A93EC-B397-4695-9345-A3BCAA8F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막대그래프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sns.barplot</a:t>
            </a:r>
            <a:r>
              <a:rPr lang="en-US" altLang="ko-KR" dirty="0"/>
              <a:t>()</a:t>
            </a:r>
            <a:r>
              <a:rPr lang="ko-KR" altLang="en-US" dirty="0"/>
              <a:t>으로 파라미터 </a:t>
            </a:r>
            <a:r>
              <a:rPr lang="en-US" altLang="ko-KR" dirty="0"/>
              <a:t>3</a:t>
            </a:r>
            <a:r>
              <a:rPr lang="ko-KR" altLang="en-US" dirty="0"/>
              <a:t>개로 </a:t>
            </a:r>
            <a:r>
              <a:rPr lang="ko-KR" altLang="en-US" dirty="0" err="1"/>
              <a:t>범주별</a:t>
            </a:r>
            <a:r>
              <a:rPr lang="ko-KR" altLang="en-US" dirty="0"/>
              <a:t> 그룹까지 쉽게 표현</a:t>
            </a:r>
            <a:endParaRPr lang="en-US" altLang="ko-KR" dirty="0"/>
          </a:p>
          <a:p>
            <a:pPr lvl="1"/>
            <a:r>
              <a:rPr lang="ko-KR" altLang="en-US" dirty="0"/>
              <a:t>각 막대에 기본적으로 오차막대</a:t>
            </a:r>
            <a:r>
              <a:rPr lang="en-US" altLang="ko-KR" dirty="0"/>
              <a:t>(</a:t>
            </a:r>
            <a:r>
              <a:rPr lang="en-US" altLang="ko-KR" dirty="0" err="1"/>
              <a:t>errorbar</a:t>
            </a:r>
            <a:r>
              <a:rPr lang="en-US" altLang="ko-KR" dirty="0"/>
              <a:t>)</a:t>
            </a:r>
            <a:r>
              <a:rPr lang="ko-KR" altLang="en-US" dirty="0"/>
              <a:t>를 표시</a:t>
            </a:r>
            <a:endParaRPr lang="en-US" altLang="ko-KR" dirty="0"/>
          </a:p>
          <a:p>
            <a:pPr lvl="1"/>
            <a:r>
              <a:rPr lang="ko-KR" altLang="en-US" dirty="0"/>
              <a:t>부트스트랩 신뢰구간</a:t>
            </a:r>
            <a:r>
              <a:rPr lang="en-US" altLang="ko-KR" dirty="0"/>
              <a:t>(Bootstrap confidence interval): </a:t>
            </a:r>
            <a:r>
              <a:rPr lang="ko-KR" altLang="en-US" dirty="0"/>
              <a:t>오차막대</a:t>
            </a:r>
            <a:endParaRPr lang="en-US" altLang="ko-KR" dirty="0"/>
          </a:p>
          <a:p>
            <a:pPr lvl="1"/>
            <a:r>
              <a:rPr lang="ko-KR" altLang="en-US" dirty="0"/>
              <a:t>신뢰구간은 평균</a:t>
            </a:r>
            <a:r>
              <a:rPr lang="en-US" altLang="ko-KR" dirty="0"/>
              <a:t>, </a:t>
            </a:r>
            <a:r>
              <a:rPr lang="ko-KR" altLang="en-US" dirty="0"/>
              <a:t>중간값</a:t>
            </a:r>
            <a:r>
              <a:rPr lang="en-US" altLang="ko-KR" dirty="0"/>
              <a:t>, </a:t>
            </a:r>
            <a:r>
              <a:rPr lang="ko-KR" altLang="en-US" dirty="0" err="1"/>
              <a:t>최빈값</a:t>
            </a:r>
            <a:r>
              <a:rPr lang="ko-KR" altLang="en-US" dirty="0"/>
              <a:t> 등의 다른 값들을 고려해서 계산</a:t>
            </a:r>
            <a:endParaRPr lang="en-US" altLang="ko-KR" dirty="0"/>
          </a:p>
          <a:p>
            <a:pPr lvl="1"/>
            <a:r>
              <a:rPr lang="ko-KR" altLang="en-US" dirty="0"/>
              <a:t>표준편차 표현 </a:t>
            </a:r>
            <a:r>
              <a:rPr lang="en-US" altLang="ko-KR" dirty="0"/>
              <a:t>: ci=“</a:t>
            </a:r>
            <a:r>
              <a:rPr lang="en-US" altLang="ko-KR" dirty="0" err="1"/>
              <a:t>sd</a:t>
            </a:r>
            <a:r>
              <a:rPr lang="en-US" altLang="ko-KR" dirty="0"/>
              <a:t>” </a:t>
            </a:r>
            <a:r>
              <a:rPr lang="ko-KR" altLang="en-US" dirty="0"/>
              <a:t>파라미터 지정</a:t>
            </a:r>
            <a:endParaRPr lang="en-US" altLang="ko-KR" dirty="0"/>
          </a:p>
          <a:p>
            <a:pPr lvl="1"/>
            <a:r>
              <a:rPr lang="ko-KR" altLang="en-US" dirty="0"/>
              <a:t>집계 카테고리를 지정 </a:t>
            </a:r>
            <a:r>
              <a:rPr lang="en-US" altLang="ko-KR" dirty="0"/>
              <a:t>: estimator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7D58C-95BF-492B-AFB6-EA635560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81177-AB85-4484-9703-A046A896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C83C-BE57-4219-B745-9788F2F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A93EC-B397-4695-9345-A3BCAA8F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7D58C-95BF-492B-AFB6-EA635560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81177-AB85-4484-9703-A046A896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ADD5C-9059-42CE-8D7C-058ADDD4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57" y="1319212"/>
            <a:ext cx="50196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C83C-BE57-4219-B745-9788F2F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6E1B8FA-F26F-4FB9-886E-848528CF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85" y="1588247"/>
            <a:ext cx="6848475" cy="4181475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7D58C-95BF-492B-AFB6-EA635560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81177-AB85-4484-9703-A046A896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C83C-BE57-4219-B745-9788F2F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시본</a:t>
            </a:r>
            <a:r>
              <a:rPr lang="en-US" altLang="ko-KR" dirty="0"/>
              <a:t>(Seaborn)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A93EC-B397-4695-9345-A3BCAA8F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7D58C-95BF-492B-AFB6-EA635560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Hajung Choi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81177-AB85-4484-9703-A046A896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F48CE3-6F3D-4A84-AF08-1665AEDE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7" y="1241857"/>
            <a:ext cx="5343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2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{7E3145CC-67F8-46EC-817C-7C609811B80B}tf78438558_win32</Template>
  <TotalTime>1504</TotalTime>
  <Words>1043</Words>
  <Application>Microsoft Office PowerPoint</Application>
  <PresentationFormat>와이드스크린</PresentationFormat>
  <Paragraphs>292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MD이솝체</vt:lpstr>
      <vt:lpstr>Malgun Gothic</vt:lpstr>
      <vt:lpstr>Malgun Gothic</vt:lpstr>
      <vt:lpstr>Calibri</vt:lpstr>
      <vt:lpstr>Century Gothic</vt:lpstr>
      <vt:lpstr>Garamond</vt:lpstr>
      <vt:lpstr>SavonVTI</vt:lpstr>
      <vt:lpstr>Seabon, bokeh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시본(Seaborn)</vt:lpstr>
      <vt:lpstr>Bokeh</vt:lpstr>
      <vt:lpstr>Bokeh 의 장점</vt:lpstr>
      <vt:lpstr>Bokeh 의 장점</vt:lpstr>
      <vt:lpstr>Bokeh 의 장점</vt:lpstr>
      <vt:lpstr>Bokeh 의 장점</vt:lpstr>
      <vt:lpstr>그래프 그리기 기초</vt:lpstr>
      <vt:lpstr>그래프 그리기 기초</vt:lpstr>
      <vt:lpstr>꺽은선 그래프</vt:lpstr>
      <vt:lpstr>꺽은선 그래프</vt:lpstr>
      <vt:lpstr>막대그래프</vt:lpstr>
      <vt:lpstr>산점도 그래프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Matplotlib활용1</dc:title>
  <dc:creator>하정</dc:creator>
  <cp:lastModifiedBy>하정</cp:lastModifiedBy>
  <cp:revision>27</cp:revision>
  <dcterms:created xsi:type="dcterms:W3CDTF">2021-07-30T14:19:16Z</dcterms:created>
  <dcterms:modified xsi:type="dcterms:W3CDTF">2022-09-06T12:13:23Z</dcterms:modified>
</cp:coreProperties>
</file>