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71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  <p:sldId id="29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346E7F-9E11-445C-8A30-55898046CC0C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6AA5FE-24CD-4DC3-8CF3-520E1D0C33EA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66D5BC51-9A7C-4186-B48C-FDDDE16A73A3}" type="datetime1">
              <a:rPr lang="ko-KR" altLang="en-US" smtClean="0"/>
              <a:t>2021-07-30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18B8283-C3F4-48C9-8ABA-4B844FAE551F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9FA9C23-83DE-4231-BB7D-9FF55CF03C76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1150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251751"/>
            <a:ext cx="10058400" cy="4700993"/>
          </a:xfrm>
        </p:spPr>
        <p:txBody>
          <a:bodyPr rtlCol="0">
            <a:normAutofit/>
          </a:bodyPr>
          <a:lstStyle>
            <a:lvl1pPr>
              <a:defRPr sz="2400">
                <a:latin typeface="MD이솝체" panose="02020603020101020101" pitchFamily="18" charset="-127"/>
                <a:ea typeface="MD이솝체" panose="02020603020101020101" pitchFamily="18" charset="-127"/>
              </a:defRPr>
            </a:lvl1pPr>
            <a:lvl2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2pPr>
            <a:lvl3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3pPr>
            <a:lvl4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4pPr>
            <a:lvl5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6B1E26-7AE8-4CCB-867F-CDAA9F8B9CA3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B47EE376-D8D2-4270-9220-3953E6DABAE7}" type="datetime1">
              <a:rPr lang="ko-KR" altLang="en-US" smtClean="0"/>
              <a:t>2021-07-30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04F9F73-7E48-4E6E-BAE0-FF5CF4DC0D85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79D4BE2-C6B8-4D25-856E-AC8304ADA85F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344CF7E-2BF2-40A3-9601-47D595895BCA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BB84AFC-2535-404C-B66D-E77229CFC2A6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55343C9A-1B9C-4371-B2A4-C2FEDF22EA77}" type="datetime1">
              <a:rPr lang="ko-KR" altLang="en-US" smtClean="0"/>
              <a:t>2021-07-30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F37BDF1-0DE4-453E-9EB8-F790B6C3AACB}" type="datetime1">
              <a:rPr lang="ko-KR" altLang="en-US" smtClean="0"/>
              <a:t>2021-07-30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r>
              <a:rPr lang="en-US" altLang="ko-KR"/>
              <a:t>Copyright Hajung Choi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29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309012"/>
            <a:ext cx="10058400" cy="46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05C371FB-2FC0-4066-88CB-1E635536CFA7}" type="datetime1">
              <a:rPr lang="ko-KR" altLang="en-US" smtClean="0"/>
              <a:t>2021-07-30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Matplotlib 2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상대도수</a:t>
            </a:r>
            <a:r>
              <a:rPr lang="ko-KR" altLang="en-US" dirty="0"/>
              <a:t> 히스토그램</a:t>
            </a:r>
            <a:endParaRPr lang="en-US" altLang="ko-KR" dirty="0"/>
          </a:p>
          <a:p>
            <a:pPr lvl="2"/>
            <a:r>
              <a:rPr lang="ko-KR" altLang="en-US" dirty="0"/>
              <a:t>데이터수가 다른 그룹의 히스토그램을 비교하는 경우</a:t>
            </a:r>
            <a:endParaRPr lang="en-US" altLang="ko-KR" dirty="0"/>
          </a:p>
          <a:p>
            <a:pPr lvl="2"/>
            <a:r>
              <a:rPr lang="ko-KR" altLang="en-US" dirty="0"/>
              <a:t>인수 </a:t>
            </a:r>
            <a:r>
              <a:rPr lang="en-US" altLang="ko-KR" dirty="0"/>
              <a:t>density</a:t>
            </a:r>
            <a:r>
              <a:rPr lang="ko-KR" altLang="en-US" dirty="0"/>
              <a:t>에 </a:t>
            </a:r>
            <a:r>
              <a:rPr lang="en-US" altLang="ko-KR" dirty="0"/>
              <a:t>True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lvl="2"/>
            <a:r>
              <a:rPr lang="ko-KR" altLang="en-US" dirty="0" err="1"/>
              <a:t>상대도수</a:t>
            </a:r>
            <a:r>
              <a:rPr lang="ko-KR" altLang="en-US" dirty="0"/>
              <a:t> 히스토그램에서는 </a:t>
            </a:r>
            <a:r>
              <a:rPr lang="ko-KR" altLang="en-US" dirty="0" err="1"/>
              <a:t>상대도수의</a:t>
            </a:r>
            <a:r>
              <a:rPr lang="ko-KR" altLang="en-US" dirty="0"/>
              <a:t> 합계가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E93AEA-3D4B-4BDD-A97D-F55E35E0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90" y="2954789"/>
            <a:ext cx="4524375" cy="2990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0742BA-F32F-4841-A81E-40ACF4ED2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954789"/>
            <a:ext cx="5391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누적</a:t>
            </a:r>
            <a:r>
              <a:rPr lang="en-US" altLang="ko-KR" dirty="0"/>
              <a:t> </a:t>
            </a:r>
            <a:r>
              <a:rPr lang="ko-KR" altLang="en-US" dirty="0"/>
              <a:t>히스토그램</a:t>
            </a:r>
            <a:r>
              <a:rPr lang="en-US" altLang="ko-KR" dirty="0"/>
              <a:t>(</a:t>
            </a:r>
            <a:r>
              <a:rPr lang="ko-KR" altLang="en-US" dirty="0" err="1"/>
              <a:t>누적도수</a:t>
            </a:r>
            <a:r>
              <a:rPr lang="ko-KR" altLang="en-US" dirty="0"/>
              <a:t> 그림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누적도수</a:t>
            </a:r>
            <a:r>
              <a:rPr lang="ko-KR" altLang="en-US" dirty="0"/>
              <a:t> 확인</a:t>
            </a:r>
            <a:r>
              <a:rPr lang="en-US" altLang="ko-KR" dirty="0"/>
              <a:t>, cumulative</a:t>
            </a:r>
            <a:r>
              <a:rPr lang="ko-KR" altLang="en-US" dirty="0"/>
              <a:t>에 </a:t>
            </a:r>
            <a:r>
              <a:rPr lang="en-US" altLang="ko-KR" dirty="0"/>
              <a:t>True</a:t>
            </a:r>
            <a:r>
              <a:rPr lang="ko-KR" altLang="en-US" dirty="0"/>
              <a:t>값을 지정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DAC2CC-8917-45BB-B378-56C64F67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02" y="2177187"/>
            <a:ext cx="5384292" cy="40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게급폭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en-US" altLang="ko-KR" dirty="0"/>
              <a:t>Bins</a:t>
            </a:r>
            <a:r>
              <a:rPr lang="ko-KR" altLang="en-US" dirty="0"/>
              <a:t>옵션에 리스트형 수열을 부여하는 것에 따라 </a:t>
            </a:r>
            <a:r>
              <a:rPr lang="ko-KR" altLang="en-US" dirty="0" err="1"/>
              <a:t>계급폭</a:t>
            </a:r>
            <a:r>
              <a:rPr lang="ko-KR" altLang="en-US" dirty="0"/>
              <a:t> 지정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9720D-D966-4CCF-8DDA-FA67B84D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03" y="2085975"/>
            <a:ext cx="6374186" cy="40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근사곡선 추가</a:t>
            </a:r>
            <a:endParaRPr lang="en-US" altLang="ko-KR" dirty="0"/>
          </a:p>
          <a:p>
            <a:pPr lvl="2"/>
            <a:r>
              <a:rPr lang="ko-KR" altLang="en-US" dirty="0"/>
              <a:t>히스토그램을 그린 후에 </a:t>
            </a:r>
            <a:r>
              <a:rPr lang="ko-KR" altLang="en-US" dirty="0" err="1"/>
              <a:t>꺽은선</a:t>
            </a:r>
            <a:r>
              <a:rPr lang="ko-KR" altLang="en-US" dirty="0"/>
              <a:t> 그래프로 추가</a:t>
            </a:r>
            <a:r>
              <a:rPr lang="en-US" altLang="ko-KR" dirty="0"/>
              <a:t>. </a:t>
            </a:r>
            <a:r>
              <a:rPr lang="ko-KR" altLang="en-US" dirty="0"/>
              <a:t>정규분포를 이용하여 근사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6EA190-2880-4B35-B399-B4CFFB43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72" y="2007316"/>
            <a:ext cx="6792056" cy="4043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BEEDB2-5C50-46D0-A994-623A1F48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881" y="3042419"/>
            <a:ext cx="4352545" cy="28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여러 그룹을 겹쳐서 그리기</a:t>
            </a:r>
            <a:endParaRPr lang="en-US" altLang="ko-KR" dirty="0"/>
          </a:p>
          <a:p>
            <a:pPr lvl="2"/>
            <a:r>
              <a:rPr lang="ko-KR" altLang="en-US" dirty="0"/>
              <a:t>같은 서브 플롯에 히스토그램을 반복해서 그리면 여러 그룹의 히스토그램을 겹쳐서 그리는 것이 가능</a:t>
            </a:r>
            <a:endParaRPr lang="en-US" altLang="ko-KR" dirty="0"/>
          </a:p>
          <a:p>
            <a:pPr lvl="2"/>
            <a:r>
              <a:rPr lang="ko-KR" altLang="en-US" dirty="0"/>
              <a:t>평균</a:t>
            </a:r>
            <a:r>
              <a:rPr lang="en-US" altLang="ko-KR" dirty="0"/>
              <a:t>:0~10</a:t>
            </a:r>
            <a:r>
              <a:rPr lang="ko-KR" altLang="en-US" dirty="0"/>
              <a:t>의 범위로 </a:t>
            </a:r>
            <a:r>
              <a:rPr lang="en-US" altLang="ko-KR" dirty="0"/>
              <a:t>range()</a:t>
            </a:r>
            <a:r>
              <a:rPr lang="ko-KR" altLang="en-US" dirty="0"/>
              <a:t>함수를 사용해서 </a:t>
            </a:r>
            <a:r>
              <a:rPr lang="en-US" altLang="ko-KR" dirty="0" err="1"/>
              <a:t>b_num</a:t>
            </a:r>
            <a:r>
              <a:rPr lang="ko-KR" altLang="en-US" dirty="0"/>
              <a:t>에 </a:t>
            </a:r>
            <a:r>
              <a:rPr lang="en-US" altLang="ko-KR" dirty="0"/>
              <a:t>0.5</a:t>
            </a:r>
            <a:r>
              <a:rPr lang="ko-KR" altLang="en-US" dirty="0"/>
              <a:t>씩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사이의 수치를 저장</a:t>
            </a:r>
            <a:endParaRPr lang="en-US" altLang="ko-KR" dirty="0"/>
          </a:p>
          <a:p>
            <a:pPr lvl="2"/>
            <a:r>
              <a:rPr lang="ko-KR" altLang="en-US" dirty="0"/>
              <a:t>불투명도 </a:t>
            </a:r>
            <a:r>
              <a:rPr lang="en-US" altLang="ko-KR" dirty="0"/>
              <a:t>: alpha. 0~1</a:t>
            </a:r>
            <a:r>
              <a:rPr lang="ko-KR" altLang="en-US" dirty="0"/>
              <a:t>사이의 실수로 지정</a:t>
            </a:r>
            <a:r>
              <a:rPr lang="en-US" altLang="ko-KR" dirty="0"/>
              <a:t>(0</a:t>
            </a:r>
            <a:r>
              <a:rPr lang="ko-KR" altLang="en-US" dirty="0"/>
              <a:t>이 완전투명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633106-C344-4C88-8C01-842FF2C4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55" y="3373018"/>
            <a:ext cx="5114646" cy="2968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EA4FCF-650F-4C36-8DC7-4F76039D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83" y="3331345"/>
            <a:ext cx="4330233" cy="305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7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여러 그룹을 나열하여 그리기</a:t>
            </a:r>
            <a:endParaRPr lang="en-US" altLang="ko-KR" dirty="0"/>
          </a:p>
          <a:p>
            <a:pPr lvl="2"/>
            <a:r>
              <a:rPr lang="ko-KR" altLang="en-US" dirty="0"/>
              <a:t>여러 그룹의 히스토그램을 겹쳐 그려서 시인성이 떨어지는 경우 사용</a:t>
            </a:r>
            <a:endParaRPr lang="en-US" altLang="ko-KR" dirty="0"/>
          </a:p>
          <a:p>
            <a:pPr lvl="2"/>
            <a:r>
              <a:rPr lang="ko-KR" altLang="en-US" dirty="0"/>
              <a:t>중첩 리스트를 작성한 후 표현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B1CB90-857D-4000-9BFE-C1F222DA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0" y="2435599"/>
            <a:ext cx="6113185" cy="255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EE081B-5AAA-4E14-97AD-8DCB6CDF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2285998"/>
            <a:ext cx="4857738" cy="34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여러 그룹을 누적해서 그리기</a:t>
            </a:r>
            <a:endParaRPr lang="en-US" altLang="ko-KR" dirty="0"/>
          </a:p>
          <a:p>
            <a:pPr lvl="2"/>
            <a:r>
              <a:rPr lang="ko-KR" altLang="en-US" dirty="0"/>
              <a:t>여러 그룹의 히스토그램을 그려서 전체의 분포와 그 내역을 확인</a:t>
            </a:r>
            <a:endParaRPr lang="en-US" altLang="ko-KR" dirty="0"/>
          </a:p>
          <a:p>
            <a:pPr lvl="2"/>
            <a:r>
              <a:rPr lang="ko-KR" altLang="en-US" dirty="0"/>
              <a:t>데이터 세트를 작성한 후 인수 </a:t>
            </a:r>
            <a:r>
              <a:rPr lang="en-US" altLang="ko-KR" dirty="0"/>
              <a:t>stacked=True</a:t>
            </a:r>
            <a:r>
              <a:rPr lang="ko-KR" altLang="en-US" dirty="0"/>
              <a:t>를 지정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CDD66-9CC6-4202-8180-756E63F5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476779"/>
            <a:ext cx="6591300" cy="26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BBF226-B4B6-4ABB-9B20-3DBC04055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26" y="2476779"/>
            <a:ext cx="4993551" cy="35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데이터의 불균형을 알기 쉽게 표현하는 그래프</a:t>
            </a:r>
            <a:endParaRPr lang="en-US" altLang="ko-KR" dirty="0"/>
          </a:p>
          <a:p>
            <a:pPr lvl="1"/>
            <a:r>
              <a:rPr lang="ko-KR" altLang="en-US" dirty="0"/>
              <a:t>요소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EA5DBCB-95CA-473E-AFE2-0CE7AC1B3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93515"/>
              </p:ext>
            </p:extLst>
          </p:nvPr>
        </p:nvGraphicFramePr>
        <p:xfrm>
          <a:off x="1619624" y="2485714"/>
          <a:ext cx="67892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72">
                  <a:extLst>
                    <a:ext uri="{9D8B030D-6E8A-4147-A177-3AD203B41FA5}">
                      <a16:colId xmlns:a16="http://schemas.microsoft.com/office/drawing/2014/main" val="4137496025"/>
                    </a:ext>
                  </a:extLst>
                </a:gridCol>
                <a:gridCol w="5506298">
                  <a:extLst>
                    <a:ext uri="{9D8B030D-6E8A-4147-A177-3AD203B41FA5}">
                      <a16:colId xmlns:a16="http://schemas.microsoft.com/office/drawing/2014/main" val="130703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41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제</a:t>
                      </a:r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사분위점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모든 데이터의 하위부터 </a:t>
                      </a:r>
                      <a:r>
                        <a:rPr lang="en-US" altLang="ko-KR" sz="1500" dirty="0"/>
                        <a:t>¾</a:t>
                      </a:r>
                      <a:r>
                        <a:rPr lang="ko-KR" altLang="en-US" sz="1500" dirty="0"/>
                        <a:t>로 나눈 값</a:t>
                      </a:r>
                      <a:r>
                        <a:rPr lang="en-US" altLang="ko-KR" sz="1500" dirty="0"/>
                        <a:t>(=Q</a:t>
                      </a:r>
                      <a:r>
                        <a:rPr lang="en-US" altLang="ko-KR" sz="1500" baseline="-25000" dirty="0"/>
                        <a:t>3</a:t>
                      </a:r>
                      <a:r>
                        <a:rPr lang="en-US" altLang="ko-KR" sz="1500" baseline="0" dirty="0"/>
                        <a:t>),</a:t>
                      </a:r>
                      <a:r>
                        <a:rPr lang="ko-KR" altLang="en-US" sz="1500" baseline="0" dirty="0"/>
                        <a:t>상자의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상부 끝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8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중앙값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모든 데이터의 하위부터 </a:t>
                      </a:r>
                      <a:r>
                        <a:rPr lang="en-US" altLang="ko-KR" sz="1500" dirty="0"/>
                        <a:t>½</a:t>
                      </a:r>
                      <a:r>
                        <a:rPr lang="ko-KR" altLang="en-US" sz="1500" dirty="0"/>
                        <a:t>로 나눈 값</a:t>
                      </a:r>
                      <a:r>
                        <a:rPr lang="en-US" altLang="ko-KR" sz="1500" dirty="0"/>
                        <a:t>(=</a:t>
                      </a:r>
                      <a:r>
                        <a:rPr lang="ko-KR" altLang="en-US" sz="1500" dirty="0"/>
                        <a:t>제</a:t>
                      </a:r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사분위점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19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제</a:t>
                      </a:r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사분위점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모든 데이터의 하위부터 </a:t>
                      </a:r>
                      <a:r>
                        <a:rPr lang="en-US" altLang="ko-KR" sz="1500" dirty="0"/>
                        <a:t>¼</a:t>
                      </a:r>
                      <a:r>
                        <a:rPr lang="ko-KR" altLang="en-US" sz="1500" dirty="0"/>
                        <a:t>로 나눈 값</a:t>
                      </a:r>
                      <a:r>
                        <a:rPr lang="en-US" altLang="ko-KR" sz="1500" dirty="0"/>
                        <a:t>(=Q</a:t>
                      </a:r>
                      <a:r>
                        <a:rPr lang="en-US" altLang="ko-KR" sz="1500" baseline="-25000" dirty="0"/>
                        <a:t>1</a:t>
                      </a:r>
                      <a:r>
                        <a:rPr lang="en-US" altLang="ko-KR" sz="1500" baseline="0" dirty="0"/>
                        <a:t>),</a:t>
                      </a:r>
                      <a:r>
                        <a:rPr lang="ko-KR" altLang="en-US" sz="1500" baseline="0" dirty="0"/>
                        <a:t>상자의 하부 끝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62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수염 상부 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Q</a:t>
                      </a:r>
                      <a:r>
                        <a:rPr lang="en-US" altLang="ko-KR" sz="1500" baseline="-25000" dirty="0"/>
                        <a:t>3</a:t>
                      </a:r>
                      <a:r>
                        <a:rPr lang="en-US" altLang="ko-KR" sz="1500" baseline="0" dirty="0"/>
                        <a:t>+1.5*IQR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86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수염 하부 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Q</a:t>
                      </a:r>
                      <a:r>
                        <a:rPr lang="en-US" altLang="ko-KR" sz="1500" baseline="-25000" dirty="0"/>
                        <a:t>1</a:t>
                      </a:r>
                      <a:r>
                        <a:rPr lang="en-US" altLang="ko-KR" sz="1500" baseline="0" dirty="0"/>
                        <a:t>-1.5*IQR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98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IQR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/>
                        <a:t>사분위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범위</a:t>
                      </a:r>
                      <a:r>
                        <a:rPr lang="en-US" altLang="ko-KR" sz="1500" dirty="0"/>
                        <a:t>(Q</a:t>
                      </a:r>
                      <a:r>
                        <a:rPr lang="en-US" altLang="ko-KR" sz="1500" baseline="-25000" dirty="0"/>
                        <a:t>3</a:t>
                      </a:r>
                      <a:r>
                        <a:rPr lang="en-US" altLang="ko-KR" sz="1500" dirty="0"/>
                        <a:t>Q</a:t>
                      </a:r>
                      <a:r>
                        <a:rPr lang="en-US" altLang="ko-KR" sz="1500" baseline="-25000" dirty="0"/>
                        <a:t>1</a:t>
                      </a:r>
                      <a:r>
                        <a:rPr lang="en-US" altLang="ko-KR" sz="1500" baseline="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벗어난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수염의 하부 끝</a:t>
                      </a:r>
                      <a:r>
                        <a:rPr lang="en-US" altLang="ko-KR" sz="1500" dirty="0"/>
                        <a:t>~</a:t>
                      </a:r>
                      <a:r>
                        <a:rPr lang="ko-KR" altLang="en-US" sz="1500" dirty="0"/>
                        <a:t>상부 끝의 범위 외에 있는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38195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8A1E10DC-DBB7-4386-8AE5-4C9C9ED14E3D}"/>
              </a:ext>
            </a:extLst>
          </p:cNvPr>
          <p:cNvGrpSpPr/>
          <p:nvPr/>
        </p:nvGrpSpPr>
        <p:grpSpPr>
          <a:xfrm>
            <a:off x="8948744" y="1389940"/>
            <a:ext cx="1667435" cy="3419475"/>
            <a:chOff x="8438590" y="1333500"/>
            <a:chExt cx="1667435" cy="341947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2E01F6C-8155-4140-9AEB-61A282CF7E37}"/>
                </a:ext>
              </a:extLst>
            </p:cNvPr>
            <p:cNvCxnSpPr/>
            <p:nvPr/>
          </p:nvCxnSpPr>
          <p:spPr>
            <a:xfrm>
              <a:off x="9191625" y="1333500"/>
              <a:ext cx="0" cy="3419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38D894-8B1E-477F-AECB-36BDD9C9647C}"/>
                </a:ext>
              </a:extLst>
            </p:cNvPr>
            <p:cNvSpPr/>
            <p:nvPr/>
          </p:nvSpPr>
          <p:spPr>
            <a:xfrm>
              <a:off x="8848165" y="2519082"/>
              <a:ext cx="708211" cy="1039906"/>
            </a:xfrm>
            <a:prstGeom prst="rect">
              <a:avLst/>
            </a:prstGeom>
            <a:solidFill>
              <a:srgbClr val="FCF7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98D3F13-D224-4F3A-8C15-AE6CBD08BC3F}"/>
                </a:ext>
              </a:extLst>
            </p:cNvPr>
            <p:cNvCxnSpPr>
              <a:stCxn id="7" idx="1"/>
              <a:endCxn id="7" idx="3"/>
            </p:cNvCxnSpPr>
            <p:nvPr/>
          </p:nvCxnSpPr>
          <p:spPr>
            <a:xfrm>
              <a:off x="8848165" y="3039035"/>
              <a:ext cx="708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B5E4D99-274D-4B9D-8AFE-7039F4CB531C}"/>
                </a:ext>
              </a:extLst>
            </p:cNvPr>
            <p:cNvCxnSpPr/>
            <p:nvPr/>
          </p:nvCxnSpPr>
          <p:spPr>
            <a:xfrm>
              <a:off x="9115425" y="13335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FD8346C-FC1F-4D27-973B-60EFF80CA73C}"/>
                </a:ext>
              </a:extLst>
            </p:cNvPr>
            <p:cNvCxnSpPr/>
            <p:nvPr/>
          </p:nvCxnSpPr>
          <p:spPr>
            <a:xfrm>
              <a:off x="9115425" y="4752975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533981C-AB54-4F55-87BA-19A4792A2610}"/>
                </a:ext>
              </a:extLst>
            </p:cNvPr>
            <p:cNvCxnSpPr/>
            <p:nvPr/>
          </p:nvCxnSpPr>
          <p:spPr>
            <a:xfrm flipH="1">
              <a:off x="9639300" y="2519082"/>
              <a:ext cx="447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9E40B14-8CC7-446A-B9D6-CF06D2BE3E47}"/>
                </a:ext>
              </a:extLst>
            </p:cNvPr>
            <p:cNvCxnSpPr/>
            <p:nvPr/>
          </p:nvCxnSpPr>
          <p:spPr>
            <a:xfrm flipH="1">
              <a:off x="9658350" y="3014942"/>
              <a:ext cx="447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5538ECB-B16B-4ECB-92FD-63290FBEF344}"/>
                </a:ext>
              </a:extLst>
            </p:cNvPr>
            <p:cNvCxnSpPr/>
            <p:nvPr/>
          </p:nvCxnSpPr>
          <p:spPr>
            <a:xfrm flipH="1">
              <a:off x="9648825" y="3535455"/>
              <a:ext cx="447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83EB144-EF63-4C08-B035-E089759E4C98}"/>
                </a:ext>
              </a:extLst>
            </p:cNvPr>
            <p:cNvCxnSpPr/>
            <p:nvPr/>
          </p:nvCxnSpPr>
          <p:spPr>
            <a:xfrm>
              <a:off x="8438590" y="2485714"/>
              <a:ext cx="0" cy="107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3D6237-6146-4E4A-8C12-7B9542E6F474}"/>
              </a:ext>
            </a:extLst>
          </p:cNvPr>
          <p:cNvSpPr txBox="1"/>
          <p:nvPr/>
        </p:nvSpPr>
        <p:spPr>
          <a:xfrm rot="10800000">
            <a:off x="8533246" y="2559787"/>
            <a:ext cx="415498" cy="1079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500" dirty="0"/>
              <a:t>IQR=Q</a:t>
            </a:r>
            <a:r>
              <a:rPr lang="en-US" altLang="ko-KR" sz="1500" baseline="-25000" dirty="0"/>
              <a:t>3</a:t>
            </a:r>
            <a:r>
              <a:rPr lang="en-US" altLang="ko-KR" sz="1500" dirty="0"/>
              <a:t>-Q</a:t>
            </a:r>
            <a:r>
              <a:rPr lang="en-US" altLang="ko-KR" sz="1500" baseline="-25000" dirty="0"/>
              <a:t>1</a:t>
            </a:r>
            <a:endParaRPr lang="ko-KR" altLang="en-US" sz="15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3347A2-2A08-46B0-87CD-9E6EE173AF68}"/>
              </a:ext>
            </a:extLst>
          </p:cNvPr>
          <p:cNvSpPr txBox="1"/>
          <p:nvPr/>
        </p:nvSpPr>
        <p:spPr>
          <a:xfrm>
            <a:off x="9103983" y="2261645"/>
            <a:ext cx="4235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Q</a:t>
            </a:r>
            <a:r>
              <a:rPr lang="en-US" altLang="ko-KR" sz="1500" baseline="-25000" dirty="0"/>
              <a:t>3</a:t>
            </a:r>
            <a:endParaRPr lang="ko-KR" altLang="en-US" sz="15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EF01B-1998-489E-9CB4-AD20A82BFE4C}"/>
              </a:ext>
            </a:extLst>
          </p:cNvPr>
          <p:cNvSpPr txBox="1"/>
          <p:nvPr/>
        </p:nvSpPr>
        <p:spPr>
          <a:xfrm>
            <a:off x="9134869" y="3400531"/>
            <a:ext cx="4235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Q</a:t>
            </a:r>
            <a:r>
              <a:rPr lang="en-US" altLang="ko-KR" sz="1500" baseline="-25000" dirty="0"/>
              <a:t>1</a:t>
            </a:r>
            <a:endParaRPr lang="ko-KR" altLang="en-US" sz="15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E1571-31FF-4C8A-8D93-AD437F9D1EE9}"/>
              </a:ext>
            </a:extLst>
          </p:cNvPr>
          <p:cNvSpPr txBox="1"/>
          <p:nvPr/>
        </p:nvSpPr>
        <p:spPr>
          <a:xfrm>
            <a:off x="10646098" y="2398204"/>
            <a:ext cx="13067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제 </a:t>
            </a:r>
            <a:r>
              <a:rPr lang="en-US" altLang="ko-KR" sz="1500" dirty="0"/>
              <a:t>3</a:t>
            </a:r>
            <a:r>
              <a:rPr lang="ko-KR" altLang="en-US" sz="1500" dirty="0"/>
              <a:t>사분위점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D698A-047A-44DC-9E74-881946832ADD}"/>
              </a:ext>
            </a:extLst>
          </p:cNvPr>
          <p:cNvSpPr txBox="1"/>
          <p:nvPr/>
        </p:nvSpPr>
        <p:spPr>
          <a:xfrm>
            <a:off x="10695266" y="293389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중앙값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21082-9723-40B4-989C-B824AF847D22}"/>
              </a:ext>
            </a:extLst>
          </p:cNvPr>
          <p:cNvSpPr txBox="1"/>
          <p:nvPr/>
        </p:nvSpPr>
        <p:spPr>
          <a:xfrm>
            <a:off x="10646098" y="3423096"/>
            <a:ext cx="13067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제 </a:t>
            </a:r>
            <a:r>
              <a:rPr lang="en-US" altLang="ko-KR" sz="1500" dirty="0"/>
              <a:t>1</a:t>
            </a:r>
            <a:r>
              <a:rPr lang="ko-KR" altLang="en-US" sz="1500" dirty="0"/>
              <a:t>사분위점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457BD-0EAB-44CC-9E47-0316139B6DF6}"/>
              </a:ext>
            </a:extLst>
          </p:cNvPr>
          <p:cNvSpPr/>
          <p:nvPr/>
        </p:nvSpPr>
        <p:spPr>
          <a:xfrm>
            <a:off x="9625579" y="642594"/>
            <a:ext cx="152400" cy="15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6B3FB8C-F99E-4BB8-AB99-9A243D29A3BF}"/>
              </a:ext>
            </a:extLst>
          </p:cNvPr>
          <p:cNvSpPr/>
          <p:nvPr/>
        </p:nvSpPr>
        <p:spPr>
          <a:xfrm>
            <a:off x="9636224" y="863393"/>
            <a:ext cx="152400" cy="157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02B263-D9A3-4038-BB09-454073709796}"/>
              </a:ext>
            </a:extLst>
          </p:cNvPr>
          <p:cNvCxnSpPr>
            <a:endCxn id="28" idx="6"/>
          </p:cNvCxnSpPr>
          <p:nvPr/>
        </p:nvCxnSpPr>
        <p:spPr>
          <a:xfrm flipH="1">
            <a:off x="9963150" y="721347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8DF297-A1BB-4846-A203-FEC74EE4D1DA}"/>
              </a:ext>
            </a:extLst>
          </p:cNvPr>
          <p:cNvSpPr txBox="1"/>
          <p:nvPr/>
        </p:nvSpPr>
        <p:spPr>
          <a:xfrm>
            <a:off x="10287000" y="559764"/>
            <a:ext cx="1007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벗어난 값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FE7ABD-F1C1-49DD-8BE7-D405E5F735B0}"/>
              </a:ext>
            </a:extLst>
          </p:cNvPr>
          <p:cNvCxnSpPr/>
          <p:nvPr/>
        </p:nvCxnSpPr>
        <p:spPr>
          <a:xfrm flipH="1">
            <a:off x="9914130" y="1389940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135682-2694-41D7-BF78-756F930FB4A2}"/>
              </a:ext>
            </a:extLst>
          </p:cNvPr>
          <p:cNvSpPr txBox="1"/>
          <p:nvPr/>
        </p:nvSpPr>
        <p:spPr>
          <a:xfrm>
            <a:off x="10300568" y="1205037"/>
            <a:ext cx="1255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Q</a:t>
            </a:r>
            <a:r>
              <a:rPr lang="en-US" altLang="ko-KR" sz="1500" baseline="-25000" dirty="0"/>
              <a:t>3</a:t>
            </a:r>
            <a:r>
              <a:rPr lang="en-US" altLang="ko-KR" sz="1500" dirty="0"/>
              <a:t>+1.5*IQR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CFC668-13D1-4698-A42B-5F902488CDBD}"/>
              </a:ext>
            </a:extLst>
          </p:cNvPr>
          <p:cNvSpPr txBox="1"/>
          <p:nvPr/>
        </p:nvSpPr>
        <p:spPr>
          <a:xfrm>
            <a:off x="10201541" y="4647832"/>
            <a:ext cx="12009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Q</a:t>
            </a:r>
            <a:r>
              <a:rPr lang="en-US" altLang="ko-KR" sz="1500" baseline="-25000" dirty="0"/>
              <a:t>3 </a:t>
            </a:r>
            <a:r>
              <a:rPr lang="en-US" altLang="ko-KR" sz="1500" dirty="0"/>
              <a:t>-1.5*IQR</a:t>
            </a:r>
            <a:endParaRPr lang="ko-KR" altLang="en-US" sz="15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073F19C-BE16-4D48-B3FA-62D85C09F12B}"/>
              </a:ext>
            </a:extLst>
          </p:cNvPr>
          <p:cNvCxnSpPr/>
          <p:nvPr/>
        </p:nvCxnSpPr>
        <p:spPr>
          <a:xfrm flipH="1">
            <a:off x="9904605" y="4809414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0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1751"/>
            <a:ext cx="4168588" cy="4700993"/>
          </a:xfrm>
        </p:spPr>
        <p:txBody>
          <a:bodyPr/>
          <a:lstStyle/>
          <a:p>
            <a:r>
              <a:rPr lang="ko-KR" altLang="en-US" dirty="0"/>
              <a:t>상자수염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  <a:endParaRPr lang="en-US" altLang="ko-KR" dirty="0"/>
          </a:p>
          <a:p>
            <a:pPr lvl="1"/>
            <a:r>
              <a:rPr lang="en-US" altLang="ko-KR" dirty="0" err="1"/>
              <a:t>Axes.boxplot</a:t>
            </a:r>
            <a:r>
              <a:rPr lang="en-US" altLang="ko-KR" dirty="0"/>
              <a:t>()</a:t>
            </a:r>
            <a:r>
              <a:rPr lang="ko-KR" altLang="en-US" dirty="0"/>
              <a:t>메소드를 사용</a:t>
            </a:r>
            <a:endParaRPr lang="en-US" altLang="ko-KR" dirty="0"/>
          </a:p>
          <a:p>
            <a:pPr lvl="1"/>
            <a:r>
              <a:rPr lang="ko-KR" altLang="en-US" dirty="0"/>
              <a:t>메소드에 넘기는 데이터로 리스트형</a:t>
            </a:r>
            <a:r>
              <a:rPr lang="en-US" altLang="ko-KR" dirty="0"/>
              <a:t>-</a:t>
            </a:r>
            <a:r>
              <a:rPr lang="ko-KR" altLang="en-US" dirty="0"/>
              <a:t>오브젝트를 이용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데이터를 부여하면 상자수염 그래프 하나 출력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2FD520-D705-4690-AC2C-A91F80FC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71" y="1154322"/>
            <a:ext cx="60483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여러 개의 상자수염 그래프 작성</a:t>
            </a:r>
            <a:endParaRPr lang="en-US" altLang="ko-KR" dirty="0"/>
          </a:p>
          <a:p>
            <a:pPr lvl="2"/>
            <a:r>
              <a:rPr lang="ko-KR" altLang="en-US" dirty="0"/>
              <a:t>복수의 리스트를 부여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C9BA52-BD07-4819-8634-F3925263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05" y="852831"/>
            <a:ext cx="55054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7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세로축 </a:t>
            </a:r>
            <a:r>
              <a:rPr lang="en-US" altLang="ko-KR" dirty="0"/>
              <a:t>:</a:t>
            </a:r>
            <a:r>
              <a:rPr lang="ko-KR" altLang="en-US" dirty="0"/>
              <a:t> 횟수</a:t>
            </a:r>
            <a:r>
              <a:rPr lang="en-US" altLang="ko-KR" dirty="0"/>
              <a:t>(</a:t>
            </a:r>
            <a:r>
              <a:rPr lang="ko-KR" altLang="en-US" dirty="0"/>
              <a:t>값의 출현빈도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가로축 </a:t>
            </a:r>
            <a:r>
              <a:rPr lang="en-US" altLang="ko-KR" dirty="0"/>
              <a:t>:</a:t>
            </a:r>
            <a:r>
              <a:rPr lang="ko-KR" altLang="en-US" dirty="0"/>
              <a:t> 계급</a:t>
            </a:r>
            <a:r>
              <a:rPr lang="en-US" altLang="ko-KR" dirty="0"/>
              <a:t>(</a:t>
            </a:r>
            <a:r>
              <a:rPr lang="ko-KR" altLang="en-US" dirty="0"/>
              <a:t>값의 상한 값</a:t>
            </a:r>
            <a:r>
              <a:rPr lang="en-US" altLang="ko-KR" dirty="0"/>
              <a:t>~</a:t>
            </a:r>
            <a:r>
              <a:rPr lang="ko-KR" altLang="en-US" dirty="0"/>
              <a:t>하한 값의 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데이터의 분포 형상을 시각적으로 인식하기 위해 이용</a:t>
            </a:r>
            <a:endParaRPr lang="en-US" altLang="ko-KR" dirty="0"/>
          </a:p>
          <a:p>
            <a:pPr lvl="1"/>
            <a:r>
              <a:rPr lang="ko-KR" altLang="en-US" dirty="0"/>
              <a:t>통계학적으로 중요한 의미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312A1E-0D48-4C82-B1F1-42671CD6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15" y="2889197"/>
            <a:ext cx="5228385" cy="33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3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상자수염 그래프 활용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anime_master.csv </a:t>
            </a:r>
            <a:r>
              <a:rPr lang="ko-KR" altLang="en-US" dirty="0"/>
              <a:t>파일 이용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FE85DB-CD38-45D2-9C9D-7BDF3EAD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109507"/>
            <a:ext cx="9877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배급종별마다 에피소드 수의 상자수염 그래프 그리기</a:t>
            </a:r>
            <a:r>
              <a:rPr lang="en-US" altLang="ko-KR" dirty="0"/>
              <a:t>(6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99591B-ECF1-43B2-AE4B-CA314521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57" y="1746997"/>
            <a:ext cx="6419850" cy="2933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1A20DD-A5F8-4252-84EF-655B2FCC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2829485"/>
            <a:ext cx="47339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상자수염 그래프 그리기 범위를 지정하여 상세 내용 확인 가능</a:t>
            </a:r>
            <a:endParaRPr lang="en-US" altLang="ko-KR" dirty="0"/>
          </a:p>
          <a:p>
            <a:pPr lvl="2"/>
            <a:r>
              <a:rPr lang="en-US" altLang="ko-KR" dirty="0" err="1"/>
              <a:t>Set_ylim</a:t>
            </a:r>
            <a:r>
              <a:rPr lang="en-US" altLang="ko-KR" dirty="0"/>
              <a:t>() </a:t>
            </a:r>
            <a:r>
              <a:rPr lang="ko-KR" altLang="en-US" dirty="0"/>
              <a:t>메소드 값 지정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E725C1-6D0D-43D4-AB71-4415ADE9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8" y="2356317"/>
            <a:ext cx="4819650" cy="1876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E43B2D-7718-418A-B468-9CA78560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1797205"/>
            <a:ext cx="60102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7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사분위점의 구체적인 값을 알고 싶은 경우</a:t>
            </a:r>
            <a:endParaRPr lang="en-US" altLang="ko-KR" dirty="0"/>
          </a:p>
          <a:p>
            <a:pPr lvl="2"/>
            <a:r>
              <a:rPr lang="en-US" altLang="ko-KR" dirty="0"/>
              <a:t>Pandas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DataFrame</a:t>
            </a:r>
            <a:r>
              <a:rPr lang="ko-KR" altLang="en-US" dirty="0"/>
              <a:t>클래스 </a:t>
            </a:r>
            <a:r>
              <a:rPr lang="en-US" altLang="ko-KR" dirty="0"/>
              <a:t>describe()</a:t>
            </a:r>
            <a:r>
              <a:rPr lang="ko-KR" altLang="en-US" dirty="0"/>
              <a:t>메소드를 사용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74A42B-EBC6-4164-BAFE-74EE7F8D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07" y="2166097"/>
            <a:ext cx="60293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5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상자수염 그래프의 서식 일괄 설정</a:t>
            </a:r>
            <a:endParaRPr lang="en-US" altLang="ko-KR" dirty="0"/>
          </a:p>
          <a:p>
            <a:pPr lvl="1"/>
            <a:r>
              <a:rPr lang="ko-KR" altLang="en-US" dirty="0"/>
              <a:t>각 요소의 서식을 사전 형식으로 부여하여 일괄 설정</a:t>
            </a:r>
            <a:endParaRPr lang="en-US" altLang="ko-KR" dirty="0"/>
          </a:p>
          <a:p>
            <a:pPr lvl="1"/>
            <a:r>
              <a:rPr lang="ko-KR" altLang="en-US" dirty="0"/>
              <a:t>요소에 따라 설정가능한 항목이 다름</a:t>
            </a:r>
            <a:endParaRPr lang="en-US" altLang="ko-KR" dirty="0"/>
          </a:p>
          <a:p>
            <a:pPr lvl="1"/>
            <a:r>
              <a:rPr lang="ko-KR" altLang="en-US" dirty="0"/>
              <a:t>상자부분은 </a:t>
            </a:r>
            <a:r>
              <a:rPr lang="en-US" altLang="ko-KR" dirty="0" err="1"/>
              <a:t>patches.Pathpatch</a:t>
            </a:r>
            <a:r>
              <a:rPr lang="en-US" altLang="ko-KR" dirty="0"/>
              <a:t> </a:t>
            </a:r>
            <a:r>
              <a:rPr lang="ko-KR" altLang="en-US" dirty="0"/>
              <a:t>클래스의 인스턴스로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그 이외에는 </a:t>
            </a:r>
            <a:r>
              <a:rPr lang="en-US" altLang="ko-KR" dirty="0"/>
              <a:t>lines.Line2D </a:t>
            </a:r>
            <a:r>
              <a:rPr lang="ko-KR" altLang="en-US" dirty="0"/>
              <a:t>클래스의 인스턴스로 적용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70146F9-8925-470D-A3A9-B4D3C8A2E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44286"/>
              </p:ext>
            </p:extLst>
          </p:nvPr>
        </p:nvGraphicFramePr>
        <p:xfrm>
          <a:off x="2429435" y="3226284"/>
          <a:ext cx="5486399" cy="30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6">
                  <a:extLst>
                    <a:ext uri="{9D8B030D-6E8A-4147-A177-3AD203B41FA5}">
                      <a16:colId xmlns:a16="http://schemas.microsoft.com/office/drawing/2014/main" val="1392669724"/>
                    </a:ext>
                  </a:extLst>
                </a:gridCol>
                <a:gridCol w="3836893">
                  <a:extLst>
                    <a:ext uri="{9D8B030D-6E8A-4147-A177-3AD203B41FA5}">
                      <a16:colId xmlns:a16="http://schemas.microsoft.com/office/drawing/2014/main" val="2599892642"/>
                    </a:ext>
                  </a:extLst>
                </a:gridCol>
              </a:tblGrid>
              <a:tr h="3403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86469"/>
                  </a:ext>
                </a:extLst>
              </a:tr>
              <a:tr h="340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color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04494"/>
                  </a:ext>
                </a:extLst>
              </a:tr>
              <a:tr h="340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facecolor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채움색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21241"/>
                  </a:ext>
                </a:extLst>
              </a:tr>
              <a:tr h="340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linestyle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선 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184884"/>
                  </a:ext>
                </a:extLst>
              </a:tr>
              <a:tr h="340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linewidth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선 굵기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081856"/>
                  </a:ext>
                </a:extLst>
              </a:tr>
              <a:tr h="340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maker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마카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325298"/>
                  </a:ext>
                </a:extLst>
              </a:tr>
              <a:tr h="340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makerfacecolor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마카</a:t>
                      </a: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err="1"/>
                        <a:t>채움색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678877"/>
                  </a:ext>
                </a:extLst>
              </a:tr>
              <a:tr h="340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makeredgecolor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마카</a:t>
                      </a:r>
                      <a:r>
                        <a:rPr lang="ko-KR" altLang="en-US" sz="1300" dirty="0"/>
                        <a:t> 테두리선 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062379"/>
                  </a:ext>
                </a:extLst>
              </a:tr>
              <a:tr h="340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makersize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마카</a:t>
                      </a:r>
                      <a:r>
                        <a:rPr lang="ko-KR" altLang="en-US" sz="1300" dirty="0"/>
                        <a:t>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12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2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1751"/>
            <a:ext cx="6692993" cy="4700993"/>
          </a:xfrm>
        </p:spPr>
        <p:txBody>
          <a:bodyPr/>
          <a:lstStyle/>
          <a:p>
            <a:r>
              <a:rPr lang="ko-KR" altLang="en-US" dirty="0"/>
              <a:t>서식 일괄처리 순서</a:t>
            </a:r>
            <a:endParaRPr lang="en-US" altLang="ko-KR" dirty="0"/>
          </a:p>
          <a:p>
            <a:pPr lvl="1"/>
            <a:r>
              <a:rPr lang="ko-KR" altLang="en-US" dirty="0"/>
              <a:t>데이터 세트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서식 사전 만들기 </a:t>
            </a:r>
            <a:r>
              <a:rPr lang="en-US" altLang="ko-KR" dirty="0"/>
              <a:t>: </a:t>
            </a:r>
            <a:r>
              <a:rPr lang="ko-KR" altLang="en-US" dirty="0"/>
              <a:t>벗어난 값</a:t>
            </a:r>
            <a:r>
              <a:rPr lang="en-US" altLang="ko-KR" dirty="0"/>
              <a:t>, </a:t>
            </a:r>
            <a:r>
              <a:rPr lang="ko-KR" altLang="en-US" dirty="0"/>
              <a:t>상자</a:t>
            </a:r>
            <a:r>
              <a:rPr lang="en-US" altLang="ko-KR" dirty="0"/>
              <a:t>, </a:t>
            </a:r>
            <a:r>
              <a:rPr lang="ko-KR" altLang="en-US" dirty="0"/>
              <a:t>수염</a:t>
            </a:r>
            <a:r>
              <a:rPr lang="en-US" altLang="ko-KR" dirty="0"/>
              <a:t>, </a:t>
            </a:r>
            <a:r>
              <a:rPr lang="ko-KR" altLang="en-US" dirty="0" err="1"/>
              <a:t>수염끝단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  <a:r>
              <a:rPr lang="en-US" altLang="ko-KR" dirty="0"/>
              <a:t>, </a:t>
            </a:r>
            <a:r>
              <a:rPr lang="ko-KR" altLang="en-US" dirty="0"/>
              <a:t>평균값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4342A-FB45-4738-8664-9CEFAEC8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35" y="1438274"/>
            <a:ext cx="3653958" cy="11336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E3451F-C906-4E5C-A2B5-5E61A6BB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68" y="398473"/>
            <a:ext cx="3480267" cy="61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15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그리기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53F05B-8D79-45DC-8A84-F674E563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10" y="1154097"/>
            <a:ext cx="5934579" cy="53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3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상자마다 서식 설정</a:t>
            </a:r>
            <a:endParaRPr lang="en-US" altLang="ko-KR" dirty="0"/>
          </a:p>
          <a:p>
            <a:pPr lvl="1"/>
            <a:r>
              <a:rPr lang="ko-KR" altLang="en-US" dirty="0"/>
              <a:t>서식을 개별로 설정</a:t>
            </a:r>
            <a:endParaRPr lang="en-US" altLang="ko-KR" dirty="0"/>
          </a:p>
          <a:p>
            <a:pPr lvl="1"/>
            <a:r>
              <a:rPr lang="ko-KR" altLang="en-US" dirty="0"/>
              <a:t>접두사 </a:t>
            </a:r>
            <a:r>
              <a:rPr lang="en-US" altLang="ko-KR" dirty="0"/>
              <a:t>set_</a:t>
            </a:r>
            <a:r>
              <a:rPr lang="ko-KR" altLang="en-US" dirty="0"/>
              <a:t>을 붙여서 설정</a:t>
            </a:r>
            <a:endParaRPr lang="en-US" altLang="ko-KR" dirty="0"/>
          </a:p>
          <a:p>
            <a:pPr lvl="1"/>
            <a:r>
              <a:rPr lang="ko-KR" altLang="en-US" dirty="0"/>
              <a:t>설정 순서</a:t>
            </a:r>
            <a:endParaRPr lang="en-US" altLang="ko-KR" dirty="0"/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2"/>
            <a:r>
              <a:rPr lang="ko-KR" altLang="en-US" dirty="0"/>
              <a:t>상자 요소 수와 같은 요소수의 색 세트</a:t>
            </a:r>
            <a:r>
              <a:rPr lang="en-US" altLang="ko-KR" dirty="0"/>
              <a:t>(</a:t>
            </a:r>
            <a:r>
              <a:rPr lang="ko-KR" altLang="en-US" dirty="0"/>
              <a:t>컬러 세트</a:t>
            </a:r>
            <a:r>
              <a:rPr lang="en-US" altLang="ko-KR" dirty="0"/>
              <a:t>)(color1</a:t>
            </a:r>
            <a:r>
              <a:rPr lang="ko-KR" altLang="en-US" dirty="0"/>
              <a:t>과</a:t>
            </a:r>
            <a:r>
              <a:rPr lang="en-US" altLang="ko-KR" dirty="0"/>
              <a:t> color2)</a:t>
            </a:r>
          </a:p>
          <a:p>
            <a:pPr lvl="2"/>
            <a:r>
              <a:rPr lang="ko-KR" altLang="en-US" dirty="0"/>
              <a:t>위쪽과 아래쪽이 나눠져 있는 요소의 서식 설정용에 수열 리스트 </a:t>
            </a:r>
            <a:r>
              <a:rPr lang="en-US" altLang="ko-KR" dirty="0"/>
              <a:t>n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/>
            <a:r>
              <a:rPr lang="ko-KR" altLang="en-US" dirty="0"/>
              <a:t>상자와 벗어난 값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  <a:r>
              <a:rPr lang="en-US" altLang="ko-KR" dirty="0"/>
              <a:t>(</a:t>
            </a:r>
            <a:r>
              <a:rPr lang="ko-KR" altLang="en-US" dirty="0"/>
              <a:t>요소가 상하로 나눠져 있지 않은 것 또는 상하 같은 색을 부여한 것</a:t>
            </a:r>
            <a:r>
              <a:rPr lang="en-US" altLang="ko-KR" dirty="0"/>
              <a:t>)</a:t>
            </a:r>
            <a:r>
              <a:rPr lang="ko-KR" altLang="en-US" dirty="0"/>
              <a:t>의 서식 설정</a:t>
            </a:r>
            <a:endParaRPr lang="en-US" altLang="ko-KR" dirty="0"/>
          </a:p>
          <a:p>
            <a:pPr lvl="2"/>
            <a:r>
              <a:rPr lang="ko-KR" altLang="en-US" dirty="0"/>
              <a:t>수염과 수염의 끝단</a:t>
            </a:r>
            <a:r>
              <a:rPr lang="en-US" altLang="ko-KR" dirty="0"/>
              <a:t>(</a:t>
            </a:r>
            <a:r>
              <a:rPr lang="ko-KR" altLang="en-US" dirty="0"/>
              <a:t>요소가 상하로 나눠져 있는 것</a:t>
            </a:r>
            <a:r>
              <a:rPr lang="en-US" altLang="ko-KR" dirty="0"/>
              <a:t>, </a:t>
            </a:r>
            <a:r>
              <a:rPr lang="ko-KR" altLang="en-US" dirty="0"/>
              <a:t>상하 다른 색을 설정할 수 이는 것</a:t>
            </a:r>
            <a:r>
              <a:rPr lang="en-US" altLang="ko-KR" dirty="0"/>
              <a:t>)</a:t>
            </a:r>
            <a:r>
              <a:rPr lang="ko-KR" altLang="en-US" dirty="0"/>
              <a:t>의 서식 설정</a:t>
            </a:r>
            <a:endParaRPr lang="en-US" altLang="ko-KR" dirty="0"/>
          </a:p>
          <a:p>
            <a:pPr lvl="2"/>
            <a:r>
              <a:rPr lang="ko-KR" altLang="en-US" dirty="0"/>
              <a:t>평균값의 서식 설정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277C68-9449-42FF-83DE-D48C68DF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25" y="1258805"/>
            <a:ext cx="5649738" cy="254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12DF99-09A6-4600-925E-2BAA315D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63" y="1251751"/>
            <a:ext cx="56007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6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DAC3-0DCA-4D59-BB06-9D084FC3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상자수염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3F1B-74FA-4BC7-BC2E-5FEDE685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3115F-B86B-456C-946C-DE29F2F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E4FF3-CDDD-4572-8019-8F978B4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70BD6-396A-40F6-9C4D-BB6839CB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49" y="1550480"/>
            <a:ext cx="5476875" cy="2962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4676B6-A8F3-4297-8C99-CFCD1012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73" y="1536192"/>
            <a:ext cx="4581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3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Axes.hist</a:t>
            </a:r>
            <a:r>
              <a:rPr lang="en-US" altLang="ko-KR" dirty="0"/>
              <a:t>()</a:t>
            </a:r>
            <a:r>
              <a:rPr lang="ko-KR" altLang="en-US" dirty="0"/>
              <a:t>메소드를 사용해서 작성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A23CD9-17A8-428B-B3E1-97123CC6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785938"/>
            <a:ext cx="4741582" cy="2859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BEE35-8A13-4DF2-B6B6-4D710789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59" y="1785938"/>
            <a:ext cx="4724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4B-39A8-4B44-97CE-15144A5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원그래프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4CD8-97C3-48BC-A816-BE3E35F8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전체에 대한 각 요소의 비율을 추출</a:t>
            </a:r>
            <a:r>
              <a:rPr lang="en-US" altLang="ko-KR" dirty="0"/>
              <a:t>, </a:t>
            </a:r>
            <a:r>
              <a:rPr lang="ko-KR" altLang="en-US" dirty="0"/>
              <a:t>추출한 비율에 따라 원형을 부채꼴로 분할</a:t>
            </a:r>
            <a:endParaRPr lang="en-US" altLang="ko-KR" dirty="0"/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요소의 비율을 비교할 때 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원그래프 그리기</a:t>
            </a:r>
            <a:endParaRPr lang="en-US" altLang="ko-KR" dirty="0"/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에서 </a:t>
            </a:r>
            <a:r>
              <a:rPr lang="en-US" altLang="ko-KR" dirty="0" err="1"/>
              <a:t>Axes.pie</a:t>
            </a:r>
            <a:r>
              <a:rPr lang="en-US" altLang="ko-KR" dirty="0"/>
              <a:t>()</a:t>
            </a:r>
            <a:r>
              <a:rPr lang="ko-KR" altLang="en-US" dirty="0"/>
              <a:t>메소드 사용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497BB-F486-4090-88FC-26686A2B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37593-FAF5-4A24-B488-4E3BC7B7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BFE6AB-B835-44FD-AEBC-7E45EF26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5884"/>
            <a:ext cx="3638550" cy="2752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CF68C0-9F2F-4BED-9236-D5B97123A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4107298"/>
            <a:ext cx="2343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04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4B-39A8-4B44-97CE-15144A5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원그래프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4CD8-97C3-48BC-A816-BE3E35F8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초기설정</a:t>
            </a:r>
            <a:endParaRPr lang="en-US" altLang="ko-KR" dirty="0"/>
          </a:p>
          <a:p>
            <a:pPr lvl="2"/>
            <a:r>
              <a:rPr lang="ko-KR" altLang="en-US" dirty="0"/>
              <a:t>도수법으로 </a:t>
            </a:r>
            <a:r>
              <a:rPr lang="en-US" altLang="ko-KR" dirty="0"/>
              <a:t>0</a:t>
            </a:r>
            <a:r>
              <a:rPr lang="ko-KR" altLang="en-US" dirty="0"/>
              <a:t>도의 위치</a:t>
            </a:r>
            <a:r>
              <a:rPr lang="en-US" altLang="ko-KR" dirty="0"/>
              <a:t>(</a:t>
            </a:r>
            <a:r>
              <a:rPr lang="ko-KR" altLang="en-US" dirty="0"/>
              <a:t>시계 </a:t>
            </a:r>
            <a:r>
              <a:rPr lang="en-US" altLang="ko-KR" dirty="0"/>
              <a:t>3</a:t>
            </a:r>
            <a:r>
              <a:rPr lang="ko-KR" altLang="en-US" dirty="0"/>
              <a:t>시의 위치</a:t>
            </a:r>
            <a:r>
              <a:rPr lang="en-US" altLang="ko-KR" dirty="0"/>
              <a:t>)</a:t>
            </a:r>
            <a:r>
              <a:rPr lang="ko-KR" altLang="en-US" dirty="0"/>
              <a:t>에서 반시계방향으로 요소를 그림</a:t>
            </a:r>
            <a:endParaRPr lang="en-US" altLang="ko-KR" dirty="0"/>
          </a:p>
          <a:p>
            <a:pPr lvl="2"/>
            <a:r>
              <a:rPr lang="ko-KR" altLang="en-US" dirty="0"/>
              <a:t>중심좌표는 </a:t>
            </a:r>
            <a:r>
              <a:rPr lang="en-US" altLang="ko-KR" dirty="0"/>
              <a:t>(0,0), </a:t>
            </a:r>
            <a:r>
              <a:rPr lang="ko-KR" altLang="en-US" dirty="0"/>
              <a:t>반경은 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인수 </a:t>
            </a:r>
            <a:r>
              <a:rPr lang="en-US" altLang="ko-KR" dirty="0"/>
              <a:t>radius=0.9, </a:t>
            </a:r>
            <a:r>
              <a:rPr lang="ko-KR" altLang="en-US" dirty="0"/>
              <a:t>인수 </a:t>
            </a:r>
            <a:r>
              <a:rPr lang="en-US" altLang="ko-KR" dirty="0"/>
              <a:t>frame=True</a:t>
            </a:r>
            <a:r>
              <a:rPr lang="ko-KR" altLang="en-US" dirty="0"/>
              <a:t>를 설정하여 축 설정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497BB-F486-4090-88FC-26686A2B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37593-FAF5-4A24-B488-4E3BC7B7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5D92B8-2801-49EF-86EF-62212767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12" y="2880473"/>
            <a:ext cx="5410200" cy="1581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6A1366-ED72-43A4-817E-DCC7348B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56" y="2796988"/>
            <a:ext cx="4197381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9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4B-39A8-4B44-97CE-15144A5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원그래프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4CD8-97C3-48BC-A816-BE3E35F8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 그래프 서식 설정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497BB-F486-4090-88FC-26686A2B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37593-FAF5-4A24-B488-4E3BC7B7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8E968F-46E9-4EEA-BB13-2AD5C7D18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08497"/>
              </p:ext>
            </p:extLst>
          </p:nvPr>
        </p:nvGraphicFramePr>
        <p:xfrm>
          <a:off x="905435" y="1729740"/>
          <a:ext cx="9800666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706">
                  <a:extLst>
                    <a:ext uri="{9D8B030D-6E8A-4147-A177-3AD203B41FA5}">
                      <a16:colId xmlns:a16="http://schemas.microsoft.com/office/drawing/2014/main" val="3564680813"/>
                    </a:ext>
                  </a:extLst>
                </a:gridCol>
                <a:gridCol w="3146612">
                  <a:extLst>
                    <a:ext uri="{9D8B030D-6E8A-4147-A177-3AD203B41FA5}">
                      <a16:colId xmlns:a16="http://schemas.microsoft.com/office/drawing/2014/main" val="2152666339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2291645971"/>
                    </a:ext>
                  </a:extLst>
                </a:gridCol>
                <a:gridCol w="4000501">
                  <a:extLst>
                    <a:ext uri="{9D8B030D-6E8A-4147-A177-3AD203B41FA5}">
                      <a16:colId xmlns:a16="http://schemas.microsoft.com/office/drawing/2014/main" val="100111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항목</a:t>
                      </a:r>
                      <a:r>
                        <a:rPr lang="en-US" altLang="ko-KR" sz="1300" dirty="0"/>
                        <a:t> 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8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explode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각 요소를 분리하여 표시하는 경우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리스트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 err="1"/>
                        <a:t>튜플</a:t>
                      </a:r>
                      <a:r>
                        <a:rPr lang="en-US" altLang="ko-KR" sz="1300" dirty="0"/>
                        <a:t>  </a:t>
                      </a:r>
                      <a:r>
                        <a:rPr lang="ko-KR" altLang="en-US" sz="1300" dirty="0"/>
                        <a:t>예</a:t>
                      </a:r>
                      <a:r>
                        <a:rPr lang="en-US" altLang="ko-KR" sz="1300" dirty="0"/>
                        <a:t>) [(0,0,0.5,0)]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startangel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시작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각도를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단위는 도수법으로 수치형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3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labels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레이블 표시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리스트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 err="1"/>
                        <a:t>튜플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radius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반경을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 err="1"/>
                        <a:t>수치열</a:t>
                      </a:r>
                      <a:r>
                        <a:rPr lang="ko-KR" altLang="en-US" sz="1300" dirty="0"/>
                        <a:t> 지정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초기설정</a:t>
                      </a:r>
                      <a:r>
                        <a:rPr lang="en-US" altLang="ko-KR" sz="1300" dirty="0"/>
                        <a:t>;1)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9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colors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각 요소의 색을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리스트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 err="1"/>
                        <a:t>튜플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counterclock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표시 순서를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논리값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참</a:t>
                      </a:r>
                      <a:r>
                        <a:rPr lang="en-US" altLang="ko-KR" sz="1300" dirty="0"/>
                        <a:t>:</a:t>
                      </a:r>
                      <a:r>
                        <a:rPr lang="ko-KR" altLang="en-US" sz="1300" dirty="0"/>
                        <a:t>반시계방향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기본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autopct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수치 레이블 서식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wedgeprops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각 요소의 서식을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서식을 등록한 사전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pctdistance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수치 레이블 위치 지정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 err="1"/>
                        <a:t>수치열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각 요소의 중심부터의 거리</a:t>
                      </a:r>
                      <a:r>
                        <a:rPr lang="en-US" altLang="ko-KR" sz="1300" dirty="0"/>
                        <a:t>, explode</a:t>
                      </a:r>
                      <a:r>
                        <a:rPr lang="ko-KR" altLang="en-US" sz="1300" dirty="0"/>
                        <a:t>를 설정 시 이 거리도 가산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textprops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텍스트의 서식을 설정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서식을 등록한 사전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29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shadow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배경의 표시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 err="1"/>
                        <a:t>비표시</a:t>
                      </a:r>
                      <a:r>
                        <a:rPr lang="ko-KR" altLang="en-US" sz="1300" dirty="0"/>
                        <a:t>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논리값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center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원그래프의 중심좌표를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 err="1"/>
                        <a:t>튜플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6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labeldistance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레이블 위치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 err="1"/>
                        <a:t>수치열</a:t>
                      </a:r>
                      <a:endParaRPr lang="en-US" altLang="ko-KR" sz="13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각 요소의 중심부터의 거리</a:t>
                      </a:r>
                      <a:r>
                        <a:rPr lang="en-US" altLang="ko-KR" sz="1300" dirty="0"/>
                        <a:t>, explode</a:t>
                      </a:r>
                      <a:r>
                        <a:rPr lang="ko-KR" altLang="en-US" sz="1300" dirty="0"/>
                        <a:t>를 설정 시 이 거리도 가산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frame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축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테두리 선의 유무 설정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논리값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21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19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4B-39A8-4B44-97CE-15144A5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원그래프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4CD8-97C3-48BC-A816-BE3E35F8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원그래프의</a:t>
            </a:r>
            <a:r>
              <a:rPr lang="en-US" altLang="ko-KR" dirty="0"/>
              <a:t> </a:t>
            </a:r>
            <a:r>
              <a:rPr lang="ko-KR" altLang="en-US" dirty="0"/>
              <a:t>서식 설정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497BB-F486-4090-88FC-26686A2B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37593-FAF5-4A24-B488-4E3BC7B7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FA3930-6C89-4357-9C8A-4A781989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23" y="671856"/>
            <a:ext cx="4552950" cy="5543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862769-6C65-4880-BDD4-EA1A41A9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496" y="3429000"/>
            <a:ext cx="2962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55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4B-39A8-4B44-97CE-15144A5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원그래프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4CD8-97C3-48BC-A816-BE3E35F8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원그래프 활용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497BB-F486-4090-88FC-26686A2B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37593-FAF5-4A24-B488-4E3BC7B7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F75DC-3637-42B7-BF1F-92D6978D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05" y="1369448"/>
            <a:ext cx="7686395" cy="48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8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4B-39A8-4B44-97CE-15144A5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원그래프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4CD8-97C3-48BC-A816-BE3E35F8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데이터의 비율을 비교</a:t>
            </a:r>
            <a:endParaRPr lang="en-US" altLang="ko-KR" dirty="0"/>
          </a:p>
          <a:p>
            <a:pPr lvl="2"/>
            <a:r>
              <a:rPr lang="en-US" altLang="ko-KR" dirty="0"/>
              <a:t>Movie</a:t>
            </a:r>
            <a:r>
              <a:rPr lang="ko-KR" altLang="en-US" dirty="0"/>
              <a:t>와</a:t>
            </a:r>
            <a:r>
              <a:rPr lang="en-US" altLang="ko-KR" dirty="0"/>
              <a:t> TV</a:t>
            </a:r>
            <a:r>
              <a:rPr lang="ko-KR" altLang="en-US" dirty="0"/>
              <a:t>의 총 </a:t>
            </a:r>
            <a:r>
              <a:rPr lang="ko-KR" altLang="en-US" dirty="0" err="1"/>
              <a:t>멤버수</a:t>
            </a:r>
            <a:r>
              <a:rPr lang="ko-KR" altLang="en-US" dirty="0"/>
              <a:t> 내역을 원그래프로 나타내어 장르의 내열비율 비교</a:t>
            </a:r>
            <a:endParaRPr lang="en-US" altLang="ko-KR" dirty="0"/>
          </a:p>
          <a:p>
            <a:pPr lvl="2"/>
            <a:r>
              <a:rPr lang="ko-KR" altLang="en-US" dirty="0"/>
              <a:t>내림차순으로 정렬한 </a:t>
            </a:r>
            <a:r>
              <a:rPr lang="en-US" altLang="ko-KR" dirty="0"/>
              <a:t>Series : </a:t>
            </a:r>
            <a:r>
              <a:rPr lang="en-US" altLang="ko-KR" dirty="0" err="1"/>
              <a:t>sort_values</a:t>
            </a:r>
            <a:r>
              <a:rPr lang="en-US" altLang="ko-KR" dirty="0"/>
              <a:t>()</a:t>
            </a:r>
            <a:r>
              <a:rPr lang="ko-KR" altLang="en-US" dirty="0"/>
              <a:t>의 인수</a:t>
            </a:r>
            <a:r>
              <a:rPr lang="en-US" altLang="ko-KR" dirty="0"/>
              <a:t>ascending=False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497BB-F486-4090-88FC-26686A2B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37593-FAF5-4A24-B488-4E3BC7B7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DA9B10-B984-42EC-9714-D558B9ED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27" y="2424456"/>
            <a:ext cx="6772275" cy="3790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EE3BD0-F7F3-40F8-9F72-7A87D2B81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714" y="3234081"/>
            <a:ext cx="3657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55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4B-39A8-4B44-97CE-15144A5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원그래프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4CD8-97C3-48BC-A816-BE3E35F8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Tv</a:t>
            </a:r>
            <a:r>
              <a:rPr lang="ko-KR" altLang="en-US" dirty="0"/>
              <a:t>와 </a:t>
            </a:r>
            <a:r>
              <a:rPr lang="en-US" altLang="ko-KR" dirty="0"/>
              <a:t>Movie</a:t>
            </a:r>
            <a:r>
              <a:rPr lang="ko-KR" altLang="en-US" dirty="0"/>
              <a:t>의 장르내역 비교를 위한 원그래프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497BB-F486-4090-88FC-26686A2B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37593-FAF5-4A24-B488-4E3BC7B7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0D8CAF-4237-4E13-BCB5-61F4961D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6" y="1593476"/>
            <a:ext cx="5638942" cy="3671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078076-414B-447F-BD7B-C1F49702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58" y="1593476"/>
            <a:ext cx="5461609" cy="2615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CFC5BB-8B8A-4B3A-92C5-D5DDB584C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75" y="4114799"/>
            <a:ext cx="5766409" cy="23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6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막대의 폭과 수를 변경하는 경우</a:t>
            </a:r>
            <a:endParaRPr lang="en-US" altLang="ko-KR" dirty="0"/>
          </a:p>
          <a:p>
            <a:pPr lvl="2"/>
            <a:r>
              <a:rPr lang="en-US" altLang="ko-KR" dirty="0"/>
              <a:t>Hist()</a:t>
            </a:r>
            <a:r>
              <a:rPr lang="ko-KR" altLang="en-US" dirty="0"/>
              <a:t>메소드는 데이터 외에 히스토그램 그림에 관한 인수를 부여</a:t>
            </a:r>
            <a:endParaRPr lang="en-US" altLang="ko-KR" dirty="0"/>
          </a:p>
          <a:p>
            <a:pPr lvl="2"/>
            <a:r>
              <a:rPr lang="en-US" altLang="ko-KR" dirty="0" err="1"/>
              <a:t>rwidth</a:t>
            </a:r>
            <a:r>
              <a:rPr lang="en-US" altLang="ko-KR" dirty="0"/>
              <a:t> = </a:t>
            </a:r>
            <a:r>
              <a:rPr lang="ko-KR" altLang="en-US" dirty="0"/>
              <a:t>막대의 폭</a:t>
            </a:r>
            <a:r>
              <a:rPr lang="en-US" altLang="ko-KR" dirty="0"/>
              <a:t>, bins = </a:t>
            </a:r>
            <a:r>
              <a:rPr lang="ko-KR" altLang="en-US" dirty="0"/>
              <a:t>막대의 개수 설정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C42730-E9C2-483F-A6AE-4AD3CCF6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06" y="2462249"/>
            <a:ext cx="5408706" cy="37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3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히스토그램 활용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anime_master.csv </a:t>
            </a:r>
            <a:r>
              <a:rPr lang="ko-KR" altLang="en-US" dirty="0"/>
              <a:t>이용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36D28A-34CE-48EC-B0A8-78A6C0D6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26" y="2158252"/>
            <a:ext cx="8952379" cy="39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평점 시각화</a:t>
            </a:r>
            <a:endParaRPr lang="en-US" altLang="ko-KR" dirty="0"/>
          </a:p>
          <a:p>
            <a:pPr lvl="2"/>
            <a:r>
              <a:rPr lang="ko-KR" altLang="en-US" dirty="0"/>
              <a:t>평점 분포에 대해 </a:t>
            </a:r>
            <a:r>
              <a:rPr lang="en-US" altLang="ko-KR" dirty="0"/>
              <a:t>Matplotlib</a:t>
            </a:r>
            <a:r>
              <a:rPr lang="ko-KR" altLang="en-US" dirty="0"/>
              <a:t>으로 시각화</a:t>
            </a:r>
            <a:endParaRPr lang="en-US" altLang="ko-KR" dirty="0"/>
          </a:p>
          <a:p>
            <a:pPr lvl="2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/>
              <a:t>Series</a:t>
            </a:r>
            <a:r>
              <a:rPr lang="ko-KR" altLang="en-US" dirty="0"/>
              <a:t>을 </a:t>
            </a:r>
            <a:r>
              <a:rPr lang="en-US" altLang="ko-KR" dirty="0"/>
              <a:t>hist()</a:t>
            </a:r>
            <a:r>
              <a:rPr lang="ko-KR" altLang="en-US" dirty="0"/>
              <a:t>메소드의 인수에 넘겨서 출력</a:t>
            </a:r>
            <a:endParaRPr lang="en-US" altLang="ko-KR" dirty="0"/>
          </a:p>
          <a:p>
            <a:pPr lvl="2"/>
            <a:r>
              <a:rPr lang="ko-KR" altLang="en-US" dirty="0"/>
              <a:t>평점이 </a:t>
            </a:r>
            <a:r>
              <a:rPr lang="en-US" altLang="ko-KR" dirty="0"/>
              <a:t>0~10</a:t>
            </a:r>
            <a:r>
              <a:rPr lang="ko-KR" altLang="en-US" dirty="0"/>
              <a:t>이므로 값의 범위를 </a:t>
            </a:r>
            <a:r>
              <a:rPr lang="en-US" altLang="ko-KR" dirty="0"/>
              <a:t>range</a:t>
            </a:r>
            <a:r>
              <a:rPr lang="ko-KR" altLang="en-US" dirty="0"/>
              <a:t>로 지정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32F3F9-6E34-46B5-A196-96A8AAB0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27" y="2943786"/>
            <a:ext cx="5372100" cy="156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198586-9157-43B3-B8FF-39FCE5DA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54" y="2945080"/>
            <a:ext cx="4459381" cy="31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에피소드 수를 이용한 히스토그램 시각화</a:t>
            </a:r>
            <a:endParaRPr lang="en-US" altLang="ko-KR" dirty="0"/>
          </a:p>
          <a:p>
            <a:pPr lvl="2"/>
            <a:r>
              <a:rPr lang="ko-KR" altLang="en-US" dirty="0" err="1"/>
              <a:t>에피소트</a:t>
            </a:r>
            <a:r>
              <a:rPr lang="ko-KR" altLang="en-US" dirty="0"/>
              <a:t> 수는 </a:t>
            </a:r>
            <a:r>
              <a:rPr lang="en-US" altLang="ko-KR" dirty="0"/>
              <a:t>TV</a:t>
            </a:r>
            <a:r>
              <a:rPr lang="ko-KR" altLang="en-US" dirty="0"/>
              <a:t>에 한정해서 </a:t>
            </a:r>
            <a:r>
              <a:rPr lang="ko-KR" altLang="en-US" dirty="0" err="1"/>
              <a:t>시각화되어</a:t>
            </a:r>
            <a:r>
              <a:rPr lang="ko-KR" altLang="en-US" dirty="0"/>
              <a:t> 불균형을 이룸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DA50E2-DA2F-4DC4-BC9B-F0847D2D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222967"/>
            <a:ext cx="5334000" cy="1838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0C3C5E-886D-415B-B6A9-E20A9A0B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2222967"/>
            <a:ext cx="4629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X</a:t>
            </a:r>
            <a:r>
              <a:rPr lang="ko-KR" altLang="en-US" dirty="0"/>
              <a:t>축의 히스토그램 범위 지정을 통해 좀 더 상세하게 확인가능</a:t>
            </a:r>
            <a:endParaRPr lang="en-US" altLang="ko-KR" dirty="0"/>
          </a:p>
          <a:p>
            <a:pPr lvl="2"/>
            <a:r>
              <a:rPr lang="en-US" altLang="ko-KR" dirty="0"/>
              <a:t>TV</a:t>
            </a:r>
            <a:r>
              <a:rPr lang="ko-KR" altLang="en-US" dirty="0"/>
              <a:t>내의 애니메이션 텔레비전 방영 구조상 분량에 따라 구분가능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DAF00B-8161-449D-9443-B277C242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85" y="2082892"/>
            <a:ext cx="5724525" cy="1724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2DB522-4F03-4DD8-8ADD-9322FAF7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082892"/>
            <a:ext cx="4591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7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B567-AA4B-4202-BCC6-808900A4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FC00-B0F0-429C-B114-01E38E29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히스토그램</a:t>
            </a:r>
            <a:endParaRPr lang="en-US" altLang="ko-KR" dirty="0"/>
          </a:p>
          <a:p>
            <a:pPr lvl="1"/>
            <a:r>
              <a:rPr lang="ko-KR" altLang="en-US" dirty="0"/>
              <a:t>수평 히스토그램</a:t>
            </a:r>
            <a:endParaRPr lang="en-US" altLang="ko-KR" dirty="0"/>
          </a:p>
          <a:p>
            <a:pPr lvl="2"/>
            <a:r>
              <a:rPr lang="ko-KR" altLang="en-US" dirty="0"/>
              <a:t>인수 </a:t>
            </a:r>
            <a:r>
              <a:rPr lang="en-US" altLang="ko-KR" dirty="0"/>
              <a:t>orientation</a:t>
            </a:r>
            <a:r>
              <a:rPr lang="ko-KR" altLang="en-US" dirty="0"/>
              <a:t>에 </a:t>
            </a:r>
            <a:r>
              <a:rPr lang="en-US" altLang="ko-KR" dirty="0"/>
              <a:t>horizontal(</a:t>
            </a:r>
            <a:r>
              <a:rPr lang="ko-KR" altLang="en-US" dirty="0"/>
              <a:t>초기는 </a:t>
            </a:r>
            <a:r>
              <a:rPr lang="en-US" altLang="ko-KR" dirty="0"/>
              <a:t>vertical)</a:t>
            </a:r>
            <a:r>
              <a:rPr lang="ko-KR" altLang="en-US" dirty="0"/>
              <a:t>을 지정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B671-7573-4B41-A9AA-4D06CC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7FFF-74DC-4BF9-A10C-D127AB2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F85E05-4800-4C1B-B23D-AE6CC919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75379"/>
            <a:ext cx="5816600" cy="17736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728208-D84B-49C8-809A-B64AEE86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3166502"/>
            <a:ext cx="4676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40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{7E3145CC-67F8-46EC-817C-7C609811B80B}tf78438558_win32</Template>
  <TotalTime>348</TotalTime>
  <Words>1101</Words>
  <Application>Microsoft Office PowerPoint</Application>
  <PresentationFormat>와이드스크린</PresentationFormat>
  <Paragraphs>279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MD이솝체</vt:lpstr>
      <vt:lpstr>맑은 고딕</vt:lpstr>
      <vt:lpstr>맑은 고딕</vt:lpstr>
      <vt:lpstr>Calibri</vt:lpstr>
      <vt:lpstr>Century Gothic</vt:lpstr>
      <vt:lpstr>Garamond</vt:lpstr>
      <vt:lpstr>SavonVTI</vt:lpstr>
      <vt:lpstr>Matplotlib 2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상자수염 그래프</vt:lpstr>
      <vt:lpstr>상자수염 그래프</vt:lpstr>
      <vt:lpstr>상자수염 그래프</vt:lpstr>
      <vt:lpstr>상자수염 그래프</vt:lpstr>
      <vt:lpstr>상자수염 그래프</vt:lpstr>
      <vt:lpstr>상자수염 그래프</vt:lpstr>
      <vt:lpstr>상자수염 그래프</vt:lpstr>
      <vt:lpstr>상자수염 그래프</vt:lpstr>
      <vt:lpstr>상자수염 그래프</vt:lpstr>
      <vt:lpstr>상자수염 그래프</vt:lpstr>
      <vt:lpstr>상자수염 그래프</vt:lpstr>
      <vt:lpstr>상자수염 그래프</vt:lpstr>
      <vt:lpstr>상자수염 그래프</vt:lpstr>
      <vt:lpstr>원그래프</vt:lpstr>
      <vt:lpstr>원그래프</vt:lpstr>
      <vt:lpstr>원그래프</vt:lpstr>
      <vt:lpstr>원그래프</vt:lpstr>
      <vt:lpstr>원그래프</vt:lpstr>
      <vt:lpstr>원그래프</vt:lpstr>
      <vt:lpstr>원그래프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하정</dc:creator>
  <cp:lastModifiedBy>하정</cp:lastModifiedBy>
  <cp:revision>38</cp:revision>
  <dcterms:created xsi:type="dcterms:W3CDTF">2021-07-30T08:29:43Z</dcterms:created>
  <dcterms:modified xsi:type="dcterms:W3CDTF">2021-07-30T14:18:42Z</dcterms:modified>
</cp:coreProperties>
</file>