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62" r:id="rId5"/>
    <p:sldId id="259" r:id="rId6"/>
    <p:sldId id="263" r:id="rId7"/>
    <p:sldId id="260" r:id="rId8"/>
    <p:sldId id="265" r:id="rId9"/>
    <p:sldId id="267" r:id="rId10"/>
    <p:sldId id="268" r:id="rId11"/>
    <p:sldId id="266" r:id="rId12"/>
    <p:sldId id="269" r:id="rId13"/>
    <p:sldId id="270" r:id="rId14"/>
    <p:sldId id="271" r:id="rId15"/>
    <p:sldId id="272" r:id="rId16"/>
    <p:sldId id="274" r:id="rId17"/>
    <p:sldId id="275" r:id="rId18"/>
    <p:sldId id="273" r:id="rId19"/>
    <p:sldId id="276" r:id="rId20"/>
    <p:sldId id="277" r:id="rId21"/>
    <p:sldId id="264" r:id="rId22"/>
    <p:sldId id="26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59960" autoAdjust="0"/>
  </p:normalViewPr>
  <p:slideViewPr>
    <p:cSldViewPr snapToGrid="0">
      <p:cViewPr varScale="1">
        <p:scale>
          <a:sx n="48" d="100"/>
          <a:sy n="48" d="100"/>
        </p:scale>
        <p:origin x="67"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9E47B-4149-4D78-AEA7-6A63220E520D}" type="datetimeFigureOut">
              <a:rPr lang="en-US" smtClean="0"/>
              <a:t>1/21/2016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AD290B-5269-4E99-8A8A-8691B1EB0AE9}" type="slidenum">
              <a:rPr lang="en-US" smtClean="0"/>
              <a:t>‹#›</a:t>
            </a:fld>
            <a:endParaRPr lang="en-US"/>
          </a:p>
        </p:txBody>
      </p:sp>
    </p:spTree>
    <p:extLst>
      <p:ext uri="{BB962C8B-B14F-4D97-AF65-F5344CB8AC3E}">
        <p14:creationId xmlns:p14="http://schemas.microsoft.com/office/powerpoint/2010/main" val="1929439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hipilev.ne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plan to *introduce* a tool called JMH and show how to use it.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say up front that understanding this tool is difficult, and I am by no means an expert on either it or </a:t>
            </a:r>
            <a:r>
              <a:rPr lang="en-US" baseline="0" dirty="0" smtClean="0"/>
              <a:t>– the complex and cryptic internal workings of the JVM</a:t>
            </a:r>
            <a:endParaRPr lang="en-US" dirty="0" smtClean="0"/>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a:t>
            </a:fld>
            <a:endParaRPr lang="en-US"/>
          </a:p>
        </p:txBody>
      </p:sp>
    </p:spTree>
    <p:extLst>
      <p:ext uri="{BB962C8B-B14F-4D97-AF65-F5344CB8AC3E}">
        <p14:creationId xmlns:p14="http://schemas.microsoft.com/office/powerpoint/2010/main" val="1999268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10 times we’ll launch a new JVM to run a loop of 20 + 20 = 40 iterations, each of which will run for a max of 1 second – 400 seconds = 6min 40sec max test time</a:t>
            </a:r>
          </a:p>
          <a:p>
            <a:endParaRPr lang="en-US" baseline="0" dirty="0" smtClean="0"/>
          </a:p>
          <a:p>
            <a:r>
              <a:rPr lang="en-US" baseline="0" dirty="0" smtClean="0"/>
              <a:t>So these can be slow, you probably want to tweak the defaults to tone it down – especially at first, if you’re serious about optimizing, you focus on large differences, right – should be easy to see at much less precise levels of measurement which will let you spend less time waiting for your benchmarks to run.  Then you can iterate and enhance.</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12</a:t>
            </a:fld>
            <a:endParaRPr lang="en-US"/>
          </a:p>
        </p:txBody>
      </p:sp>
    </p:spTree>
    <p:extLst>
      <p:ext uri="{BB962C8B-B14F-4D97-AF65-F5344CB8AC3E}">
        <p14:creationId xmlns:p14="http://schemas.microsoft.com/office/powerpoint/2010/main" val="1739458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Obviously, if you start asking for NS precision</a:t>
            </a:r>
            <a:r>
              <a:rPr lang="en-US" baseline="0" dirty="0" smtClean="0"/>
              <a:t> on a process which takes several milliseconds, no matter how many runs you do, you are not going to get more precise answers – but as I’ve played with JMH, I’ve found the defaults to be too precise</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13</a:t>
            </a:fld>
            <a:endParaRPr lang="en-US"/>
          </a:p>
        </p:txBody>
      </p:sp>
    </p:spTree>
    <p:extLst>
      <p:ext uri="{BB962C8B-B14F-4D97-AF65-F5344CB8AC3E}">
        <p14:creationId xmlns:p14="http://schemas.microsoft.com/office/powerpoint/2010/main" val="1749795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attempt by the makers of JMH (the same people who work on the JIT) to tell the JVM in no uncertain terms to avoid optimizing away the thing you are trying to benchmark.</a:t>
            </a:r>
          </a:p>
          <a:p>
            <a:endParaRPr lang="en-US" baseline="0" dirty="0" smtClean="0"/>
          </a:p>
          <a:p>
            <a:r>
              <a:rPr lang="en-US" dirty="0" smtClean="0"/>
              <a:t>I have no clue what</a:t>
            </a:r>
            <a:r>
              <a:rPr lang="en-US" baseline="0" dirty="0" smtClean="0"/>
              <a:t> this class is doing or why it is doing it.  Looking at the internals – it’s all just voodoo to me.  But the JMH guys, who are the JIT guys, say this is the best way to avoid your code getting optimized away – and its very easy to use.</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16</a:t>
            </a:fld>
            <a:endParaRPr lang="en-US"/>
          </a:p>
        </p:txBody>
      </p:sp>
    </p:spTree>
    <p:extLst>
      <p:ext uri="{BB962C8B-B14F-4D97-AF65-F5344CB8AC3E}">
        <p14:creationId xmlns:p14="http://schemas.microsoft.com/office/powerpoint/2010/main" val="3515685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17</a:t>
            </a:fld>
            <a:endParaRPr lang="en-US"/>
          </a:p>
        </p:txBody>
      </p:sp>
    </p:spTree>
    <p:extLst>
      <p:ext uri="{BB962C8B-B14F-4D97-AF65-F5344CB8AC3E}">
        <p14:creationId xmlns:p14="http://schemas.microsoft.com/office/powerpoint/2010/main" val="1383870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18</a:t>
            </a:fld>
            <a:endParaRPr lang="en-US"/>
          </a:p>
        </p:txBody>
      </p:sp>
    </p:spTree>
    <p:extLst>
      <p:ext uri="{BB962C8B-B14F-4D97-AF65-F5344CB8AC3E}">
        <p14:creationId xmlns:p14="http://schemas.microsoft.com/office/powerpoint/2010/main" val="1269356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clearly see the effects of dead-code elimination and constant folding. The only meaningful measurement of distance() is when the value is being consumed by JMH (using the </a:t>
            </a:r>
            <a:r>
              <a:rPr lang="en-US" dirty="0" err="1" smtClean="0"/>
              <a:t>bBlackhole</a:t>
            </a:r>
            <a:r>
              <a:rPr lang="en-US" dirty="0" smtClean="0"/>
              <a:t>) and the</a:t>
            </a:r>
            <a:r>
              <a:rPr lang="en-US" baseline="0" dirty="0" smtClean="0"/>
              <a:t> </a:t>
            </a:r>
            <a:r>
              <a:rPr lang="en-US" dirty="0" smtClean="0"/>
              <a:t>parameters are passed through field values of a @State class. </a:t>
            </a:r>
          </a:p>
          <a:p>
            <a:endParaRPr lang="en-US" dirty="0" smtClean="0"/>
          </a:p>
          <a:p>
            <a:r>
              <a:rPr lang="en-US" dirty="0" smtClean="0"/>
              <a:t>All other cases are meaningless</a:t>
            </a:r>
            <a:r>
              <a:rPr lang="en-US" baseline="0" dirty="0" smtClean="0"/>
              <a:t> – they are similar to measuring </a:t>
            </a:r>
            <a:r>
              <a:rPr lang="en-US" dirty="0" smtClean="0"/>
              <a:t>the performance </a:t>
            </a:r>
            <a:r>
              <a:rPr lang="en-US" smtClean="0"/>
              <a:t>of benchmarking a </a:t>
            </a:r>
            <a:r>
              <a:rPr lang="en-US" dirty="0" smtClean="0"/>
              <a:t>constant double or an empty void-returning method.</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20</a:t>
            </a:fld>
            <a:endParaRPr lang="en-US"/>
          </a:p>
        </p:txBody>
      </p:sp>
    </p:spTree>
    <p:extLst>
      <p:ext uri="{BB962C8B-B14F-4D97-AF65-F5344CB8AC3E}">
        <p14:creationId xmlns:p14="http://schemas.microsoft.com/office/powerpoint/2010/main" val="543214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than micro and concurrent, JMH is a general-purpose benchmarking harness also possibly useful for larger benchmarks, too.  Emphasis is on using it</a:t>
            </a:r>
            <a:r>
              <a:rPr lang="en-US" baseline="0" dirty="0" smtClean="0"/>
              <a:t> for MICRO benchmarks – i.e., which version of a method is faster</a:t>
            </a:r>
          </a:p>
          <a:p>
            <a:endParaRPr lang="en-US" b="1" baseline="0" dirty="0" smtClean="0"/>
          </a:p>
          <a:p>
            <a:r>
              <a:rPr lang="en-US" b="1" dirty="0" smtClean="0"/>
              <a:t>“Its distinctive advantage </a:t>
            </a:r>
            <a:r>
              <a:rPr lang="en-US" dirty="0" smtClean="0"/>
              <a:t>over other frameworks is that it is developed by the same guys in Oracle who implement the JIT. In particular I want to mention </a:t>
            </a:r>
            <a:r>
              <a:rPr lang="en-US" dirty="0" smtClean="0">
                <a:hlinkClick r:id="rId3"/>
              </a:rPr>
              <a:t>Aleksey </a:t>
            </a:r>
            <a:r>
              <a:rPr lang="en-US" dirty="0" err="1" smtClean="0">
                <a:hlinkClick r:id="rId3"/>
              </a:rPr>
              <a:t>Shipilev</a:t>
            </a:r>
            <a:r>
              <a:rPr lang="en-US" dirty="0" smtClean="0">
                <a:hlinkClick r:id="rId3"/>
              </a:rPr>
              <a:t> and his brilliant blog</a:t>
            </a:r>
            <a:r>
              <a:rPr lang="en-US" dirty="0" smtClean="0"/>
              <a:t>. </a:t>
            </a:r>
            <a:r>
              <a:rPr lang="en-US" b="1" dirty="0" smtClean="0"/>
              <a:t>JMH is likely to be in sync with the latest Oracle JRE changes, which makes its results very reliable. “</a:t>
            </a:r>
            <a:endParaRPr lang="en-US" b="1" dirty="0"/>
          </a:p>
        </p:txBody>
      </p:sp>
      <p:sp>
        <p:nvSpPr>
          <p:cNvPr id="4" name="Slide Number Placeholder 3"/>
          <p:cNvSpPr>
            <a:spLocks noGrp="1"/>
          </p:cNvSpPr>
          <p:nvPr>
            <p:ph type="sldNum" sz="quarter" idx="10"/>
          </p:nvPr>
        </p:nvSpPr>
        <p:spPr/>
        <p:txBody>
          <a:bodyPr/>
          <a:lstStyle/>
          <a:p>
            <a:fld id="{CFAD290B-5269-4E99-8A8A-8691B1EB0AE9}" type="slidenum">
              <a:rPr lang="en-US" smtClean="0"/>
              <a:t>3</a:t>
            </a:fld>
            <a:endParaRPr lang="en-US"/>
          </a:p>
        </p:txBody>
      </p:sp>
    </p:spTree>
    <p:extLst>
      <p:ext uri="{BB962C8B-B14F-4D97-AF65-F5344CB8AC3E}">
        <p14:creationId xmlns:p14="http://schemas.microsoft.com/office/powerpoint/2010/main" val="1811639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Setup is somewhat difficult because - </a:t>
            </a:r>
          </a:p>
          <a:p>
            <a:r>
              <a:rPr lang="en-US" dirty="0" smtClean="0"/>
              <a:t>In all cases, the key to using JMH is enabling the annotation- or bytecode-processors to generate the synthetic benchmark code</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4</a:t>
            </a:fld>
            <a:endParaRPr lang="en-US"/>
          </a:p>
        </p:txBody>
      </p:sp>
    </p:spTree>
    <p:extLst>
      <p:ext uri="{BB962C8B-B14F-4D97-AF65-F5344CB8AC3E}">
        <p14:creationId xmlns:p14="http://schemas.microsoft.com/office/powerpoint/2010/main" val="3160364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separate project business is </a:t>
            </a:r>
            <a:r>
              <a:rPr lang="en-US" dirty="0" smtClean="0"/>
              <a:t>JMH</a:t>
            </a:r>
            <a:r>
              <a:rPr lang="en-US" baseline="0" dirty="0" smtClean="0"/>
              <a:t> is trying to ensure that </a:t>
            </a:r>
            <a:r>
              <a:rPr lang="en-US" dirty="0" smtClean="0"/>
              <a:t>the benchmarks are </a:t>
            </a:r>
            <a:r>
              <a:rPr lang="en-US" b="1" dirty="0" smtClean="0"/>
              <a:t>correctly initialized and produce reliable results</a:t>
            </a:r>
            <a:r>
              <a:rPr lang="en-US" dirty="0" smtClean="0"/>
              <a:t>. </a:t>
            </a:r>
          </a:p>
          <a:p>
            <a:endParaRPr lang="en-US" dirty="0" smtClean="0"/>
          </a:p>
          <a:p>
            <a:r>
              <a:rPr lang="en-US" dirty="0" smtClean="0"/>
              <a:t>Because </a:t>
            </a:r>
            <a:r>
              <a:rPr lang="en-US" dirty="0" err="1" smtClean="0"/>
              <a:t>Gradle</a:t>
            </a:r>
            <a:r>
              <a:rPr lang="en-US" dirty="0" smtClean="0"/>
              <a:t> is</a:t>
            </a:r>
            <a:r>
              <a:rPr lang="en-US" baseline="0" dirty="0" smtClean="0"/>
              <a:t> several hundred times better than JMH, I’ve setup a simple </a:t>
            </a:r>
            <a:r>
              <a:rPr lang="en-US" baseline="0" dirty="0" err="1" smtClean="0"/>
              <a:t>Gradle</a:t>
            </a:r>
            <a:r>
              <a:rPr lang="en-US" baseline="0" dirty="0" smtClean="0"/>
              <a:t> project which will run JMH for you – all you have to do is add your code to the </a:t>
            </a:r>
            <a:r>
              <a:rPr lang="en-US" baseline="0" dirty="0" err="1" smtClean="0"/>
              <a:t>src</a:t>
            </a:r>
            <a:r>
              <a:rPr lang="en-US" baseline="0" dirty="0" smtClean="0"/>
              <a:t>/</a:t>
            </a:r>
            <a:r>
              <a:rPr lang="en-US" baseline="0" dirty="0" err="1" smtClean="0"/>
              <a:t>jmh</a:t>
            </a:r>
            <a:r>
              <a:rPr lang="en-US" baseline="0" dirty="0" smtClean="0"/>
              <a:t>/java folder, and run.</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possible to run benchmarks from within an existing project, and even from within an IDE, however setup is more complex and the results are less reliable.</a:t>
            </a:r>
          </a:p>
        </p:txBody>
      </p:sp>
      <p:sp>
        <p:nvSpPr>
          <p:cNvPr id="4" name="Slide Number Placeholder 3"/>
          <p:cNvSpPr>
            <a:spLocks noGrp="1"/>
          </p:cNvSpPr>
          <p:nvPr>
            <p:ph type="sldNum" sz="quarter" idx="10"/>
          </p:nvPr>
        </p:nvSpPr>
        <p:spPr/>
        <p:txBody>
          <a:bodyPr/>
          <a:lstStyle/>
          <a:p>
            <a:fld id="{CFAD290B-5269-4E99-8A8A-8691B1EB0AE9}" type="slidenum">
              <a:rPr lang="en-US" smtClean="0"/>
              <a:t>5</a:t>
            </a:fld>
            <a:endParaRPr lang="en-US"/>
          </a:p>
        </p:txBody>
      </p:sp>
    </p:spTree>
    <p:extLst>
      <p:ext uri="{BB962C8B-B14F-4D97-AF65-F5344CB8AC3E}">
        <p14:creationId xmlns:p14="http://schemas.microsoft.com/office/powerpoint/2010/main" val="278153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dealing with large projects, it is customary to keep the benchmarks in a separate subproject, which then depends on the tested modules via the usual build dependencies.</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6</a:t>
            </a:fld>
            <a:endParaRPr lang="en-US"/>
          </a:p>
        </p:txBody>
      </p:sp>
    </p:spTree>
    <p:extLst>
      <p:ext uri="{BB962C8B-B14F-4D97-AF65-F5344CB8AC3E}">
        <p14:creationId xmlns:p14="http://schemas.microsoft.com/office/powerpoint/2010/main" val="335560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default m</a:t>
            </a:r>
            <a:r>
              <a:rPr lang="en-US" dirty="0" smtClean="0"/>
              <a:t>ax</a:t>
            </a:r>
            <a:r>
              <a:rPr lang="en-US" baseline="0" dirty="0" smtClean="0"/>
              <a:t> of 1 second – shows the emphasis on “micro”-benchmarks.</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7</a:t>
            </a:fld>
            <a:endParaRPr lang="en-US"/>
          </a:p>
        </p:txBody>
      </p:sp>
    </p:spTree>
    <p:extLst>
      <p:ext uri="{BB962C8B-B14F-4D97-AF65-F5344CB8AC3E}">
        <p14:creationId xmlns:p14="http://schemas.microsoft.com/office/powerpoint/2010/main" val="1668912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Results of running</a:t>
            </a:r>
            <a:r>
              <a:rPr lang="en-US" baseline="0" dirty="0" smtClean="0"/>
              <a:t> JMH are written to /build/reports – which is the default </a:t>
            </a:r>
            <a:r>
              <a:rPr lang="en-US" baseline="0" dirty="0" err="1" smtClean="0"/>
              <a:t>Gradle</a:t>
            </a:r>
            <a:r>
              <a:rPr lang="en-US" baseline="0" dirty="0" smtClean="0"/>
              <a:t> report output directory – /</a:t>
            </a:r>
            <a:r>
              <a:rPr lang="en-US" baseline="0" dirty="0" err="1" smtClean="0"/>
              <a:t>jmh</a:t>
            </a:r>
            <a:r>
              <a:rPr lang="en-US" baseline="0" dirty="0" smtClean="0"/>
              <a:t>/human.txt for human-readable output</a:t>
            </a:r>
            <a:endParaRPr lang="en-US" dirty="0" smtClean="0"/>
          </a:p>
          <a:p>
            <a:endParaRPr lang="en-US" dirty="0" smtClean="0"/>
          </a:p>
          <a:p>
            <a:r>
              <a:rPr lang="en-US" dirty="0" smtClean="0"/>
              <a:t>Alternately,</a:t>
            </a:r>
            <a:r>
              <a:rPr lang="en-US" baseline="0" dirty="0" smtClean="0"/>
              <a:t> this runner is setup as a Visual Studio Code project – which is in many ways a nicer editor/runner than eclipse for this sort of thing – I’d use eclipse for heavy java development, but for managing the project and running it, </a:t>
            </a:r>
            <a:r>
              <a:rPr lang="en-US" baseline="0" dirty="0" err="1" smtClean="0"/>
              <a:t>VSCode</a:t>
            </a:r>
            <a:r>
              <a:rPr lang="en-US" baseline="0" dirty="0" smtClean="0"/>
              <a:t> is nicer.  It calls out to </a:t>
            </a:r>
            <a:r>
              <a:rPr lang="en-US" baseline="0" dirty="0" err="1" smtClean="0"/>
              <a:t>Gradle</a:t>
            </a:r>
            <a:r>
              <a:rPr lang="en-US" baseline="0" dirty="0" smtClean="0"/>
              <a:t>.</a:t>
            </a:r>
          </a:p>
          <a:p>
            <a:r>
              <a:rPr lang="en-US" b="1" baseline="0" dirty="0" smtClean="0"/>
              <a:t>Ctrl-Shift-R </a:t>
            </a:r>
            <a:r>
              <a:rPr lang="en-US" b="0" baseline="0" dirty="0" smtClean="0"/>
              <a:t>to run tasks – </a:t>
            </a:r>
            <a:r>
              <a:rPr lang="en-US" b="0" baseline="0" dirty="0" err="1" smtClean="0"/>
              <a:t>jmh</a:t>
            </a:r>
            <a:r>
              <a:rPr lang="en-US" b="0" baseline="0" dirty="0" smtClean="0"/>
              <a:t> task</a:t>
            </a:r>
            <a:endParaRPr lang="en-US" b="1" baseline="0" dirty="0" smtClean="0"/>
          </a:p>
          <a:p>
            <a:r>
              <a:rPr lang="en-US" b="0" baseline="0" dirty="0" smtClean="0"/>
              <a:t>Bindings defined in hidden .</a:t>
            </a:r>
            <a:r>
              <a:rPr lang="en-US" b="0" baseline="0" dirty="0" err="1" smtClean="0"/>
              <a:t>vscode</a:t>
            </a:r>
            <a:r>
              <a:rPr lang="en-US" b="0" baseline="0" dirty="0" smtClean="0"/>
              <a:t> directory</a:t>
            </a:r>
          </a:p>
        </p:txBody>
      </p:sp>
      <p:sp>
        <p:nvSpPr>
          <p:cNvPr id="4" name="Slide Number Placeholder 3"/>
          <p:cNvSpPr>
            <a:spLocks noGrp="1"/>
          </p:cNvSpPr>
          <p:nvPr>
            <p:ph type="sldNum" sz="quarter" idx="10"/>
          </p:nvPr>
        </p:nvSpPr>
        <p:spPr/>
        <p:txBody>
          <a:bodyPr/>
          <a:lstStyle/>
          <a:p>
            <a:fld id="{CFAD290B-5269-4E99-8A8A-8691B1EB0AE9}" type="slidenum">
              <a:rPr lang="en-US" smtClean="0"/>
              <a:t>8</a:t>
            </a:fld>
            <a:endParaRPr lang="en-US"/>
          </a:p>
        </p:txBody>
      </p:sp>
    </p:spTree>
    <p:extLst>
      <p:ext uri="{BB962C8B-B14F-4D97-AF65-F5344CB8AC3E}">
        <p14:creationId xmlns:p14="http://schemas.microsoft.com/office/powerpoint/2010/main" val="1506391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Aim is that</a:t>
            </a:r>
            <a:r>
              <a:rPr lang="en-US" baseline="0" dirty="0" smtClean="0"/>
              <a:t> if you run twice on the same machine – without making major changes to that machine’s software or hardware, you can meaningfully compare output.</a:t>
            </a:r>
          </a:p>
          <a:p>
            <a:endParaRPr lang="en-US" baseline="0" dirty="0" smtClean="0"/>
          </a:p>
          <a:p>
            <a:r>
              <a:rPr lang="en-US" baseline="0" dirty="0" smtClean="0"/>
              <a:t>The output shows the result of each run – the warmups and the test iterations for each @Benchmark annotated method</a:t>
            </a:r>
          </a:p>
          <a:p>
            <a:endParaRPr lang="en-US" baseline="0" dirty="0" smtClean="0"/>
          </a:p>
          <a:p>
            <a:r>
              <a:rPr lang="en-US" baseline="0" dirty="0" smtClean="0"/>
              <a:t>Output is in operations/sec – so higher is faster (this is a default, you can also output in other modes)</a:t>
            </a:r>
          </a:p>
          <a:p>
            <a:endParaRPr lang="en-US" baseline="0" dirty="0" smtClean="0"/>
          </a:p>
          <a:p>
            <a:r>
              <a:rPr lang="en-US" baseline="0" dirty="0" smtClean="0"/>
              <a:t>Benchmark mode defaults to throughput THRPT in output. Available modes are: [Throughput/</a:t>
            </a:r>
            <a:r>
              <a:rPr lang="en-US" baseline="0" dirty="0" err="1" smtClean="0"/>
              <a:t>thrpt</a:t>
            </a:r>
            <a:r>
              <a:rPr lang="en-US" baseline="0" dirty="0" smtClean="0"/>
              <a:t>, </a:t>
            </a:r>
            <a:r>
              <a:rPr lang="en-US" baseline="0" dirty="0" err="1" smtClean="0"/>
              <a:t>AverageTime</a:t>
            </a:r>
            <a:r>
              <a:rPr lang="en-US" baseline="0" dirty="0" smtClean="0"/>
              <a:t>/</a:t>
            </a:r>
            <a:r>
              <a:rPr lang="en-US" baseline="0" dirty="0" err="1" smtClean="0"/>
              <a:t>avgt</a:t>
            </a:r>
            <a:r>
              <a:rPr lang="en-US" baseline="0" dirty="0" smtClean="0"/>
              <a:t>, </a:t>
            </a:r>
            <a:r>
              <a:rPr lang="en-US" baseline="0" dirty="0" err="1" smtClean="0"/>
              <a:t>SampleTime</a:t>
            </a:r>
            <a:r>
              <a:rPr lang="en-US" baseline="0" dirty="0" smtClean="0"/>
              <a:t>/sample, </a:t>
            </a:r>
            <a:r>
              <a:rPr lang="en-US" baseline="0" dirty="0" err="1" smtClean="0"/>
              <a:t>SingleShotTime</a:t>
            </a:r>
            <a:r>
              <a:rPr lang="en-US" baseline="0" dirty="0" smtClean="0"/>
              <a:t>/</a:t>
            </a:r>
            <a:r>
              <a:rPr lang="en-US" baseline="0" dirty="0" err="1" smtClean="0"/>
              <a:t>ss</a:t>
            </a:r>
            <a:r>
              <a:rPr lang="en-US" baseline="0" dirty="0" smtClean="0"/>
              <a:t>, All/all] – </a:t>
            </a:r>
            <a:r>
              <a:rPr lang="en-US" baseline="0" dirty="0" err="1" smtClean="0"/>
              <a:t>thrpt</a:t>
            </a:r>
            <a:r>
              <a:rPr lang="en-US" baseline="0" dirty="0" smtClean="0"/>
              <a:t> seems to be the easiest to compare intuitively which is why it’s the default – the difference between 300 and 400 M is more meaningful to us than the different between .000003 and .000004 seconds, or whatever</a:t>
            </a:r>
          </a:p>
          <a:p>
            <a:endParaRPr lang="en-US" baseline="0" dirty="0" smtClean="0"/>
          </a:p>
          <a:p>
            <a:r>
              <a:rPr lang="en-US" baseline="0" dirty="0" smtClean="0"/>
              <a:t>One other thing useful to note in the output is the ETA it prints prior to each benchmark, so if you watch the file while JMH is running during a long-running process it will attempt to guess at when its going to finish – useful if you’re comparing lots of benchmarks</a:t>
            </a:r>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9</a:t>
            </a:fld>
            <a:endParaRPr lang="en-US"/>
          </a:p>
        </p:txBody>
      </p:sp>
    </p:spTree>
    <p:extLst>
      <p:ext uri="{BB962C8B-B14F-4D97-AF65-F5344CB8AC3E}">
        <p14:creationId xmlns:p14="http://schemas.microsoft.com/office/powerpoint/2010/main" val="1157746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 baseline benchmark that gives us a reference on returning an </a:t>
            </a:r>
            <a:r>
              <a:rPr lang="en-US" dirty="0" err="1" smtClean="0"/>
              <a:t>int</a:t>
            </a:r>
            <a:r>
              <a:rPr lang="en-US" dirty="0" smtClean="0"/>
              <a:t> value.   So we can subtract</a:t>
            </a:r>
            <a:r>
              <a:rPr lang="en-US" baseline="0" dirty="0" smtClean="0"/>
              <a:t> this from the cost of the sum method</a:t>
            </a:r>
            <a:endParaRPr lang="en-US" dirty="0" smtClean="0"/>
          </a:p>
          <a:p>
            <a:endParaRPr lang="en-US" dirty="0" smtClean="0"/>
          </a:p>
          <a:p>
            <a:r>
              <a:rPr lang="en-US" dirty="0" smtClean="0"/>
              <a:t>JMH takes care of reusing return values so as to defeat dead-code elimination. We also return the value of field x; because the value can be changed from a large number of sources, the virtual machine is unlikely to attempt constant folding optimizations. The code of sum is very similar.</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11</a:t>
            </a:fld>
            <a:endParaRPr lang="en-US"/>
          </a:p>
        </p:txBody>
      </p:sp>
    </p:spTree>
    <p:extLst>
      <p:ext uri="{BB962C8B-B14F-4D97-AF65-F5344CB8AC3E}">
        <p14:creationId xmlns:p14="http://schemas.microsoft.com/office/powerpoint/2010/main" val="335753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9CBC56-3CF8-4B9B-874C-BFFEBE1619EE}"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75802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9CBC56-3CF8-4B9B-874C-BFFEBE1619EE}"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292658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9CBC56-3CF8-4B9B-874C-BFFEBE1619EE}"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136088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9CBC56-3CF8-4B9B-874C-BFFEBE1619EE}"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138223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9CBC56-3CF8-4B9B-874C-BFFEBE1619EE}"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196284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9CBC56-3CF8-4B9B-874C-BFFEBE1619EE}"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425945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9CBC56-3CF8-4B9B-874C-BFFEBE1619EE}" type="datetimeFigureOut">
              <a:rPr lang="en-US" smtClean="0"/>
              <a:t>1/21/2016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332400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9CBC56-3CF8-4B9B-874C-BFFEBE1619EE}" type="datetimeFigureOut">
              <a:rPr lang="en-US" smtClean="0"/>
              <a:t>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709120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CBC56-3CF8-4B9B-874C-BFFEBE1619EE}" type="datetimeFigureOut">
              <a:rPr lang="en-US" smtClean="0"/>
              <a:t>1/21/2016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2437388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9CBC56-3CF8-4B9B-874C-BFFEBE1619EE}"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1149134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9CBC56-3CF8-4B9B-874C-BFFEBE1619EE}"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2999901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9CBC56-3CF8-4B9B-874C-BFFEBE1619EE}" type="datetimeFigureOut">
              <a:rPr lang="en-US" smtClean="0"/>
              <a:t>1/21/2016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A115A-D3C7-4B03-8FA8-52375C9B2D07}" type="slidenum">
              <a:rPr lang="en-US" smtClean="0"/>
              <a:t>‹#›</a:t>
            </a:fld>
            <a:endParaRPr lang="en-US"/>
          </a:p>
        </p:txBody>
      </p:sp>
    </p:spTree>
    <p:extLst>
      <p:ext uri="{BB962C8B-B14F-4D97-AF65-F5344CB8AC3E}">
        <p14:creationId xmlns:p14="http://schemas.microsoft.com/office/powerpoint/2010/main" val="455309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hg.openjdk.java.net/code-tools/jmh/file/tip/jmh-samples/src/main/java/org/openjdk/jmh/sampl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java-performance.info/jmh/" TargetMode="External"/><Relationship Id="rId2" Type="http://schemas.openxmlformats.org/officeDocument/2006/relationships/hyperlink" Target="http://www.oracle.com/technetwork/articles/java/architect-benchmarking-2266277.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openjdk.java.net/projects/code-tools/jm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maven.apache.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melix/jmh-gradle-plugin"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elix/jmh-gradle-plugin#configuration-option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 Introdu</a:t>
            </a:r>
            <a:r>
              <a:rPr lang="en-US" dirty="0" smtClean="0"/>
              <a:t>ction to JVM </a:t>
            </a:r>
            <a:r>
              <a:rPr lang="en-US" dirty="0" err="1" smtClean="0"/>
              <a:t>Microbenchmarking</a:t>
            </a:r>
            <a:r>
              <a:rPr lang="en-US" dirty="0" smtClean="0"/>
              <a:t> with </a:t>
            </a:r>
            <a:r>
              <a:rPr lang="en-US" dirty="0" smtClean="0"/>
              <a:t>JMH</a:t>
            </a:r>
            <a:endParaRPr lang="en-US" dirty="0"/>
          </a:p>
        </p:txBody>
      </p:sp>
      <p:sp>
        <p:nvSpPr>
          <p:cNvPr id="3" name="Subtitle 2"/>
          <p:cNvSpPr>
            <a:spLocks noGrp="1"/>
          </p:cNvSpPr>
          <p:nvPr>
            <p:ph type="subTitle" idx="1"/>
          </p:nvPr>
        </p:nvSpPr>
        <p:spPr/>
        <p:txBody>
          <a:bodyPr/>
          <a:lstStyle/>
          <a:p>
            <a:r>
              <a:rPr lang="en-US" dirty="0" smtClean="0"/>
              <a:t>Tom Tresansky</a:t>
            </a:r>
          </a:p>
          <a:p>
            <a:r>
              <a:rPr lang="en-US" dirty="0" smtClean="0"/>
              <a:t>February 2016</a:t>
            </a:r>
            <a:endParaRPr lang="en-US" dirty="0"/>
          </a:p>
        </p:txBody>
      </p:sp>
    </p:spTree>
    <p:extLst>
      <p:ext uri="{BB962C8B-B14F-4D97-AF65-F5344CB8AC3E}">
        <p14:creationId xmlns:p14="http://schemas.microsoft.com/office/powerpoint/2010/main" val="3176314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JVM/JMH Configuration </a:t>
            </a:r>
            <a:endParaRPr lang="en-US" dirty="0"/>
          </a:p>
        </p:txBody>
      </p:sp>
      <p:sp>
        <p:nvSpPr>
          <p:cNvPr id="3" name="Content Placeholder 2"/>
          <p:cNvSpPr>
            <a:spLocks noGrp="1"/>
          </p:cNvSpPr>
          <p:nvPr>
            <p:ph idx="1"/>
          </p:nvPr>
        </p:nvSpPr>
        <p:spPr/>
        <p:txBody>
          <a:bodyPr/>
          <a:lstStyle/>
          <a:p>
            <a:r>
              <a:rPr lang="en-US" dirty="0" smtClean="0"/>
              <a:t>Like many annotations – most specific wins</a:t>
            </a:r>
          </a:p>
          <a:p>
            <a:pPr lvl="1"/>
            <a:r>
              <a:rPr lang="en-US" dirty="0" smtClean="0"/>
              <a:t>Defaults in </a:t>
            </a:r>
            <a:r>
              <a:rPr lang="en-US" dirty="0" err="1" smtClean="0"/>
              <a:t>build.gradle</a:t>
            </a:r>
            <a:r>
              <a:rPr lang="en-US" dirty="0" smtClean="0"/>
              <a:t> file for all </a:t>
            </a:r>
            <a:r>
              <a:rPr lang="en-US" dirty="0" err="1" smtClean="0"/>
              <a:t>jmh</a:t>
            </a:r>
            <a:r>
              <a:rPr lang="en-US" dirty="0" smtClean="0"/>
              <a:t> benchmarks</a:t>
            </a:r>
          </a:p>
          <a:p>
            <a:pPr lvl="1"/>
            <a:r>
              <a:rPr lang="en-US" dirty="0" smtClean="0"/>
              <a:t>Override at class level (benchmark class) with JMH annotations</a:t>
            </a:r>
          </a:p>
          <a:p>
            <a:pPr lvl="1"/>
            <a:r>
              <a:rPr lang="en-US" dirty="0" smtClean="0"/>
              <a:t>Override at method level (@Benchmark method) with other JMH annotations</a:t>
            </a:r>
          </a:p>
          <a:p>
            <a:r>
              <a:rPr lang="en-US" dirty="0" smtClean="0"/>
              <a:t>Both JMH and many relevant JVM options</a:t>
            </a:r>
            <a:endParaRPr lang="en-US" dirty="0"/>
          </a:p>
        </p:txBody>
      </p:sp>
    </p:spTree>
    <p:extLst>
      <p:ext uri="{BB962C8B-B14F-4D97-AF65-F5344CB8AC3E}">
        <p14:creationId xmlns:p14="http://schemas.microsoft.com/office/powerpoint/2010/main" val="1241904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a:t>
            </a:r>
            <a:endParaRPr lang="en-US" dirty="0"/>
          </a:p>
        </p:txBody>
      </p:sp>
      <p:sp>
        <p:nvSpPr>
          <p:cNvPr id="3" name="Content Placeholder 2"/>
          <p:cNvSpPr>
            <a:spLocks noGrp="1"/>
          </p:cNvSpPr>
          <p:nvPr>
            <p:ph idx="1"/>
          </p:nvPr>
        </p:nvSpPr>
        <p:spPr/>
        <p:txBody>
          <a:bodyPr/>
          <a:lstStyle/>
          <a:p>
            <a:r>
              <a:rPr lang="en-US" dirty="0" smtClean="0"/>
              <a:t>Goal – measure the cost of an addition</a:t>
            </a:r>
          </a:p>
          <a:p>
            <a:r>
              <a:rPr lang="en-US" dirty="0" smtClean="0"/>
              <a:t>Baseline method – cost</a:t>
            </a:r>
            <a:r>
              <a:rPr lang="en-US" dirty="0"/>
              <a:t> </a:t>
            </a:r>
            <a:r>
              <a:rPr lang="en-US" dirty="0" smtClean="0"/>
              <a:t>of a method call doing everything EXCEPT the addition</a:t>
            </a:r>
          </a:p>
          <a:p>
            <a:r>
              <a:rPr lang="en-US" dirty="0" smtClean="0"/>
              <a:t>Returning values from @Benchmark methods is important</a:t>
            </a:r>
          </a:p>
          <a:p>
            <a:pPr lvl="1"/>
            <a:r>
              <a:rPr lang="en-US" dirty="0" smtClean="0"/>
              <a:t>Without it VM is very likely to optimize away the method calls completely</a:t>
            </a:r>
          </a:p>
          <a:p>
            <a:r>
              <a:rPr lang="en-US" dirty="0" smtClean="0"/>
              <a:t>Configuring benchmarks via annotations rather than </a:t>
            </a:r>
            <a:r>
              <a:rPr lang="en-US" dirty="0" err="1" smtClean="0"/>
              <a:t>Gradle</a:t>
            </a:r>
            <a:r>
              <a:rPr lang="en-US" dirty="0" smtClean="0"/>
              <a:t> properties</a:t>
            </a:r>
          </a:p>
          <a:p>
            <a:r>
              <a:rPr lang="en-US" dirty="0" smtClean="0"/>
              <a:t>The @State annotation tells JMH to keep x and y thread-scoped (more on this later)</a:t>
            </a:r>
          </a:p>
        </p:txBody>
      </p:sp>
    </p:spTree>
    <p:extLst>
      <p:ext uri="{BB962C8B-B14F-4D97-AF65-F5344CB8AC3E}">
        <p14:creationId xmlns:p14="http://schemas.microsoft.com/office/powerpoint/2010/main" val="27271999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Repetition</a:t>
            </a:r>
            <a:endParaRPr lang="en-US" dirty="0"/>
          </a:p>
        </p:txBody>
      </p:sp>
      <p:sp>
        <p:nvSpPr>
          <p:cNvPr id="3" name="Content Placeholder 2"/>
          <p:cNvSpPr>
            <a:spLocks noGrp="1"/>
          </p:cNvSpPr>
          <p:nvPr>
            <p:ph idx="1"/>
          </p:nvPr>
        </p:nvSpPr>
        <p:spPr/>
        <p:txBody>
          <a:bodyPr/>
          <a:lstStyle/>
          <a:p>
            <a:r>
              <a:rPr lang="en-US" dirty="0" smtClean="0"/>
              <a:t>Fork (default = 10)</a:t>
            </a:r>
          </a:p>
          <a:p>
            <a:pPr lvl="1"/>
            <a:r>
              <a:rPr lang="en-US" dirty="0" smtClean="0"/>
              <a:t>Warmup Iterations (default = 20 @ 1 second each)</a:t>
            </a:r>
          </a:p>
          <a:p>
            <a:pPr lvl="1"/>
            <a:r>
              <a:rPr lang="en-US" dirty="0" smtClean="0"/>
              <a:t>Test iterations (default = 20 @ 1 second each)</a:t>
            </a:r>
          </a:p>
          <a:p>
            <a:r>
              <a:rPr lang="en-US" dirty="0" smtClean="0"/>
              <a:t>More repetitions = greater accuracy</a:t>
            </a:r>
          </a:p>
          <a:p>
            <a:r>
              <a:rPr lang="en-US" dirty="0" smtClean="0"/>
              <a:t>Probably want to tone it down to begin</a:t>
            </a:r>
            <a:endParaRPr lang="en-US" dirty="0"/>
          </a:p>
        </p:txBody>
      </p:sp>
    </p:spTree>
    <p:extLst>
      <p:ext uri="{BB962C8B-B14F-4D97-AF65-F5344CB8AC3E}">
        <p14:creationId xmlns:p14="http://schemas.microsoft.com/office/powerpoint/2010/main" val="3528842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 of resolution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2606" y="1690688"/>
            <a:ext cx="6986788" cy="4650581"/>
          </a:xfrm>
        </p:spPr>
      </p:pic>
    </p:spTree>
    <p:extLst>
      <p:ext uri="{BB962C8B-B14F-4D97-AF65-F5344CB8AC3E}">
        <p14:creationId xmlns:p14="http://schemas.microsoft.com/office/powerpoint/2010/main" val="26474262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66432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32500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Blackhole</a:t>
            </a:r>
            <a:endParaRPr lang="en-US" dirty="0"/>
          </a:p>
        </p:txBody>
      </p:sp>
      <p:sp>
        <p:nvSpPr>
          <p:cNvPr id="3" name="Content Placeholder 2"/>
          <p:cNvSpPr>
            <a:spLocks noGrp="1"/>
          </p:cNvSpPr>
          <p:nvPr>
            <p:ph idx="1"/>
          </p:nvPr>
        </p:nvSpPr>
        <p:spPr/>
        <p:txBody>
          <a:bodyPr>
            <a:normAutofit lnSpcReduction="10000"/>
          </a:bodyPr>
          <a:lstStyle/>
          <a:p>
            <a:r>
              <a:rPr lang="en-US" dirty="0" err="1" smtClean="0"/>
              <a:t>org.openjdk.jmh.infra.Blackhole</a:t>
            </a:r>
            <a:endParaRPr lang="en-US" dirty="0" smtClean="0"/>
          </a:p>
          <a:p>
            <a:r>
              <a:rPr lang="en-US" dirty="0" smtClean="0"/>
              <a:t>Avoid possibility of dead code elimination</a:t>
            </a:r>
          </a:p>
          <a:p>
            <a:pPr lvl="1"/>
            <a:r>
              <a:rPr lang="en-US" dirty="0" smtClean="0"/>
              <a:t>Provides consume(Object x) methods – send your method’s output here </a:t>
            </a:r>
          </a:p>
          <a:p>
            <a:pPr lvl="1"/>
            <a:r>
              <a:rPr lang="en-US" dirty="0" smtClean="0"/>
              <a:t>Instances are </a:t>
            </a:r>
            <a:r>
              <a:rPr lang="en-US" dirty="0"/>
              <a:t>a</a:t>
            </a:r>
            <a:r>
              <a:rPr lang="en-US" dirty="0" smtClean="0"/>
              <a:t>utomatically injected into your @Benchmark method calls as arguments</a:t>
            </a:r>
            <a:endParaRPr lang="en-US" dirty="0"/>
          </a:p>
          <a:p>
            <a:r>
              <a:rPr lang="en-US" i="1" dirty="0" err="1" smtClean="0"/>
              <a:t>Blackhole</a:t>
            </a:r>
            <a:r>
              <a:rPr lang="en-US" i="1" dirty="0" smtClean="0"/>
              <a:t> </a:t>
            </a:r>
            <a:r>
              <a:rPr lang="en-US" i="1" dirty="0"/>
              <a:t>"consumes" the values, conceiving no information to JIT whether </a:t>
            </a:r>
            <a:r>
              <a:rPr lang="en-US" i="1" dirty="0" smtClean="0"/>
              <a:t>the </a:t>
            </a:r>
            <a:r>
              <a:rPr lang="en-US" i="1" dirty="0"/>
              <a:t>value is actually used afterwards. This can save from the dead-code </a:t>
            </a:r>
            <a:r>
              <a:rPr lang="en-US" i="1" dirty="0" smtClean="0"/>
              <a:t>elimination </a:t>
            </a:r>
            <a:r>
              <a:rPr lang="en-US" i="1" dirty="0"/>
              <a:t>of the computations resulting in the given values</a:t>
            </a:r>
            <a:r>
              <a:rPr lang="en-US" i="1" dirty="0" smtClean="0"/>
              <a:t>.</a:t>
            </a:r>
          </a:p>
          <a:p>
            <a:r>
              <a:rPr lang="en-US" dirty="0" smtClean="0"/>
              <a:t>But how does it work?</a:t>
            </a:r>
          </a:p>
          <a:p>
            <a:pPr lvl="1"/>
            <a:r>
              <a:rPr lang="en-US" dirty="0" smtClean="0"/>
              <a:t>???????????????</a:t>
            </a:r>
            <a:endParaRPr lang="en-US" dirty="0"/>
          </a:p>
        </p:txBody>
      </p:sp>
    </p:spTree>
    <p:extLst>
      <p:ext uri="{BB962C8B-B14F-4D97-AF65-F5344CB8AC3E}">
        <p14:creationId xmlns:p14="http://schemas.microsoft.com/office/powerpoint/2010/main" val="3674696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Blackhole</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59605" y="1690688"/>
            <a:ext cx="4872789" cy="4872789"/>
          </a:xfrm>
        </p:spPr>
      </p:pic>
    </p:spTree>
    <p:extLst>
      <p:ext uri="{BB962C8B-B14F-4D97-AF65-F5344CB8AC3E}">
        <p14:creationId xmlns:p14="http://schemas.microsoft.com/office/powerpoint/2010/main" val="4050977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Blackhole</a:t>
            </a:r>
            <a:endParaRPr lang="en-US" dirty="0"/>
          </a:p>
        </p:txBody>
      </p:sp>
      <p:sp>
        <p:nvSpPr>
          <p:cNvPr id="3" name="Content Placeholder 2"/>
          <p:cNvSpPr>
            <a:spLocks noGrp="1"/>
          </p:cNvSpPr>
          <p:nvPr>
            <p:ph idx="1"/>
          </p:nvPr>
        </p:nvSpPr>
        <p:spPr/>
        <p:txBody>
          <a:bodyPr/>
          <a:lstStyle/>
          <a:p>
            <a:r>
              <a:rPr lang="en-US" dirty="0" smtClean="0"/>
              <a:t>Outsmart the JIT</a:t>
            </a:r>
          </a:p>
          <a:p>
            <a:r>
              <a:rPr lang="en-US" dirty="0" smtClean="0"/>
              <a:t>Make certain it can’t tell a value isn’t used afterwards…by using it</a:t>
            </a:r>
            <a:endParaRPr lang="en-US" dirty="0"/>
          </a:p>
        </p:txBody>
      </p:sp>
    </p:spTree>
    <p:extLst>
      <p:ext uri="{BB962C8B-B14F-4D97-AF65-F5344CB8AC3E}">
        <p14:creationId xmlns:p14="http://schemas.microsoft.com/office/powerpoint/2010/main" val="602434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2</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52817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Morals of Demo 01</a:t>
            </a:r>
            <a:endParaRPr lang="en-US" dirty="0"/>
          </a:p>
        </p:txBody>
      </p:sp>
      <p:sp>
        <p:nvSpPr>
          <p:cNvPr id="3" name="Content Placeholder 2"/>
          <p:cNvSpPr>
            <a:spLocks noGrp="1"/>
          </p:cNvSpPr>
          <p:nvPr>
            <p:ph idx="1"/>
          </p:nvPr>
        </p:nvSpPr>
        <p:spPr/>
        <p:txBody>
          <a:bodyPr/>
          <a:lstStyle/>
          <a:p>
            <a:r>
              <a:rPr lang="en-US" dirty="0" smtClean="0"/>
              <a:t>Writing simple benchmarks which yield meaningful results is very difficult</a:t>
            </a:r>
          </a:p>
          <a:p>
            <a:r>
              <a:rPr lang="en-US" dirty="0" smtClean="0"/>
              <a:t>Stop Watch benchmarking is rarely meaningful</a:t>
            </a:r>
          </a:p>
          <a:p>
            <a:r>
              <a:rPr lang="en-US" dirty="0" smtClean="0"/>
              <a:t>The cause of much of this difficulty is the VM’s optimizations</a:t>
            </a:r>
            <a:endParaRPr lang="en-US" dirty="0"/>
          </a:p>
        </p:txBody>
      </p:sp>
    </p:spTree>
    <p:extLst>
      <p:ext uri="{BB962C8B-B14F-4D97-AF65-F5344CB8AC3E}">
        <p14:creationId xmlns:p14="http://schemas.microsoft.com/office/powerpoint/2010/main" val="14040851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2 - Results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511131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Considerations</a:t>
            </a:r>
            <a:endParaRPr lang="en-US" dirty="0"/>
          </a:p>
        </p:txBody>
      </p:sp>
      <p:sp>
        <p:nvSpPr>
          <p:cNvPr id="3" name="Content Placeholder 2"/>
          <p:cNvSpPr>
            <a:spLocks noGrp="1"/>
          </p:cNvSpPr>
          <p:nvPr>
            <p:ph idx="1"/>
          </p:nvPr>
        </p:nvSpPr>
        <p:spPr/>
        <p:txBody>
          <a:bodyPr/>
          <a:lstStyle/>
          <a:p>
            <a:r>
              <a:rPr lang="en-US" b="1" dirty="0"/>
              <a:t>JMH annotations </a:t>
            </a:r>
            <a:r>
              <a:rPr lang="en-US" b="1" dirty="0" err="1"/>
              <a:t>Javadocs</a:t>
            </a:r>
            <a:r>
              <a:rPr lang="en-US" b="1" dirty="0"/>
              <a:t> and Samples are essential </a:t>
            </a:r>
            <a:r>
              <a:rPr lang="en-US" b="1" dirty="0" smtClean="0"/>
              <a:t>reading</a:t>
            </a:r>
            <a:endParaRPr lang="en-US" dirty="0" smtClean="0"/>
          </a:p>
          <a:p>
            <a:pPr lvl="1"/>
            <a:r>
              <a:rPr lang="en-US" dirty="0" smtClean="0"/>
              <a:t>Follow </a:t>
            </a:r>
            <a:r>
              <a:rPr lang="en-US" dirty="0"/>
              <a:t>the </a:t>
            </a:r>
            <a:r>
              <a:rPr lang="en-US" dirty="0">
                <a:hlinkClick r:id="rId2"/>
              </a:rPr>
              <a:t>JMH samples</a:t>
            </a:r>
            <a:r>
              <a:rPr lang="en-US" dirty="0"/>
              <a:t> to get familiar with the API, use cases, culprits, and pitfalls </a:t>
            </a:r>
          </a:p>
          <a:p>
            <a:r>
              <a:rPr lang="en-US" b="1" dirty="0" smtClean="0"/>
              <a:t>Your </a:t>
            </a:r>
            <a:r>
              <a:rPr lang="en-US" b="1" dirty="0"/>
              <a:t>benchmarks should be </a:t>
            </a:r>
            <a:r>
              <a:rPr lang="en-US" b="1" dirty="0" smtClean="0"/>
              <a:t>peer-reviewed</a:t>
            </a:r>
            <a:endParaRPr lang="en-US" dirty="0" smtClean="0"/>
          </a:p>
          <a:p>
            <a:pPr lvl="1"/>
            <a:r>
              <a:rPr lang="en-US" dirty="0" smtClean="0"/>
              <a:t>JMH does </a:t>
            </a:r>
            <a:r>
              <a:rPr lang="en-US" b="1" dirty="0" smtClean="0"/>
              <a:t>NOT</a:t>
            </a:r>
            <a:r>
              <a:rPr lang="en-US" dirty="0" smtClean="0"/>
              <a:t> magically </a:t>
            </a:r>
            <a:r>
              <a:rPr lang="en-US" dirty="0"/>
              <a:t>free you from considering benchmarking </a:t>
            </a:r>
            <a:r>
              <a:rPr lang="en-US" dirty="0" smtClean="0"/>
              <a:t>pitfalls</a:t>
            </a:r>
          </a:p>
          <a:p>
            <a:pPr lvl="1"/>
            <a:r>
              <a:rPr lang="en-US" dirty="0" smtClean="0"/>
              <a:t>“We </a:t>
            </a:r>
            <a:r>
              <a:rPr lang="en-US" dirty="0"/>
              <a:t>only promise to make avoiding them easier, not </a:t>
            </a:r>
            <a:r>
              <a:rPr lang="en-US" dirty="0" smtClean="0"/>
              <a:t>avoid </a:t>
            </a:r>
            <a:r>
              <a:rPr lang="en-US" dirty="0"/>
              <a:t>them completely</a:t>
            </a:r>
            <a:r>
              <a:rPr lang="en-US" dirty="0" smtClean="0"/>
              <a:t>.”</a:t>
            </a:r>
            <a:endParaRPr lang="en-US" dirty="0"/>
          </a:p>
          <a:p>
            <a:endParaRPr lang="en-US" dirty="0"/>
          </a:p>
        </p:txBody>
      </p:sp>
    </p:spTree>
    <p:extLst>
      <p:ext uri="{BB962C8B-B14F-4D97-AF65-F5344CB8AC3E}">
        <p14:creationId xmlns:p14="http://schemas.microsoft.com/office/powerpoint/2010/main" val="3475315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www.oracle.com/technetwork/articles/java/architect-benchmarking-2266277.html</a:t>
            </a:r>
            <a:endParaRPr lang="en-US" dirty="0" smtClean="0"/>
          </a:p>
          <a:p>
            <a:pPr lvl="1"/>
            <a:r>
              <a:rPr lang="en-US" dirty="0" smtClean="0"/>
              <a:t>The basis for this whole presentation</a:t>
            </a:r>
          </a:p>
          <a:p>
            <a:pPr lvl="1"/>
            <a:endParaRPr lang="en-US" dirty="0" smtClean="0"/>
          </a:p>
          <a:p>
            <a:r>
              <a:rPr lang="en-US" dirty="0" smtClean="0"/>
              <a:t>Background</a:t>
            </a:r>
            <a:endParaRPr lang="en-US" dirty="0"/>
          </a:p>
          <a:p>
            <a:pPr lvl="1"/>
            <a:r>
              <a:rPr lang="en-US" dirty="0">
                <a:hlinkClick r:id="rId3"/>
              </a:rPr>
              <a:t>http://java-performance.info/jmh/</a:t>
            </a:r>
            <a:endParaRPr lang="en-US" dirty="0"/>
          </a:p>
        </p:txBody>
      </p:sp>
    </p:spTree>
    <p:extLst>
      <p:ext uri="{BB962C8B-B14F-4D97-AF65-F5344CB8AC3E}">
        <p14:creationId xmlns:p14="http://schemas.microsoft.com/office/powerpoint/2010/main" val="1280026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JMH</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hlinkClick r:id="rId3"/>
              </a:rPr>
              <a:t>http://openjdk.java.net/projects/code-tools/jmh/</a:t>
            </a:r>
            <a:endParaRPr lang="en-US" dirty="0" smtClean="0"/>
          </a:p>
          <a:p>
            <a:r>
              <a:rPr lang="en-US" dirty="0" smtClean="0"/>
              <a:t>Solid foundation for writing and running benchmarks whose results are “not always erroneous due to unwanted VM optimizations”</a:t>
            </a:r>
          </a:p>
          <a:p>
            <a:pPr lvl="1"/>
            <a:r>
              <a:rPr lang="en-US" dirty="0" smtClean="0"/>
              <a:t>Does not prevent all pitfalls, but can at least mitigate MOST of them</a:t>
            </a:r>
          </a:p>
          <a:p>
            <a:r>
              <a:rPr lang="en-US" dirty="0" err="1" smtClean="0"/>
              <a:t>OpenJDK</a:t>
            </a:r>
            <a:r>
              <a:rPr lang="en-US" dirty="0" smtClean="0"/>
              <a:t> project</a:t>
            </a:r>
          </a:p>
          <a:p>
            <a:pPr lvl="1"/>
            <a:r>
              <a:rPr lang="en-US" dirty="0"/>
              <a:t>http://mvnrepository.com/artifact/org.openjdk.jmh/jmh-core</a:t>
            </a:r>
            <a:endParaRPr lang="en-US" dirty="0" smtClean="0"/>
          </a:p>
          <a:p>
            <a:pPr lvl="1"/>
            <a:r>
              <a:rPr lang="en-US" dirty="0" smtClean="0"/>
              <a:t>Active development (1.11.2 released October 2015)</a:t>
            </a:r>
          </a:p>
          <a:p>
            <a:pPr lvl="1"/>
            <a:r>
              <a:rPr lang="en-US" dirty="0" smtClean="0"/>
              <a:t>Developed by same guys in Oracle who maintain the JIT</a:t>
            </a:r>
          </a:p>
          <a:p>
            <a:r>
              <a:rPr lang="en-US" dirty="0" err="1"/>
              <a:t>Microbenchmarks</a:t>
            </a:r>
            <a:r>
              <a:rPr lang="en-US" dirty="0"/>
              <a:t> – benchmarks which stress a particular piece of code, NOT an entire application stack</a:t>
            </a:r>
          </a:p>
          <a:p>
            <a:r>
              <a:rPr lang="en-US" dirty="0" smtClean="0"/>
              <a:t>Concurrent benchmarks</a:t>
            </a:r>
          </a:p>
          <a:p>
            <a:endParaRPr lang="en-US" dirty="0"/>
          </a:p>
        </p:txBody>
      </p:sp>
    </p:spTree>
    <p:extLst>
      <p:ext uri="{BB962C8B-B14F-4D97-AF65-F5344CB8AC3E}">
        <p14:creationId xmlns:p14="http://schemas.microsoft.com/office/powerpoint/2010/main" val="30335108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 How it Works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17836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 Setup</a:t>
            </a:r>
            <a:endParaRPr lang="en-US" dirty="0"/>
          </a:p>
        </p:txBody>
      </p:sp>
      <p:sp>
        <p:nvSpPr>
          <p:cNvPr id="3" name="Content Placeholder 2"/>
          <p:cNvSpPr>
            <a:spLocks noGrp="1"/>
          </p:cNvSpPr>
          <p:nvPr>
            <p:ph idx="1"/>
          </p:nvPr>
        </p:nvSpPr>
        <p:spPr/>
        <p:txBody>
          <a:bodyPr>
            <a:normAutofit fontScale="92500"/>
          </a:bodyPr>
          <a:lstStyle/>
          <a:p>
            <a:r>
              <a:rPr lang="en-US" dirty="0" smtClean="0"/>
              <a:t>Setup as a Maven project</a:t>
            </a:r>
          </a:p>
          <a:p>
            <a:pPr lvl="1"/>
            <a:r>
              <a:rPr lang="en-US" dirty="0" smtClean="0"/>
              <a:t>“</a:t>
            </a:r>
            <a:r>
              <a:rPr lang="en-US" dirty="0"/>
              <a:t>The recommended way to run a JMH benchmark is to use </a:t>
            </a:r>
            <a:r>
              <a:rPr lang="en-US" dirty="0">
                <a:hlinkClick r:id="rId3"/>
              </a:rPr>
              <a:t>Maven</a:t>
            </a:r>
            <a:r>
              <a:rPr lang="en-US" dirty="0"/>
              <a:t> to setup a standalone project that depends on the jar files of your </a:t>
            </a:r>
            <a:r>
              <a:rPr lang="en-US" dirty="0" smtClean="0"/>
              <a:t>application”</a:t>
            </a:r>
          </a:p>
          <a:p>
            <a:r>
              <a:rPr lang="en-US" dirty="0" smtClean="0"/>
              <a:t>#$*@ Maven – use </a:t>
            </a:r>
            <a:r>
              <a:rPr lang="en-US" dirty="0" err="1" smtClean="0"/>
              <a:t>Gradle</a:t>
            </a:r>
            <a:r>
              <a:rPr lang="en-US" dirty="0" smtClean="0"/>
              <a:t> instead	</a:t>
            </a:r>
          </a:p>
          <a:p>
            <a:pPr lvl="1"/>
            <a:r>
              <a:rPr lang="en-US" dirty="0">
                <a:hlinkClick r:id="rId4"/>
              </a:rPr>
              <a:t>https://</a:t>
            </a:r>
            <a:r>
              <a:rPr lang="en-US" dirty="0" smtClean="0">
                <a:hlinkClick r:id="rId4"/>
              </a:rPr>
              <a:t>github.com/melix/jmh-gradle-plugin</a:t>
            </a:r>
            <a:endParaRPr lang="en-US" dirty="0" smtClean="0"/>
          </a:p>
          <a:p>
            <a:pPr lvl="1"/>
            <a:r>
              <a:rPr lang="en-US" dirty="0" smtClean="0"/>
              <a:t>“The </a:t>
            </a:r>
            <a:r>
              <a:rPr lang="en-US" dirty="0" err="1"/>
              <a:t>jmh</a:t>
            </a:r>
            <a:r>
              <a:rPr lang="en-US" dirty="0"/>
              <a:t> plugin makes it easy to test existing sources without having to create a separate project for this</a:t>
            </a:r>
            <a:r>
              <a:rPr lang="en-US" dirty="0" smtClean="0"/>
              <a:t>.”</a:t>
            </a:r>
            <a:endParaRPr lang="en-US" dirty="0"/>
          </a:p>
          <a:p>
            <a:r>
              <a:rPr lang="en-US" dirty="0" smtClean="0"/>
              <a:t>Runner project already setup – just add the code you want to benchmark</a:t>
            </a:r>
          </a:p>
          <a:p>
            <a:pPr lvl="1"/>
            <a:r>
              <a:rPr lang="en-US" dirty="0" smtClean="0"/>
              <a:t>Type “</a:t>
            </a:r>
            <a:r>
              <a:rPr lang="en-US" dirty="0" err="1" smtClean="0"/>
              <a:t>gradle</a:t>
            </a:r>
            <a:r>
              <a:rPr lang="en-US" dirty="0" smtClean="0"/>
              <a:t> </a:t>
            </a:r>
            <a:r>
              <a:rPr lang="en-US" dirty="0" err="1" smtClean="0"/>
              <a:t>jmh</a:t>
            </a:r>
            <a:r>
              <a:rPr lang="en-US" dirty="0" smtClean="0"/>
              <a:t>” and then wait for results</a:t>
            </a:r>
          </a:p>
          <a:p>
            <a:r>
              <a:rPr lang="en-US" dirty="0" smtClean="0"/>
              <a:t>Possible to run within an existing project, within an IDE</a:t>
            </a:r>
          </a:p>
          <a:p>
            <a:pPr lvl="1"/>
            <a:r>
              <a:rPr lang="en-US" dirty="0" smtClean="0"/>
              <a:t>Not recommended</a:t>
            </a:r>
          </a:p>
        </p:txBody>
      </p:sp>
    </p:spTree>
    <p:extLst>
      <p:ext uri="{BB962C8B-B14F-4D97-AF65-F5344CB8AC3E}">
        <p14:creationId xmlns:p14="http://schemas.microsoft.com/office/powerpoint/2010/main" val="3570349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JMH – </a:t>
            </a:r>
            <a:r>
              <a:rPr lang="en-US" dirty="0" smtClean="0"/>
              <a:t>Setup (2)</a:t>
            </a:r>
            <a:endParaRPr lang="en-US" dirty="0"/>
          </a:p>
        </p:txBody>
      </p:sp>
      <p:sp>
        <p:nvSpPr>
          <p:cNvPr id="3" name="Content Placeholder 2"/>
          <p:cNvSpPr>
            <a:spLocks noGrp="1"/>
          </p:cNvSpPr>
          <p:nvPr>
            <p:ph idx="1"/>
          </p:nvPr>
        </p:nvSpPr>
        <p:spPr/>
        <p:txBody>
          <a:bodyPr/>
          <a:lstStyle/>
          <a:p>
            <a:r>
              <a:rPr lang="en-US" dirty="0" smtClean="0"/>
              <a:t>Keep code and benchmarks separate</a:t>
            </a:r>
          </a:p>
          <a:p>
            <a:r>
              <a:rPr lang="en-US" dirty="0" smtClean="0"/>
              <a:t>In </a:t>
            </a:r>
            <a:r>
              <a:rPr lang="en-US" dirty="0" err="1" smtClean="0"/>
              <a:t>Gradle</a:t>
            </a:r>
            <a:r>
              <a:rPr lang="en-US" dirty="0" smtClean="0"/>
              <a:t>/Maven – split into 2 separate source trees</a:t>
            </a:r>
            <a:endParaRPr lang="en-US" dirty="0"/>
          </a:p>
          <a:p>
            <a:pPr lvl="1"/>
            <a:r>
              <a:rPr lang="en-US" dirty="0"/>
              <a:t>/</a:t>
            </a:r>
            <a:r>
              <a:rPr lang="en-US" dirty="0" err="1" smtClean="0"/>
              <a:t>src</a:t>
            </a:r>
            <a:r>
              <a:rPr lang="en-US" dirty="0" smtClean="0"/>
              <a:t>/main/java</a:t>
            </a:r>
          </a:p>
          <a:p>
            <a:pPr lvl="2"/>
            <a:r>
              <a:rPr lang="en-US" dirty="0" smtClean="0"/>
              <a:t>Application code</a:t>
            </a:r>
          </a:p>
          <a:p>
            <a:pPr lvl="1"/>
            <a:r>
              <a:rPr lang="en-US" dirty="0" smtClean="0"/>
              <a:t>/</a:t>
            </a:r>
            <a:r>
              <a:rPr lang="en-US" dirty="0" err="1" smtClean="0"/>
              <a:t>src</a:t>
            </a:r>
            <a:r>
              <a:rPr lang="en-US" dirty="0" smtClean="0"/>
              <a:t>/</a:t>
            </a:r>
            <a:r>
              <a:rPr lang="en-US" dirty="0" err="1" smtClean="0"/>
              <a:t>jmh</a:t>
            </a:r>
            <a:r>
              <a:rPr lang="en-US" dirty="0" smtClean="0"/>
              <a:t>/java</a:t>
            </a:r>
          </a:p>
          <a:p>
            <a:pPr lvl="2"/>
            <a:r>
              <a:rPr lang="en-US" dirty="0" smtClean="0"/>
              <a:t>Benchmark code</a:t>
            </a:r>
          </a:p>
          <a:p>
            <a:r>
              <a:rPr lang="en-US" dirty="0" smtClean="0"/>
              <a:t>Or build a benchmark project which depends on your application jar(s)</a:t>
            </a:r>
          </a:p>
        </p:txBody>
      </p:sp>
    </p:spTree>
    <p:extLst>
      <p:ext uri="{BB962C8B-B14F-4D97-AF65-F5344CB8AC3E}">
        <p14:creationId xmlns:p14="http://schemas.microsoft.com/office/powerpoint/2010/main" val="324309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 Defaults</a:t>
            </a:r>
            <a:endParaRPr lang="en-US" dirty="0"/>
          </a:p>
        </p:txBody>
      </p:sp>
      <p:sp>
        <p:nvSpPr>
          <p:cNvPr id="3" name="Content Placeholder 2"/>
          <p:cNvSpPr>
            <a:spLocks noGrp="1"/>
          </p:cNvSpPr>
          <p:nvPr>
            <p:ph idx="1"/>
          </p:nvPr>
        </p:nvSpPr>
        <p:spPr/>
        <p:txBody>
          <a:bodyPr/>
          <a:lstStyle/>
          <a:p>
            <a:r>
              <a:rPr lang="en-US" dirty="0" smtClean="0"/>
              <a:t>Each benchmark run 20 warm-up rounds (max 1 second each)</a:t>
            </a:r>
          </a:p>
          <a:p>
            <a:r>
              <a:rPr lang="en-US" dirty="0" smtClean="0"/>
              <a:t>Then 20 measurement rounds (max 1 second each)</a:t>
            </a:r>
          </a:p>
          <a:p>
            <a:r>
              <a:rPr lang="en-US" dirty="0" smtClean="0"/>
              <a:t>Launches a new JVM 10 times for running each benchmark</a:t>
            </a:r>
          </a:p>
          <a:p>
            <a:r>
              <a:rPr lang="en-US" dirty="0" smtClean="0"/>
              <a:t>Command line flags and source annotations can customize this per benchmark</a:t>
            </a:r>
          </a:p>
          <a:p>
            <a:pPr lvl="1"/>
            <a:r>
              <a:rPr lang="en-US" dirty="0" smtClean="0"/>
              <a:t>Running through </a:t>
            </a:r>
            <a:r>
              <a:rPr lang="en-US" dirty="0" err="1" smtClean="0"/>
              <a:t>Gradle</a:t>
            </a:r>
            <a:r>
              <a:rPr lang="en-US" dirty="0" smtClean="0"/>
              <a:t> – configurable in build script</a:t>
            </a:r>
          </a:p>
          <a:p>
            <a:pPr lvl="1"/>
            <a:r>
              <a:rPr lang="en-US" dirty="0">
                <a:hlinkClick r:id="rId3"/>
              </a:rPr>
              <a:t>https://</a:t>
            </a:r>
            <a:r>
              <a:rPr lang="en-US" dirty="0" smtClean="0">
                <a:hlinkClick r:id="rId3"/>
              </a:rPr>
              <a:t>github.com/melix/jmh-gradle-plugin#configuration-options</a:t>
            </a:r>
            <a:endParaRPr lang="en-US" dirty="0" smtClean="0"/>
          </a:p>
          <a:p>
            <a:pPr lvl="1"/>
            <a:endParaRPr lang="en-US" dirty="0"/>
          </a:p>
        </p:txBody>
      </p:sp>
    </p:spTree>
    <p:extLst>
      <p:ext uri="{BB962C8B-B14F-4D97-AF65-F5344CB8AC3E}">
        <p14:creationId xmlns:p14="http://schemas.microsoft.com/office/powerpoint/2010/main" val="2162986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 Hello World</a:t>
            </a:r>
            <a:endParaRPr lang="en-US" dirty="0"/>
          </a:p>
        </p:txBody>
      </p:sp>
      <p:sp>
        <p:nvSpPr>
          <p:cNvPr id="3" name="Content Placeholder 2"/>
          <p:cNvSpPr>
            <a:spLocks noGrp="1"/>
          </p:cNvSpPr>
          <p:nvPr>
            <p:ph idx="1"/>
          </p:nvPr>
        </p:nvSpPr>
        <p:spPr/>
        <p:txBody>
          <a:bodyPr/>
          <a:lstStyle/>
          <a:p>
            <a:r>
              <a:rPr lang="en-US" dirty="0" smtClean="0"/>
              <a:t>JMH-Runner project is self-contained example</a:t>
            </a:r>
          </a:p>
          <a:p>
            <a:r>
              <a:rPr lang="en-US" dirty="0" smtClean="0"/>
              <a:t>Output in build/reports/</a:t>
            </a:r>
            <a:r>
              <a:rPr lang="en-US" dirty="0" err="1" smtClean="0"/>
              <a:t>jmh</a:t>
            </a:r>
            <a:r>
              <a:rPr lang="en-US" dirty="0" smtClean="0"/>
              <a:t>/human.txt</a:t>
            </a:r>
            <a:endParaRPr lang="en-US" dirty="0"/>
          </a:p>
        </p:txBody>
      </p:sp>
    </p:spTree>
    <p:extLst>
      <p:ext uri="{BB962C8B-B14F-4D97-AF65-F5344CB8AC3E}">
        <p14:creationId xmlns:p14="http://schemas.microsoft.com/office/powerpoint/2010/main" val="1353279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JMH Output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doc\sample-human.txt</a:t>
            </a:r>
          </a:p>
          <a:p>
            <a:r>
              <a:rPr lang="en-US" dirty="0" smtClean="0"/>
              <a:t>Configuration Info</a:t>
            </a:r>
          </a:p>
          <a:p>
            <a:pPr lvl="1"/>
            <a:r>
              <a:rPr lang="en-US" dirty="0" smtClean="0"/>
              <a:t>JMH, JVM version</a:t>
            </a:r>
          </a:p>
          <a:p>
            <a:pPr lvl="1"/>
            <a:r>
              <a:rPr lang="en-US" dirty="0" smtClean="0"/>
              <a:t>JVM Configuration</a:t>
            </a:r>
          </a:p>
          <a:p>
            <a:pPr lvl="1"/>
            <a:r>
              <a:rPr lang="en-US" dirty="0" smtClean="0"/>
              <a:t>JMH Configuration</a:t>
            </a:r>
          </a:p>
          <a:p>
            <a:r>
              <a:rPr lang="en-US" dirty="0" smtClean="0"/>
              <a:t>Profiling Results</a:t>
            </a:r>
          </a:p>
          <a:p>
            <a:pPr lvl="1"/>
            <a:r>
              <a:rPr lang="en-US" dirty="0" smtClean="0"/>
              <a:t>Operations / second (default output mode) </a:t>
            </a:r>
          </a:p>
          <a:p>
            <a:pPr lvl="1"/>
            <a:r>
              <a:rPr lang="en-US" dirty="0" smtClean="0"/>
              <a:t>Computed statistics (min, </a:t>
            </a:r>
            <a:r>
              <a:rPr lang="en-US" dirty="0" err="1" smtClean="0"/>
              <a:t>avg</a:t>
            </a:r>
            <a:r>
              <a:rPr lang="en-US" dirty="0" smtClean="0"/>
              <a:t>, max, </a:t>
            </a:r>
            <a:r>
              <a:rPr lang="en-US" dirty="0" err="1" smtClean="0"/>
              <a:t>stdev</a:t>
            </a:r>
            <a:r>
              <a:rPr lang="en-US" dirty="0" smtClean="0"/>
              <a:t>, confidence interval)</a:t>
            </a:r>
          </a:p>
          <a:p>
            <a:r>
              <a:rPr lang="en-US" dirty="0" smtClean="0"/>
              <a:t>What’s missing?</a:t>
            </a:r>
          </a:p>
          <a:p>
            <a:pPr lvl="1"/>
            <a:r>
              <a:rPr lang="en-US" dirty="0" smtClean="0"/>
              <a:t>OS</a:t>
            </a:r>
          </a:p>
          <a:p>
            <a:pPr lvl="1"/>
            <a:r>
              <a:rPr lang="en-US" dirty="0" smtClean="0"/>
              <a:t>Hardware</a:t>
            </a:r>
          </a:p>
          <a:p>
            <a:pPr lvl="1"/>
            <a:r>
              <a:rPr lang="en-US" dirty="0" smtClean="0"/>
              <a:t>System Load</a:t>
            </a:r>
            <a:endParaRPr lang="en-US" dirty="0"/>
          </a:p>
        </p:txBody>
      </p:sp>
    </p:spTree>
    <p:extLst>
      <p:ext uri="{BB962C8B-B14F-4D97-AF65-F5344CB8AC3E}">
        <p14:creationId xmlns:p14="http://schemas.microsoft.com/office/powerpoint/2010/main" val="3822949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1689</Words>
  <Application>Microsoft Office PowerPoint</Application>
  <PresentationFormat>Widescreen</PresentationFormat>
  <Paragraphs>163</Paragraphs>
  <Slides>22</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An Introduction to JVM Microbenchmarking with JMH</vt:lpstr>
      <vt:lpstr>The Morals of Demo 01</vt:lpstr>
      <vt:lpstr>Enter JMH</vt:lpstr>
      <vt:lpstr>JMH – How it Works</vt:lpstr>
      <vt:lpstr>JMH – Setup</vt:lpstr>
      <vt:lpstr>JMH – Setup (2)</vt:lpstr>
      <vt:lpstr>JMH – Defaults</vt:lpstr>
      <vt:lpstr>JMH – Hello World</vt:lpstr>
      <vt:lpstr>Sample JMH Output</vt:lpstr>
      <vt:lpstr>Setting JVM/JMH Configuration </vt:lpstr>
      <vt:lpstr>Demo 1</vt:lpstr>
      <vt:lpstr>Levels of Repetition</vt:lpstr>
      <vt:lpstr>Limits of resolution</vt:lpstr>
      <vt:lpstr>PowerPoint Presentation</vt:lpstr>
      <vt:lpstr>@State</vt:lpstr>
      <vt:lpstr>Blackhole</vt:lpstr>
      <vt:lpstr>Blackhole</vt:lpstr>
      <vt:lpstr>@Blackhole</vt:lpstr>
      <vt:lpstr>Demo 2</vt:lpstr>
      <vt:lpstr>Demo 2 - Results</vt:lpstr>
      <vt:lpstr>Further Considerations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Tresansky</dc:creator>
  <cp:lastModifiedBy>Thomas Tresansky</cp:lastModifiedBy>
  <cp:revision>28</cp:revision>
  <dcterms:created xsi:type="dcterms:W3CDTF">2016-01-05T17:36:25Z</dcterms:created>
  <dcterms:modified xsi:type="dcterms:W3CDTF">2016-01-21T15:30:12Z</dcterms:modified>
</cp:coreProperties>
</file>