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88" r:id="rId3"/>
    <p:sldId id="291" r:id="rId4"/>
    <p:sldId id="292" r:id="rId5"/>
    <p:sldId id="294" r:id="rId6"/>
    <p:sldId id="293" r:id="rId7"/>
    <p:sldId id="295" r:id="rId8"/>
    <p:sldId id="290" r:id="rId9"/>
    <p:sldId id="257" r:id="rId10"/>
    <p:sldId id="296" r:id="rId11"/>
    <p:sldId id="298" r:id="rId12"/>
    <p:sldId id="297" r:id="rId13"/>
    <p:sldId id="299" r:id="rId14"/>
    <p:sldId id="300" r:id="rId15"/>
    <p:sldId id="289" r:id="rId16"/>
    <p:sldId id="258" r:id="rId17"/>
    <p:sldId id="262" r:id="rId18"/>
    <p:sldId id="259" r:id="rId19"/>
    <p:sldId id="263" r:id="rId20"/>
    <p:sldId id="301" r:id="rId21"/>
    <p:sldId id="260" r:id="rId22"/>
    <p:sldId id="270" r:id="rId23"/>
    <p:sldId id="267" r:id="rId24"/>
    <p:sldId id="268" r:id="rId25"/>
    <p:sldId id="266" r:id="rId26"/>
    <p:sldId id="302" r:id="rId27"/>
    <p:sldId id="271" r:id="rId28"/>
    <p:sldId id="272" r:id="rId29"/>
    <p:sldId id="281" r:id="rId30"/>
    <p:sldId id="278" r:id="rId31"/>
    <p:sldId id="280" r:id="rId32"/>
    <p:sldId id="274" r:id="rId33"/>
    <p:sldId id="275" r:id="rId34"/>
    <p:sldId id="273" r:id="rId35"/>
    <p:sldId id="286" r:id="rId36"/>
    <p:sldId id="303" r:id="rId37"/>
    <p:sldId id="284" r:id="rId38"/>
    <p:sldId id="285" r:id="rId39"/>
    <p:sldId id="276" r:id="rId40"/>
    <p:sldId id="277" r:id="rId41"/>
    <p:sldId id="264" r:id="rId42"/>
    <p:sldId id="287" r:id="rId43"/>
    <p:sldId id="304" r:id="rId44"/>
    <p:sldId id="261"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to Microbenchmarks" id="{5B9F886E-27B6-4E21-A89B-1D2BEA451042}">
          <p14:sldIdLst>
            <p14:sldId id="256"/>
            <p14:sldId id="288"/>
            <p14:sldId id="291"/>
            <p14:sldId id="292"/>
            <p14:sldId id="294"/>
            <p14:sldId id="293"/>
            <p14:sldId id="295"/>
          </p14:sldIdLst>
        </p14:section>
        <p14:section name="Problems with Simple Benchmarker" id="{54EC8F3F-C9C5-4BF0-9A4C-6855913B6510}">
          <p14:sldIdLst>
            <p14:sldId id="290"/>
            <p14:sldId id="257"/>
            <p14:sldId id="296"/>
            <p14:sldId id="298"/>
            <p14:sldId id="297"/>
            <p14:sldId id="299"/>
            <p14:sldId id="300"/>
            <p14:sldId id="289"/>
          </p14:sldIdLst>
        </p14:section>
        <p14:section name="Enter JMH" id="{219490BD-C089-4E33-91A4-93270E81F146}">
          <p14:sldIdLst>
            <p14:sldId id="258"/>
            <p14:sldId id="262"/>
            <p14:sldId id="259"/>
            <p14:sldId id="263"/>
            <p14:sldId id="301"/>
            <p14:sldId id="260"/>
            <p14:sldId id="270"/>
            <p14:sldId id="267"/>
            <p14:sldId id="268"/>
          </p14:sldIdLst>
        </p14:section>
        <p14:section name="Deeper Into JMH" id="{F88E8084-7C91-450E-A9AB-479A1CB3F858}">
          <p14:sldIdLst>
            <p14:sldId id="266"/>
            <p14:sldId id="302"/>
            <p14:sldId id="271"/>
            <p14:sldId id="272"/>
            <p14:sldId id="281"/>
            <p14:sldId id="278"/>
            <p14:sldId id="280"/>
            <p14:sldId id="274"/>
            <p14:sldId id="275"/>
            <p14:sldId id="273"/>
            <p14:sldId id="286"/>
            <p14:sldId id="303"/>
            <p14:sldId id="284"/>
            <p14:sldId id="285"/>
            <p14:sldId id="276"/>
            <p14:sldId id="277"/>
          </p14:sldIdLst>
        </p14:section>
        <p14:section name="Conclusion" id="{CF0A7257-182A-49EC-83B1-55A727F6C673}">
          <p14:sldIdLst>
            <p14:sldId id="264"/>
            <p14:sldId id="287"/>
            <p14:sldId id="304"/>
            <p14:sldId id="2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895" autoAdjust="0"/>
    <p:restoredTop sz="59960" autoAdjust="0"/>
  </p:normalViewPr>
  <p:slideViewPr>
    <p:cSldViewPr snapToGrid="0">
      <p:cViewPr varScale="1">
        <p:scale>
          <a:sx n="42" d="100"/>
          <a:sy n="42" d="100"/>
        </p:scale>
        <p:origin x="67" y="28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267673-45CB-4B97-9BB0-67353AAB1875}" type="doc">
      <dgm:prSet loTypeId="urn:microsoft.com/office/officeart/2005/8/layout/process1" loCatId="process" qsTypeId="urn:microsoft.com/office/officeart/2005/8/quickstyle/simple1" qsCatId="simple" csTypeId="urn:microsoft.com/office/officeart/2005/8/colors/accent1_2" csCatId="accent1" phldr="1"/>
      <dgm:spPr/>
    </dgm:pt>
    <dgm:pt modelId="{B9FFDF9C-8BEA-4632-82A8-6CBBA85CD40F}">
      <dgm:prSet phldrT="[Text]"/>
      <dgm:spPr/>
      <dgm:t>
        <a:bodyPr/>
        <a:lstStyle/>
        <a:p>
          <a:r>
            <a:rPr lang="en-US" dirty="0" smtClean="0"/>
            <a:t>1.</a:t>
          </a:r>
        </a:p>
        <a:p>
          <a:r>
            <a:rPr lang="en-US" dirty="0" smtClean="0"/>
            <a:t>Write code to benchmark	</a:t>
          </a:r>
          <a:endParaRPr lang="en-US" dirty="0"/>
        </a:p>
      </dgm:t>
    </dgm:pt>
    <dgm:pt modelId="{AA6329FA-CF2D-4D93-91FC-B3BCB9B6CE6D}" type="parTrans" cxnId="{7FE7F8FE-7419-498E-B5D1-4EDC4FA9C617}">
      <dgm:prSet/>
      <dgm:spPr/>
      <dgm:t>
        <a:bodyPr/>
        <a:lstStyle/>
        <a:p>
          <a:endParaRPr lang="en-US"/>
        </a:p>
      </dgm:t>
    </dgm:pt>
    <dgm:pt modelId="{8C48DE5A-61CC-405E-AB3D-D64AB5653690}" type="sibTrans" cxnId="{7FE7F8FE-7419-498E-B5D1-4EDC4FA9C617}">
      <dgm:prSet/>
      <dgm:spPr/>
      <dgm:t>
        <a:bodyPr/>
        <a:lstStyle/>
        <a:p>
          <a:endParaRPr lang="en-US"/>
        </a:p>
      </dgm:t>
    </dgm:pt>
    <dgm:pt modelId="{543DDDB9-315C-4EAB-B5FD-846F2A3E803E}">
      <dgm:prSet phldrT="[Text]"/>
      <dgm:spPr/>
      <dgm:t>
        <a:bodyPr/>
        <a:lstStyle/>
        <a:p>
          <a:r>
            <a:rPr lang="en-US" dirty="0" smtClean="0"/>
            <a:t>3.</a:t>
          </a:r>
        </a:p>
        <a:p>
          <a:r>
            <a:rPr lang="en-US" dirty="0" smtClean="0"/>
            <a:t>Generate JMH benchmarking harness code</a:t>
          </a:r>
          <a:endParaRPr lang="en-US" dirty="0"/>
        </a:p>
      </dgm:t>
    </dgm:pt>
    <dgm:pt modelId="{AA2B6577-DEC5-44CF-994E-F2373AC78C20}" type="parTrans" cxnId="{BDF97592-A97E-4379-88D6-5C5D5C09939E}">
      <dgm:prSet/>
      <dgm:spPr/>
      <dgm:t>
        <a:bodyPr/>
        <a:lstStyle/>
        <a:p>
          <a:endParaRPr lang="en-US"/>
        </a:p>
      </dgm:t>
    </dgm:pt>
    <dgm:pt modelId="{8BADF7E0-8CC4-4468-9DC0-F7170C6B054A}" type="sibTrans" cxnId="{BDF97592-A97E-4379-88D6-5C5D5C09939E}">
      <dgm:prSet/>
      <dgm:spPr/>
      <dgm:t>
        <a:bodyPr/>
        <a:lstStyle/>
        <a:p>
          <a:endParaRPr lang="en-US"/>
        </a:p>
      </dgm:t>
    </dgm:pt>
    <dgm:pt modelId="{C5E58ACF-891B-4082-B4E2-1F23A9AEDBE3}">
      <dgm:prSet phldrT="[Text]"/>
      <dgm:spPr/>
      <dgm:t>
        <a:bodyPr/>
        <a:lstStyle/>
        <a:p>
          <a:r>
            <a:rPr lang="en-US" dirty="0" smtClean="0"/>
            <a:t>4.</a:t>
          </a:r>
        </a:p>
        <a:p>
          <a:r>
            <a:rPr lang="en-US" dirty="0" smtClean="0"/>
            <a:t>Build jar </a:t>
          </a:r>
          <a:r>
            <a:rPr lang="en-US" smtClean="0"/>
            <a:t>containing everything</a:t>
          </a:r>
          <a:endParaRPr lang="en-US" dirty="0"/>
        </a:p>
      </dgm:t>
    </dgm:pt>
    <dgm:pt modelId="{C1618226-0AC0-4F09-9343-6C594912FCBB}" type="parTrans" cxnId="{13113129-6BEF-427B-99A2-EDB2B56A3E85}">
      <dgm:prSet/>
      <dgm:spPr/>
      <dgm:t>
        <a:bodyPr/>
        <a:lstStyle/>
        <a:p>
          <a:endParaRPr lang="en-US"/>
        </a:p>
      </dgm:t>
    </dgm:pt>
    <dgm:pt modelId="{756A85BD-CD41-401A-BFD6-99F5F2415F76}" type="sibTrans" cxnId="{13113129-6BEF-427B-99A2-EDB2B56A3E85}">
      <dgm:prSet/>
      <dgm:spPr/>
      <dgm:t>
        <a:bodyPr/>
        <a:lstStyle/>
        <a:p>
          <a:endParaRPr lang="en-US"/>
        </a:p>
      </dgm:t>
    </dgm:pt>
    <dgm:pt modelId="{A1CB55A9-1FF8-4FC2-8DD7-588C73BDBFF2}">
      <dgm:prSet/>
      <dgm:spPr/>
      <dgm:t>
        <a:bodyPr/>
        <a:lstStyle/>
        <a:p>
          <a:r>
            <a:rPr lang="en-US" dirty="0" smtClean="0"/>
            <a:t>5.</a:t>
          </a:r>
        </a:p>
        <a:p>
          <a:r>
            <a:rPr lang="en-US" dirty="0" smtClean="0"/>
            <a:t>Run it (and wait)</a:t>
          </a:r>
          <a:endParaRPr lang="en-US" dirty="0"/>
        </a:p>
      </dgm:t>
    </dgm:pt>
    <dgm:pt modelId="{DA599E7F-99B2-4532-B414-6CA31729D746}" type="parTrans" cxnId="{07D1FE89-2FB7-4DD0-933D-3EC8FCADCA73}">
      <dgm:prSet/>
      <dgm:spPr/>
      <dgm:t>
        <a:bodyPr/>
        <a:lstStyle/>
        <a:p>
          <a:endParaRPr lang="en-US"/>
        </a:p>
      </dgm:t>
    </dgm:pt>
    <dgm:pt modelId="{34300F60-B71A-40C4-BC3E-B95B70B464E1}" type="sibTrans" cxnId="{07D1FE89-2FB7-4DD0-933D-3EC8FCADCA73}">
      <dgm:prSet/>
      <dgm:spPr/>
      <dgm:t>
        <a:bodyPr/>
        <a:lstStyle/>
        <a:p>
          <a:endParaRPr lang="en-US"/>
        </a:p>
      </dgm:t>
    </dgm:pt>
    <dgm:pt modelId="{D4CC5B8A-2CD2-475F-AF2C-9C0B3FFC8464}">
      <dgm:prSet/>
      <dgm:spPr/>
      <dgm:t>
        <a:bodyPr/>
        <a:lstStyle/>
        <a:p>
          <a:r>
            <a:rPr lang="en-US" dirty="0" smtClean="0"/>
            <a:t>2.</a:t>
          </a:r>
        </a:p>
        <a:p>
          <a:r>
            <a:rPr lang="en-US" dirty="0" smtClean="0"/>
            <a:t>Annotate it with JMH annotations</a:t>
          </a:r>
          <a:endParaRPr lang="en-US" dirty="0"/>
        </a:p>
      </dgm:t>
    </dgm:pt>
    <dgm:pt modelId="{7CDD1DBB-A34C-4D8E-B3E4-A85A839F735A}" type="parTrans" cxnId="{4912F693-3A53-4B70-934A-D882BE3E76D4}">
      <dgm:prSet/>
      <dgm:spPr/>
      <dgm:t>
        <a:bodyPr/>
        <a:lstStyle/>
        <a:p>
          <a:endParaRPr lang="en-US"/>
        </a:p>
      </dgm:t>
    </dgm:pt>
    <dgm:pt modelId="{BDC843A5-B498-49D7-B173-D719869F73BD}" type="sibTrans" cxnId="{4912F693-3A53-4B70-934A-D882BE3E76D4}">
      <dgm:prSet/>
      <dgm:spPr/>
      <dgm:t>
        <a:bodyPr/>
        <a:lstStyle/>
        <a:p>
          <a:endParaRPr lang="en-US"/>
        </a:p>
      </dgm:t>
    </dgm:pt>
    <dgm:pt modelId="{AE006C96-2839-4937-8116-ACD271B4CE3E}" type="pres">
      <dgm:prSet presAssocID="{FD267673-45CB-4B97-9BB0-67353AAB1875}" presName="Name0" presStyleCnt="0">
        <dgm:presLayoutVars>
          <dgm:dir/>
          <dgm:resizeHandles val="exact"/>
        </dgm:presLayoutVars>
      </dgm:prSet>
      <dgm:spPr/>
    </dgm:pt>
    <dgm:pt modelId="{8E921499-E7DB-4A29-B76B-31E36C9D1068}" type="pres">
      <dgm:prSet presAssocID="{B9FFDF9C-8BEA-4632-82A8-6CBBA85CD40F}" presName="node" presStyleLbl="node1" presStyleIdx="0" presStyleCnt="5" custScaleY="211642">
        <dgm:presLayoutVars>
          <dgm:bulletEnabled val="1"/>
        </dgm:presLayoutVars>
      </dgm:prSet>
      <dgm:spPr/>
      <dgm:t>
        <a:bodyPr/>
        <a:lstStyle/>
        <a:p>
          <a:endParaRPr lang="en-US"/>
        </a:p>
      </dgm:t>
    </dgm:pt>
    <dgm:pt modelId="{7D819400-5355-4539-B950-53A42EC07EB6}" type="pres">
      <dgm:prSet presAssocID="{8C48DE5A-61CC-405E-AB3D-D64AB5653690}" presName="sibTrans" presStyleLbl="sibTrans2D1" presStyleIdx="0" presStyleCnt="4"/>
      <dgm:spPr/>
    </dgm:pt>
    <dgm:pt modelId="{FF6E1D5A-7B98-48CD-898F-BF8060C561BC}" type="pres">
      <dgm:prSet presAssocID="{8C48DE5A-61CC-405E-AB3D-D64AB5653690}" presName="connectorText" presStyleLbl="sibTrans2D1" presStyleIdx="0" presStyleCnt="4"/>
      <dgm:spPr/>
    </dgm:pt>
    <dgm:pt modelId="{1F714991-F16A-4900-9C97-FF3C7CEDE68A}" type="pres">
      <dgm:prSet presAssocID="{D4CC5B8A-2CD2-475F-AF2C-9C0B3FFC8464}" presName="node" presStyleLbl="node1" presStyleIdx="1" presStyleCnt="5" custScaleY="211642">
        <dgm:presLayoutVars>
          <dgm:bulletEnabled val="1"/>
        </dgm:presLayoutVars>
      </dgm:prSet>
      <dgm:spPr/>
    </dgm:pt>
    <dgm:pt modelId="{12985A18-B352-43F9-A1D0-0B76E5BFB324}" type="pres">
      <dgm:prSet presAssocID="{BDC843A5-B498-49D7-B173-D719869F73BD}" presName="sibTrans" presStyleLbl="sibTrans2D1" presStyleIdx="1" presStyleCnt="4"/>
      <dgm:spPr/>
    </dgm:pt>
    <dgm:pt modelId="{6D9CCFAE-547E-4F33-8FBE-8408FEC3A0F8}" type="pres">
      <dgm:prSet presAssocID="{BDC843A5-B498-49D7-B173-D719869F73BD}" presName="connectorText" presStyleLbl="sibTrans2D1" presStyleIdx="1" presStyleCnt="4"/>
      <dgm:spPr/>
    </dgm:pt>
    <dgm:pt modelId="{85BA8AF4-796D-4F62-9CC8-FDCB292F050A}" type="pres">
      <dgm:prSet presAssocID="{543DDDB9-315C-4EAB-B5FD-846F2A3E803E}" presName="node" presStyleLbl="node1" presStyleIdx="2" presStyleCnt="5" custScaleY="211642">
        <dgm:presLayoutVars>
          <dgm:bulletEnabled val="1"/>
        </dgm:presLayoutVars>
      </dgm:prSet>
      <dgm:spPr/>
      <dgm:t>
        <a:bodyPr/>
        <a:lstStyle/>
        <a:p>
          <a:endParaRPr lang="en-US"/>
        </a:p>
      </dgm:t>
    </dgm:pt>
    <dgm:pt modelId="{4650AD4C-020C-490E-B36E-C52E79424EC9}" type="pres">
      <dgm:prSet presAssocID="{8BADF7E0-8CC4-4468-9DC0-F7170C6B054A}" presName="sibTrans" presStyleLbl="sibTrans2D1" presStyleIdx="2" presStyleCnt="4"/>
      <dgm:spPr/>
    </dgm:pt>
    <dgm:pt modelId="{FAFA88BC-13BD-4F56-8004-21FFE998D934}" type="pres">
      <dgm:prSet presAssocID="{8BADF7E0-8CC4-4468-9DC0-F7170C6B054A}" presName="connectorText" presStyleLbl="sibTrans2D1" presStyleIdx="2" presStyleCnt="4"/>
      <dgm:spPr/>
    </dgm:pt>
    <dgm:pt modelId="{33F89692-EC9B-471F-820C-28011EA7CA4C}" type="pres">
      <dgm:prSet presAssocID="{C5E58ACF-891B-4082-B4E2-1F23A9AEDBE3}" presName="node" presStyleLbl="node1" presStyleIdx="3" presStyleCnt="5" custScaleY="211642">
        <dgm:presLayoutVars>
          <dgm:bulletEnabled val="1"/>
        </dgm:presLayoutVars>
      </dgm:prSet>
      <dgm:spPr/>
      <dgm:t>
        <a:bodyPr/>
        <a:lstStyle/>
        <a:p>
          <a:endParaRPr lang="en-US"/>
        </a:p>
      </dgm:t>
    </dgm:pt>
    <dgm:pt modelId="{F673030C-DE78-47E4-8505-50BB94340D32}" type="pres">
      <dgm:prSet presAssocID="{756A85BD-CD41-401A-BFD6-99F5F2415F76}" presName="sibTrans" presStyleLbl="sibTrans2D1" presStyleIdx="3" presStyleCnt="4"/>
      <dgm:spPr/>
    </dgm:pt>
    <dgm:pt modelId="{CACC99BF-7176-4F1F-9553-EB6ABD5BAD86}" type="pres">
      <dgm:prSet presAssocID="{756A85BD-CD41-401A-BFD6-99F5F2415F76}" presName="connectorText" presStyleLbl="sibTrans2D1" presStyleIdx="3" presStyleCnt="4"/>
      <dgm:spPr/>
    </dgm:pt>
    <dgm:pt modelId="{295F800A-36AC-4E63-BB92-AFAF04DA6763}" type="pres">
      <dgm:prSet presAssocID="{A1CB55A9-1FF8-4FC2-8DD7-588C73BDBFF2}" presName="node" presStyleLbl="node1" presStyleIdx="4" presStyleCnt="5" custScaleY="211642">
        <dgm:presLayoutVars>
          <dgm:bulletEnabled val="1"/>
        </dgm:presLayoutVars>
      </dgm:prSet>
      <dgm:spPr/>
      <dgm:t>
        <a:bodyPr/>
        <a:lstStyle/>
        <a:p>
          <a:endParaRPr lang="en-US"/>
        </a:p>
      </dgm:t>
    </dgm:pt>
  </dgm:ptLst>
  <dgm:cxnLst>
    <dgm:cxn modelId="{9B29E549-FC99-42DC-8142-1B03735108E8}" type="presOf" srcId="{8C48DE5A-61CC-405E-AB3D-D64AB5653690}" destId="{7D819400-5355-4539-B950-53A42EC07EB6}" srcOrd="0" destOrd="0" presId="urn:microsoft.com/office/officeart/2005/8/layout/process1"/>
    <dgm:cxn modelId="{4912F693-3A53-4B70-934A-D882BE3E76D4}" srcId="{FD267673-45CB-4B97-9BB0-67353AAB1875}" destId="{D4CC5B8A-2CD2-475F-AF2C-9C0B3FFC8464}" srcOrd="1" destOrd="0" parTransId="{7CDD1DBB-A34C-4D8E-B3E4-A85A839F735A}" sibTransId="{BDC843A5-B498-49D7-B173-D719869F73BD}"/>
    <dgm:cxn modelId="{29B57492-4449-4EA7-836D-4D6C7B4C6523}" type="presOf" srcId="{8BADF7E0-8CC4-4468-9DC0-F7170C6B054A}" destId="{FAFA88BC-13BD-4F56-8004-21FFE998D934}" srcOrd="1" destOrd="0" presId="urn:microsoft.com/office/officeart/2005/8/layout/process1"/>
    <dgm:cxn modelId="{7FE7F8FE-7419-498E-B5D1-4EDC4FA9C617}" srcId="{FD267673-45CB-4B97-9BB0-67353AAB1875}" destId="{B9FFDF9C-8BEA-4632-82A8-6CBBA85CD40F}" srcOrd="0" destOrd="0" parTransId="{AA6329FA-CF2D-4D93-91FC-B3BCB9B6CE6D}" sibTransId="{8C48DE5A-61CC-405E-AB3D-D64AB5653690}"/>
    <dgm:cxn modelId="{B09787E5-580A-40B2-AE15-31F92ED36500}" type="presOf" srcId="{A1CB55A9-1FF8-4FC2-8DD7-588C73BDBFF2}" destId="{295F800A-36AC-4E63-BB92-AFAF04DA6763}" srcOrd="0" destOrd="0" presId="urn:microsoft.com/office/officeart/2005/8/layout/process1"/>
    <dgm:cxn modelId="{741C4BFE-A168-4659-B019-50DB0FAB5924}" type="presOf" srcId="{756A85BD-CD41-401A-BFD6-99F5F2415F76}" destId="{F673030C-DE78-47E4-8505-50BB94340D32}" srcOrd="0" destOrd="0" presId="urn:microsoft.com/office/officeart/2005/8/layout/process1"/>
    <dgm:cxn modelId="{626A600E-5DE5-4FE9-BFF8-50DE9FEEFEAA}" type="presOf" srcId="{8BADF7E0-8CC4-4468-9DC0-F7170C6B054A}" destId="{4650AD4C-020C-490E-B36E-C52E79424EC9}" srcOrd="0" destOrd="0" presId="urn:microsoft.com/office/officeart/2005/8/layout/process1"/>
    <dgm:cxn modelId="{07D1FE89-2FB7-4DD0-933D-3EC8FCADCA73}" srcId="{FD267673-45CB-4B97-9BB0-67353AAB1875}" destId="{A1CB55A9-1FF8-4FC2-8DD7-588C73BDBFF2}" srcOrd="4" destOrd="0" parTransId="{DA599E7F-99B2-4532-B414-6CA31729D746}" sibTransId="{34300F60-B71A-40C4-BC3E-B95B70B464E1}"/>
    <dgm:cxn modelId="{BE6F56F0-77D6-485F-AF74-9E3FFA61067D}" type="presOf" srcId="{BDC843A5-B498-49D7-B173-D719869F73BD}" destId="{6D9CCFAE-547E-4F33-8FBE-8408FEC3A0F8}" srcOrd="1" destOrd="0" presId="urn:microsoft.com/office/officeart/2005/8/layout/process1"/>
    <dgm:cxn modelId="{BBAC3856-9B99-4EA7-88D0-B932FA5DA240}" type="presOf" srcId="{756A85BD-CD41-401A-BFD6-99F5F2415F76}" destId="{CACC99BF-7176-4F1F-9553-EB6ABD5BAD86}" srcOrd="1" destOrd="0" presId="urn:microsoft.com/office/officeart/2005/8/layout/process1"/>
    <dgm:cxn modelId="{13113129-6BEF-427B-99A2-EDB2B56A3E85}" srcId="{FD267673-45CB-4B97-9BB0-67353AAB1875}" destId="{C5E58ACF-891B-4082-B4E2-1F23A9AEDBE3}" srcOrd="3" destOrd="0" parTransId="{C1618226-0AC0-4F09-9343-6C594912FCBB}" sibTransId="{756A85BD-CD41-401A-BFD6-99F5F2415F76}"/>
    <dgm:cxn modelId="{CB1D1B5C-23DA-49A7-B441-5DE7D8BD2E54}" type="presOf" srcId="{BDC843A5-B498-49D7-B173-D719869F73BD}" destId="{12985A18-B352-43F9-A1D0-0B76E5BFB324}" srcOrd="0" destOrd="0" presId="urn:microsoft.com/office/officeart/2005/8/layout/process1"/>
    <dgm:cxn modelId="{828078CD-7899-4A59-A356-0D65129D7F50}" type="presOf" srcId="{B9FFDF9C-8BEA-4632-82A8-6CBBA85CD40F}" destId="{8E921499-E7DB-4A29-B76B-31E36C9D1068}" srcOrd="0" destOrd="0" presId="urn:microsoft.com/office/officeart/2005/8/layout/process1"/>
    <dgm:cxn modelId="{C74A50CE-FB5A-4428-B153-9C578D65F80D}" type="presOf" srcId="{C5E58ACF-891B-4082-B4E2-1F23A9AEDBE3}" destId="{33F89692-EC9B-471F-820C-28011EA7CA4C}" srcOrd="0" destOrd="0" presId="urn:microsoft.com/office/officeart/2005/8/layout/process1"/>
    <dgm:cxn modelId="{697479B9-B032-4BAE-A6AD-4DDA25C966C1}" type="presOf" srcId="{FD267673-45CB-4B97-9BB0-67353AAB1875}" destId="{AE006C96-2839-4937-8116-ACD271B4CE3E}" srcOrd="0" destOrd="0" presId="urn:microsoft.com/office/officeart/2005/8/layout/process1"/>
    <dgm:cxn modelId="{BDF97592-A97E-4379-88D6-5C5D5C09939E}" srcId="{FD267673-45CB-4B97-9BB0-67353AAB1875}" destId="{543DDDB9-315C-4EAB-B5FD-846F2A3E803E}" srcOrd="2" destOrd="0" parTransId="{AA2B6577-DEC5-44CF-994E-F2373AC78C20}" sibTransId="{8BADF7E0-8CC4-4468-9DC0-F7170C6B054A}"/>
    <dgm:cxn modelId="{14C5D50C-66AB-4CAC-B9E3-D7D60D1EF509}" type="presOf" srcId="{543DDDB9-315C-4EAB-B5FD-846F2A3E803E}" destId="{85BA8AF4-796D-4F62-9CC8-FDCB292F050A}" srcOrd="0" destOrd="0" presId="urn:microsoft.com/office/officeart/2005/8/layout/process1"/>
    <dgm:cxn modelId="{5AC21195-FA61-48A9-BB86-DB8332075316}" type="presOf" srcId="{D4CC5B8A-2CD2-475F-AF2C-9C0B3FFC8464}" destId="{1F714991-F16A-4900-9C97-FF3C7CEDE68A}" srcOrd="0" destOrd="0" presId="urn:microsoft.com/office/officeart/2005/8/layout/process1"/>
    <dgm:cxn modelId="{5CE8CF06-E56D-4838-87DD-ADC74EBA8DCD}" type="presOf" srcId="{8C48DE5A-61CC-405E-AB3D-D64AB5653690}" destId="{FF6E1D5A-7B98-48CD-898F-BF8060C561BC}" srcOrd="1" destOrd="0" presId="urn:microsoft.com/office/officeart/2005/8/layout/process1"/>
    <dgm:cxn modelId="{FB4ECB12-6A54-432F-A285-2AF21D384CAB}" type="presParOf" srcId="{AE006C96-2839-4937-8116-ACD271B4CE3E}" destId="{8E921499-E7DB-4A29-B76B-31E36C9D1068}" srcOrd="0" destOrd="0" presId="urn:microsoft.com/office/officeart/2005/8/layout/process1"/>
    <dgm:cxn modelId="{E9B6850C-A216-42D2-A58E-1BDCC1AFBDE3}" type="presParOf" srcId="{AE006C96-2839-4937-8116-ACD271B4CE3E}" destId="{7D819400-5355-4539-B950-53A42EC07EB6}" srcOrd="1" destOrd="0" presId="urn:microsoft.com/office/officeart/2005/8/layout/process1"/>
    <dgm:cxn modelId="{2FE800DF-C2A6-47E9-B341-3B1014EC6B92}" type="presParOf" srcId="{7D819400-5355-4539-B950-53A42EC07EB6}" destId="{FF6E1D5A-7B98-48CD-898F-BF8060C561BC}" srcOrd="0" destOrd="0" presId="urn:microsoft.com/office/officeart/2005/8/layout/process1"/>
    <dgm:cxn modelId="{44D4816F-4A60-4BDE-8923-EA6956C5DD0D}" type="presParOf" srcId="{AE006C96-2839-4937-8116-ACD271B4CE3E}" destId="{1F714991-F16A-4900-9C97-FF3C7CEDE68A}" srcOrd="2" destOrd="0" presId="urn:microsoft.com/office/officeart/2005/8/layout/process1"/>
    <dgm:cxn modelId="{B3B10C06-C16B-4776-AC99-5186E9004013}" type="presParOf" srcId="{AE006C96-2839-4937-8116-ACD271B4CE3E}" destId="{12985A18-B352-43F9-A1D0-0B76E5BFB324}" srcOrd="3" destOrd="0" presId="urn:microsoft.com/office/officeart/2005/8/layout/process1"/>
    <dgm:cxn modelId="{3A2F21E3-7D70-45C4-B9E8-0177CADA3DCE}" type="presParOf" srcId="{12985A18-B352-43F9-A1D0-0B76E5BFB324}" destId="{6D9CCFAE-547E-4F33-8FBE-8408FEC3A0F8}" srcOrd="0" destOrd="0" presId="urn:microsoft.com/office/officeart/2005/8/layout/process1"/>
    <dgm:cxn modelId="{B1EA73D1-EFD6-40A0-8076-EEB78293195A}" type="presParOf" srcId="{AE006C96-2839-4937-8116-ACD271B4CE3E}" destId="{85BA8AF4-796D-4F62-9CC8-FDCB292F050A}" srcOrd="4" destOrd="0" presId="urn:microsoft.com/office/officeart/2005/8/layout/process1"/>
    <dgm:cxn modelId="{97E877C7-9E4B-4C02-B168-7C0D9DCAEEE6}" type="presParOf" srcId="{AE006C96-2839-4937-8116-ACD271B4CE3E}" destId="{4650AD4C-020C-490E-B36E-C52E79424EC9}" srcOrd="5" destOrd="0" presId="urn:microsoft.com/office/officeart/2005/8/layout/process1"/>
    <dgm:cxn modelId="{EA125D18-CF74-4DBD-A515-CB2283C4B975}" type="presParOf" srcId="{4650AD4C-020C-490E-B36E-C52E79424EC9}" destId="{FAFA88BC-13BD-4F56-8004-21FFE998D934}" srcOrd="0" destOrd="0" presId="urn:microsoft.com/office/officeart/2005/8/layout/process1"/>
    <dgm:cxn modelId="{8D5174AC-0972-41D0-899C-31E58949D629}" type="presParOf" srcId="{AE006C96-2839-4937-8116-ACD271B4CE3E}" destId="{33F89692-EC9B-471F-820C-28011EA7CA4C}" srcOrd="6" destOrd="0" presId="urn:microsoft.com/office/officeart/2005/8/layout/process1"/>
    <dgm:cxn modelId="{AE8D3049-F451-4A3E-BDC6-A909F0BDFF65}" type="presParOf" srcId="{AE006C96-2839-4937-8116-ACD271B4CE3E}" destId="{F673030C-DE78-47E4-8505-50BB94340D32}" srcOrd="7" destOrd="0" presId="urn:microsoft.com/office/officeart/2005/8/layout/process1"/>
    <dgm:cxn modelId="{397BD146-5A35-4FC7-BDEC-FFBA59914845}" type="presParOf" srcId="{F673030C-DE78-47E4-8505-50BB94340D32}" destId="{CACC99BF-7176-4F1F-9553-EB6ABD5BAD86}" srcOrd="0" destOrd="0" presId="urn:microsoft.com/office/officeart/2005/8/layout/process1"/>
    <dgm:cxn modelId="{30773401-FE98-439E-A09A-42F4D4724A63}" type="presParOf" srcId="{AE006C96-2839-4937-8116-ACD271B4CE3E}" destId="{295F800A-36AC-4E63-BB92-AFAF04DA6763}"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921499-E7DB-4A29-B76B-31E36C9D1068}">
      <dsp:nvSpPr>
        <dsp:cNvPr id="0" name=""/>
        <dsp:cNvSpPr/>
      </dsp:nvSpPr>
      <dsp:spPr>
        <a:xfrm>
          <a:off x="5134" y="738690"/>
          <a:ext cx="1591716" cy="28739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1.</a:t>
          </a:r>
        </a:p>
        <a:p>
          <a:pPr lvl="0" algn="ctr" defTabSz="800100">
            <a:lnSpc>
              <a:spcPct val="90000"/>
            </a:lnSpc>
            <a:spcBef>
              <a:spcPct val="0"/>
            </a:spcBef>
            <a:spcAft>
              <a:spcPct val="35000"/>
            </a:spcAft>
          </a:pPr>
          <a:r>
            <a:rPr lang="en-US" sz="1800" kern="1200" dirty="0" smtClean="0"/>
            <a:t>Write code to benchmark	</a:t>
          </a:r>
          <a:endParaRPr lang="en-US" sz="1800" kern="1200" dirty="0"/>
        </a:p>
      </dsp:txBody>
      <dsp:txXfrm>
        <a:off x="51754" y="785310"/>
        <a:ext cx="1498476" cy="2780717"/>
      </dsp:txXfrm>
    </dsp:sp>
    <dsp:sp modelId="{7D819400-5355-4539-B950-53A42EC07EB6}">
      <dsp:nvSpPr>
        <dsp:cNvPr id="0" name=""/>
        <dsp:cNvSpPr/>
      </dsp:nvSpPr>
      <dsp:spPr>
        <a:xfrm>
          <a:off x="1756023" y="1978296"/>
          <a:ext cx="337443" cy="3947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1756023" y="2057245"/>
        <a:ext cx="236210" cy="236847"/>
      </dsp:txXfrm>
    </dsp:sp>
    <dsp:sp modelId="{1F714991-F16A-4900-9C97-FF3C7CEDE68A}">
      <dsp:nvSpPr>
        <dsp:cNvPr id="0" name=""/>
        <dsp:cNvSpPr/>
      </dsp:nvSpPr>
      <dsp:spPr>
        <a:xfrm>
          <a:off x="2233538" y="738690"/>
          <a:ext cx="1591716" cy="28739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2.</a:t>
          </a:r>
        </a:p>
        <a:p>
          <a:pPr lvl="0" algn="ctr" defTabSz="800100">
            <a:lnSpc>
              <a:spcPct val="90000"/>
            </a:lnSpc>
            <a:spcBef>
              <a:spcPct val="0"/>
            </a:spcBef>
            <a:spcAft>
              <a:spcPct val="35000"/>
            </a:spcAft>
          </a:pPr>
          <a:r>
            <a:rPr lang="en-US" sz="1800" kern="1200" dirty="0" smtClean="0"/>
            <a:t>Annotate it with JMH annotations</a:t>
          </a:r>
          <a:endParaRPr lang="en-US" sz="1800" kern="1200" dirty="0"/>
        </a:p>
      </dsp:txBody>
      <dsp:txXfrm>
        <a:off x="2280158" y="785310"/>
        <a:ext cx="1498476" cy="2780717"/>
      </dsp:txXfrm>
    </dsp:sp>
    <dsp:sp modelId="{12985A18-B352-43F9-A1D0-0B76E5BFB324}">
      <dsp:nvSpPr>
        <dsp:cNvPr id="0" name=""/>
        <dsp:cNvSpPr/>
      </dsp:nvSpPr>
      <dsp:spPr>
        <a:xfrm>
          <a:off x="3984426" y="1978296"/>
          <a:ext cx="337443" cy="3947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3984426" y="2057245"/>
        <a:ext cx="236210" cy="236847"/>
      </dsp:txXfrm>
    </dsp:sp>
    <dsp:sp modelId="{85BA8AF4-796D-4F62-9CC8-FDCB292F050A}">
      <dsp:nvSpPr>
        <dsp:cNvPr id="0" name=""/>
        <dsp:cNvSpPr/>
      </dsp:nvSpPr>
      <dsp:spPr>
        <a:xfrm>
          <a:off x="4461941" y="738690"/>
          <a:ext cx="1591716" cy="28739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3.</a:t>
          </a:r>
        </a:p>
        <a:p>
          <a:pPr lvl="0" algn="ctr" defTabSz="800100">
            <a:lnSpc>
              <a:spcPct val="90000"/>
            </a:lnSpc>
            <a:spcBef>
              <a:spcPct val="0"/>
            </a:spcBef>
            <a:spcAft>
              <a:spcPct val="35000"/>
            </a:spcAft>
          </a:pPr>
          <a:r>
            <a:rPr lang="en-US" sz="1800" kern="1200" dirty="0" smtClean="0"/>
            <a:t>Generate JMH benchmarking harness code</a:t>
          </a:r>
          <a:endParaRPr lang="en-US" sz="1800" kern="1200" dirty="0"/>
        </a:p>
      </dsp:txBody>
      <dsp:txXfrm>
        <a:off x="4508561" y="785310"/>
        <a:ext cx="1498476" cy="2780717"/>
      </dsp:txXfrm>
    </dsp:sp>
    <dsp:sp modelId="{4650AD4C-020C-490E-B36E-C52E79424EC9}">
      <dsp:nvSpPr>
        <dsp:cNvPr id="0" name=""/>
        <dsp:cNvSpPr/>
      </dsp:nvSpPr>
      <dsp:spPr>
        <a:xfrm>
          <a:off x="6212830" y="1978296"/>
          <a:ext cx="337443" cy="3947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6212830" y="2057245"/>
        <a:ext cx="236210" cy="236847"/>
      </dsp:txXfrm>
    </dsp:sp>
    <dsp:sp modelId="{33F89692-EC9B-471F-820C-28011EA7CA4C}">
      <dsp:nvSpPr>
        <dsp:cNvPr id="0" name=""/>
        <dsp:cNvSpPr/>
      </dsp:nvSpPr>
      <dsp:spPr>
        <a:xfrm>
          <a:off x="6690345" y="738690"/>
          <a:ext cx="1591716" cy="28739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4.</a:t>
          </a:r>
        </a:p>
        <a:p>
          <a:pPr lvl="0" algn="ctr" defTabSz="800100">
            <a:lnSpc>
              <a:spcPct val="90000"/>
            </a:lnSpc>
            <a:spcBef>
              <a:spcPct val="0"/>
            </a:spcBef>
            <a:spcAft>
              <a:spcPct val="35000"/>
            </a:spcAft>
          </a:pPr>
          <a:r>
            <a:rPr lang="en-US" sz="1800" kern="1200" dirty="0" smtClean="0"/>
            <a:t>Build jar </a:t>
          </a:r>
          <a:r>
            <a:rPr lang="en-US" sz="1800" kern="1200" smtClean="0"/>
            <a:t>containing everything</a:t>
          </a:r>
          <a:endParaRPr lang="en-US" sz="1800" kern="1200" dirty="0"/>
        </a:p>
      </dsp:txBody>
      <dsp:txXfrm>
        <a:off x="6736965" y="785310"/>
        <a:ext cx="1498476" cy="2780717"/>
      </dsp:txXfrm>
    </dsp:sp>
    <dsp:sp modelId="{F673030C-DE78-47E4-8505-50BB94340D32}">
      <dsp:nvSpPr>
        <dsp:cNvPr id="0" name=""/>
        <dsp:cNvSpPr/>
      </dsp:nvSpPr>
      <dsp:spPr>
        <a:xfrm>
          <a:off x="8441233" y="1978296"/>
          <a:ext cx="337443" cy="3947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8441233" y="2057245"/>
        <a:ext cx="236210" cy="236847"/>
      </dsp:txXfrm>
    </dsp:sp>
    <dsp:sp modelId="{295F800A-36AC-4E63-BB92-AFAF04DA6763}">
      <dsp:nvSpPr>
        <dsp:cNvPr id="0" name=""/>
        <dsp:cNvSpPr/>
      </dsp:nvSpPr>
      <dsp:spPr>
        <a:xfrm>
          <a:off x="8918748" y="738690"/>
          <a:ext cx="1591716" cy="28739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5.</a:t>
          </a:r>
        </a:p>
        <a:p>
          <a:pPr lvl="0" algn="ctr" defTabSz="800100">
            <a:lnSpc>
              <a:spcPct val="90000"/>
            </a:lnSpc>
            <a:spcBef>
              <a:spcPct val="0"/>
            </a:spcBef>
            <a:spcAft>
              <a:spcPct val="35000"/>
            </a:spcAft>
          </a:pPr>
          <a:r>
            <a:rPr lang="en-US" sz="1800" kern="1200" dirty="0" smtClean="0"/>
            <a:t>Run it (and wait)</a:t>
          </a:r>
          <a:endParaRPr lang="en-US" sz="1800" kern="1200" dirty="0"/>
        </a:p>
      </dsp:txBody>
      <dsp:txXfrm>
        <a:off x="8965368" y="785310"/>
        <a:ext cx="1498476" cy="2780717"/>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C9E47B-4149-4D78-AEA7-6A63220E520D}" type="datetimeFigureOut">
              <a:rPr lang="en-US" smtClean="0"/>
              <a:t>2/4/2016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AD290B-5269-4E99-8A8A-8691B1EB0AE9}" type="slidenum">
              <a:rPr lang="en-US" smtClean="0"/>
              <a:t>‹#›</a:t>
            </a:fld>
            <a:endParaRPr lang="en-US"/>
          </a:p>
        </p:txBody>
      </p:sp>
    </p:spTree>
    <p:extLst>
      <p:ext uri="{BB962C8B-B14F-4D97-AF65-F5344CB8AC3E}">
        <p14:creationId xmlns:p14="http://schemas.microsoft.com/office/powerpoint/2010/main" val="1929439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en.wikipedia.org/wiki/Constant_foldin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hipilev.net/"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java.sun.com/javase/6/docs/api/java/lang/System.html#nanoTime"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azulsystems.com/blog/cliff/2010-07-16-tiered-compilation"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www.oracle.com/technetwork/java/javase/tech/vmoptions-jsp-140102.html#PerformanceTuning"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a:t>
            </a:r>
            <a:r>
              <a:rPr lang="en-US" baseline="0" dirty="0" smtClean="0"/>
              <a:t> plan to *introduce* a tool called JMH and show how to use it.  This tool is probably the *BEST POSSIBLE WAY* at the present time to answer questions like are these lines of Java code faster than these other lines.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I’ll say up front that understanding this tool is difficult, and I am by no means an expert on either it or the complex and cryptic internal workings of the JVM.  But I know enough to be dangerous and you can too.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1</a:t>
            </a:fld>
            <a:endParaRPr lang="en-US"/>
          </a:p>
        </p:txBody>
      </p:sp>
    </p:spTree>
    <p:extLst>
      <p:ext uri="{BB962C8B-B14F-4D97-AF65-F5344CB8AC3E}">
        <p14:creationId xmlns:p14="http://schemas.microsoft.com/office/powerpoint/2010/main" val="19992680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a:t>
            </a:r>
            <a:r>
              <a:rPr lang="en-US" baseline="0" dirty="0" smtClean="0"/>
              <a:t> does the JIT determine whether to call the add method on </a:t>
            </a:r>
            <a:r>
              <a:rPr lang="en-US" baseline="0" dirty="0" err="1" smtClean="0"/>
              <a:t>ArrayList</a:t>
            </a:r>
            <a:r>
              <a:rPr lang="en-US" baseline="0" dirty="0" smtClean="0"/>
              <a:t>, </a:t>
            </a:r>
            <a:r>
              <a:rPr lang="en-US" baseline="0" dirty="0" err="1" smtClean="0"/>
              <a:t>HashSet</a:t>
            </a:r>
            <a:r>
              <a:rPr lang="en-US" baseline="0" dirty="0" smtClean="0"/>
              <a:t> or </a:t>
            </a:r>
            <a:r>
              <a:rPr lang="en-US" baseline="0" dirty="0" err="1" smtClean="0"/>
              <a:t>TreeMap</a:t>
            </a:r>
            <a:r>
              <a:rPr lang="en-US" baseline="0" dirty="0" smtClean="0"/>
              <a:t>?  Maybe the only class you’ve imported and loaded is </a:t>
            </a:r>
            <a:r>
              <a:rPr lang="en-US" baseline="0" dirty="0" err="1" smtClean="0"/>
              <a:t>ArrayList</a:t>
            </a:r>
            <a:r>
              <a:rPr lang="en-US" baseline="0" dirty="0" smtClean="0"/>
              <a:t> = then add will only ever run </a:t>
            </a:r>
            <a:r>
              <a:rPr lang="en-US" baseline="0" dirty="0" err="1" smtClean="0"/>
              <a:t>ArrayLists’s</a:t>
            </a:r>
            <a:r>
              <a:rPr lang="en-US" baseline="0" dirty="0" smtClean="0"/>
              <a:t> add method, even though when calling add, the JIT can’t predict what type of instance names will actually refer to.</a:t>
            </a:r>
          </a:p>
          <a:p>
            <a:endParaRPr lang="en-US" baseline="0" dirty="0" smtClean="0"/>
          </a:p>
          <a:p>
            <a:r>
              <a:rPr lang="en-US" baseline="0" dirty="0" smtClean="0"/>
              <a:t>Probably the most arcane, but also the most difficult to predict and control – might depend upon what classes are loaded at runtime and whether alternate implementations are ever actually called…</a:t>
            </a:r>
            <a:endParaRPr lang="en-US" dirty="0" smtClean="0"/>
          </a:p>
          <a:p>
            <a:endParaRPr lang="en-US" dirty="0" smtClean="0"/>
          </a:p>
          <a:p>
            <a:r>
              <a:rPr lang="en-US" dirty="0" smtClean="0"/>
              <a:t>Methods are by default virtual (</a:t>
            </a:r>
            <a:r>
              <a:rPr lang="en-US" dirty="0" err="1" smtClean="0"/>
              <a:t>overridable</a:t>
            </a:r>
            <a:r>
              <a:rPr lang="en-US" dirty="0" smtClean="0"/>
              <a:t>) in Java it has to lookup the correct method in a table, called a </a:t>
            </a:r>
            <a:r>
              <a:rPr lang="en-US" dirty="0" err="1" smtClean="0"/>
              <a:t>vtable</a:t>
            </a:r>
            <a:r>
              <a:rPr lang="en-US" dirty="0" smtClean="0"/>
              <a:t>, for every invocation. This is pretty slow, so optimizing compilers are always trying to reduce the lookup costs involved. One approach we mentioned earlier is </a:t>
            </a:r>
            <a:r>
              <a:rPr lang="en-US" dirty="0" err="1" smtClean="0"/>
              <a:t>inlining</a:t>
            </a:r>
            <a:r>
              <a:rPr lang="en-US" dirty="0" smtClean="0"/>
              <a:t>, which is great if your compiler can prove that only one method can be called at a given </a:t>
            </a:r>
            <a:r>
              <a:rPr lang="en-US" dirty="0" err="1" smtClean="0"/>
              <a:t>callsite</a:t>
            </a:r>
            <a:r>
              <a:rPr lang="en-US" dirty="0" smtClean="0"/>
              <a:t>. This is called a </a:t>
            </a:r>
            <a:r>
              <a:rPr lang="en-US" b="1" dirty="0" smtClean="0"/>
              <a:t>monomorphic</a:t>
            </a:r>
            <a:r>
              <a:rPr lang="en-US" dirty="0" smtClean="0"/>
              <a:t> </a:t>
            </a:r>
            <a:r>
              <a:rPr lang="en-US" dirty="0" err="1" smtClean="0"/>
              <a:t>callsite</a:t>
            </a:r>
            <a:endParaRPr lang="en-US" dirty="0" smtClean="0"/>
          </a:p>
          <a:p>
            <a:endParaRPr lang="en-US" dirty="0" smtClean="0"/>
          </a:p>
          <a:p>
            <a:r>
              <a:rPr lang="en-US" dirty="0" smtClean="0"/>
              <a:t>The</a:t>
            </a:r>
            <a:r>
              <a:rPr lang="en-US" baseline="0" dirty="0" smtClean="0"/>
              <a:t> key to what the JIT does is that if *DOESN’T* have to *PROVE* monomorphism, it can assume it, and if the code later changes how it behaves, it will reverse its previous optimization.</a:t>
            </a:r>
          </a:p>
          <a:p>
            <a:endParaRPr lang="en-US" baseline="0" dirty="0" smtClean="0"/>
          </a:p>
          <a:p>
            <a:r>
              <a:rPr lang="en-US" dirty="0" smtClean="0"/>
              <a:t>Monomorphic </a:t>
            </a:r>
            <a:r>
              <a:rPr lang="en-US" dirty="0" err="1" smtClean="0"/>
              <a:t>callsites</a:t>
            </a:r>
            <a:r>
              <a:rPr lang="en-US" dirty="0" smtClean="0"/>
              <a:t> aren't the only case we want to </a:t>
            </a:r>
            <a:r>
              <a:rPr lang="en-US" dirty="0" err="1" smtClean="0"/>
              <a:t>optimise</a:t>
            </a:r>
            <a:r>
              <a:rPr lang="en-US" dirty="0" smtClean="0"/>
              <a:t> for though. Many </a:t>
            </a:r>
            <a:r>
              <a:rPr lang="en-US" dirty="0" err="1" smtClean="0"/>
              <a:t>callsites</a:t>
            </a:r>
            <a:r>
              <a:rPr lang="en-US" dirty="0" smtClean="0"/>
              <a:t> are what is termed </a:t>
            </a:r>
            <a:r>
              <a:rPr lang="en-US" b="1" dirty="0" err="1" smtClean="0"/>
              <a:t>bimorphic</a:t>
            </a:r>
            <a:r>
              <a:rPr lang="en-US" dirty="0" smtClean="0"/>
              <a:t> - there are two methods which can be invoked. You can still inline </a:t>
            </a:r>
            <a:r>
              <a:rPr lang="en-US" dirty="0" err="1" smtClean="0"/>
              <a:t>bimorphic</a:t>
            </a:r>
            <a:r>
              <a:rPr lang="en-US" dirty="0" smtClean="0"/>
              <a:t> </a:t>
            </a:r>
            <a:r>
              <a:rPr lang="en-US" dirty="0" err="1" smtClean="0"/>
              <a:t>callsites</a:t>
            </a:r>
            <a:r>
              <a:rPr lang="en-US" dirty="0" smtClean="0"/>
              <a:t> by using your guard code to check which implementation to call and then jumping to it. This is still cheaper than a full method invocation. It's also possible to </a:t>
            </a:r>
            <a:r>
              <a:rPr lang="en-US" dirty="0" err="1" smtClean="0"/>
              <a:t>optimise</a:t>
            </a:r>
            <a:r>
              <a:rPr lang="en-US" dirty="0" smtClean="0"/>
              <a:t> this case using an inline cache. An inline cache doesn't actually inline the method body into a </a:t>
            </a:r>
            <a:r>
              <a:rPr lang="en-US" dirty="0" err="1" smtClean="0"/>
              <a:t>callsite</a:t>
            </a:r>
            <a:r>
              <a:rPr lang="en-US" dirty="0" smtClean="0"/>
              <a:t> but it has a </a:t>
            </a:r>
            <a:r>
              <a:rPr lang="en-US" dirty="0" err="1" smtClean="0"/>
              <a:t>specialised</a:t>
            </a:r>
            <a:r>
              <a:rPr lang="en-US" dirty="0" smtClean="0"/>
              <a:t> jump table which acts like a cache on a full </a:t>
            </a:r>
            <a:r>
              <a:rPr lang="en-US" dirty="0" err="1" smtClean="0"/>
              <a:t>vtable</a:t>
            </a:r>
            <a:r>
              <a:rPr lang="en-US" dirty="0" smtClean="0"/>
              <a:t> lookup. </a:t>
            </a:r>
          </a:p>
          <a:p>
            <a:endParaRPr lang="en-US" dirty="0" smtClean="0"/>
          </a:p>
          <a:p>
            <a:r>
              <a:rPr lang="en-US" dirty="0" smtClean="0"/>
              <a:t>There is a big difference between the fastest and slowest types of method invocation. </a:t>
            </a:r>
          </a:p>
          <a:p>
            <a:endParaRPr lang="en-US" dirty="0" smtClean="0"/>
          </a:p>
          <a:p>
            <a:r>
              <a:rPr lang="en-US" dirty="0" smtClean="0"/>
              <a:t>In practice the addition or removal of the final keyword doesn't really impact performance – you can go to that link to see demos</a:t>
            </a:r>
            <a:r>
              <a:rPr lang="en-US" baseline="0" dirty="0" smtClean="0"/>
              <a:t> proving that – as the JIT can quickly determine if a non-final method is mostly monomorphic and optimize as if it was</a:t>
            </a:r>
            <a:r>
              <a:rPr lang="en-US" dirty="0" smtClean="0"/>
              <a:t>, but, if you then go and refactor your hierarchy things can start to slow down.</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10</a:t>
            </a:fld>
            <a:endParaRPr lang="en-US"/>
          </a:p>
        </p:txBody>
      </p:sp>
    </p:spTree>
    <p:extLst>
      <p:ext uri="{BB962C8B-B14F-4D97-AF65-F5344CB8AC3E}">
        <p14:creationId xmlns:p14="http://schemas.microsoft.com/office/powerpoint/2010/main" val="13548335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certain circumstances the JIT-compiler may be able to detect that the benchmark does not do anything and eliminates large parts or even the whole benchmark code. The performance looks astonishing but unfortunately the benchmark developer has just been fooled by the JIT-compiler. </a:t>
            </a:r>
            <a:endParaRPr lang="en-US" dirty="0" smtClean="0"/>
          </a:p>
          <a:p>
            <a:endParaRPr lang="en-US" dirty="0" smtClean="0"/>
          </a:p>
          <a:p>
            <a:r>
              <a:rPr lang="en-US" dirty="0" smtClean="0"/>
              <a:t>This are some stupidly simple examples, but the JIT</a:t>
            </a:r>
            <a:r>
              <a:rPr lang="en-US" baseline="0" dirty="0" smtClean="0"/>
              <a:t> is very patient – and can detect situations at runtime – like the second example but even more complex – where the code *BECOMES DEAD AT RUNTIME*.  That second example, if called with s = 0; does nothing meaningful and can be skipped entirely.  The JIT will eventually figure this out.</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11</a:t>
            </a:fld>
            <a:endParaRPr lang="en-US"/>
          </a:p>
        </p:txBody>
      </p:sp>
    </p:spTree>
    <p:extLst>
      <p:ext uri="{BB962C8B-B14F-4D97-AF65-F5344CB8AC3E}">
        <p14:creationId xmlns:p14="http://schemas.microsoft.com/office/powerpoint/2010/main" val="21258697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Constant folding</a:t>
            </a:r>
            <a:r>
              <a:rPr lang="en-US" dirty="0" smtClean="0"/>
              <a:t> is the process of simplifying constant expressions at compile time. Terms in constant expressions are typically simple literals, such as the integer 2, but can also be variables whose values are never modified, or variables explicitly marked as constant</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12</a:t>
            </a:fld>
            <a:endParaRPr lang="en-US"/>
          </a:p>
        </p:txBody>
      </p:sp>
    </p:spTree>
    <p:extLst>
      <p:ext uri="{BB962C8B-B14F-4D97-AF65-F5344CB8AC3E}">
        <p14:creationId xmlns:p14="http://schemas.microsoft.com/office/powerpoint/2010/main" val="33464367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you can see here</a:t>
            </a:r>
            <a:r>
              <a:rPr lang="en-US" baseline="0" dirty="0" smtClean="0"/>
              <a:t> how applying optimization 1 might open the door for optimization 2 – now that expression can be constant folded down to just 25.  And maybe the call1() implementation was actually an @</a:t>
            </a:r>
            <a:r>
              <a:rPr lang="en-US" baseline="0" dirty="0" err="1" smtClean="0"/>
              <a:t>Overriden</a:t>
            </a:r>
            <a:r>
              <a:rPr lang="en-US" baseline="0" dirty="0" smtClean="0"/>
              <a:t> implementation of an interface method, which was determined to be monomorphic by the JIT profiling your application at runtime, which happened first to enable the </a:t>
            </a:r>
            <a:r>
              <a:rPr lang="en-US" baseline="0" dirty="0" err="1" smtClean="0"/>
              <a:t>inlining</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13</a:t>
            </a:fld>
            <a:endParaRPr lang="en-US"/>
          </a:p>
        </p:txBody>
      </p:sp>
    </p:spTree>
    <p:extLst>
      <p:ext uri="{BB962C8B-B14F-4D97-AF65-F5344CB8AC3E}">
        <p14:creationId xmlns:p14="http://schemas.microsoft.com/office/powerpoint/2010/main" val="31667189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Loop unrolling.</a:t>
            </a:r>
          </a:p>
          <a:p>
            <a:r>
              <a:rPr lang="en-US" dirty="0" smtClean="0"/>
              <a:t>“False sharing” for multithreaded tests.</a:t>
            </a:r>
          </a:p>
          <a:p>
            <a:r>
              <a:rPr lang="en-US" dirty="0" smtClean="0"/>
              <a:t>https://dzone.com/articles/false-sharing</a:t>
            </a:r>
          </a:p>
          <a:p>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14</a:t>
            </a:fld>
            <a:endParaRPr lang="en-US"/>
          </a:p>
        </p:txBody>
      </p:sp>
    </p:spTree>
    <p:extLst>
      <p:ext uri="{BB962C8B-B14F-4D97-AF65-F5344CB8AC3E}">
        <p14:creationId xmlns:p14="http://schemas.microsoft.com/office/powerpoint/2010/main" val="4695993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if all that seems like a lot of things</a:t>
            </a:r>
            <a:r>
              <a:rPr lang="en-US" baseline="0" dirty="0" smtClean="0"/>
              <a:t> to keep in mind while writing your benchmarks, it’s because it *is*!  Writing meaningful </a:t>
            </a:r>
            <a:r>
              <a:rPr lang="en-US" baseline="0" dirty="0" err="1" smtClean="0"/>
              <a:t>microbenchmarks</a:t>
            </a:r>
            <a:r>
              <a:rPr lang="en-US" baseline="0" dirty="0" smtClean="0"/>
              <a:t> by hand is very, very hard</a:t>
            </a:r>
            <a:r>
              <a:rPr lang="en-US" baseline="0" dirty="0" smtClean="0"/>
              <a:t>.</a:t>
            </a:r>
          </a:p>
          <a:p>
            <a:endParaRPr lang="en-US" baseline="0" dirty="0" smtClean="0"/>
          </a:p>
          <a:p>
            <a:r>
              <a:rPr lang="en-US" dirty="0" smtClean="0"/>
              <a:t>By now you might think there is no way to write a correct </a:t>
            </a:r>
            <a:r>
              <a:rPr lang="en-US" dirty="0" err="1" smtClean="0"/>
              <a:t>microbenchmark</a:t>
            </a:r>
            <a:r>
              <a:rPr lang="en-US" dirty="0" smtClean="0"/>
              <a:t> on the JVM without being an engineer developing the JIT.</a:t>
            </a:r>
            <a:endParaRPr lang="en-US" baseline="0" dirty="0" smtClean="0"/>
          </a:p>
          <a:p>
            <a:endParaRPr lang="en-US" baseline="0" dirty="0" smtClean="0"/>
          </a:p>
          <a:p>
            <a:r>
              <a:rPr lang="en-US" baseline="0" dirty="0" smtClean="0"/>
              <a:t>So you can follow this procedure…or you can use a tool which aims to mitigate all those troubles…</a:t>
            </a:r>
            <a:r>
              <a:rPr lang="en-US" baseline="0" dirty="0" err="1" smtClean="0"/>
              <a:t>jmh</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15</a:t>
            </a:fld>
            <a:endParaRPr lang="en-US"/>
          </a:p>
        </p:txBody>
      </p:sp>
    </p:spTree>
    <p:extLst>
      <p:ext uri="{BB962C8B-B14F-4D97-AF65-F5344CB8AC3E}">
        <p14:creationId xmlns:p14="http://schemas.microsoft.com/office/powerpoint/2010/main" val="4684092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t>
            </a:r>
            <a:r>
              <a:rPr lang="en-US" b="1" dirty="0" smtClean="0"/>
              <a:t>Its distinctive advantage </a:t>
            </a:r>
            <a:r>
              <a:rPr lang="en-US" dirty="0" smtClean="0"/>
              <a:t>over other frameworks is that it is developed by the same guys in Oracle who implement the JIT. In particular I want to mention </a:t>
            </a:r>
            <a:r>
              <a:rPr lang="en-US" dirty="0" smtClean="0">
                <a:hlinkClick r:id="rId3"/>
              </a:rPr>
              <a:t>Aleksey </a:t>
            </a:r>
            <a:r>
              <a:rPr lang="en-US" dirty="0" err="1" smtClean="0">
                <a:hlinkClick r:id="rId3"/>
              </a:rPr>
              <a:t>Shipilev</a:t>
            </a:r>
            <a:r>
              <a:rPr lang="en-US" dirty="0" smtClean="0">
                <a:hlinkClick r:id="rId3"/>
              </a:rPr>
              <a:t> and his brilliant blog</a:t>
            </a:r>
            <a:r>
              <a:rPr lang="en-US" dirty="0" smtClean="0"/>
              <a:t>. </a:t>
            </a:r>
            <a:r>
              <a:rPr lang="en-US" b="1" dirty="0" smtClean="0"/>
              <a:t>JMH is likely to be in sync with the latest Oracle JRE changes, which makes its results very reliable. </a:t>
            </a:r>
            <a:r>
              <a:rPr lang="en-US" b="1" dirty="0" smtClean="0"/>
              <a:t>“</a:t>
            </a:r>
          </a:p>
          <a:p>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Other than micro JMH is a general-purpose benchmarking harness also possibly useful for larger and concurrent</a:t>
            </a:r>
            <a:r>
              <a:rPr lang="en-US" baseline="0" dirty="0" smtClean="0"/>
              <a:t> </a:t>
            </a:r>
            <a:r>
              <a:rPr lang="en-US" dirty="0" smtClean="0"/>
              <a:t>benchmarks, too.  Emphasis in this talk</a:t>
            </a:r>
            <a:r>
              <a:rPr lang="en-US" baseline="0" dirty="0" smtClean="0"/>
              <a:t> </a:t>
            </a:r>
            <a:r>
              <a:rPr lang="en-US" dirty="0" smtClean="0"/>
              <a:t>is on using it</a:t>
            </a:r>
            <a:r>
              <a:rPr lang="en-US" baseline="0" dirty="0" smtClean="0"/>
              <a:t> for *MICRO* benchmarks though, different profiling tools are probably more useful for measuring larger parts of an application, and multithreaded scenarios are supported, but quickly get very complex.  JMH does support all sorts of fun multithreaded scenarios though.</a:t>
            </a:r>
          </a:p>
          <a:p>
            <a:endParaRPr lang="en-US" b="1" dirty="0"/>
          </a:p>
        </p:txBody>
      </p:sp>
      <p:sp>
        <p:nvSpPr>
          <p:cNvPr id="4" name="Slide Number Placeholder 3"/>
          <p:cNvSpPr>
            <a:spLocks noGrp="1"/>
          </p:cNvSpPr>
          <p:nvPr>
            <p:ph type="sldNum" sz="quarter" idx="10"/>
          </p:nvPr>
        </p:nvSpPr>
        <p:spPr/>
        <p:txBody>
          <a:bodyPr/>
          <a:lstStyle/>
          <a:p>
            <a:fld id="{CFAD290B-5269-4E99-8A8A-8691B1EB0AE9}" type="slidenum">
              <a:rPr lang="en-US" smtClean="0"/>
              <a:t>16</a:t>
            </a:fld>
            <a:endParaRPr lang="en-US"/>
          </a:p>
        </p:txBody>
      </p:sp>
    </p:spTree>
    <p:extLst>
      <p:ext uri="{BB962C8B-B14F-4D97-AF65-F5344CB8AC3E}">
        <p14:creationId xmlns:p14="http://schemas.microsoft.com/office/powerpoint/2010/main" val="18116392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t>
            </a:r>
            <a:r>
              <a:rPr lang="en-US" dirty="0" smtClean="0"/>
              <a:t>all cases, the key to using JMH is </a:t>
            </a:r>
            <a:r>
              <a:rPr lang="en-US" dirty="0" smtClean="0"/>
              <a:t>enabling </a:t>
            </a:r>
            <a:r>
              <a:rPr lang="en-US" dirty="0" smtClean="0"/>
              <a:t>the annotation- or bytecode-processors to generate the synthetic benchmark </a:t>
            </a:r>
            <a:r>
              <a:rPr lang="en-US" dirty="0" smtClean="0"/>
              <a:t>code and properly</a:t>
            </a:r>
            <a:r>
              <a:rPr lang="en-US" baseline="0" dirty="0" smtClean="0"/>
              <a:t> packaging the jar.</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a:t>
            </a:r>
            <a:r>
              <a:rPr lang="en-US" baseline="0" dirty="0" smtClean="0"/>
              <a:t>o steps 3 and 4 there.</a:t>
            </a:r>
          </a:p>
          <a:p>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17</a:t>
            </a:fld>
            <a:endParaRPr lang="en-US"/>
          </a:p>
        </p:txBody>
      </p:sp>
    </p:spTree>
    <p:extLst>
      <p:ext uri="{BB962C8B-B14F-4D97-AF65-F5344CB8AC3E}">
        <p14:creationId xmlns:p14="http://schemas.microsoft.com/office/powerpoint/2010/main" val="31603643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separate project business is </a:t>
            </a:r>
            <a:r>
              <a:rPr lang="en-US" dirty="0" smtClean="0"/>
              <a:t>JMH</a:t>
            </a:r>
            <a:r>
              <a:rPr lang="en-US" baseline="0" dirty="0" smtClean="0"/>
              <a:t> is trying to ensure that </a:t>
            </a:r>
            <a:r>
              <a:rPr lang="en-US" dirty="0" smtClean="0"/>
              <a:t>the benchmarks are </a:t>
            </a:r>
            <a:r>
              <a:rPr lang="en-US" b="1" dirty="0" smtClean="0"/>
              <a:t>correctly initialized and produce reliable results</a:t>
            </a:r>
            <a:r>
              <a:rPr lang="en-US" dirty="0" smtClean="0"/>
              <a:t>. </a:t>
            </a:r>
          </a:p>
          <a:p>
            <a:endParaRPr lang="en-US" dirty="0" smtClean="0"/>
          </a:p>
          <a:p>
            <a:r>
              <a:rPr lang="en-US" dirty="0" smtClean="0"/>
              <a:t>Because </a:t>
            </a:r>
            <a:r>
              <a:rPr lang="en-US" dirty="0" err="1" smtClean="0"/>
              <a:t>Gradle</a:t>
            </a:r>
            <a:r>
              <a:rPr lang="en-US" dirty="0" smtClean="0"/>
              <a:t> is</a:t>
            </a:r>
            <a:r>
              <a:rPr lang="en-US" baseline="0" dirty="0" smtClean="0"/>
              <a:t> several hundred times better than JMH, </a:t>
            </a:r>
            <a:r>
              <a:rPr lang="en-US" baseline="0" dirty="0" smtClean="0"/>
              <a:t>I’ve found some resources to run JMH via </a:t>
            </a:r>
            <a:r>
              <a:rPr lang="en-US" baseline="0" dirty="0" err="1" smtClean="0"/>
              <a:t>Gradle</a:t>
            </a:r>
            <a:r>
              <a:rPr lang="en-US" baseline="0" dirty="0" smtClean="0"/>
              <a:t> and built my demos here around it.  I’ve also got a standalone runner project you can use to quickly setup benchmarks and get results.</a:t>
            </a:r>
          </a:p>
          <a:p>
            <a:endParaRPr lang="en-US" baseline="0" dirty="0" smtClean="0"/>
          </a:p>
          <a:p>
            <a:r>
              <a:rPr lang="en-US" baseline="0" dirty="0" smtClean="0"/>
              <a:t>A large part of the learning curve with JMH is project setup, and if you’re trying to manage it by hand, or with a POS tool like Maven, your time to iterate the setup-test-evaluate results-</a:t>
            </a:r>
            <a:r>
              <a:rPr lang="en-US" baseline="0" dirty="0" err="1" smtClean="0"/>
              <a:t>reseupt</a:t>
            </a:r>
            <a:r>
              <a:rPr lang="en-US" baseline="0" dirty="0" smtClean="0"/>
              <a:t>-retest will be very large.  The project setup I’ll show you, using </a:t>
            </a:r>
            <a:r>
              <a:rPr lang="en-US" baseline="0" dirty="0" err="1" smtClean="0"/>
              <a:t>Gradle</a:t>
            </a:r>
            <a:r>
              <a:rPr lang="en-US" baseline="0" dirty="0" smtClean="0"/>
              <a:t>, plus Visual Studio Code, plus some python charting library makes that cycle really short.  Piecing this toolchain together from various resources online took some work.</a:t>
            </a:r>
            <a:endParaRPr lang="en-US"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It is possible to run benchmarks from within an existing project, </a:t>
            </a:r>
            <a:r>
              <a:rPr lang="en-US" dirty="0" smtClean="0"/>
              <a:t>and I’ll show how</a:t>
            </a:r>
            <a:r>
              <a:rPr lang="en-US" baseline="0" dirty="0" smtClean="0"/>
              <a:t> to do that later </a:t>
            </a:r>
            <a:r>
              <a:rPr lang="en-US" dirty="0" smtClean="0"/>
              <a:t>and </a:t>
            </a:r>
            <a:r>
              <a:rPr lang="en-US" dirty="0" smtClean="0"/>
              <a:t>even from within an IDE, however setup is more complex and the results are less reliable.</a:t>
            </a:r>
          </a:p>
        </p:txBody>
      </p:sp>
      <p:sp>
        <p:nvSpPr>
          <p:cNvPr id="4" name="Slide Number Placeholder 3"/>
          <p:cNvSpPr>
            <a:spLocks noGrp="1"/>
          </p:cNvSpPr>
          <p:nvPr>
            <p:ph type="sldNum" sz="quarter" idx="10"/>
          </p:nvPr>
        </p:nvSpPr>
        <p:spPr/>
        <p:txBody>
          <a:bodyPr/>
          <a:lstStyle/>
          <a:p>
            <a:fld id="{CFAD290B-5269-4E99-8A8A-8691B1EB0AE9}" type="slidenum">
              <a:rPr lang="en-US" smtClean="0"/>
              <a:t>18</a:t>
            </a:fld>
            <a:endParaRPr lang="en-US"/>
          </a:p>
        </p:txBody>
      </p:sp>
    </p:spTree>
    <p:extLst>
      <p:ext uri="{BB962C8B-B14F-4D97-AF65-F5344CB8AC3E}">
        <p14:creationId xmlns:p14="http://schemas.microsoft.com/office/powerpoint/2010/main" val="2781536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dealing with large projects, it is customary to keep the benchmarks in a separate subproject, which then depends on the </a:t>
            </a:r>
            <a:r>
              <a:rPr lang="en-US" dirty="0" smtClean="0"/>
              <a:t>tested </a:t>
            </a:r>
            <a:r>
              <a:rPr lang="en-US" dirty="0" smtClean="0"/>
              <a:t>modules via the usual build dependencies</a:t>
            </a:r>
            <a:r>
              <a:rPr lang="en-US" dirty="0" smtClean="0"/>
              <a: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19</a:t>
            </a:fld>
            <a:endParaRPr lang="en-US"/>
          </a:p>
        </p:txBody>
      </p:sp>
    </p:spTree>
    <p:extLst>
      <p:ext uri="{BB962C8B-B14F-4D97-AF65-F5344CB8AC3E}">
        <p14:creationId xmlns:p14="http://schemas.microsoft.com/office/powerpoint/2010/main" val="3355601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presentation is entirely focused on measuring speed, not space usage – which is also a valid potential goal for a </a:t>
            </a:r>
            <a:r>
              <a:rPr lang="en-US" baseline="0" dirty="0" err="1" smtClean="0"/>
              <a:t>microbenchmark</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2</a:t>
            </a:fld>
            <a:endParaRPr lang="en-US"/>
          </a:p>
        </p:txBody>
      </p:sp>
    </p:spTree>
    <p:extLst>
      <p:ext uri="{BB962C8B-B14F-4D97-AF65-F5344CB8AC3E}">
        <p14:creationId xmlns:p14="http://schemas.microsoft.com/office/powerpoint/2010/main" val="41832187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Best way to learn JMH is</a:t>
            </a:r>
            <a:r>
              <a:rPr lang="en-US" baseline="0" dirty="0" smtClean="0"/>
              <a:t> through the JMH-Samples which are available on the JMH website.  I’ve imported them all into this presentation project so they can be quickly, properly and reliably run through </a:t>
            </a:r>
            <a:r>
              <a:rPr lang="en-US" baseline="0" dirty="0" err="1" smtClean="0"/>
              <a:t>Gradle</a:t>
            </a:r>
            <a:r>
              <a:rPr lang="en-US" baseline="0" dirty="0" smtClean="0"/>
              <a:t>.</a:t>
            </a:r>
          </a:p>
          <a:p>
            <a:endParaRPr lang="en-US" baseline="0" dirty="0" smtClean="0"/>
          </a:p>
          <a:p>
            <a:r>
              <a:rPr lang="en-US" baseline="0" dirty="0" smtClean="0"/>
              <a:t>There’s a lot of them, and I’m just going to show a few – but reading through them is certainly the place to start learning JMH.</a:t>
            </a:r>
          </a:p>
          <a:p>
            <a:endParaRPr lang="en-US" baseline="0" dirty="0" smtClean="0"/>
          </a:p>
          <a:p>
            <a:r>
              <a:rPr lang="en-US" dirty="0" smtClean="0"/>
              <a:t>Show </a:t>
            </a:r>
            <a:r>
              <a:rPr lang="en-US" sz="1200" kern="1200" dirty="0" smtClean="0">
                <a:solidFill>
                  <a:schemeClr val="tx1"/>
                </a:solidFill>
                <a:latin typeface="+mn-lt"/>
                <a:ea typeface="+mn-ea"/>
                <a:cs typeface="+mn-cs"/>
              </a:rPr>
              <a:t>JMHSample_01_HelloWorld</a:t>
            </a:r>
          </a:p>
          <a:p>
            <a:r>
              <a:rPr lang="en-US" sz="1200" kern="1200" dirty="0" smtClean="0">
                <a:solidFill>
                  <a:schemeClr val="tx1"/>
                </a:solidFill>
                <a:latin typeface="+mn-lt"/>
                <a:ea typeface="+mn-ea"/>
                <a:cs typeface="+mn-cs"/>
              </a:rPr>
              <a:t>So here’s the very basics – all *YOU*</a:t>
            </a:r>
            <a:r>
              <a:rPr lang="en-US" sz="1200" kern="1200" baseline="0" dirty="0" smtClean="0">
                <a:solidFill>
                  <a:schemeClr val="tx1"/>
                </a:solidFill>
                <a:latin typeface="+mn-lt"/>
                <a:ea typeface="+mn-ea"/>
                <a:cs typeface="+mn-cs"/>
              </a:rPr>
              <a:t> have to do is </a:t>
            </a:r>
            <a:r>
              <a:rPr lang="en-US" sz="1200" kern="1200" dirty="0" smtClean="0">
                <a:solidFill>
                  <a:schemeClr val="tx1"/>
                </a:solidFill>
                <a:latin typeface="+mn-lt"/>
                <a:ea typeface="+mn-ea"/>
                <a:cs typeface="+mn-cs"/>
              </a:rPr>
              <a:t>annotate a method with @Benchmark … and then figure out how to properly package and</a:t>
            </a:r>
            <a:r>
              <a:rPr lang="en-US" sz="1200" kern="1200" baseline="0" dirty="0" smtClean="0">
                <a:solidFill>
                  <a:schemeClr val="tx1"/>
                </a:solidFill>
                <a:latin typeface="+mn-lt"/>
                <a:ea typeface="+mn-ea"/>
                <a:cs typeface="+mn-cs"/>
              </a:rPr>
              <a:t> run it.  Fortunately, </a:t>
            </a:r>
            <a:r>
              <a:rPr lang="en-US" sz="1200" kern="1200" baseline="0" dirty="0" err="1" smtClean="0">
                <a:solidFill>
                  <a:schemeClr val="tx1"/>
                </a:solidFill>
                <a:latin typeface="+mn-lt"/>
                <a:ea typeface="+mn-ea"/>
                <a:cs typeface="+mn-cs"/>
              </a:rPr>
              <a:t>Gradle</a:t>
            </a:r>
            <a:r>
              <a:rPr lang="en-US" sz="1200" kern="1200" baseline="0" dirty="0" smtClean="0">
                <a:solidFill>
                  <a:schemeClr val="tx1"/>
                </a:solidFill>
                <a:latin typeface="+mn-lt"/>
                <a:ea typeface="+mn-ea"/>
                <a:cs typeface="+mn-cs"/>
              </a:rPr>
              <a:t>.</a:t>
            </a:r>
          </a:p>
          <a:p>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See the “Referenced </a:t>
            </a:r>
            <a:r>
              <a:rPr lang="en-US" sz="1200" kern="1200" baseline="0" dirty="0" err="1" smtClean="0">
                <a:solidFill>
                  <a:schemeClr val="tx1"/>
                </a:solidFill>
                <a:latin typeface="+mn-lt"/>
                <a:ea typeface="+mn-ea"/>
                <a:cs typeface="+mn-cs"/>
              </a:rPr>
              <a:t>Librarys</a:t>
            </a:r>
            <a:r>
              <a:rPr lang="en-US" sz="1200" kern="1200" baseline="0" dirty="0" smtClean="0">
                <a:solidFill>
                  <a:schemeClr val="tx1"/>
                </a:solidFill>
                <a:latin typeface="+mn-lt"/>
                <a:ea typeface="+mn-ea"/>
                <a:cs typeface="+mn-cs"/>
              </a:rPr>
              <a:t>” – here is the JMH code – the annotation processor and the core jars which we need to reference – don’t worry, </a:t>
            </a:r>
            <a:r>
              <a:rPr lang="en-US" sz="1200" kern="1200" baseline="0" dirty="0" err="1" smtClean="0">
                <a:solidFill>
                  <a:schemeClr val="tx1"/>
                </a:solidFill>
                <a:latin typeface="+mn-lt"/>
                <a:ea typeface="+mn-ea"/>
                <a:cs typeface="+mn-cs"/>
              </a:rPr>
              <a:t>Gradle</a:t>
            </a:r>
            <a:r>
              <a:rPr lang="en-US" sz="1200" kern="1200" baseline="0" dirty="0" smtClean="0">
                <a:solidFill>
                  <a:schemeClr val="tx1"/>
                </a:solidFill>
                <a:latin typeface="+mn-lt"/>
                <a:ea typeface="+mn-ea"/>
                <a:cs typeface="+mn-cs"/>
              </a:rPr>
              <a:t> properly sets up the references for just your benchmark code, NOT your application code.</a:t>
            </a:r>
            <a:endParaRPr lang="en-US" sz="1200" kern="120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You</a:t>
            </a:r>
            <a:r>
              <a:rPr lang="en-US" sz="1200" kern="1200" baseline="0" dirty="0" smtClean="0">
                <a:solidFill>
                  <a:schemeClr val="tx1"/>
                </a:solidFill>
                <a:latin typeface="+mn-lt"/>
                <a:ea typeface="+mn-ea"/>
                <a:cs typeface="+mn-cs"/>
              </a:rPr>
              <a:t> could just run it via this main setup, as JMH does provide a programmatic way to launch it…but that comes with a lot of caveats and produces definitely very skewed results.</a:t>
            </a:r>
          </a:p>
          <a:p>
            <a:endParaRPr lang="en-US" sz="1200" kern="1200" baseline="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From / “</a:t>
            </a:r>
            <a:r>
              <a:rPr lang="en-US" sz="1200" kern="1200" dirty="0" err="1" smtClean="0">
                <a:solidFill>
                  <a:schemeClr val="tx1"/>
                </a:solidFill>
                <a:latin typeface="+mn-lt"/>
                <a:ea typeface="+mn-ea"/>
                <a:cs typeface="+mn-cs"/>
              </a:rPr>
              <a:t>gradlew</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jmh-samples:plot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PjmhClass</a:t>
            </a:r>
            <a:r>
              <a:rPr lang="en-US" sz="1200" kern="1200" dirty="0" smtClean="0">
                <a:solidFill>
                  <a:schemeClr val="tx1"/>
                </a:solidFill>
                <a:latin typeface="+mn-lt"/>
                <a:ea typeface="+mn-ea"/>
                <a:cs typeface="+mn-cs"/>
              </a:rPr>
              <a:t>=JMHSample_01_HelloWorld --daemon"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Output in /</a:t>
            </a:r>
            <a:r>
              <a:rPr lang="en-US" sz="1200" kern="1200" baseline="0" dirty="0" err="1" smtClean="0">
                <a:solidFill>
                  <a:schemeClr val="tx1"/>
                </a:solidFill>
                <a:latin typeface="+mn-lt"/>
                <a:ea typeface="+mn-ea"/>
                <a:cs typeface="+mn-cs"/>
              </a:rPr>
              <a:t>jmh</a:t>
            </a:r>
            <a:r>
              <a:rPr lang="en-US" sz="1200" kern="1200" baseline="0" dirty="0" smtClean="0">
                <a:solidFill>
                  <a:schemeClr val="tx1"/>
                </a:solidFill>
                <a:latin typeface="+mn-lt"/>
                <a:ea typeface="+mn-ea"/>
                <a:cs typeface="+mn-cs"/>
              </a:rPr>
              <a:t>-samples/build/reports/</a:t>
            </a:r>
            <a:r>
              <a:rPr lang="en-US" sz="1200" kern="1200" baseline="0" dirty="0" err="1" smtClean="0">
                <a:solidFill>
                  <a:schemeClr val="tx1"/>
                </a:solidFill>
                <a:latin typeface="+mn-lt"/>
                <a:ea typeface="+mn-ea"/>
                <a:cs typeface="+mn-cs"/>
              </a:rPr>
              <a:t>jmh</a:t>
            </a:r>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Results of running</a:t>
            </a:r>
            <a:r>
              <a:rPr lang="en-US" baseline="0" dirty="0" smtClean="0"/>
              <a:t> JMH are written to /build/reports – which is the default </a:t>
            </a:r>
            <a:r>
              <a:rPr lang="en-US" baseline="0" dirty="0" err="1" smtClean="0"/>
              <a:t>Gradle</a:t>
            </a:r>
            <a:r>
              <a:rPr lang="en-US" baseline="0" dirty="0" smtClean="0"/>
              <a:t> report output directory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Show human.txt</a:t>
            </a:r>
          </a:p>
          <a:p>
            <a:r>
              <a:rPr lang="en-US" sz="1200" kern="1200" baseline="0" dirty="0" smtClean="0">
                <a:solidFill>
                  <a:schemeClr val="tx1"/>
                </a:solidFill>
                <a:latin typeface="+mn-lt"/>
                <a:ea typeface="+mn-ea"/>
                <a:cs typeface="+mn-cs"/>
              </a:rPr>
              <a:t>-Info looks similar to </a:t>
            </a:r>
            <a:r>
              <a:rPr lang="en-US" sz="1200" kern="1200" baseline="0" dirty="0" err="1" smtClean="0">
                <a:solidFill>
                  <a:schemeClr val="tx1"/>
                </a:solidFill>
                <a:latin typeface="+mn-lt"/>
                <a:ea typeface="+mn-ea"/>
                <a:cs typeface="+mn-cs"/>
              </a:rPr>
              <a:t>SimpleBenchmarker</a:t>
            </a:r>
            <a:r>
              <a:rPr lang="en-US" sz="1200" kern="1200" baseline="0" dirty="0" smtClean="0">
                <a:solidFill>
                  <a:schemeClr val="tx1"/>
                </a:solidFill>
                <a:latin typeface="+mn-lt"/>
                <a:ea typeface="+mn-ea"/>
                <a:cs typeface="+mn-cs"/>
              </a:rPr>
              <a:t>, that’s no accident, run X warmups, then Y tests, limit each iteration by time</a:t>
            </a:r>
          </a:p>
          <a:p>
            <a:r>
              <a:rPr lang="en-US" sz="1200" kern="1200" baseline="0" dirty="0" smtClean="0">
                <a:solidFill>
                  <a:schemeClr val="tx1"/>
                </a:solidFill>
                <a:latin typeface="+mn-lt"/>
                <a:ea typeface="+mn-ea"/>
                <a:cs typeface="+mn-cs"/>
              </a:rPr>
              <a:t>-</a:t>
            </a:r>
            <a:r>
              <a:rPr lang="en-US" baseline="0" dirty="0" smtClean="0"/>
              <a:t>One other thing useful to note in the output is the ETA it prints prior to each benchmark, so if you watch the file while JMH is running during a long-running process it will attempt to guess at when its going to finish – useful if you’re comparing lots of benchmarks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Show results.csv</a:t>
            </a:r>
          </a:p>
          <a:p>
            <a:r>
              <a:rPr lang="en-US" sz="1200" kern="1200" baseline="0" dirty="0" smtClean="0">
                <a:solidFill>
                  <a:schemeClr val="tx1"/>
                </a:solidFill>
                <a:latin typeface="+mn-lt"/>
                <a:ea typeface="+mn-ea"/>
                <a:cs typeface="+mn-cs"/>
              </a:rPr>
              <a:t>-CPU results per-test</a:t>
            </a:r>
            <a:endParaRPr lang="en-US" dirty="0" smtClean="0"/>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Show </a:t>
            </a:r>
            <a:r>
              <a:rPr lang="en-US" sz="1200" kern="1200" dirty="0" err="1" smtClean="0">
                <a:solidFill>
                  <a:schemeClr val="tx1"/>
                </a:solidFill>
                <a:latin typeface="+mn-lt"/>
                <a:ea typeface="+mn-ea"/>
                <a:cs typeface="+mn-cs"/>
              </a:rPr>
              <a:t>jmhrunner</a:t>
            </a:r>
            <a:r>
              <a:rPr lang="en-US" sz="1200" kern="1200" dirty="0" smtClean="0">
                <a:solidFill>
                  <a:schemeClr val="tx1"/>
                </a:solidFill>
                <a:latin typeface="+mn-lt"/>
                <a:ea typeface="+mn-ea"/>
                <a:cs typeface="+mn-cs"/>
              </a:rPr>
              <a:t> setup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src</a:t>
            </a:r>
            <a:r>
              <a:rPr lang="en-US" sz="1200" kern="1200" baseline="0" dirty="0" smtClean="0">
                <a:solidFill>
                  <a:schemeClr val="tx1"/>
                </a:solidFill>
                <a:latin typeface="+mn-lt"/>
                <a:ea typeface="+mn-ea"/>
                <a:cs typeface="+mn-cs"/>
              </a:rPr>
              <a:t>/main/java vs </a:t>
            </a:r>
            <a:r>
              <a:rPr lang="en-US" sz="1200" kern="1200" baseline="0" dirty="0" err="1" smtClean="0">
                <a:solidFill>
                  <a:schemeClr val="tx1"/>
                </a:solidFill>
                <a:latin typeface="+mn-lt"/>
                <a:ea typeface="+mn-ea"/>
                <a:cs typeface="+mn-cs"/>
              </a:rPr>
              <a:t>src</a:t>
            </a:r>
            <a:r>
              <a:rPr lang="en-US" sz="1200" kern="1200" baseline="0" dirty="0" smtClean="0">
                <a:solidFill>
                  <a:schemeClr val="tx1"/>
                </a:solidFill>
                <a:latin typeface="+mn-lt"/>
                <a:ea typeface="+mn-ea"/>
                <a:cs typeface="+mn-cs"/>
              </a:rPr>
              <a:t>/</a:t>
            </a:r>
            <a:r>
              <a:rPr lang="en-US" sz="1200" kern="1200" baseline="0" dirty="0" err="1" smtClean="0">
                <a:solidFill>
                  <a:schemeClr val="tx1"/>
                </a:solidFill>
                <a:latin typeface="+mn-lt"/>
                <a:ea typeface="+mn-ea"/>
                <a:cs typeface="+mn-cs"/>
              </a:rPr>
              <a:t>jmh</a:t>
            </a:r>
            <a:r>
              <a:rPr lang="en-US" sz="1200" kern="1200" baseline="0" dirty="0" smtClean="0">
                <a:solidFill>
                  <a:schemeClr val="tx1"/>
                </a:solidFill>
                <a:latin typeface="+mn-lt"/>
                <a:ea typeface="+mn-ea"/>
                <a:cs typeface="+mn-cs"/>
              </a:rPr>
              <a:t>/java</a:t>
            </a:r>
          </a:p>
          <a:p>
            <a:r>
              <a:rPr lang="en-US" sz="1200" kern="1200" baseline="0" dirty="0" smtClean="0">
                <a:solidFill>
                  <a:schemeClr val="tx1"/>
                </a:solidFill>
                <a:latin typeface="+mn-lt"/>
                <a:ea typeface="+mn-ea"/>
                <a:cs typeface="+mn-cs"/>
              </a:rPr>
              <a:t>Here’s a *slightly* more complex example, using that same Calculator distance method you’re all sick of by now.  At least it actually tests something.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From /</a:t>
            </a:r>
            <a:r>
              <a:rPr lang="en-US" sz="1200" kern="1200" baseline="0" dirty="0" err="1" smtClean="0">
                <a:solidFill>
                  <a:schemeClr val="tx1"/>
                </a:solidFill>
                <a:latin typeface="+mn-lt"/>
                <a:ea typeface="+mn-ea"/>
                <a:cs typeface="+mn-cs"/>
              </a:rPr>
              <a:t>jmhrunner</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gradlew</a:t>
            </a:r>
            <a:r>
              <a:rPr lang="en-US" sz="1200" kern="1200" baseline="0" dirty="0" smtClean="0">
                <a:solidFill>
                  <a:schemeClr val="tx1"/>
                </a:solidFill>
                <a:latin typeface="+mn-lt"/>
                <a:ea typeface="+mn-ea"/>
                <a:cs typeface="+mn-cs"/>
              </a:rPr>
              <a:t> plot --daemon”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Output in /</a:t>
            </a:r>
            <a:r>
              <a:rPr lang="en-US" sz="1200" kern="1200" baseline="0" dirty="0" err="1" smtClean="0">
                <a:solidFill>
                  <a:schemeClr val="tx1"/>
                </a:solidFill>
                <a:latin typeface="+mn-lt"/>
                <a:ea typeface="+mn-ea"/>
                <a:cs typeface="+mn-cs"/>
              </a:rPr>
              <a:t>jmhrunner</a:t>
            </a:r>
            <a:r>
              <a:rPr lang="en-US" sz="1200" kern="1200" baseline="0" dirty="0" smtClean="0">
                <a:solidFill>
                  <a:schemeClr val="tx1"/>
                </a:solidFill>
                <a:latin typeface="+mn-lt"/>
                <a:ea typeface="+mn-ea"/>
                <a:cs typeface="+mn-cs"/>
              </a:rPr>
              <a:t>/build/reports/</a:t>
            </a:r>
            <a:r>
              <a:rPr lang="en-US" sz="1200" kern="1200" baseline="0" dirty="0" err="1" smtClean="0">
                <a:solidFill>
                  <a:schemeClr val="tx1"/>
                </a:solidFill>
                <a:latin typeface="+mn-lt"/>
                <a:ea typeface="+mn-ea"/>
                <a:cs typeface="+mn-cs"/>
              </a:rPr>
              <a:t>jmh</a:t>
            </a:r>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Show human.txt</a:t>
            </a:r>
          </a:p>
          <a:p>
            <a:r>
              <a:rPr lang="en-US" sz="1200" kern="1200" baseline="0" dirty="0" smtClean="0">
                <a:solidFill>
                  <a:schemeClr val="tx1"/>
                </a:solidFill>
                <a:latin typeface="+mn-lt"/>
                <a:ea typeface="+mn-ea"/>
                <a:cs typeface="+mn-cs"/>
              </a:rPr>
              <a:t>Show plot.png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Show /</a:t>
            </a:r>
            <a:r>
              <a:rPr lang="en-US" sz="1200" kern="1200" baseline="0" dirty="0" err="1" smtClean="0">
                <a:solidFill>
                  <a:schemeClr val="tx1"/>
                </a:solidFill>
                <a:latin typeface="+mn-lt"/>
                <a:ea typeface="+mn-ea"/>
                <a:cs typeface="+mn-cs"/>
              </a:rPr>
              <a:t>jmhrunner</a:t>
            </a:r>
            <a:r>
              <a:rPr lang="en-US" sz="1200" kern="1200" baseline="0" dirty="0" smtClean="0">
                <a:solidFill>
                  <a:schemeClr val="tx1"/>
                </a:solidFill>
                <a:latin typeface="+mn-lt"/>
                <a:ea typeface="+mn-ea"/>
                <a:cs typeface="+mn-cs"/>
              </a:rPr>
              <a:t>/</a:t>
            </a:r>
            <a:r>
              <a:rPr lang="en-US" sz="1200" kern="1200" baseline="0" dirty="0" err="1" smtClean="0">
                <a:solidFill>
                  <a:schemeClr val="tx1"/>
                </a:solidFill>
                <a:latin typeface="+mn-lt"/>
                <a:ea typeface="+mn-ea"/>
                <a:cs typeface="+mn-cs"/>
              </a:rPr>
              <a:t>build.gradle</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Focus on </a:t>
            </a:r>
            <a:r>
              <a:rPr lang="en-US" sz="1200" kern="1200" baseline="0" dirty="0" err="1" smtClean="0">
                <a:solidFill>
                  <a:schemeClr val="tx1"/>
                </a:solidFill>
                <a:latin typeface="+mn-lt"/>
                <a:ea typeface="+mn-ea"/>
                <a:cs typeface="+mn-cs"/>
              </a:rPr>
              <a:t>jmh</a:t>
            </a:r>
            <a:r>
              <a:rPr lang="en-US" sz="1200" kern="1200" baseline="0" dirty="0" smtClean="0">
                <a:solidFill>
                  <a:schemeClr val="tx1"/>
                </a:solidFill>
                <a:latin typeface="+mn-lt"/>
                <a:ea typeface="+mn-ea"/>
                <a:cs typeface="+mn-cs"/>
              </a:rPr>
              <a:t> block {} – explain defaults</a:t>
            </a:r>
          </a:p>
          <a:p>
            <a:r>
              <a:rPr lang="en-US" sz="1200" kern="1200" baseline="0" dirty="0" smtClean="0">
                <a:solidFill>
                  <a:schemeClr val="tx1"/>
                </a:solidFill>
                <a:latin typeface="+mn-lt"/>
                <a:ea typeface="+mn-ea"/>
                <a:cs typeface="+mn-cs"/>
              </a:rPr>
              <a:t>You can control just about everything about how the benchmark runs from </a:t>
            </a:r>
            <a:r>
              <a:rPr lang="en-US" sz="1200" kern="1200" baseline="0" dirty="0" err="1" smtClean="0">
                <a:solidFill>
                  <a:schemeClr val="tx1"/>
                </a:solidFill>
                <a:latin typeface="+mn-lt"/>
                <a:ea typeface="+mn-ea"/>
                <a:cs typeface="+mn-cs"/>
              </a:rPr>
              <a:t>Gradle</a:t>
            </a:r>
            <a:r>
              <a:rPr lang="en-US" sz="1200" kern="1200" baseline="0" dirty="0" smtClean="0">
                <a:solidFill>
                  <a:schemeClr val="tx1"/>
                </a:solidFill>
                <a:latin typeface="+mn-lt"/>
                <a:ea typeface="+mn-ea"/>
                <a:cs typeface="+mn-cs"/>
              </a:rPr>
              <a:t> – or provide</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20</a:t>
            </a:fld>
            <a:endParaRPr lang="en-US"/>
          </a:p>
        </p:txBody>
      </p:sp>
    </p:spTree>
    <p:extLst>
      <p:ext uri="{BB962C8B-B14F-4D97-AF65-F5344CB8AC3E}">
        <p14:creationId xmlns:p14="http://schemas.microsoft.com/office/powerpoint/2010/main" val="24807848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default m</a:t>
            </a:r>
            <a:r>
              <a:rPr lang="en-US" dirty="0" smtClean="0"/>
              <a:t>ax</a:t>
            </a:r>
            <a:r>
              <a:rPr lang="en-US" baseline="0" dirty="0" smtClean="0"/>
              <a:t> of 1 second – shows the emphasis on “micro”-benchmarks</a:t>
            </a:r>
            <a:r>
              <a:rPr lang="en-US" baseline="0" dirty="0" smtClean="0"/>
              <a:t>.  It’s expected that your benchmark code will execute many, many times in the course of a single second.</a:t>
            </a:r>
          </a:p>
          <a:p>
            <a:endParaRPr lang="en-US" baseline="0" dirty="0" smtClean="0"/>
          </a:p>
          <a:p>
            <a:r>
              <a:rPr lang="en-US" baseline="0" dirty="0" smtClean="0"/>
              <a:t>More repetitions = greater </a:t>
            </a:r>
            <a:r>
              <a:rPr lang="en-US" baseline="0" dirty="0" err="1" smtClean="0"/>
              <a:t>accuraccy</a:t>
            </a:r>
            <a:endParaRPr lang="en-US"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these can be slow, you probably want to tweak the defaults to tone it down – especially at first, if you’re serious about optimizing, you focus on large differences, right – should be easy to see at much less precise levels of measurement which will let you spend less time waiting for your benchmarks to run.  Then you can iterate and enhance.</a:t>
            </a:r>
            <a:endParaRPr lang="en-US" dirty="0" smtClean="0"/>
          </a:p>
          <a:p>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21</a:t>
            </a:fld>
            <a:endParaRPr lang="en-US"/>
          </a:p>
        </p:txBody>
      </p:sp>
    </p:spTree>
    <p:extLst>
      <p:ext uri="{BB962C8B-B14F-4D97-AF65-F5344CB8AC3E}">
        <p14:creationId xmlns:p14="http://schemas.microsoft.com/office/powerpoint/2010/main" val="16689121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Obviously, if you start asking for NS precision</a:t>
            </a:r>
            <a:r>
              <a:rPr lang="en-US" baseline="0" dirty="0" smtClean="0"/>
              <a:t> on a process which takes several milliseconds, no matter how many runs you do, you are not going to get more precise answers – but as I’ve played with JMH, I’ve found the defaults to be too precise</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22</a:t>
            </a:fld>
            <a:endParaRPr lang="en-US"/>
          </a:p>
        </p:txBody>
      </p:sp>
    </p:spTree>
    <p:extLst>
      <p:ext uri="{BB962C8B-B14F-4D97-AF65-F5344CB8AC3E}">
        <p14:creationId xmlns:p14="http://schemas.microsoft.com/office/powerpoint/2010/main" val="17497950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Aim </a:t>
            </a:r>
            <a:r>
              <a:rPr lang="en-US" dirty="0" smtClean="0"/>
              <a:t>of JMH that</a:t>
            </a:r>
            <a:r>
              <a:rPr lang="en-US" baseline="0" dirty="0" smtClean="0"/>
              <a:t> </a:t>
            </a:r>
            <a:r>
              <a:rPr lang="en-US" baseline="0" dirty="0" smtClean="0"/>
              <a:t>if you run twice on the same machine – without making major changes to that machine’s software or hardware, you can meaningfully compare </a:t>
            </a:r>
            <a:r>
              <a:rPr lang="en-US" baseline="0" dirty="0" smtClean="0"/>
              <a:t>output so it documents what the JVM it ran on was and what the configuration was.</a:t>
            </a:r>
            <a:endParaRPr lang="en-US" baseline="0" dirty="0" smtClean="0"/>
          </a:p>
          <a:p>
            <a:endParaRPr lang="en-US" baseline="0" dirty="0" smtClean="0"/>
          </a:p>
          <a:p>
            <a:r>
              <a:rPr lang="en-US" baseline="0" dirty="0" smtClean="0"/>
              <a:t>The output shows the result of each run – the warmups and the test iterations for each @Benchmark annotated method.</a:t>
            </a:r>
          </a:p>
          <a:p>
            <a:endParaRPr lang="en-US" baseline="0" dirty="0" smtClean="0"/>
          </a:p>
          <a:p>
            <a:r>
              <a:rPr lang="en-US" baseline="0" dirty="0" smtClean="0"/>
              <a:t>Benchmark mode defaults to throughput THRPT in output. Available modes are: [Throughput/</a:t>
            </a:r>
            <a:r>
              <a:rPr lang="en-US" baseline="0" dirty="0" err="1" smtClean="0"/>
              <a:t>thrpt</a:t>
            </a:r>
            <a:r>
              <a:rPr lang="en-US" baseline="0" dirty="0" smtClean="0"/>
              <a:t>, </a:t>
            </a:r>
            <a:r>
              <a:rPr lang="en-US" baseline="0" dirty="0" err="1" smtClean="0"/>
              <a:t>AverageTime</a:t>
            </a:r>
            <a:r>
              <a:rPr lang="en-US" baseline="0" dirty="0" smtClean="0"/>
              <a:t>/</a:t>
            </a:r>
            <a:r>
              <a:rPr lang="en-US" baseline="0" dirty="0" err="1" smtClean="0"/>
              <a:t>avgt</a:t>
            </a:r>
            <a:r>
              <a:rPr lang="en-US" baseline="0" dirty="0" smtClean="0"/>
              <a:t>, </a:t>
            </a:r>
            <a:r>
              <a:rPr lang="en-US" baseline="0" dirty="0" err="1" smtClean="0"/>
              <a:t>SampleTime</a:t>
            </a:r>
            <a:r>
              <a:rPr lang="en-US" baseline="0" dirty="0" smtClean="0"/>
              <a:t>/sample, </a:t>
            </a:r>
            <a:r>
              <a:rPr lang="en-US" baseline="0" dirty="0" err="1" smtClean="0"/>
              <a:t>SingleShotTime</a:t>
            </a:r>
            <a:r>
              <a:rPr lang="en-US" baseline="0" dirty="0" smtClean="0"/>
              <a:t>/</a:t>
            </a:r>
            <a:r>
              <a:rPr lang="en-US" baseline="0" dirty="0" err="1" smtClean="0"/>
              <a:t>ss</a:t>
            </a:r>
            <a:r>
              <a:rPr lang="en-US" baseline="0" dirty="0" smtClean="0"/>
              <a:t>, All/all] – </a:t>
            </a:r>
            <a:r>
              <a:rPr lang="en-US" baseline="0" dirty="0" err="1" smtClean="0"/>
              <a:t>thrpt</a:t>
            </a:r>
            <a:r>
              <a:rPr lang="en-US" baseline="0" dirty="0" smtClean="0"/>
              <a:t> seems to be the easiest to compare intuitively which is why it’s the default – the difference between 300 and 400 M is more meaningful to us than the different between .000003 and .000004 seconds, or whatever</a:t>
            </a:r>
          </a:p>
          <a:p>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23</a:t>
            </a:fld>
            <a:endParaRPr lang="en-US"/>
          </a:p>
        </p:txBody>
      </p:sp>
    </p:spTree>
    <p:extLst>
      <p:ext uri="{BB962C8B-B14F-4D97-AF65-F5344CB8AC3E}">
        <p14:creationId xmlns:p14="http://schemas.microsoft.com/office/powerpoint/2010/main" val="11577468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you can see</a:t>
            </a:r>
            <a:r>
              <a:rPr lang="en-US" baseline="0" dirty="0" smtClean="0"/>
              <a:t> throughout the </a:t>
            </a:r>
            <a:r>
              <a:rPr lang="en-US" baseline="0" dirty="0" err="1" smtClean="0"/>
              <a:t>jmh</a:t>
            </a:r>
            <a:r>
              <a:rPr lang="en-US" baseline="0" dirty="0" smtClean="0"/>
              <a:t> samples and online, a number of configuration annotations exist which let you configure how to run </a:t>
            </a:r>
            <a:r>
              <a:rPr lang="en-US" baseline="0" dirty="0" err="1" smtClean="0"/>
              <a:t>jmh</a:t>
            </a:r>
            <a:r>
              <a:rPr lang="en-US" baseline="0" dirty="0" smtClean="0"/>
              <a:t>.</a:t>
            </a:r>
          </a:p>
          <a:p>
            <a:endParaRPr lang="en-US" dirty="0" smtClean="0"/>
          </a:p>
          <a:p>
            <a:r>
              <a:rPr lang="en-US" dirty="0" smtClean="0"/>
              <a:t>Can mix and match differently configured benchmarks within the same class – for instance, in order to see the Average time plus the throughput</a:t>
            </a:r>
            <a:r>
              <a:rPr lang="en-US" baseline="0" dirty="0" smtClean="0"/>
              <a:t> plus the “single shot time”.</a:t>
            </a:r>
          </a:p>
          <a:p>
            <a:endParaRPr lang="en-US" baseline="0" dirty="0" smtClean="0"/>
          </a:p>
          <a:p>
            <a:r>
              <a:rPr lang="en-US" baseline="0" dirty="0" smtClean="0"/>
              <a:t>The </a:t>
            </a:r>
            <a:r>
              <a:rPr lang="en-US" baseline="0" dirty="0" err="1" smtClean="0"/>
              <a:t>gradle</a:t>
            </a:r>
            <a:r>
              <a:rPr lang="en-US" baseline="0" dirty="0" smtClean="0"/>
              <a:t> plugin takes the stance that mixing and matching is silly and that you should have a single place to configure these things – the </a:t>
            </a:r>
            <a:r>
              <a:rPr lang="en-US" baseline="0" dirty="0" err="1" smtClean="0"/>
              <a:t>build.gradle</a:t>
            </a:r>
            <a:r>
              <a:rPr lang="en-US" baseline="0" dirty="0" smtClean="0"/>
              <a:t> file – for all your @Benchmarks.  Or maybe that’s a bug with it, IDK.  Either way, configuring these differently per method is kind of silly.  And it keeps your code a little clearer to read.</a:t>
            </a:r>
            <a:endParaRPr lang="en-US" dirty="0" smtClean="0"/>
          </a:p>
        </p:txBody>
      </p:sp>
      <p:sp>
        <p:nvSpPr>
          <p:cNvPr id="4" name="Slide Number Placeholder 3"/>
          <p:cNvSpPr>
            <a:spLocks noGrp="1"/>
          </p:cNvSpPr>
          <p:nvPr>
            <p:ph type="sldNum" sz="quarter" idx="10"/>
          </p:nvPr>
        </p:nvSpPr>
        <p:spPr/>
        <p:txBody>
          <a:bodyPr/>
          <a:lstStyle/>
          <a:p>
            <a:fld id="{CFAD290B-5269-4E99-8A8A-8691B1EB0AE9}" type="slidenum">
              <a:rPr lang="en-US" smtClean="0"/>
              <a:t>24</a:t>
            </a:fld>
            <a:endParaRPr lang="en-US"/>
          </a:p>
        </p:txBody>
      </p:sp>
    </p:spTree>
    <p:extLst>
      <p:ext uri="{BB962C8B-B14F-4D97-AF65-F5344CB8AC3E}">
        <p14:creationId xmlns:p14="http://schemas.microsoft.com/office/powerpoint/2010/main" val="34733979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a:t>
            </a:r>
            <a:r>
              <a:rPr lang="en-US" sz="1200" kern="1200" dirty="0" err="1" smtClean="0">
                <a:solidFill>
                  <a:schemeClr val="tx1"/>
                </a:solidFill>
                <a:latin typeface="+mn-lt"/>
                <a:ea typeface="+mn-ea"/>
                <a:cs typeface="+mn-cs"/>
              </a:rPr>
              <a:t>AdditionBenchmark</a:t>
            </a:r>
            <a:endParaRPr lang="en-US" dirty="0" smtClean="0"/>
          </a:p>
          <a:p>
            <a:r>
              <a:rPr lang="en-US" dirty="0" smtClean="0"/>
              <a:t>We </a:t>
            </a:r>
            <a:r>
              <a:rPr lang="en-US" dirty="0" smtClean="0"/>
              <a:t>have a baseline benchmark that gives us a </a:t>
            </a:r>
            <a:r>
              <a:rPr lang="en-US" dirty="0" smtClean="0"/>
              <a:t>reference point </a:t>
            </a:r>
            <a:r>
              <a:rPr lang="en-US" dirty="0" smtClean="0"/>
              <a:t>on </a:t>
            </a:r>
            <a:r>
              <a:rPr lang="en-US" dirty="0" smtClean="0"/>
              <a:t>what it costs</a:t>
            </a:r>
            <a:r>
              <a:rPr lang="en-US" baseline="0" dirty="0" smtClean="0"/>
              <a:t> to run a method </a:t>
            </a:r>
            <a:r>
              <a:rPr lang="en-US" dirty="0" smtClean="0"/>
              <a:t>returning </a:t>
            </a:r>
            <a:r>
              <a:rPr lang="en-US" dirty="0" smtClean="0"/>
              <a:t>an </a:t>
            </a:r>
            <a:r>
              <a:rPr lang="en-US" dirty="0" err="1" smtClean="0"/>
              <a:t>int</a:t>
            </a:r>
            <a:r>
              <a:rPr lang="en-US" dirty="0" smtClean="0"/>
              <a:t> value.   So we can subtract</a:t>
            </a:r>
            <a:r>
              <a:rPr lang="en-US" baseline="0" dirty="0" smtClean="0"/>
              <a:t> this from the cost of the sum </a:t>
            </a:r>
            <a:r>
              <a:rPr lang="en-US" baseline="0" dirty="0" smtClean="0"/>
              <a:t>method.</a:t>
            </a:r>
            <a:endParaRPr lang="en-US" dirty="0" smtClean="0"/>
          </a:p>
          <a:p>
            <a:endParaRPr lang="en-US" dirty="0" smtClean="0"/>
          </a:p>
          <a:p>
            <a:r>
              <a:rPr lang="en-US" dirty="0" smtClean="0"/>
              <a:t>JMH takes care of reusing return values so as to defeat dead-code elimination. We also return the value of field x; because the value can be changed from a large number of sources, the virtual machine is unlikely to attempt constant folding optimizations. The code of sum is very similar.</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25</a:t>
            </a:fld>
            <a:endParaRPr lang="en-US"/>
          </a:p>
        </p:txBody>
      </p:sp>
    </p:spTree>
    <p:extLst>
      <p:ext uri="{BB962C8B-B14F-4D97-AF65-F5344CB8AC3E}">
        <p14:creationId xmlns:p14="http://schemas.microsoft.com/office/powerpoint/2010/main" val="3357532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Besides marking a separate class as a @State, you can also mark your own benchmark class as @State.</a:t>
            </a:r>
          </a:p>
          <a:p>
            <a:endParaRPr lang="en-US" dirty="0" smtClean="0"/>
          </a:p>
          <a:p>
            <a:r>
              <a:rPr lang="en-US" dirty="0" smtClean="0"/>
              <a:t>Like JUnit tests, you can annotate your state class methods with @Setup and @</a:t>
            </a:r>
            <a:r>
              <a:rPr lang="en-US" dirty="0" err="1" smtClean="0"/>
              <a:t>TearDown</a:t>
            </a:r>
            <a:r>
              <a:rPr lang="en-US" dirty="0" smtClean="0"/>
              <a:t> annotations (these methods called </a:t>
            </a:r>
            <a:r>
              <a:rPr lang="en-US" i="1" dirty="0" smtClean="0"/>
              <a:t>fixtures</a:t>
            </a:r>
            <a:r>
              <a:rPr lang="en-US" dirty="0" smtClean="0"/>
              <a:t> in JMH documentation. You can have any number of setup/teardown methods. </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28</a:t>
            </a:fld>
            <a:endParaRPr lang="en-US"/>
          </a:p>
        </p:txBody>
      </p:sp>
    </p:spTree>
    <p:extLst>
      <p:ext uri="{BB962C8B-B14F-4D97-AF65-F5344CB8AC3E}">
        <p14:creationId xmlns:p14="http://schemas.microsoft.com/office/powerpoint/2010/main" val="40776936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may also need to define the non-uniform access to your state object – for example to test the “readers-writers” scenario where the number of readers is usually higher than the number of writers. JMH uses the notion of thread groups for this case. </a:t>
            </a:r>
          </a:p>
          <a:p>
            <a:r>
              <a:rPr lang="en-US" dirty="0" smtClean="0"/>
              <a:t>In order to setup a group of tests, you need: </a:t>
            </a:r>
          </a:p>
          <a:p>
            <a:endParaRPr lang="en-US" dirty="0" smtClean="0"/>
          </a:p>
          <a:p>
            <a:r>
              <a:rPr lang="en-US" dirty="0" smtClean="0"/>
              <a:t>Mark all your test methods with @Group(name) annotation, providing the same string name for all tests in a group (otherwise these tests will be run independently – no warning will be given!). </a:t>
            </a:r>
          </a:p>
          <a:p>
            <a:endParaRPr lang="en-US" dirty="0" smtClean="0"/>
          </a:p>
          <a:p>
            <a:r>
              <a:rPr lang="en-US" dirty="0" smtClean="0"/>
              <a:t>Annotate each of your tests with @</a:t>
            </a:r>
            <a:r>
              <a:rPr lang="en-US" dirty="0" err="1" smtClean="0"/>
              <a:t>GroupThreads</a:t>
            </a:r>
            <a:r>
              <a:rPr lang="en-US" dirty="0" smtClean="0"/>
              <a:t>(</a:t>
            </a:r>
            <a:r>
              <a:rPr lang="en-US" dirty="0" err="1" smtClean="0"/>
              <a:t>threadsNumber</a:t>
            </a:r>
            <a:r>
              <a:rPr lang="en-US" dirty="0" smtClean="0"/>
              <a:t>) annotation, specifying a number of threads which will run the given method. </a:t>
            </a:r>
          </a:p>
          <a:p>
            <a:endParaRPr lang="en-US" dirty="0" smtClean="0"/>
          </a:p>
          <a:p>
            <a:r>
              <a:rPr lang="en-US" dirty="0" smtClean="0"/>
              <a:t>JMH will start a sum of all your @</a:t>
            </a:r>
            <a:r>
              <a:rPr lang="en-US" dirty="0" err="1" smtClean="0"/>
              <a:t>GroupThreads</a:t>
            </a:r>
            <a:r>
              <a:rPr lang="en-US" dirty="0" smtClean="0"/>
              <a:t> for the given group and will run all tests in a group concurrently in the same trial. The results will be given for the group and for each method independently. </a:t>
            </a:r>
          </a:p>
          <a:p>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29</a:t>
            </a:fld>
            <a:endParaRPr lang="en-US"/>
          </a:p>
        </p:txBody>
      </p:sp>
    </p:spTree>
    <p:extLst>
      <p:ext uri="{BB962C8B-B14F-4D97-AF65-F5344CB8AC3E}">
        <p14:creationId xmlns:p14="http://schemas.microsoft.com/office/powerpoint/2010/main" val="3701740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Class level, or override</a:t>
            </a:r>
            <a:r>
              <a:rPr lang="en-US" baseline="0" dirty="0" smtClean="0"/>
              <a:t> at method</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30</a:t>
            </a:fld>
            <a:endParaRPr lang="en-US"/>
          </a:p>
        </p:txBody>
      </p:sp>
    </p:spTree>
    <p:extLst>
      <p:ext uri="{BB962C8B-B14F-4D97-AF65-F5344CB8AC3E}">
        <p14:creationId xmlns:p14="http://schemas.microsoft.com/office/powerpoint/2010/main" val="32385249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the attempt by the makers of JMH (the same people who work on the JIT) to tell the JVM in no uncertain terms to avoid optimizing away the thing you are trying to benchmark.</a:t>
            </a:r>
          </a:p>
          <a:p>
            <a:endParaRPr lang="en-US" baseline="0" dirty="0" smtClean="0"/>
          </a:p>
          <a:p>
            <a:r>
              <a:rPr lang="en-US" baseline="0" dirty="0" smtClean="0"/>
              <a:t>Just returning the value works most of the time, this is meant to work as much of the time as is possible (but still NOT 100% - which is why you need a baseline)</a:t>
            </a:r>
          </a:p>
          <a:p>
            <a:endParaRPr lang="en-US" baseline="0" dirty="0" smtClean="0"/>
          </a:p>
          <a:p>
            <a:r>
              <a:rPr lang="en-US" dirty="0" smtClean="0"/>
              <a:t>I have no clue what</a:t>
            </a:r>
            <a:r>
              <a:rPr lang="en-US" baseline="0" dirty="0" smtClean="0"/>
              <a:t> this class is doing or why it is doing it.  Looking at the internals – it’s all just voodoo to me.  But the JMH guys, who are the JIT guys, say this is the best way to avoid your code getting optimized away – and its very easy to use.</a:t>
            </a:r>
          </a:p>
          <a:p>
            <a:endParaRPr lang="en-US" baseline="0" dirty="0" smtClean="0"/>
          </a:p>
          <a:p>
            <a:r>
              <a:rPr lang="en-US" baseline="0" dirty="0" smtClean="0"/>
              <a:t>Also helpful i</a:t>
            </a:r>
            <a:r>
              <a:rPr lang="en-US" dirty="0" smtClean="0"/>
              <a:t>f you need to return more than one value from your test</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32</a:t>
            </a:fld>
            <a:endParaRPr lang="en-US"/>
          </a:p>
        </p:txBody>
      </p:sp>
    </p:spTree>
    <p:extLst>
      <p:ext uri="{BB962C8B-B14F-4D97-AF65-F5344CB8AC3E}">
        <p14:creationId xmlns:p14="http://schemas.microsoft.com/office/powerpoint/2010/main" val="35156857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do we benchmark – use a stopwatch!</a:t>
            </a:r>
          </a:p>
          <a:p>
            <a:endParaRPr lang="en-US" dirty="0" smtClean="0"/>
          </a:p>
          <a:p>
            <a:r>
              <a:rPr lang="en-US" dirty="0" smtClean="0"/>
              <a:t>Simple enough in theory.  </a:t>
            </a:r>
          </a:p>
          <a:p>
            <a:endParaRPr lang="en-US" dirty="0" smtClean="0"/>
          </a:p>
          <a:p>
            <a:r>
              <a:rPr lang="en-US" b="1" dirty="0" smtClean="0"/>
              <a:t>Comparison against a baseline</a:t>
            </a:r>
            <a:r>
              <a:rPr lang="en-US" dirty="0" smtClean="0"/>
              <a:t>: How do we know whether performance is "good"? What is considered "good"? The baseline may be determined by customer requirements or you might be just looking for the best relative performance in a specific scenario among a set of benchmark candidates.</a:t>
            </a:r>
          </a:p>
          <a:p>
            <a:endParaRPr lang="en-US" dirty="0" smtClean="0"/>
          </a:p>
          <a:p>
            <a:r>
              <a:rPr lang="en-US" dirty="0" smtClean="0"/>
              <a:t>Remember we’re *micro*</a:t>
            </a:r>
            <a:r>
              <a:rPr lang="en-US" baseline="0" dirty="0" smtClean="0"/>
              <a:t> benchmarking, so the code is going to run really, really fast, so in order to get precise and meaningful measurements we’ll have to consider some sources of error.</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3</a:t>
            </a:fld>
            <a:endParaRPr lang="en-US"/>
          </a:p>
        </p:txBody>
      </p:sp>
    </p:spTree>
    <p:extLst>
      <p:ext uri="{BB962C8B-B14F-4D97-AF65-F5344CB8AC3E}">
        <p14:creationId xmlns:p14="http://schemas.microsoft.com/office/powerpoint/2010/main" val="42265743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33</a:t>
            </a:fld>
            <a:endParaRPr lang="en-US"/>
          </a:p>
        </p:txBody>
      </p:sp>
    </p:spTree>
    <p:extLst>
      <p:ext uri="{BB962C8B-B14F-4D97-AF65-F5344CB8AC3E}">
        <p14:creationId xmlns:p14="http://schemas.microsoft.com/office/powerpoint/2010/main" val="13838704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34</a:t>
            </a:fld>
            <a:endParaRPr lang="en-US"/>
          </a:p>
        </p:txBody>
      </p:sp>
    </p:spTree>
    <p:extLst>
      <p:ext uri="{BB962C8B-B14F-4D97-AF65-F5344CB8AC3E}">
        <p14:creationId xmlns:p14="http://schemas.microsoft.com/office/powerpoint/2010/main" val="12693562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give the JIT a hint how to use any method in your test program. By “any method” I mean any method – not just those annotated by @Benchmark. </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35</a:t>
            </a:fld>
            <a:endParaRPr lang="en-US"/>
          </a:p>
        </p:txBody>
      </p:sp>
    </p:spTree>
    <p:extLst>
      <p:ext uri="{BB962C8B-B14F-4D97-AF65-F5344CB8AC3E}">
        <p14:creationId xmlns:p14="http://schemas.microsoft.com/office/powerpoint/2010/main" val="36448959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JIT is too smart and often does magic tricks with loops. Test the actual calculation and let JMH to take care of the rest.</a:t>
            </a:r>
          </a:p>
          <a:p>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37</a:t>
            </a:fld>
            <a:endParaRPr lang="en-US"/>
          </a:p>
        </p:txBody>
      </p:sp>
    </p:spTree>
    <p:extLst>
      <p:ext uri="{BB962C8B-B14F-4D97-AF65-F5344CB8AC3E}">
        <p14:creationId xmlns:p14="http://schemas.microsoft.com/office/powerpoint/2010/main" val="7316374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default JHM forks a new java process for each trial (set of iterations). This is required to defend the test from previously collected “profiles” – information about other loaded classes and their execution information. For example, if you have 2 classes implementing the same interface and test the performance of both of them, then the first implementation (in order of testing) is likely to be faster than the second one (in the same JVM), because JIT replaces direct method calls to the first implementation with interface method calls after discovering the second implementation. </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38</a:t>
            </a:fld>
            <a:endParaRPr lang="en-US"/>
          </a:p>
        </p:txBody>
      </p:sp>
    </p:spTree>
    <p:extLst>
      <p:ext uri="{BB962C8B-B14F-4D97-AF65-F5344CB8AC3E}">
        <p14:creationId xmlns:p14="http://schemas.microsoft.com/office/powerpoint/2010/main" val="896943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clearly see the effects of dead-code elimination and constant folding. The only meaningful measurement of distance() is when the value is being consumed by JMH (using the </a:t>
            </a:r>
            <a:r>
              <a:rPr lang="en-US" dirty="0" err="1" smtClean="0"/>
              <a:t>bBlackhole</a:t>
            </a:r>
            <a:r>
              <a:rPr lang="en-US" dirty="0" smtClean="0"/>
              <a:t>) and the</a:t>
            </a:r>
            <a:r>
              <a:rPr lang="en-US" baseline="0" dirty="0" smtClean="0"/>
              <a:t> </a:t>
            </a:r>
            <a:r>
              <a:rPr lang="en-US" dirty="0" smtClean="0"/>
              <a:t>parameters are passed through field values of a @State class. </a:t>
            </a:r>
          </a:p>
          <a:p>
            <a:endParaRPr lang="en-US" dirty="0" smtClean="0"/>
          </a:p>
          <a:p>
            <a:r>
              <a:rPr lang="en-US" dirty="0" smtClean="0"/>
              <a:t>All other cases are meaningless</a:t>
            </a:r>
            <a:r>
              <a:rPr lang="en-US" baseline="0" dirty="0" smtClean="0"/>
              <a:t> – they are similar to measuring </a:t>
            </a:r>
            <a:r>
              <a:rPr lang="en-US" dirty="0" smtClean="0"/>
              <a:t>the performance </a:t>
            </a:r>
            <a:r>
              <a:rPr lang="en-US" smtClean="0"/>
              <a:t>of benchmarking a </a:t>
            </a:r>
            <a:r>
              <a:rPr lang="en-US" dirty="0" smtClean="0"/>
              <a:t>constant double or an empty void-returning method.</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40</a:t>
            </a:fld>
            <a:endParaRPr lang="en-US"/>
          </a:p>
        </p:txBody>
      </p:sp>
    </p:spTree>
    <p:extLst>
      <p:ext uri="{BB962C8B-B14F-4D97-AF65-F5344CB8AC3E}">
        <p14:creationId xmlns:p14="http://schemas.microsoft.com/office/powerpoint/2010/main" val="543214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stopwatch benchmarking, there are many external sources of error to be aware of that will skew your measurements.  Green -&gt; Red is roughly more to less controllable.</a:t>
            </a:r>
          </a:p>
          <a:p>
            <a:endParaRPr lang="en-US" baseline="0" dirty="0" smtClean="0"/>
          </a:p>
          <a:p>
            <a:r>
              <a:rPr lang="en-US" baseline="0" dirty="0" smtClean="0"/>
              <a:t>These are all external to the execution of the code you write.  Use an identical (virtual machine restored from backup file, quiet machine).  R</a:t>
            </a:r>
            <a:r>
              <a:rPr lang="en-US" dirty="0" smtClean="0"/>
              <a:t>un JVM as a high-priority/real-time process.</a:t>
            </a:r>
            <a:endParaRPr lang="en-US" baseline="0" dirty="0" smtClean="0"/>
          </a:p>
          <a:p>
            <a:endParaRPr lang="en-US" baseline="0" dirty="0" smtClean="0"/>
          </a:p>
          <a:p>
            <a:r>
              <a:rPr lang="en-US" baseline="0" dirty="0" smtClean="0"/>
              <a:t>Garbage collection can be disabled (remember – MICRO benchmarks) to make things simpler</a:t>
            </a:r>
            <a:r>
              <a:rPr lang="en-US" baseline="0" dirty="0" smtClean="0"/>
              <a:t>.</a:t>
            </a:r>
          </a:p>
          <a:p>
            <a:endParaRPr lang="en-US" baseline="0" dirty="0" smtClean="0"/>
          </a:p>
          <a:p>
            <a:r>
              <a:rPr lang="en-US" baseline="0" dirty="0" smtClean="0"/>
              <a:t>Remember to disable any sort of speed-stepping or power performance options prior to running too.</a:t>
            </a:r>
            <a:endParaRPr lang="en-US" dirty="0" smtClean="0"/>
          </a:p>
          <a:p>
            <a:endParaRPr lang="en-US" dirty="0" smtClean="0"/>
          </a:p>
          <a:p>
            <a:r>
              <a:rPr lang="en-US" dirty="0" smtClean="0"/>
              <a:t>Accuracy of the system clock</a:t>
            </a:r>
            <a:r>
              <a:rPr lang="en-US" baseline="0" dirty="0" smtClean="0"/>
              <a:t> (might not be accurate enough for code that runs extremely fast) – but can always run multiple times and divide by # of rep.</a:t>
            </a:r>
          </a:p>
          <a:p>
            <a:endParaRPr lang="en-US" baseline="0" dirty="0" smtClean="0"/>
          </a:p>
          <a:p>
            <a:r>
              <a:rPr lang="en-US" baseline="0" dirty="0" smtClean="0"/>
              <a:t>The effects of the JIT are very difficult to control for as we’ll see in the first demo.</a:t>
            </a:r>
          </a:p>
          <a:p>
            <a:endParaRPr lang="en-US" baseline="0" dirty="0" smtClean="0"/>
          </a:p>
          <a:p>
            <a:r>
              <a:rPr lang="en-US" dirty="0" smtClean="0"/>
              <a:t>The effects of the JIT</a:t>
            </a:r>
          </a:p>
          <a:p>
            <a:pPr lvl="1"/>
            <a:r>
              <a:rPr lang="en-US" dirty="0" smtClean="0">
                <a:effectLst/>
              </a:rPr>
              <a:t>Code will be optimized as it runs more frequently</a:t>
            </a:r>
          </a:p>
          <a:p>
            <a:pPr lvl="1"/>
            <a:r>
              <a:rPr lang="en-US" dirty="0" smtClean="0">
                <a:effectLst/>
              </a:rPr>
              <a:t>The average time for a single run is affected</a:t>
            </a:r>
            <a:endParaRPr lang="en-US" baseline="0" dirty="0" smtClean="0"/>
          </a:p>
          <a:p>
            <a:endParaRPr lang="en-US" dirty="0" smtClean="0"/>
          </a:p>
          <a:p>
            <a:pPr lvl="1"/>
            <a:r>
              <a:rPr lang="en-US" dirty="0" smtClean="0">
                <a:effectLst/>
                <a:hlinkClick r:id="rId3"/>
              </a:rPr>
              <a:t>http://java.sun.com/javase/6/docs/api/java/lang/System.html#nanoTime</a:t>
            </a:r>
            <a:r>
              <a:rPr lang="en-US" dirty="0" smtClean="0">
                <a:effectLst/>
              </a:rPr>
              <a:t>()</a:t>
            </a:r>
          </a:p>
          <a:p>
            <a:pPr lvl="2"/>
            <a:r>
              <a:rPr lang="en-US" dirty="0" smtClean="0">
                <a:effectLst/>
              </a:rPr>
              <a:t>more accurate than </a:t>
            </a:r>
            <a:r>
              <a:rPr lang="en-US" dirty="0" err="1" smtClean="0">
                <a:effectLst/>
              </a:rPr>
              <a:t>System.currentTimeMillis</a:t>
            </a:r>
            <a:r>
              <a:rPr lang="en-US" dirty="0" smtClean="0">
                <a:effectLst/>
              </a:rPr>
              <a:t>()</a:t>
            </a:r>
          </a:p>
          <a:p>
            <a:pPr lvl="2"/>
            <a:r>
              <a:rPr lang="en-US" dirty="0" smtClean="0">
                <a:effectLst/>
              </a:rPr>
              <a:t>It should be noted that </a:t>
            </a:r>
            <a:r>
              <a:rPr lang="en-US" dirty="0" err="1" smtClean="0">
                <a:effectLst/>
              </a:rPr>
              <a:t>System.nanoTime</a:t>
            </a:r>
            <a:r>
              <a:rPr lang="en-US" dirty="0" smtClean="0">
                <a:effectLst/>
              </a:rPr>
              <a:t>() is not </a:t>
            </a:r>
            <a:r>
              <a:rPr lang="en-US" i="1" dirty="0" smtClean="0">
                <a:effectLst/>
              </a:rPr>
              <a:t>guaranteed</a:t>
            </a:r>
            <a:r>
              <a:rPr lang="en-US" dirty="0" smtClean="0">
                <a:effectLst/>
              </a:rPr>
              <a:t> to be more accurate than </a:t>
            </a:r>
            <a:r>
              <a:rPr lang="en-US" dirty="0" err="1" smtClean="0">
                <a:effectLst/>
              </a:rPr>
              <a:t>System.currentTimeMillis</a:t>
            </a:r>
            <a:r>
              <a:rPr lang="en-US" dirty="0" smtClean="0">
                <a:effectLst/>
              </a:rPr>
              <a:t>(). It is only guaranteed to be at least as accurate. It usually is substantially more accurate, however.</a:t>
            </a:r>
          </a:p>
          <a:p>
            <a:pPr lvl="3"/>
            <a:r>
              <a:rPr lang="en-US" dirty="0" smtClean="0">
                <a:effectLst/>
              </a:rPr>
              <a:t>http://stackoverflow.com/questions/504103/how-do-i-write-a-correct-micro-benchmark-in-java#comment8131770_513259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4</a:t>
            </a:fld>
            <a:endParaRPr lang="en-US"/>
          </a:p>
        </p:txBody>
      </p:sp>
    </p:spTree>
    <p:extLst>
      <p:ext uri="{BB962C8B-B14F-4D97-AF65-F5344CB8AC3E}">
        <p14:creationId xmlns:p14="http://schemas.microsoft.com/office/powerpoint/2010/main" val="39251671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method is executed in interpreted mode at first. The Java interpreter counts how many times a method is invoked and requests that it should be JIT-compiled. </a:t>
            </a:r>
          </a:p>
          <a:p>
            <a:endParaRPr lang="en-US" dirty="0" smtClean="0"/>
          </a:p>
          <a:p>
            <a:r>
              <a:rPr lang="en-US" dirty="0" smtClean="0"/>
              <a:t>Loosely speaking this happens after a method has been called 10.000 times (see an article about </a:t>
            </a:r>
            <a:r>
              <a:rPr lang="en-US" dirty="0" smtClean="0">
                <a:hlinkClick r:id="rId3"/>
              </a:rPr>
              <a:t>tiered compilation by Dr. Cliff Click</a:t>
            </a:r>
            <a:r>
              <a:rPr lang="en-US" dirty="0" smtClean="0"/>
              <a:t> for more details on how the process works and the </a:t>
            </a:r>
            <a:r>
              <a:rPr lang="en-US" dirty="0" smtClean="0">
                <a:hlinkClick r:id="rId4"/>
              </a:rPr>
              <a:t>Oracle documentation on </a:t>
            </a:r>
            <a:r>
              <a:rPr lang="en-US" dirty="0" err="1" smtClean="0">
                <a:hlinkClick r:id="rId4"/>
              </a:rPr>
              <a:t>HotSpot</a:t>
            </a:r>
            <a:r>
              <a:rPr lang="en-US" dirty="0" smtClean="0">
                <a:hlinkClick r:id="rId4"/>
              </a:rPr>
              <a:t> performance options</a:t>
            </a:r>
            <a:r>
              <a:rPr lang="en-US" dirty="0" smtClean="0"/>
              <a:t>). </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5</a:t>
            </a:fld>
            <a:endParaRPr lang="en-US"/>
          </a:p>
        </p:txBody>
      </p:sp>
    </p:spTree>
    <p:extLst>
      <p:ext uri="{BB962C8B-B14F-4D97-AF65-F5344CB8AC3E}">
        <p14:creationId xmlns:p14="http://schemas.microsoft.com/office/powerpoint/2010/main" val="11426339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we were benchmarking a non-VM language that compiled right to binary, like C, it would be an easier proposition – the optimizations would take place during compilation, *NOT* runtime.  With Java running on the dynamic JVM, this isn’t the case.</a:t>
            </a:r>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6</a:t>
            </a:fld>
            <a:endParaRPr lang="en-US"/>
          </a:p>
        </p:txBody>
      </p:sp>
    </p:spTree>
    <p:extLst>
      <p:ext uri="{BB962C8B-B14F-4D97-AF65-F5344CB8AC3E}">
        <p14:creationId xmlns:p14="http://schemas.microsoft.com/office/powerpoint/2010/main" val="30807500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Run the benchmarked code often enough before the actual measurement starts to ensure that all benchmarked code has been JIT-compiled beforehand. This can easily be verified by providing -XX:+</a:t>
            </a:r>
            <a:r>
              <a:rPr lang="en-US" dirty="0" err="1" smtClean="0"/>
              <a:t>PrintCompilation</a:t>
            </a:r>
            <a:r>
              <a:rPr lang="en-US" dirty="0" smtClean="0"/>
              <a:t>. You should not see any JIT-compiler activity after the warmup phase.</a:t>
            </a:r>
          </a:p>
          <a:p>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7</a:t>
            </a:fld>
            <a:endParaRPr lang="en-US"/>
          </a:p>
        </p:txBody>
      </p:sp>
    </p:spTree>
    <p:extLst>
      <p:ext uri="{BB962C8B-B14F-4D97-AF65-F5344CB8AC3E}">
        <p14:creationId xmlns:p14="http://schemas.microsoft.com/office/powerpoint/2010/main" val="2781697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Let’s see</a:t>
            </a:r>
            <a:r>
              <a:rPr lang="en-US" baseline="0" dirty="0" smtClean="0"/>
              <a:t> a naïve and flawed implementation of a </a:t>
            </a:r>
            <a:r>
              <a:rPr lang="en-US" baseline="0" dirty="0" err="1" smtClean="0"/>
              <a:t>benchmarker</a:t>
            </a:r>
            <a:r>
              <a:rPr lang="en-US" baseline="0" smtClean="0"/>
              <a: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gradlew</a:t>
            </a:r>
            <a:r>
              <a:rPr lang="en-US" dirty="0" smtClean="0"/>
              <a:t> simple-all –daemon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C:\Users\ttresans\Projects\JMH-Presentation\demos\simplebenchmarker\build\reports\simplebenchmarker</a:t>
            </a:r>
          </a:p>
        </p:txBody>
      </p:sp>
      <p:sp>
        <p:nvSpPr>
          <p:cNvPr id="4" name="Slide Number Placeholder 3"/>
          <p:cNvSpPr>
            <a:spLocks noGrp="1"/>
          </p:cNvSpPr>
          <p:nvPr>
            <p:ph type="sldNum" sz="quarter" idx="10"/>
          </p:nvPr>
        </p:nvSpPr>
        <p:spPr/>
        <p:txBody>
          <a:bodyPr/>
          <a:lstStyle/>
          <a:p>
            <a:fld id="{CFAD290B-5269-4E99-8A8A-8691B1EB0AE9}" type="slidenum">
              <a:rPr lang="en-US" smtClean="0"/>
              <a:t>8</a:t>
            </a:fld>
            <a:endParaRPr lang="en-US"/>
          </a:p>
        </p:txBody>
      </p:sp>
    </p:spTree>
    <p:extLst>
      <p:ext uri="{BB962C8B-B14F-4D97-AF65-F5344CB8AC3E}">
        <p14:creationId xmlns:p14="http://schemas.microsoft.com/office/powerpoint/2010/main" val="9893827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AD290B-5269-4E99-8A8A-8691B1EB0AE9}" type="slidenum">
              <a:rPr lang="en-US" smtClean="0"/>
              <a:t>9</a:t>
            </a:fld>
            <a:endParaRPr lang="en-US"/>
          </a:p>
        </p:txBody>
      </p:sp>
    </p:spTree>
    <p:extLst>
      <p:ext uri="{BB962C8B-B14F-4D97-AF65-F5344CB8AC3E}">
        <p14:creationId xmlns:p14="http://schemas.microsoft.com/office/powerpoint/2010/main" val="3521535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89CBC56-3CF8-4B9B-874C-BFFEBE1619EE}" type="datetimeFigureOut">
              <a:rPr lang="en-US" smtClean="0"/>
              <a:t>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7A115A-D3C7-4B03-8FA8-52375C9B2D07}" type="slidenum">
              <a:rPr lang="en-US" smtClean="0"/>
              <a:t>‹#›</a:t>
            </a:fld>
            <a:endParaRPr lang="en-US"/>
          </a:p>
        </p:txBody>
      </p:sp>
    </p:spTree>
    <p:extLst>
      <p:ext uri="{BB962C8B-B14F-4D97-AF65-F5344CB8AC3E}">
        <p14:creationId xmlns:p14="http://schemas.microsoft.com/office/powerpoint/2010/main" val="3758027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9CBC56-3CF8-4B9B-874C-BFFEBE1619EE}" type="datetimeFigureOut">
              <a:rPr lang="en-US" smtClean="0"/>
              <a:t>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7A115A-D3C7-4B03-8FA8-52375C9B2D07}" type="slidenum">
              <a:rPr lang="en-US" smtClean="0"/>
              <a:t>‹#›</a:t>
            </a:fld>
            <a:endParaRPr lang="en-US"/>
          </a:p>
        </p:txBody>
      </p:sp>
    </p:spTree>
    <p:extLst>
      <p:ext uri="{BB962C8B-B14F-4D97-AF65-F5344CB8AC3E}">
        <p14:creationId xmlns:p14="http://schemas.microsoft.com/office/powerpoint/2010/main" val="2926587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9CBC56-3CF8-4B9B-874C-BFFEBE1619EE}" type="datetimeFigureOut">
              <a:rPr lang="en-US" smtClean="0"/>
              <a:t>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7A115A-D3C7-4B03-8FA8-52375C9B2D07}" type="slidenum">
              <a:rPr lang="en-US" smtClean="0"/>
              <a:t>‹#›</a:t>
            </a:fld>
            <a:endParaRPr lang="en-US"/>
          </a:p>
        </p:txBody>
      </p:sp>
    </p:spTree>
    <p:extLst>
      <p:ext uri="{BB962C8B-B14F-4D97-AF65-F5344CB8AC3E}">
        <p14:creationId xmlns:p14="http://schemas.microsoft.com/office/powerpoint/2010/main" val="3136088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9CBC56-3CF8-4B9B-874C-BFFEBE1619EE}" type="datetimeFigureOut">
              <a:rPr lang="en-US" smtClean="0"/>
              <a:t>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7A115A-D3C7-4B03-8FA8-52375C9B2D07}" type="slidenum">
              <a:rPr lang="en-US" smtClean="0"/>
              <a:t>‹#›</a:t>
            </a:fld>
            <a:endParaRPr lang="en-US"/>
          </a:p>
        </p:txBody>
      </p:sp>
    </p:spTree>
    <p:extLst>
      <p:ext uri="{BB962C8B-B14F-4D97-AF65-F5344CB8AC3E}">
        <p14:creationId xmlns:p14="http://schemas.microsoft.com/office/powerpoint/2010/main" val="3138223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9CBC56-3CF8-4B9B-874C-BFFEBE1619EE}" type="datetimeFigureOut">
              <a:rPr lang="en-US" smtClean="0"/>
              <a:t>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7A115A-D3C7-4B03-8FA8-52375C9B2D07}" type="slidenum">
              <a:rPr lang="en-US" smtClean="0"/>
              <a:t>‹#›</a:t>
            </a:fld>
            <a:endParaRPr lang="en-US"/>
          </a:p>
        </p:txBody>
      </p:sp>
    </p:spTree>
    <p:extLst>
      <p:ext uri="{BB962C8B-B14F-4D97-AF65-F5344CB8AC3E}">
        <p14:creationId xmlns:p14="http://schemas.microsoft.com/office/powerpoint/2010/main" val="3196284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89CBC56-3CF8-4B9B-874C-BFFEBE1619EE}" type="datetimeFigureOut">
              <a:rPr lang="en-US" smtClean="0"/>
              <a:t>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7A115A-D3C7-4B03-8FA8-52375C9B2D07}" type="slidenum">
              <a:rPr lang="en-US" smtClean="0"/>
              <a:t>‹#›</a:t>
            </a:fld>
            <a:endParaRPr lang="en-US"/>
          </a:p>
        </p:txBody>
      </p:sp>
    </p:spTree>
    <p:extLst>
      <p:ext uri="{BB962C8B-B14F-4D97-AF65-F5344CB8AC3E}">
        <p14:creationId xmlns:p14="http://schemas.microsoft.com/office/powerpoint/2010/main" val="3425945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89CBC56-3CF8-4B9B-874C-BFFEBE1619EE}" type="datetimeFigureOut">
              <a:rPr lang="en-US" smtClean="0"/>
              <a:t>2/4/2016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7A115A-D3C7-4B03-8FA8-52375C9B2D07}" type="slidenum">
              <a:rPr lang="en-US" smtClean="0"/>
              <a:t>‹#›</a:t>
            </a:fld>
            <a:endParaRPr lang="en-US"/>
          </a:p>
        </p:txBody>
      </p:sp>
    </p:spTree>
    <p:extLst>
      <p:ext uri="{BB962C8B-B14F-4D97-AF65-F5344CB8AC3E}">
        <p14:creationId xmlns:p14="http://schemas.microsoft.com/office/powerpoint/2010/main" val="3332400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89CBC56-3CF8-4B9B-874C-BFFEBE1619EE}" type="datetimeFigureOut">
              <a:rPr lang="en-US" smtClean="0"/>
              <a:t>2/4/2016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7A115A-D3C7-4B03-8FA8-52375C9B2D07}" type="slidenum">
              <a:rPr lang="en-US" smtClean="0"/>
              <a:t>‹#›</a:t>
            </a:fld>
            <a:endParaRPr lang="en-US"/>
          </a:p>
        </p:txBody>
      </p:sp>
    </p:spTree>
    <p:extLst>
      <p:ext uri="{BB962C8B-B14F-4D97-AF65-F5344CB8AC3E}">
        <p14:creationId xmlns:p14="http://schemas.microsoft.com/office/powerpoint/2010/main" val="3709120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9CBC56-3CF8-4B9B-874C-BFFEBE1619EE}" type="datetimeFigureOut">
              <a:rPr lang="en-US" smtClean="0"/>
              <a:t>2/4/2016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7A115A-D3C7-4B03-8FA8-52375C9B2D07}" type="slidenum">
              <a:rPr lang="en-US" smtClean="0"/>
              <a:t>‹#›</a:t>
            </a:fld>
            <a:endParaRPr lang="en-US"/>
          </a:p>
        </p:txBody>
      </p:sp>
    </p:spTree>
    <p:extLst>
      <p:ext uri="{BB962C8B-B14F-4D97-AF65-F5344CB8AC3E}">
        <p14:creationId xmlns:p14="http://schemas.microsoft.com/office/powerpoint/2010/main" val="2437388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9CBC56-3CF8-4B9B-874C-BFFEBE1619EE}" type="datetimeFigureOut">
              <a:rPr lang="en-US" smtClean="0"/>
              <a:t>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7A115A-D3C7-4B03-8FA8-52375C9B2D07}" type="slidenum">
              <a:rPr lang="en-US" smtClean="0"/>
              <a:t>‹#›</a:t>
            </a:fld>
            <a:endParaRPr lang="en-US"/>
          </a:p>
        </p:txBody>
      </p:sp>
    </p:spTree>
    <p:extLst>
      <p:ext uri="{BB962C8B-B14F-4D97-AF65-F5344CB8AC3E}">
        <p14:creationId xmlns:p14="http://schemas.microsoft.com/office/powerpoint/2010/main" val="1149134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9CBC56-3CF8-4B9B-874C-BFFEBE1619EE}" type="datetimeFigureOut">
              <a:rPr lang="en-US" smtClean="0"/>
              <a:t>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7A115A-D3C7-4B03-8FA8-52375C9B2D07}" type="slidenum">
              <a:rPr lang="en-US" smtClean="0"/>
              <a:t>‹#›</a:t>
            </a:fld>
            <a:endParaRPr lang="en-US"/>
          </a:p>
        </p:txBody>
      </p:sp>
    </p:spTree>
    <p:extLst>
      <p:ext uri="{BB962C8B-B14F-4D97-AF65-F5344CB8AC3E}">
        <p14:creationId xmlns:p14="http://schemas.microsoft.com/office/powerpoint/2010/main" val="2999901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9CBC56-3CF8-4B9B-874C-BFFEBE1619EE}" type="datetimeFigureOut">
              <a:rPr lang="en-US" smtClean="0"/>
              <a:t>2/4/2016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7A115A-D3C7-4B03-8FA8-52375C9B2D07}" type="slidenum">
              <a:rPr lang="en-US" smtClean="0"/>
              <a:t>‹#›</a:t>
            </a:fld>
            <a:endParaRPr lang="en-US"/>
          </a:p>
        </p:txBody>
      </p:sp>
    </p:spTree>
    <p:extLst>
      <p:ext uri="{BB962C8B-B14F-4D97-AF65-F5344CB8AC3E}">
        <p14:creationId xmlns:p14="http://schemas.microsoft.com/office/powerpoint/2010/main" val="4553095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wiki.openjdk.java.net/display/HotSpot/PerformanceTacticIndex"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openjdk.java.net/projects/code-tools/jmh/"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melix/jmh-gradle-plugin"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melix/jmh-gradle-plugin#configuration-options"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java-performance.info/jmh/" TargetMode="External"/><Relationship Id="rId2" Type="http://schemas.openxmlformats.org/officeDocument/2006/relationships/hyperlink" Target="http://www.oracle.com/technetwork/articles/java/architect-benchmarking-2266277.html" TargetMode="External"/><Relationship Id="rId1" Type="http://schemas.openxmlformats.org/officeDocument/2006/relationships/slideLayout" Target="../slideLayouts/slideLayout2.xml"/><Relationship Id="rId6" Type="http://schemas.openxmlformats.org/officeDocument/2006/relationships/hyperlink" Target="https://dzone.com/articles/too-fast-too-megamorphic-what" TargetMode="External"/><Relationship Id="rId5" Type="http://schemas.openxmlformats.org/officeDocument/2006/relationships/hyperlink" Target="http://daniel.mitterdorfer.name/categories/series-jmh-intro/" TargetMode="External"/><Relationship Id="rId4" Type="http://schemas.openxmlformats.org/officeDocument/2006/relationships/hyperlink" Target="https://www.ibm.com/developerworks/java/library/j-jtp02225/"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An Introduction to </a:t>
            </a:r>
            <a:r>
              <a:rPr lang="en-US" dirty="0" err="1" smtClean="0"/>
              <a:t>Microbenchmarking</a:t>
            </a:r>
            <a:r>
              <a:rPr lang="en-US" dirty="0" smtClean="0"/>
              <a:t> with JMH</a:t>
            </a:r>
            <a:endParaRPr lang="en-US" dirty="0"/>
          </a:p>
        </p:txBody>
      </p:sp>
      <p:sp>
        <p:nvSpPr>
          <p:cNvPr id="3" name="Subtitle 2"/>
          <p:cNvSpPr>
            <a:spLocks noGrp="1"/>
          </p:cNvSpPr>
          <p:nvPr>
            <p:ph type="subTitle" idx="1"/>
          </p:nvPr>
        </p:nvSpPr>
        <p:spPr/>
        <p:txBody>
          <a:bodyPr/>
          <a:lstStyle/>
          <a:p>
            <a:r>
              <a:rPr lang="en-US" dirty="0" smtClean="0"/>
              <a:t>Tom Tresansky</a:t>
            </a:r>
          </a:p>
          <a:p>
            <a:r>
              <a:rPr lang="en-US" dirty="0" smtClean="0"/>
              <a:t>February 2016</a:t>
            </a:r>
            <a:endParaRPr lang="en-US" dirty="0"/>
          </a:p>
        </p:txBody>
      </p:sp>
    </p:spTree>
    <p:extLst>
      <p:ext uri="{BB962C8B-B14F-4D97-AF65-F5344CB8AC3E}">
        <p14:creationId xmlns:p14="http://schemas.microsoft.com/office/powerpoint/2010/main" val="31763148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Dispatch Optimization/</a:t>
            </a:r>
            <a:r>
              <a:rPr lang="en-US" dirty="0" err="1" smtClean="0"/>
              <a:t>Deoptimization</a:t>
            </a:r>
            <a:endParaRPr lang="en-US" dirty="0"/>
          </a:p>
        </p:txBody>
      </p:sp>
      <p:sp>
        <p:nvSpPr>
          <p:cNvPr id="3" name="Content Placeholder 2"/>
          <p:cNvSpPr>
            <a:spLocks noGrp="1"/>
          </p:cNvSpPr>
          <p:nvPr>
            <p:ph sz="half" idx="1"/>
          </p:nvPr>
        </p:nvSpPr>
        <p:spPr>
          <a:xfrm>
            <a:off x="838200" y="1825625"/>
            <a:ext cx="6172200" cy="4351338"/>
          </a:xfrm>
        </p:spPr>
        <p:txBody>
          <a:bodyPr>
            <a:normAutofit fontScale="92500" lnSpcReduction="20000"/>
          </a:bodyPr>
          <a:lstStyle/>
          <a:p>
            <a:r>
              <a:rPr lang="en-US" dirty="0" smtClean="0"/>
              <a:t>Types of Method Dispatch [5]</a:t>
            </a:r>
            <a:endParaRPr lang="en-US" dirty="0" smtClean="0"/>
          </a:p>
          <a:p>
            <a:pPr lvl="1"/>
            <a:r>
              <a:rPr lang="en-US" dirty="0" smtClean="0"/>
              <a:t>Monomorphic = </a:t>
            </a:r>
            <a:r>
              <a:rPr lang="en-US" dirty="0" smtClean="0"/>
              <a:t>1 possibility</a:t>
            </a:r>
            <a:endParaRPr lang="en-US" dirty="0" smtClean="0"/>
          </a:p>
          <a:p>
            <a:pPr lvl="1"/>
            <a:r>
              <a:rPr lang="en-US" dirty="0" err="1" smtClean="0"/>
              <a:t>Bimorphic</a:t>
            </a:r>
            <a:r>
              <a:rPr lang="en-US" dirty="0" smtClean="0"/>
              <a:t> = 2 </a:t>
            </a:r>
            <a:r>
              <a:rPr lang="en-US" dirty="0" smtClean="0"/>
              <a:t>possibilities</a:t>
            </a:r>
            <a:endParaRPr lang="en-US" dirty="0" smtClean="0"/>
          </a:p>
          <a:p>
            <a:pPr lvl="1"/>
            <a:r>
              <a:rPr lang="en-US" dirty="0" err="1" smtClean="0"/>
              <a:t>Megamorphic</a:t>
            </a:r>
            <a:r>
              <a:rPr lang="en-US" dirty="0" smtClean="0"/>
              <a:t> = </a:t>
            </a:r>
            <a:r>
              <a:rPr lang="en-US" dirty="0" smtClean="0"/>
              <a:t>many possibilities</a:t>
            </a:r>
          </a:p>
          <a:p>
            <a:r>
              <a:rPr lang="en-US" dirty="0" smtClean="0"/>
              <a:t>All (non-final) methods begin as </a:t>
            </a:r>
            <a:r>
              <a:rPr lang="en-US" dirty="0" err="1" smtClean="0"/>
              <a:t>Meegamorphic</a:t>
            </a:r>
            <a:endParaRPr lang="en-US" dirty="0"/>
          </a:p>
          <a:p>
            <a:pPr lvl="1"/>
            <a:r>
              <a:rPr lang="en-US" dirty="0" smtClean="0"/>
              <a:t>All methods are </a:t>
            </a:r>
            <a:r>
              <a:rPr lang="en-US" dirty="0" err="1" smtClean="0"/>
              <a:t>overrideable</a:t>
            </a:r>
            <a:r>
              <a:rPr lang="en-US" dirty="0" smtClean="0"/>
              <a:t> by default in Java = each method call needs a </a:t>
            </a:r>
            <a:r>
              <a:rPr lang="en-US" dirty="0" err="1" smtClean="0"/>
              <a:t>vtable</a:t>
            </a:r>
            <a:r>
              <a:rPr lang="en-US" dirty="0" smtClean="0"/>
              <a:t> to lookup actual method implementation</a:t>
            </a:r>
            <a:endParaRPr lang="en-US" dirty="0"/>
          </a:p>
          <a:p>
            <a:r>
              <a:rPr lang="en-US" dirty="0"/>
              <a:t>Monomorphic faster than </a:t>
            </a:r>
            <a:r>
              <a:rPr lang="en-US" dirty="0" err="1"/>
              <a:t>Bimorphic</a:t>
            </a:r>
            <a:r>
              <a:rPr lang="en-US" dirty="0"/>
              <a:t> faster than </a:t>
            </a:r>
            <a:r>
              <a:rPr lang="en-US" dirty="0" err="1" smtClean="0"/>
              <a:t>Megamorphic</a:t>
            </a:r>
            <a:endParaRPr lang="en-US" dirty="0" smtClean="0"/>
          </a:p>
          <a:p>
            <a:r>
              <a:rPr lang="en-US" dirty="0" smtClean="0"/>
              <a:t>JIT profiles calls</a:t>
            </a:r>
          </a:p>
          <a:p>
            <a:pPr lvl="1"/>
            <a:r>
              <a:rPr lang="en-US" dirty="0" smtClean="0"/>
              <a:t>If </a:t>
            </a:r>
            <a:r>
              <a:rPr lang="en-US" i="1" dirty="0" smtClean="0"/>
              <a:t>most</a:t>
            </a:r>
            <a:r>
              <a:rPr lang="en-US" dirty="0" smtClean="0"/>
              <a:t> calls are to a single implementation, assume monomorphic and optimize</a:t>
            </a:r>
            <a:endParaRPr lang="en-US" dirty="0"/>
          </a:p>
        </p:txBody>
      </p:sp>
      <p:sp>
        <p:nvSpPr>
          <p:cNvPr id="9" name="Content Placeholder 8"/>
          <p:cNvSpPr>
            <a:spLocks noGrp="1"/>
          </p:cNvSpPr>
          <p:nvPr>
            <p:ph sz="half" idx="2"/>
          </p:nvPr>
        </p:nvSpPr>
        <p:spPr>
          <a:xfrm>
            <a:off x="7010400" y="1825625"/>
            <a:ext cx="5181600" cy="4351338"/>
          </a:xfrm>
          <a:ln>
            <a:solidFill>
              <a:schemeClr val="accent1"/>
            </a:solidFill>
          </a:ln>
        </p:spPr>
        <p:txBody>
          <a:bodyPr>
            <a:normAutofit fontScale="92500" lnSpcReduction="20000"/>
          </a:bodyPr>
          <a:lstStyle/>
          <a:p>
            <a:pPr marL="0" indent="0">
              <a:buNone/>
            </a:pPr>
            <a:r>
              <a:rPr lang="en-US" sz="2400" dirty="0">
                <a:latin typeface="Courier New" panose="02070309020205020404" pitchFamily="49" charset="0"/>
                <a:cs typeface="Courier New" panose="02070309020205020404" pitchFamily="49" charset="0"/>
              </a:rPr>
              <a:t>Collection&lt;String&gt; names</a:t>
            </a:r>
            <a:r>
              <a:rPr lang="en-US" sz="2400" dirty="0" smtClean="0">
                <a:latin typeface="Courier New" panose="02070309020205020404" pitchFamily="49" charset="0"/>
                <a:cs typeface="Courier New" panose="02070309020205020404" pitchFamily="49" charset="0"/>
              </a:rPr>
              <a:t>;</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latin typeface="Courier New" panose="02070309020205020404" pitchFamily="49" charset="0"/>
                <a:cs typeface="Courier New" panose="02070309020205020404" pitchFamily="49" charset="0"/>
              </a:rPr>
              <a:t>if </a:t>
            </a:r>
            <a:r>
              <a:rPr lang="en-US" sz="2400" dirty="0" smtClean="0">
                <a:latin typeface="Courier New" panose="02070309020205020404" pitchFamily="49" charset="0"/>
                <a:cs typeface="Courier New" panose="02070309020205020404" pitchFamily="49" charset="0"/>
              </a:rPr>
              <a:t>(&lt;RUNTIME_CONDITION</a:t>
            </a:r>
            <a:r>
              <a:rPr lang="en-US" sz="2400" dirty="0">
                <a:latin typeface="Courier New" panose="02070309020205020404" pitchFamily="49" charset="0"/>
                <a:cs typeface="Courier New" panose="02070309020205020404" pitchFamily="49" charset="0"/>
              </a:rPr>
              <a:t>&gt;) {</a:t>
            </a:r>
          </a:p>
          <a:p>
            <a:pPr marL="0" indent="0">
              <a:buNone/>
            </a:pPr>
            <a:r>
              <a:rPr lang="en-US" sz="2400" dirty="0" smtClean="0">
                <a:latin typeface="Courier New" panose="02070309020205020404" pitchFamily="49" charset="0"/>
                <a:cs typeface="Courier New" panose="02070309020205020404" pitchFamily="49" charset="0"/>
              </a:rPr>
              <a:t>  names </a:t>
            </a:r>
            <a:r>
              <a:rPr lang="en-US" sz="2400" dirty="0">
                <a:latin typeface="Courier New" panose="02070309020205020404" pitchFamily="49" charset="0"/>
                <a:cs typeface="Courier New" panose="02070309020205020404" pitchFamily="49" charset="0"/>
              </a:rPr>
              <a:t>= new &lt;SOMETHING&gt;();</a:t>
            </a:r>
          </a:p>
          <a:p>
            <a:pPr marL="0" indent="0">
              <a:buNone/>
            </a:pPr>
            <a:r>
              <a:rPr lang="en-US" sz="2400" dirty="0">
                <a:latin typeface="Courier New" panose="02070309020205020404" pitchFamily="49" charset="0"/>
                <a:cs typeface="Courier New" panose="02070309020205020404" pitchFamily="49" charset="0"/>
              </a:rPr>
              <a:t>} else {</a:t>
            </a:r>
          </a:p>
          <a:p>
            <a:pPr marL="0" indent="0">
              <a:buNone/>
            </a:pPr>
            <a:r>
              <a:rPr lang="en-US" sz="2400" dirty="0" smtClean="0">
                <a:latin typeface="Courier New" panose="02070309020205020404" pitchFamily="49" charset="0"/>
                <a:cs typeface="Courier New" panose="02070309020205020404" pitchFamily="49" charset="0"/>
              </a:rPr>
              <a:t>  names </a:t>
            </a:r>
            <a:r>
              <a:rPr lang="en-US" sz="2400" dirty="0">
                <a:latin typeface="Courier New" panose="02070309020205020404" pitchFamily="49" charset="0"/>
                <a:cs typeface="Courier New" panose="02070309020205020404" pitchFamily="49" charset="0"/>
              </a:rPr>
              <a:t>= new </a:t>
            </a:r>
            <a:r>
              <a:rPr lang="en-US" sz="2400" dirty="0" smtClean="0">
                <a:latin typeface="Courier New" panose="02070309020205020404" pitchFamily="49" charset="0"/>
                <a:cs typeface="Courier New" panose="02070309020205020404" pitchFamily="49" charset="0"/>
              </a:rPr>
              <a:t>&lt;OTHERTHING&gt;();</a:t>
            </a:r>
            <a:endParaRPr lang="en-US" sz="2400" dirty="0">
              <a:latin typeface="Courier New" panose="02070309020205020404" pitchFamily="49" charset="0"/>
              <a:cs typeface="Courier New" panose="02070309020205020404" pitchFamily="49" charset="0"/>
            </a:endParaRPr>
          </a:p>
          <a:p>
            <a:pPr marL="0" indent="0">
              <a:buNone/>
            </a:pPr>
            <a:r>
              <a:rPr lang="en-US" sz="2400" dirty="0" smtClean="0">
                <a:latin typeface="Courier New" panose="02070309020205020404" pitchFamily="49" charset="0"/>
                <a:cs typeface="Courier New" panose="02070309020205020404" pitchFamily="49" charset="0"/>
              </a:rPr>
              <a:t>}</a:t>
            </a:r>
          </a:p>
          <a:p>
            <a:pPr marL="0" indent="0">
              <a:buNone/>
            </a:pPr>
            <a:endParaRPr lang="en-US" sz="2400" dirty="0" smtClean="0">
              <a:latin typeface="Courier New" panose="02070309020205020404" pitchFamily="49" charset="0"/>
              <a:cs typeface="Courier New" panose="02070309020205020404" pitchFamily="49" charset="0"/>
            </a:endParaRPr>
          </a:p>
          <a:p>
            <a:pPr marL="0" indent="0">
              <a:buNone/>
            </a:pPr>
            <a:r>
              <a:rPr lang="en-US" sz="2400" dirty="0" smtClean="0">
                <a:latin typeface="Courier New" panose="02070309020205020404" pitchFamily="49" charset="0"/>
                <a:cs typeface="Courier New" panose="02070309020205020404" pitchFamily="49" charset="0"/>
              </a:rPr>
              <a:t>// What is the type of names?</a:t>
            </a:r>
          </a:p>
          <a:p>
            <a:pPr marL="0" indent="0">
              <a:buNone/>
            </a:pPr>
            <a:r>
              <a:rPr lang="en-US" sz="2400" dirty="0">
                <a:latin typeface="Courier New" panose="02070309020205020404" pitchFamily="49" charset="0"/>
                <a:cs typeface="Courier New" panose="02070309020205020404" pitchFamily="49" charset="0"/>
              </a:rPr>
              <a:t>// Which </a:t>
            </a:r>
            <a:r>
              <a:rPr lang="en-US" sz="2400" dirty="0" smtClean="0">
                <a:latin typeface="Courier New" panose="02070309020205020404" pitchFamily="49" charset="0"/>
                <a:cs typeface="Courier New" panose="02070309020205020404" pitchFamily="49" charset="0"/>
              </a:rPr>
              <a:t>class’s add() </a:t>
            </a:r>
          </a:p>
          <a:p>
            <a:pPr marL="0" indent="0">
              <a:buNone/>
            </a:pPr>
            <a:r>
              <a:rPr lang="en-US" sz="2400" dirty="0" smtClean="0">
                <a:latin typeface="Courier New" panose="02070309020205020404" pitchFamily="49" charset="0"/>
                <a:cs typeface="Courier New" panose="02070309020205020404" pitchFamily="49" charset="0"/>
              </a:rPr>
              <a:t>// do </a:t>
            </a:r>
            <a:r>
              <a:rPr lang="en-US" sz="2400" dirty="0">
                <a:latin typeface="Courier New" panose="02070309020205020404" pitchFamily="49" charset="0"/>
                <a:cs typeface="Courier New" panose="02070309020205020404" pitchFamily="49" charset="0"/>
              </a:rPr>
              <a:t>I call</a:t>
            </a:r>
            <a:r>
              <a:rPr lang="en-US" sz="2400" dirty="0" smtClean="0">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marL="0" indent="0">
              <a:buNone/>
            </a:pPr>
            <a:r>
              <a:rPr lang="en-US" sz="2400" dirty="0" err="1">
                <a:latin typeface="Courier New" panose="02070309020205020404" pitchFamily="49" charset="0"/>
                <a:cs typeface="Courier New" panose="02070309020205020404" pitchFamily="49" charset="0"/>
              </a:rPr>
              <a:t>names.add</a:t>
            </a:r>
            <a:r>
              <a:rPr lang="en-US" sz="2400" dirty="0">
                <a:latin typeface="Courier New" panose="02070309020205020404" pitchFamily="49" charset="0"/>
                <a:cs typeface="Courier New" panose="02070309020205020404" pitchFamily="49" charset="0"/>
              </a:rPr>
              <a:t>(“Bob”); </a:t>
            </a:r>
          </a:p>
          <a:p>
            <a:pPr marL="0" indent="0">
              <a:buNone/>
            </a:pPr>
            <a:endParaRPr lang="en-US" sz="2400" dirty="0"/>
          </a:p>
        </p:txBody>
      </p:sp>
    </p:spTree>
    <p:extLst>
      <p:ext uri="{BB962C8B-B14F-4D97-AF65-F5344CB8AC3E}">
        <p14:creationId xmlns:p14="http://schemas.microsoft.com/office/powerpoint/2010/main" val="372572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Dead-Code Elimination</a:t>
            </a:r>
            <a:endParaRPr lang="en-US" dirty="0"/>
          </a:p>
        </p:txBody>
      </p:sp>
      <p:sp>
        <p:nvSpPr>
          <p:cNvPr id="3" name="Content Placeholder 2"/>
          <p:cNvSpPr>
            <a:spLocks noGrp="1"/>
          </p:cNvSpPr>
          <p:nvPr>
            <p:ph sz="half" idx="1"/>
          </p:nvPr>
        </p:nvSpPr>
        <p:spPr/>
        <p:txBody>
          <a:bodyPr/>
          <a:lstStyle/>
          <a:p>
            <a:endParaRPr lang="en-US" dirty="0"/>
          </a:p>
          <a:p>
            <a:r>
              <a:rPr lang="en-US" dirty="0" smtClean="0"/>
              <a:t>JIT </a:t>
            </a:r>
            <a:r>
              <a:rPr lang="en-US" dirty="0" smtClean="0"/>
              <a:t>understands control flow </a:t>
            </a:r>
          </a:p>
          <a:p>
            <a:r>
              <a:rPr lang="en-US" dirty="0"/>
              <a:t>I</a:t>
            </a:r>
            <a:r>
              <a:rPr lang="en-US" dirty="0" smtClean="0"/>
              <a:t>f result is not used, it is not needed</a:t>
            </a:r>
          </a:p>
          <a:p>
            <a:pPr lvl="1"/>
            <a:r>
              <a:rPr lang="en-US" dirty="0" smtClean="0"/>
              <a:t>So why waste cycles computing it</a:t>
            </a:r>
            <a:r>
              <a:rPr lang="en-US" dirty="0" smtClean="0"/>
              <a:t>?</a:t>
            </a:r>
          </a:p>
          <a:p>
            <a:r>
              <a:rPr lang="en-US" dirty="0" smtClean="0"/>
              <a:t>Not just a static analysis, but a dynamic runtime analysis</a:t>
            </a:r>
          </a:p>
          <a:p>
            <a:pPr lvl="1"/>
            <a:r>
              <a:rPr lang="en-US" dirty="0" smtClean="0"/>
              <a:t>If I call compute with s = 0</a:t>
            </a:r>
            <a:endParaRPr lang="en-US" dirty="0"/>
          </a:p>
        </p:txBody>
      </p:sp>
      <p:sp>
        <p:nvSpPr>
          <p:cNvPr id="4" name="Content Placeholder 3"/>
          <p:cNvSpPr>
            <a:spLocks noGrp="1"/>
          </p:cNvSpPr>
          <p:nvPr>
            <p:ph sz="half" idx="2"/>
          </p:nvPr>
        </p:nvSpPr>
        <p:spPr>
          <a:xfrm>
            <a:off x="6172200" y="1482476"/>
            <a:ext cx="5181600" cy="2216986"/>
          </a:xfrm>
          <a:ln>
            <a:solidFill>
              <a:schemeClr val="accent1"/>
            </a:solidFill>
          </a:ln>
        </p:spPr>
        <p:txBody>
          <a:bodyPr>
            <a:normAutofit/>
          </a:bodyPr>
          <a:lstStyle/>
          <a:p>
            <a:pPr marL="0" indent="0">
              <a:buNone/>
            </a:pPr>
            <a:r>
              <a:rPr lang="en-US" sz="2200" dirty="0">
                <a:latin typeface="Courier New" panose="02070309020205020404" pitchFamily="49" charset="0"/>
                <a:cs typeface="Courier New" panose="02070309020205020404" pitchFamily="49" charset="0"/>
              </a:rPr>
              <a:t>final String name = “Tom”;</a:t>
            </a:r>
          </a:p>
          <a:p>
            <a:pPr marL="0" indent="0">
              <a:buNone/>
            </a:pPr>
            <a:r>
              <a:rPr lang="en-US" sz="2200" dirty="0" err="1">
                <a:latin typeface="Courier New" panose="02070309020205020404" pitchFamily="49" charset="0"/>
                <a:cs typeface="Courier New" panose="02070309020205020404" pitchFamily="49" charset="0"/>
              </a:rPr>
              <a:t>int</a:t>
            </a:r>
            <a:r>
              <a:rPr lang="en-US" sz="2200" dirty="0">
                <a:latin typeface="Courier New" panose="02070309020205020404" pitchFamily="49" charset="0"/>
                <a:cs typeface="Courier New" panose="02070309020205020404" pitchFamily="49" charset="0"/>
              </a:rPr>
              <a:t> result = 0;</a:t>
            </a:r>
          </a:p>
          <a:p>
            <a:pPr marL="0" indent="0">
              <a:buNone/>
            </a:pPr>
            <a:r>
              <a:rPr lang="en-US" sz="2200" dirty="0">
                <a:latin typeface="Courier New" panose="02070309020205020404" pitchFamily="49" charset="0"/>
                <a:cs typeface="Courier New" panose="02070309020205020404" pitchFamily="49" charset="0"/>
              </a:rPr>
              <a:t>if (</a:t>
            </a:r>
            <a:r>
              <a:rPr lang="en-US" sz="2200" dirty="0" err="1">
                <a:latin typeface="Courier New" panose="02070309020205020404" pitchFamily="49" charset="0"/>
                <a:cs typeface="Courier New" panose="02070309020205020404" pitchFamily="49" charset="0"/>
              </a:rPr>
              <a:t>name.length</a:t>
            </a:r>
            <a:r>
              <a:rPr lang="en-US" sz="2200" dirty="0">
                <a:latin typeface="Courier New" panose="02070309020205020404" pitchFamily="49" charset="0"/>
                <a:cs typeface="Courier New" panose="02070309020205020404" pitchFamily="49" charset="0"/>
              </a:rPr>
              <a:t>() &gt; 10) {</a:t>
            </a:r>
          </a:p>
          <a:p>
            <a:pPr marL="0" indent="0">
              <a:buNone/>
            </a:pPr>
            <a:r>
              <a:rPr lang="en-US" sz="2200" dirty="0">
                <a:latin typeface="Courier New" panose="02070309020205020404" pitchFamily="49" charset="0"/>
                <a:cs typeface="Courier New" panose="02070309020205020404" pitchFamily="49" charset="0"/>
              </a:rPr>
              <a:t>	result += </a:t>
            </a:r>
            <a:r>
              <a:rPr lang="en-US" sz="2200" dirty="0" err="1">
                <a:latin typeface="Courier New" panose="02070309020205020404" pitchFamily="49" charset="0"/>
                <a:cs typeface="Courier New" panose="02070309020205020404" pitchFamily="49" charset="0"/>
              </a:rPr>
              <a:t>name.length</a:t>
            </a:r>
            <a:r>
              <a:rPr lang="en-US" sz="2200" dirty="0">
                <a:latin typeface="Courier New" panose="02070309020205020404" pitchFamily="49" charset="0"/>
                <a:cs typeface="Courier New" panose="02070309020205020404" pitchFamily="49" charset="0"/>
              </a:rPr>
              <a:t>();</a:t>
            </a:r>
          </a:p>
          <a:p>
            <a:pPr marL="0" indent="0">
              <a:buNone/>
            </a:pPr>
            <a:r>
              <a:rPr lang="en-US" sz="2200" dirty="0" smtClean="0">
                <a:latin typeface="Courier New" panose="02070309020205020404" pitchFamily="49" charset="0"/>
                <a:cs typeface="Courier New" panose="02070309020205020404" pitchFamily="49" charset="0"/>
              </a:rPr>
              <a:t>}</a:t>
            </a:r>
          </a:p>
          <a:p>
            <a:pPr marL="0" indent="0">
              <a:buNone/>
            </a:pPr>
            <a:endParaRPr lang="en-US" sz="2200" dirty="0">
              <a:latin typeface="Courier New" panose="02070309020205020404" pitchFamily="49" charset="0"/>
              <a:cs typeface="Courier New" panose="02070309020205020404" pitchFamily="49" charset="0"/>
            </a:endParaRPr>
          </a:p>
          <a:p>
            <a:pPr marL="0" indent="0">
              <a:buNone/>
            </a:pPr>
            <a:endParaRPr lang="en-US" sz="2200" dirty="0">
              <a:latin typeface="Courier New" panose="02070309020205020404" pitchFamily="49" charset="0"/>
              <a:cs typeface="Courier New" panose="02070309020205020404" pitchFamily="49" charset="0"/>
            </a:endParaRPr>
          </a:p>
          <a:p>
            <a:pPr marL="0" indent="0">
              <a:buNone/>
            </a:pPr>
            <a:endParaRPr lang="en-US" sz="2200" dirty="0"/>
          </a:p>
        </p:txBody>
      </p:sp>
      <p:sp>
        <p:nvSpPr>
          <p:cNvPr id="5" name="TextBox 4"/>
          <p:cNvSpPr txBox="1"/>
          <p:nvPr/>
        </p:nvSpPr>
        <p:spPr>
          <a:xfrm>
            <a:off x="6172200" y="3718679"/>
            <a:ext cx="5181600" cy="2800767"/>
          </a:xfrm>
          <a:prstGeom prst="rect">
            <a:avLst/>
          </a:prstGeom>
          <a:noFill/>
          <a:ln>
            <a:solidFill>
              <a:schemeClr val="accent1"/>
            </a:solidFill>
          </a:ln>
        </p:spPr>
        <p:txBody>
          <a:bodyPr wrap="square" rtlCol="0">
            <a:spAutoFit/>
          </a:bodyPr>
          <a:lstStyle/>
          <a:p>
            <a:r>
              <a:rPr lang="en-US" sz="2200" dirty="0">
                <a:latin typeface="Courier New" panose="02070309020205020404" pitchFamily="49" charset="0"/>
                <a:cs typeface="Courier New" panose="02070309020205020404" pitchFamily="49" charset="0"/>
              </a:rPr>
              <a:t>p</a:t>
            </a:r>
            <a:r>
              <a:rPr lang="en-US" sz="2200" dirty="0" smtClean="0">
                <a:latin typeface="Courier New" panose="02070309020205020404" pitchFamily="49" charset="0"/>
                <a:cs typeface="Courier New" panose="02070309020205020404" pitchFamily="49" charset="0"/>
              </a:rPr>
              <a:t>ublic void compute(</a:t>
            </a:r>
            <a:r>
              <a:rPr lang="en-US" sz="2200" dirty="0" err="1" smtClean="0">
                <a:latin typeface="Courier New" panose="02070309020205020404" pitchFamily="49" charset="0"/>
                <a:cs typeface="Courier New" panose="02070309020205020404" pitchFamily="49" charset="0"/>
              </a:rPr>
              <a:t>int</a:t>
            </a:r>
            <a:r>
              <a:rPr lang="en-US" sz="2200" dirty="0" smtClean="0">
                <a:latin typeface="Courier New" panose="02070309020205020404" pitchFamily="49" charset="0"/>
                <a:cs typeface="Courier New" panose="02070309020205020404" pitchFamily="49" charset="0"/>
              </a:rPr>
              <a:t> s) {</a:t>
            </a:r>
          </a:p>
          <a:p>
            <a:r>
              <a:rPr lang="en-US" sz="2200" dirty="0" smtClean="0">
                <a:latin typeface="Courier New" panose="02070309020205020404" pitchFamily="49" charset="0"/>
                <a:cs typeface="Courier New" panose="02070309020205020404" pitchFamily="49" charset="0"/>
              </a:rPr>
              <a:t>  </a:t>
            </a:r>
            <a:r>
              <a:rPr lang="en-US" sz="2200" dirty="0" err="1" smtClean="0">
                <a:latin typeface="Courier New" panose="02070309020205020404" pitchFamily="49" charset="0"/>
                <a:cs typeface="Courier New" panose="02070309020205020404" pitchFamily="49" charset="0"/>
              </a:rPr>
              <a:t>int</a:t>
            </a:r>
            <a:r>
              <a:rPr lang="en-US" sz="2200" dirty="0" smtClean="0">
                <a:latin typeface="Courier New" panose="02070309020205020404" pitchFamily="49" charset="0"/>
                <a:cs typeface="Courier New" panose="02070309020205020404" pitchFamily="49" charset="0"/>
              </a:rPr>
              <a:t> sum = s;  </a:t>
            </a:r>
          </a:p>
          <a:p>
            <a:r>
              <a:rPr lang="en-US" sz="2200" dirty="0">
                <a:latin typeface="Courier New" panose="02070309020205020404" pitchFamily="49" charset="0"/>
                <a:cs typeface="Courier New" panose="02070309020205020404" pitchFamily="49" charset="0"/>
              </a:rPr>
              <a:t> </a:t>
            </a:r>
            <a:r>
              <a:rPr lang="en-US" sz="2200" dirty="0" smtClean="0">
                <a:latin typeface="Courier New" panose="02070309020205020404" pitchFamily="49" charset="0"/>
                <a:cs typeface="Courier New" panose="02070309020205020404" pitchFamily="49" charset="0"/>
              </a:rPr>
              <a:t> for (</a:t>
            </a:r>
            <a:r>
              <a:rPr lang="en-US" sz="2200" dirty="0" err="1" smtClean="0">
                <a:latin typeface="Courier New" panose="02070309020205020404" pitchFamily="49" charset="0"/>
                <a:cs typeface="Courier New" panose="02070309020205020404" pitchFamily="49" charset="0"/>
              </a:rPr>
              <a:t>int</a:t>
            </a:r>
            <a:r>
              <a:rPr lang="en-US" sz="2200" dirty="0" smtClean="0">
                <a:latin typeface="Courier New" panose="02070309020205020404" pitchFamily="49" charset="0"/>
                <a:cs typeface="Courier New" panose="02070309020205020404" pitchFamily="49" charset="0"/>
              </a:rPr>
              <a:t> </a:t>
            </a:r>
            <a:r>
              <a:rPr lang="en-US" sz="2200" dirty="0" err="1" smtClean="0">
                <a:latin typeface="Courier New" panose="02070309020205020404" pitchFamily="49" charset="0"/>
                <a:cs typeface="Courier New" panose="02070309020205020404" pitchFamily="49" charset="0"/>
              </a:rPr>
              <a:t>i</a:t>
            </a:r>
            <a:r>
              <a:rPr lang="en-US" sz="2200" dirty="0" smtClean="0">
                <a:latin typeface="Courier New" panose="02070309020205020404" pitchFamily="49" charset="0"/>
                <a:cs typeface="Courier New" panose="02070309020205020404" pitchFamily="49" charset="0"/>
              </a:rPr>
              <a:t>=0; </a:t>
            </a:r>
            <a:r>
              <a:rPr lang="en-US" sz="2200" dirty="0" err="1" smtClean="0">
                <a:latin typeface="Courier New" panose="02070309020205020404" pitchFamily="49" charset="0"/>
                <a:cs typeface="Courier New" panose="02070309020205020404" pitchFamily="49" charset="0"/>
              </a:rPr>
              <a:t>i</a:t>
            </a:r>
            <a:r>
              <a:rPr lang="en-US" sz="2200" dirty="0" smtClean="0">
                <a:latin typeface="Courier New" panose="02070309020205020404" pitchFamily="49" charset="0"/>
                <a:cs typeface="Courier New" panose="02070309020205020404" pitchFamily="49" charset="0"/>
              </a:rPr>
              <a:t> &lt; 5; </a:t>
            </a:r>
            <a:r>
              <a:rPr lang="en-US" sz="2200" dirty="0" err="1" smtClean="0">
                <a:latin typeface="Courier New" panose="02070309020205020404" pitchFamily="49" charset="0"/>
                <a:cs typeface="Courier New" panose="02070309020205020404" pitchFamily="49" charset="0"/>
              </a:rPr>
              <a:t>i</a:t>
            </a:r>
            <a:r>
              <a:rPr lang="en-US" sz="2200" dirty="0" smtClean="0">
                <a:latin typeface="Courier New" panose="02070309020205020404" pitchFamily="49" charset="0"/>
                <a:cs typeface="Courier New" panose="02070309020205020404" pitchFamily="49" charset="0"/>
              </a:rPr>
              <a:t>++) {</a:t>
            </a:r>
          </a:p>
          <a:p>
            <a:r>
              <a:rPr lang="en-US" sz="2200" dirty="0" smtClean="0">
                <a:latin typeface="Courier New" panose="02070309020205020404" pitchFamily="49" charset="0"/>
                <a:cs typeface="Courier New" panose="02070309020205020404" pitchFamily="49" charset="0"/>
              </a:rPr>
              <a:t>    sum += </a:t>
            </a:r>
            <a:r>
              <a:rPr lang="en-US" sz="2200" dirty="0" err="1" smtClean="0">
                <a:latin typeface="Courier New" panose="02070309020205020404" pitchFamily="49" charset="0"/>
                <a:cs typeface="Courier New" panose="02070309020205020404" pitchFamily="49" charset="0"/>
              </a:rPr>
              <a:t>i</a:t>
            </a:r>
            <a:r>
              <a:rPr lang="en-US" sz="2200" dirty="0" smtClean="0">
                <a:latin typeface="Courier New" panose="02070309020205020404" pitchFamily="49" charset="0"/>
                <a:cs typeface="Courier New" panose="02070309020205020404" pitchFamily="49" charset="0"/>
              </a:rPr>
              <a:t>;</a:t>
            </a:r>
            <a:endParaRPr lang="en-US" sz="2200" dirty="0">
              <a:latin typeface="Courier New" panose="02070309020205020404" pitchFamily="49" charset="0"/>
              <a:cs typeface="Courier New" panose="02070309020205020404" pitchFamily="49" charset="0"/>
            </a:endParaRPr>
          </a:p>
          <a:p>
            <a:r>
              <a:rPr lang="en-US" sz="2200" dirty="0" smtClean="0">
                <a:latin typeface="Courier New" panose="02070309020205020404" pitchFamily="49" charset="0"/>
                <a:cs typeface="Courier New" panose="02070309020205020404" pitchFamily="49" charset="0"/>
              </a:rPr>
              <a:t>  }</a:t>
            </a:r>
          </a:p>
          <a:p>
            <a:r>
              <a:rPr lang="en-US" sz="2200" dirty="0">
                <a:latin typeface="Courier New" panose="02070309020205020404" pitchFamily="49" charset="0"/>
                <a:cs typeface="Courier New" panose="02070309020205020404" pitchFamily="49" charset="0"/>
              </a:rPr>
              <a:t> </a:t>
            </a:r>
            <a:r>
              <a:rPr lang="en-US" sz="2200" dirty="0" smtClean="0">
                <a:latin typeface="Courier New" panose="02070309020205020404" pitchFamily="49" charset="0"/>
                <a:cs typeface="Courier New" panose="02070309020205020404" pitchFamily="49" charset="0"/>
              </a:rPr>
              <a:t> if (sum &gt;= 100)</a:t>
            </a:r>
          </a:p>
          <a:p>
            <a:r>
              <a:rPr lang="en-US" sz="2200" dirty="0" smtClean="0">
                <a:latin typeface="Courier New" panose="02070309020205020404" pitchFamily="49" charset="0"/>
                <a:cs typeface="Courier New" panose="02070309020205020404" pitchFamily="49" charset="0"/>
              </a:rPr>
              <a:t>    </a:t>
            </a:r>
            <a:r>
              <a:rPr lang="en-US" sz="2200" dirty="0" err="1" smtClean="0">
                <a:latin typeface="Courier New" panose="02070309020205020404" pitchFamily="49" charset="0"/>
                <a:cs typeface="Courier New" panose="02070309020205020404" pitchFamily="49" charset="0"/>
              </a:rPr>
              <a:t>System.out.println</a:t>
            </a:r>
            <a:r>
              <a:rPr lang="en-US" sz="2200" dirty="0" smtClean="0">
                <a:latin typeface="Courier New" panose="02070309020205020404" pitchFamily="49" charset="0"/>
                <a:cs typeface="Courier New" panose="02070309020205020404" pitchFamily="49" charset="0"/>
              </a:rPr>
              <a:t>(</a:t>
            </a:r>
            <a:r>
              <a:rPr lang="en-US" sz="2200" dirty="0" err="1" smtClean="0">
                <a:latin typeface="Courier New" panose="02070309020205020404" pitchFamily="49" charset="0"/>
                <a:cs typeface="Courier New" panose="02070309020205020404" pitchFamily="49" charset="0"/>
              </a:rPr>
              <a:t>i</a:t>
            </a:r>
            <a:r>
              <a:rPr lang="en-US" sz="2200" dirty="0" smtClean="0">
                <a:latin typeface="Courier New" panose="02070309020205020404" pitchFamily="49" charset="0"/>
                <a:cs typeface="Courier New" panose="02070309020205020404" pitchFamily="49" charset="0"/>
              </a:rPr>
              <a:t>);</a:t>
            </a:r>
          </a:p>
          <a:p>
            <a:r>
              <a:rPr lang="en-US" sz="2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948140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Constant Folding</a:t>
            </a:r>
            <a:endParaRPr lang="en-US" dirty="0"/>
          </a:p>
        </p:txBody>
      </p:sp>
      <p:sp>
        <p:nvSpPr>
          <p:cNvPr id="3" name="Content Placeholder 2"/>
          <p:cNvSpPr>
            <a:spLocks noGrp="1"/>
          </p:cNvSpPr>
          <p:nvPr>
            <p:ph sz="half" idx="1"/>
          </p:nvPr>
        </p:nvSpPr>
        <p:spPr/>
        <p:txBody>
          <a:bodyPr/>
          <a:lstStyle/>
          <a:p>
            <a:r>
              <a:rPr lang="en-US" dirty="0" smtClean="0"/>
              <a:t>The compiler </a:t>
            </a:r>
            <a:r>
              <a:rPr lang="en-US" dirty="0" err="1" smtClean="0"/>
              <a:t>precalculates</a:t>
            </a:r>
            <a:r>
              <a:rPr lang="en-US" dirty="0" smtClean="0"/>
              <a:t> constant expressions at compile time</a:t>
            </a:r>
          </a:p>
          <a:p>
            <a:pPr lvl="1"/>
            <a:r>
              <a:rPr lang="en-US" dirty="0" smtClean="0"/>
              <a:t>Can never change, so why spend (runtime) cycles computing it?</a:t>
            </a:r>
          </a:p>
          <a:p>
            <a:r>
              <a:rPr lang="en-US" dirty="0" smtClean="0"/>
              <a:t>Typically simple literals, but could also be variables whose values are never </a:t>
            </a:r>
            <a:r>
              <a:rPr lang="en-US" dirty="0" smtClean="0"/>
              <a:t>modified</a:t>
            </a:r>
          </a:p>
          <a:p>
            <a:r>
              <a:rPr lang="en-US" dirty="0" smtClean="0"/>
              <a:t>Doesn’t require final to fold</a:t>
            </a:r>
            <a:endParaRPr lang="en-US" dirty="0"/>
          </a:p>
        </p:txBody>
      </p:sp>
      <p:sp>
        <p:nvSpPr>
          <p:cNvPr id="4" name="Content Placeholder 3"/>
          <p:cNvSpPr>
            <a:spLocks noGrp="1"/>
          </p:cNvSpPr>
          <p:nvPr>
            <p:ph sz="half" idx="2"/>
          </p:nvPr>
        </p:nvSpPr>
        <p:spPr>
          <a:ln>
            <a:solidFill>
              <a:schemeClr val="accent1"/>
            </a:solidFill>
          </a:ln>
        </p:spPr>
        <p:txBody>
          <a:bodyPr>
            <a:normAutofit/>
          </a:bodyPr>
          <a:lstStyle/>
          <a:p>
            <a:pPr marL="0" indent="0">
              <a:buNone/>
            </a:pPr>
            <a:r>
              <a:rPr lang="en-US" sz="2200" dirty="0">
                <a:latin typeface="Courier New" panose="02070309020205020404" pitchFamily="49" charset="0"/>
                <a:cs typeface="Courier New" panose="02070309020205020404" pitchFamily="49" charset="0"/>
              </a:rPr>
              <a:t>// code</a:t>
            </a:r>
          </a:p>
          <a:p>
            <a:pPr marL="0" indent="0">
              <a:buNone/>
            </a:pPr>
            <a:r>
              <a:rPr lang="en-US" sz="2200" dirty="0">
                <a:latin typeface="Courier New" panose="02070309020205020404" pitchFamily="49" charset="0"/>
                <a:cs typeface="Courier New" panose="02070309020205020404" pitchFamily="49" charset="0"/>
              </a:rPr>
              <a:t>static final </a:t>
            </a:r>
            <a:r>
              <a:rPr lang="en-US" sz="2200" dirty="0" err="1">
                <a:latin typeface="Courier New" panose="02070309020205020404" pitchFamily="49" charset="0"/>
                <a:cs typeface="Courier New" panose="02070309020205020404" pitchFamily="49" charset="0"/>
              </a:rPr>
              <a:t>int</a:t>
            </a:r>
            <a:r>
              <a:rPr lang="en-US" sz="2200" dirty="0">
                <a:latin typeface="Courier New" panose="02070309020205020404" pitchFamily="49" charset="0"/>
                <a:cs typeface="Courier New" panose="02070309020205020404" pitchFamily="49" charset="0"/>
              </a:rPr>
              <a:t> a = 2;</a:t>
            </a:r>
          </a:p>
          <a:p>
            <a:pPr marL="0" indent="0">
              <a:buNone/>
            </a:pPr>
            <a:r>
              <a:rPr lang="en-US" sz="2200" dirty="0" err="1">
                <a:latin typeface="Courier New" panose="02070309020205020404" pitchFamily="49" charset="0"/>
                <a:cs typeface="Courier New" panose="02070309020205020404" pitchFamily="49" charset="0"/>
              </a:rPr>
              <a:t>int</a:t>
            </a:r>
            <a:r>
              <a:rPr lang="en-US" sz="2200" dirty="0">
                <a:latin typeface="Courier New" panose="02070309020205020404" pitchFamily="49" charset="0"/>
                <a:cs typeface="Courier New" panose="02070309020205020404" pitchFamily="49" charset="0"/>
              </a:rPr>
              <a:t> b = 30 * a;</a:t>
            </a:r>
          </a:p>
          <a:p>
            <a:pPr marL="0" indent="0">
              <a:buNone/>
            </a:pPr>
            <a:endParaRPr lang="en-US" sz="2200" dirty="0">
              <a:latin typeface="Courier New" panose="02070309020205020404" pitchFamily="49" charset="0"/>
              <a:cs typeface="Courier New" panose="02070309020205020404" pitchFamily="49" charset="0"/>
            </a:endParaRPr>
          </a:p>
          <a:p>
            <a:pPr marL="0" indent="0">
              <a:buNone/>
            </a:pPr>
            <a:r>
              <a:rPr lang="en-US" sz="2200" dirty="0">
                <a:latin typeface="Courier New" panose="02070309020205020404" pitchFamily="49" charset="0"/>
                <a:cs typeface="Courier New" panose="02070309020205020404" pitchFamily="49" charset="0"/>
              </a:rPr>
              <a:t>// folding would create</a:t>
            </a:r>
          </a:p>
          <a:p>
            <a:pPr marL="0" indent="0">
              <a:buNone/>
            </a:pPr>
            <a:r>
              <a:rPr lang="en-US" sz="2200" dirty="0" err="1">
                <a:latin typeface="Courier New" panose="02070309020205020404" pitchFamily="49" charset="0"/>
                <a:cs typeface="Courier New" panose="02070309020205020404" pitchFamily="49" charset="0"/>
              </a:rPr>
              <a:t>int</a:t>
            </a:r>
            <a:r>
              <a:rPr lang="en-US" sz="2200" dirty="0">
                <a:latin typeface="Courier New" panose="02070309020205020404" pitchFamily="49" charset="0"/>
                <a:cs typeface="Courier New" panose="02070309020205020404" pitchFamily="49" charset="0"/>
              </a:rPr>
              <a:t> b = 60;</a:t>
            </a:r>
          </a:p>
        </p:txBody>
      </p:sp>
    </p:spTree>
    <p:extLst>
      <p:ext uri="{BB962C8B-B14F-4D97-AF65-F5344CB8AC3E}">
        <p14:creationId xmlns:p14="http://schemas.microsoft.com/office/powerpoint/2010/main" val="2399775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err="1" smtClean="0"/>
              <a:t>Inlining</a:t>
            </a:r>
            <a:endParaRPr lang="en-US" dirty="0"/>
          </a:p>
        </p:txBody>
      </p:sp>
      <p:sp>
        <p:nvSpPr>
          <p:cNvPr id="4" name="Content Placeholder 3"/>
          <p:cNvSpPr>
            <a:spLocks noGrp="1"/>
          </p:cNvSpPr>
          <p:nvPr>
            <p:ph sz="half" idx="1"/>
          </p:nvPr>
        </p:nvSpPr>
        <p:spPr/>
        <p:txBody>
          <a:bodyPr>
            <a:normAutofit/>
          </a:bodyPr>
          <a:lstStyle/>
          <a:p>
            <a:r>
              <a:rPr lang="en-US" dirty="0" smtClean="0"/>
              <a:t>Method calls are (relatively) expensive compared to many operations on variables</a:t>
            </a:r>
          </a:p>
          <a:p>
            <a:pPr lvl="1"/>
            <a:r>
              <a:rPr lang="en-US" dirty="0" smtClean="0"/>
              <a:t>Why spend cycles pushing and popping method calls – just do the operation</a:t>
            </a:r>
          </a:p>
          <a:p>
            <a:r>
              <a:rPr lang="en-US" dirty="0" smtClean="0"/>
              <a:t>Method </a:t>
            </a:r>
            <a:r>
              <a:rPr lang="en-US" dirty="0" err="1" smtClean="0"/>
              <a:t>Inlining</a:t>
            </a:r>
            <a:r>
              <a:rPr lang="en-US" dirty="0" smtClean="0"/>
              <a:t> replaces a method call with the body of the method</a:t>
            </a:r>
          </a:p>
          <a:p>
            <a:endParaRPr lang="en-US" dirty="0"/>
          </a:p>
        </p:txBody>
      </p:sp>
      <p:sp>
        <p:nvSpPr>
          <p:cNvPr id="5" name="Content Placeholder 4"/>
          <p:cNvSpPr>
            <a:spLocks noGrp="1"/>
          </p:cNvSpPr>
          <p:nvPr>
            <p:ph sz="half" idx="2"/>
          </p:nvPr>
        </p:nvSpPr>
        <p:spPr>
          <a:xfrm>
            <a:off x="6172200" y="1825624"/>
            <a:ext cx="5181600" cy="4351339"/>
          </a:xfrm>
          <a:ln>
            <a:solidFill>
              <a:schemeClr val="accent1"/>
            </a:solidFill>
          </a:ln>
        </p:spPr>
        <p:txBody>
          <a:bodyPr>
            <a:noAutofit/>
          </a:bodyPr>
          <a:lstStyle/>
          <a:p>
            <a:pPr marL="0" indent="0">
              <a:buNone/>
            </a:pPr>
            <a:r>
              <a:rPr lang="en-US" sz="2200" dirty="0" smtClean="0">
                <a:latin typeface="Courier New" panose="02070309020205020404" pitchFamily="49" charset="0"/>
                <a:cs typeface="Courier New" panose="02070309020205020404" pitchFamily="49" charset="0"/>
              </a:rPr>
              <a:t>public </a:t>
            </a:r>
            <a:r>
              <a:rPr lang="en-US" sz="2200" dirty="0" err="1" smtClean="0">
                <a:latin typeface="Courier New" panose="02070309020205020404" pitchFamily="49" charset="0"/>
                <a:cs typeface="Courier New" panose="02070309020205020404" pitchFamily="49" charset="0"/>
              </a:rPr>
              <a:t>int</a:t>
            </a:r>
            <a:r>
              <a:rPr lang="en-US" sz="2200" dirty="0" smtClean="0">
                <a:latin typeface="Courier New" panose="02070309020205020404" pitchFamily="49" charset="0"/>
                <a:cs typeface="Courier New" panose="02070309020205020404" pitchFamily="49" charset="0"/>
              </a:rPr>
              <a:t> call1(</a:t>
            </a:r>
            <a:r>
              <a:rPr lang="en-US" sz="2200" dirty="0" err="1" smtClean="0">
                <a:latin typeface="Courier New" panose="02070309020205020404" pitchFamily="49" charset="0"/>
                <a:cs typeface="Courier New" panose="02070309020205020404" pitchFamily="49" charset="0"/>
              </a:rPr>
              <a:t>int</a:t>
            </a:r>
            <a:r>
              <a:rPr lang="en-US" sz="2200" dirty="0" smtClean="0">
                <a:latin typeface="Courier New" panose="02070309020205020404" pitchFamily="49" charset="0"/>
                <a:cs typeface="Courier New" panose="02070309020205020404" pitchFamily="49" charset="0"/>
              </a:rPr>
              <a:t> a) {</a:t>
            </a:r>
          </a:p>
          <a:p>
            <a:pPr marL="0" indent="0">
              <a:buNone/>
            </a:pPr>
            <a:r>
              <a:rPr lang="en-US" sz="2200" dirty="0">
                <a:latin typeface="Courier New" panose="02070309020205020404" pitchFamily="49" charset="0"/>
                <a:cs typeface="Courier New" panose="02070309020205020404" pitchFamily="49" charset="0"/>
              </a:rPr>
              <a:t> </a:t>
            </a:r>
            <a:r>
              <a:rPr lang="en-US" sz="2200" dirty="0" smtClean="0">
                <a:latin typeface="Courier New" panose="02070309020205020404" pitchFamily="49" charset="0"/>
                <a:cs typeface="Courier New" panose="02070309020205020404" pitchFamily="49" charset="0"/>
              </a:rPr>
              <a:t> return 10 * a;</a:t>
            </a:r>
          </a:p>
          <a:p>
            <a:pPr marL="0" indent="0">
              <a:buNone/>
            </a:pPr>
            <a:r>
              <a:rPr lang="en-US" sz="2200" dirty="0" smtClean="0">
                <a:latin typeface="Courier New" panose="02070309020205020404" pitchFamily="49" charset="0"/>
                <a:cs typeface="Courier New" panose="02070309020205020404" pitchFamily="49" charset="0"/>
              </a:rPr>
              <a:t>}</a:t>
            </a:r>
          </a:p>
          <a:p>
            <a:pPr marL="0" indent="0">
              <a:buNone/>
            </a:pPr>
            <a:r>
              <a:rPr lang="en-US" sz="2200" dirty="0" smtClean="0">
                <a:latin typeface="Courier New" panose="02070309020205020404" pitchFamily="49" charset="0"/>
                <a:cs typeface="Courier New" panose="02070309020205020404" pitchFamily="49" charset="0"/>
              </a:rPr>
              <a:t>public </a:t>
            </a:r>
            <a:r>
              <a:rPr lang="en-US" sz="2200" dirty="0" err="1" smtClean="0">
                <a:latin typeface="Courier New" panose="02070309020205020404" pitchFamily="49" charset="0"/>
                <a:cs typeface="Courier New" panose="02070309020205020404" pitchFamily="49" charset="0"/>
              </a:rPr>
              <a:t>int</a:t>
            </a:r>
            <a:r>
              <a:rPr lang="en-US" sz="2200" dirty="0" smtClean="0">
                <a:latin typeface="Courier New" panose="02070309020205020404" pitchFamily="49" charset="0"/>
                <a:cs typeface="Courier New" panose="02070309020205020404" pitchFamily="49" charset="0"/>
              </a:rPr>
              <a:t> call2(</a:t>
            </a:r>
            <a:r>
              <a:rPr lang="en-US" sz="2200" dirty="0" err="1" smtClean="0">
                <a:latin typeface="Courier New" panose="02070309020205020404" pitchFamily="49" charset="0"/>
                <a:cs typeface="Courier New" panose="02070309020205020404" pitchFamily="49" charset="0"/>
              </a:rPr>
              <a:t>int</a:t>
            </a:r>
            <a:r>
              <a:rPr lang="en-US" sz="2200" dirty="0" smtClean="0">
                <a:latin typeface="Courier New" panose="02070309020205020404" pitchFamily="49" charset="0"/>
                <a:cs typeface="Courier New" panose="02070309020205020404" pitchFamily="49" charset="0"/>
              </a:rPr>
              <a:t> a) {</a:t>
            </a:r>
          </a:p>
          <a:p>
            <a:pPr marL="0" indent="0">
              <a:buNone/>
            </a:pPr>
            <a:r>
              <a:rPr lang="en-US" sz="2200" dirty="0">
                <a:latin typeface="Courier New" panose="02070309020205020404" pitchFamily="49" charset="0"/>
                <a:cs typeface="Courier New" panose="02070309020205020404" pitchFamily="49" charset="0"/>
              </a:rPr>
              <a:t> </a:t>
            </a:r>
            <a:r>
              <a:rPr lang="en-US" sz="2200" dirty="0" smtClean="0">
                <a:latin typeface="Courier New" panose="02070309020205020404" pitchFamily="49" charset="0"/>
                <a:cs typeface="Courier New" panose="02070309020205020404" pitchFamily="49" charset="0"/>
              </a:rPr>
              <a:t> return a / 2;</a:t>
            </a:r>
          </a:p>
          <a:p>
            <a:pPr marL="0" indent="0">
              <a:buNone/>
            </a:pPr>
            <a:r>
              <a:rPr lang="en-US" sz="2200" dirty="0" smtClean="0">
                <a:latin typeface="Courier New" panose="02070309020205020404" pitchFamily="49" charset="0"/>
                <a:cs typeface="Courier New" panose="02070309020205020404" pitchFamily="49" charset="0"/>
              </a:rPr>
              <a:t>}</a:t>
            </a:r>
          </a:p>
          <a:p>
            <a:pPr marL="0" indent="0">
              <a:buNone/>
            </a:pPr>
            <a:r>
              <a:rPr lang="en-US" sz="2200" dirty="0" smtClean="0">
                <a:latin typeface="Courier New" panose="02070309020205020404" pitchFamily="49" charset="0"/>
                <a:cs typeface="Courier New" panose="02070309020205020404" pitchFamily="49" charset="0"/>
              </a:rPr>
              <a:t>// written</a:t>
            </a:r>
            <a:endParaRPr lang="en-US" sz="2200" dirty="0">
              <a:latin typeface="Courier New" panose="02070309020205020404" pitchFamily="49" charset="0"/>
              <a:cs typeface="Courier New" panose="02070309020205020404" pitchFamily="49" charset="0"/>
            </a:endParaRPr>
          </a:p>
          <a:p>
            <a:pPr marL="0" indent="0">
              <a:buNone/>
            </a:pPr>
            <a:r>
              <a:rPr lang="en-US" sz="2200" dirty="0" err="1" smtClean="0">
                <a:latin typeface="Courier New" panose="02070309020205020404" pitchFamily="49" charset="0"/>
                <a:cs typeface="Courier New" panose="02070309020205020404" pitchFamily="49" charset="0"/>
              </a:rPr>
              <a:t>int</a:t>
            </a:r>
            <a:r>
              <a:rPr lang="en-US" sz="2200" dirty="0" smtClean="0">
                <a:latin typeface="Courier New" panose="02070309020205020404" pitchFamily="49" charset="0"/>
                <a:cs typeface="Courier New" panose="02070309020205020404" pitchFamily="49" charset="0"/>
              </a:rPr>
              <a:t> result = call2(call1(5));</a:t>
            </a:r>
          </a:p>
          <a:p>
            <a:pPr marL="0" indent="0">
              <a:buNone/>
            </a:pPr>
            <a:r>
              <a:rPr lang="en-US" sz="2200" dirty="0" smtClean="0">
                <a:latin typeface="Courier New" panose="02070309020205020404" pitchFamily="49" charset="0"/>
                <a:cs typeface="Courier New" panose="02070309020205020404" pitchFamily="49" charset="0"/>
              </a:rPr>
              <a:t>// is executed as if it were</a:t>
            </a:r>
          </a:p>
          <a:p>
            <a:pPr marL="0" indent="0">
              <a:buNone/>
            </a:pPr>
            <a:r>
              <a:rPr lang="en-US" sz="2200" dirty="0" err="1" smtClean="0">
                <a:latin typeface="Courier New" panose="02070309020205020404" pitchFamily="49" charset="0"/>
                <a:cs typeface="Courier New" panose="02070309020205020404" pitchFamily="49" charset="0"/>
              </a:rPr>
              <a:t>int</a:t>
            </a:r>
            <a:r>
              <a:rPr lang="en-US" sz="2200" dirty="0" smtClean="0">
                <a:latin typeface="Courier New" panose="02070309020205020404" pitchFamily="49" charset="0"/>
                <a:cs typeface="Courier New" panose="02070309020205020404" pitchFamily="49" charset="0"/>
              </a:rPr>
              <a:t> result = (10 * 5) / 2;</a:t>
            </a:r>
            <a:endParaRPr lang="en-US" sz="2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82714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There are Many Other Optimizations</a:t>
            </a:r>
            <a:endParaRPr lang="en-US" dirty="0"/>
          </a:p>
        </p:txBody>
      </p:sp>
      <p:pic>
        <p:nvPicPr>
          <p:cNvPr id="13" name="Content Placeholder 1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54116" y="2711115"/>
            <a:ext cx="5883767" cy="3818021"/>
          </a:xfrm>
        </p:spPr>
      </p:pic>
      <p:sp>
        <p:nvSpPr>
          <p:cNvPr id="15" name="TextBox 14"/>
          <p:cNvSpPr txBox="1"/>
          <p:nvPr/>
        </p:nvSpPr>
        <p:spPr>
          <a:xfrm>
            <a:off x="838201" y="1690688"/>
            <a:ext cx="10663988" cy="892552"/>
          </a:xfrm>
          <a:prstGeom prst="rect">
            <a:avLst/>
          </a:prstGeom>
          <a:noFill/>
        </p:spPr>
        <p:txBody>
          <a:bodyPr wrap="square" rtlCol="0">
            <a:spAutoFit/>
          </a:bodyPr>
          <a:lstStyle/>
          <a:p>
            <a:pPr marL="457200" indent="-457200">
              <a:buFont typeface="Arial" panose="020B0604020202020204" pitchFamily="34" charset="0"/>
              <a:buChar char="•"/>
            </a:pPr>
            <a:r>
              <a:rPr lang="en-US" sz="2600" dirty="0" smtClean="0"/>
              <a:t>An outdated (2009) </a:t>
            </a:r>
            <a:r>
              <a:rPr lang="en-US" sz="2600" dirty="0"/>
              <a:t>list of &gt; 70 optimizations performed by the </a:t>
            </a:r>
            <a:r>
              <a:rPr lang="en-US" sz="2600" dirty="0" smtClean="0"/>
              <a:t>JIT</a:t>
            </a:r>
          </a:p>
          <a:p>
            <a:pPr marL="914400" lvl="1" indent="-457200">
              <a:buFont typeface="Arial" panose="020B0604020202020204" pitchFamily="34" charset="0"/>
              <a:buChar char="•"/>
            </a:pPr>
            <a:r>
              <a:rPr lang="en-US" sz="2600" dirty="0" smtClean="0">
                <a:hlinkClick r:id="rId4"/>
              </a:rPr>
              <a:t>https</a:t>
            </a:r>
            <a:r>
              <a:rPr lang="en-US" sz="2600" dirty="0">
                <a:hlinkClick r:id="rId4"/>
              </a:rPr>
              <a:t>://wiki.openjdk.java.net/display/HotSpot/PerformanceTacticIndex</a:t>
            </a:r>
            <a:endParaRPr lang="en-US" sz="2600" dirty="0"/>
          </a:p>
        </p:txBody>
      </p:sp>
    </p:spTree>
    <p:extLst>
      <p:ext uri="{BB962C8B-B14F-4D97-AF65-F5344CB8AC3E}">
        <p14:creationId xmlns:p14="http://schemas.microsoft.com/office/powerpoint/2010/main" val="1443725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Write a Perfect </a:t>
            </a:r>
            <a:r>
              <a:rPr lang="en-US" dirty="0" err="1" smtClean="0"/>
              <a:t>Microbenchmark</a:t>
            </a:r>
            <a:endParaRPr lang="en-US" dirty="0"/>
          </a:p>
        </p:txBody>
      </p:sp>
      <p:sp>
        <p:nvSpPr>
          <p:cNvPr id="3" name="Content Placeholder 2"/>
          <p:cNvSpPr>
            <a:spLocks noGrp="1"/>
          </p:cNvSpPr>
          <p:nvPr>
            <p:ph idx="1"/>
          </p:nvPr>
        </p:nvSpPr>
        <p:spPr/>
        <p:txBody>
          <a:bodyPr/>
          <a:lstStyle/>
          <a:p>
            <a:pPr marL="0" indent="0">
              <a:buNone/>
            </a:pPr>
            <a:r>
              <a:rPr lang="en-US" dirty="0" smtClean="0"/>
              <a:t>First</a:t>
            </a:r>
            <a:r>
              <a:rPr lang="en-US" dirty="0"/>
              <a:t>, write a good optimizing </a:t>
            </a:r>
            <a:r>
              <a:rPr lang="en-US" dirty="0" smtClean="0"/>
              <a:t>JIT.  Meet </a:t>
            </a:r>
            <a:r>
              <a:rPr lang="en-US" dirty="0"/>
              <a:t>the people who have written other good, optimizing JITs (they're easy to find, because not too many good, optimizing JITs exist</a:t>
            </a:r>
            <a:r>
              <a:rPr lang="en-US" dirty="0" smtClean="0"/>
              <a:t>!).  Have </a:t>
            </a:r>
            <a:r>
              <a:rPr lang="en-US" dirty="0"/>
              <a:t>them over to </a:t>
            </a:r>
            <a:r>
              <a:rPr lang="en-US" dirty="0" smtClean="0"/>
              <a:t>dinner every week for a year, </a:t>
            </a:r>
            <a:r>
              <a:rPr lang="en-US" dirty="0"/>
              <a:t>and swap stories of performance tricks on how to run Java bytecode as fast as </a:t>
            </a:r>
            <a:r>
              <a:rPr lang="en-US" dirty="0" smtClean="0"/>
              <a:t>possible.  Study the preconditions of each of the JIT’s optimization techniques </a:t>
            </a:r>
            <a:r>
              <a:rPr lang="en-US" dirty="0" smtClean="0"/>
              <a:t>until you can effectively predict each </a:t>
            </a:r>
            <a:r>
              <a:rPr lang="en-US" dirty="0" smtClean="0"/>
              <a:t>one.  Read </a:t>
            </a:r>
            <a:r>
              <a:rPr lang="en-US" dirty="0"/>
              <a:t>the hundreds of papers on optimizing the </a:t>
            </a:r>
            <a:r>
              <a:rPr lang="en-US" dirty="0" smtClean="0"/>
              <a:t>execution </a:t>
            </a:r>
            <a:r>
              <a:rPr lang="en-US" dirty="0"/>
              <a:t>of Java </a:t>
            </a:r>
            <a:r>
              <a:rPr lang="en-US" dirty="0" smtClean="0"/>
              <a:t>code.  Write a few papers of your own, get them published and peer reviewed.  Build a standardized, bare-bones test system running your own custom non-timesharing </a:t>
            </a:r>
            <a:r>
              <a:rPr lang="en-US" dirty="0" smtClean="0"/>
              <a:t>OS with a very precise clock…</a:t>
            </a:r>
            <a:endParaRPr lang="en-US" dirty="0"/>
          </a:p>
        </p:txBody>
      </p:sp>
    </p:spTree>
    <p:extLst>
      <p:ext uri="{BB962C8B-B14F-4D97-AF65-F5344CB8AC3E}">
        <p14:creationId xmlns:p14="http://schemas.microsoft.com/office/powerpoint/2010/main" val="12925449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 JMH</a:t>
            </a:r>
            <a:endParaRPr lang="en-US" dirty="0"/>
          </a:p>
        </p:txBody>
      </p:sp>
      <p:sp>
        <p:nvSpPr>
          <p:cNvPr id="3" name="Content Placeholder 2"/>
          <p:cNvSpPr>
            <a:spLocks noGrp="1"/>
          </p:cNvSpPr>
          <p:nvPr>
            <p:ph idx="1"/>
          </p:nvPr>
        </p:nvSpPr>
        <p:spPr/>
        <p:txBody>
          <a:bodyPr>
            <a:normAutofit/>
          </a:bodyPr>
          <a:lstStyle/>
          <a:p>
            <a:r>
              <a:rPr lang="en-US" dirty="0" smtClean="0">
                <a:hlinkClick r:id="rId3"/>
              </a:rPr>
              <a:t>http://openjdk.java.net/projects/code-tools/jmh/</a:t>
            </a:r>
            <a:endParaRPr lang="en-US" dirty="0" smtClean="0"/>
          </a:p>
          <a:p>
            <a:r>
              <a:rPr lang="en-US" dirty="0" smtClean="0"/>
              <a:t>Solid foundation for writing and running benchmarks whose results are “not always erroneous due to unwanted VM optimizations”</a:t>
            </a:r>
          </a:p>
          <a:p>
            <a:pPr lvl="1"/>
            <a:r>
              <a:rPr lang="en-US" dirty="0" smtClean="0"/>
              <a:t>Does not prevent all pitfalls, but can at least mitigate MOST of them</a:t>
            </a:r>
          </a:p>
          <a:p>
            <a:r>
              <a:rPr lang="en-US" dirty="0" err="1" smtClean="0"/>
              <a:t>OpenJDK</a:t>
            </a:r>
            <a:r>
              <a:rPr lang="en-US" dirty="0" smtClean="0"/>
              <a:t> project</a:t>
            </a:r>
          </a:p>
          <a:p>
            <a:pPr lvl="1"/>
            <a:r>
              <a:rPr lang="en-US" dirty="0"/>
              <a:t>http://mvnrepository.com/artifact/org.openjdk.jmh/jmh-core</a:t>
            </a:r>
            <a:endParaRPr lang="en-US" dirty="0" smtClean="0"/>
          </a:p>
          <a:p>
            <a:pPr lvl="1"/>
            <a:r>
              <a:rPr lang="en-US" dirty="0" smtClean="0"/>
              <a:t>Active development (1.11.2 released October 2015)</a:t>
            </a:r>
          </a:p>
          <a:p>
            <a:pPr lvl="1"/>
            <a:r>
              <a:rPr lang="en-US" dirty="0" smtClean="0"/>
              <a:t>Developed by same guys in Oracle who maintain the </a:t>
            </a:r>
            <a:r>
              <a:rPr lang="en-US" dirty="0" smtClean="0"/>
              <a:t>JIT</a:t>
            </a:r>
            <a:endParaRPr lang="en-US" dirty="0"/>
          </a:p>
        </p:txBody>
      </p:sp>
    </p:spTree>
    <p:extLst>
      <p:ext uri="{BB962C8B-B14F-4D97-AF65-F5344CB8AC3E}">
        <p14:creationId xmlns:p14="http://schemas.microsoft.com/office/powerpoint/2010/main" val="30335108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JMH – How it Works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5181165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178366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JMH – Setup</a:t>
            </a:r>
            <a:endParaRPr lang="en-US" dirty="0"/>
          </a:p>
        </p:txBody>
      </p:sp>
      <p:sp>
        <p:nvSpPr>
          <p:cNvPr id="3" name="Content Placeholder 2"/>
          <p:cNvSpPr>
            <a:spLocks noGrp="1"/>
          </p:cNvSpPr>
          <p:nvPr>
            <p:ph idx="1"/>
          </p:nvPr>
        </p:nvSpPr>
        <p:spPr/>
        <p:txBody>
          <a:bodyPr>
            <a:normAutofit/>
          </a:bodyPr>
          <a:lstStyle/>
          <a:p>
            <a:r>
              <a:rPr lang="en-US" dirty="0" smtClean="0"/>
              <a:t>JMH is officially setup </a:t>
            </a:r>
            <a:r>
              <a:rPr lang="en-US" dirty="0" smtClean="0"/>
              <a:t>as a Maven project</a:t>
            </a:r>
          </a:p>
          <a:p>
            <a:pPr lvl="1"/>
            <a:r>
              <a:rPr lang="en-US" dirty="0" smtClean="0"/>
              <a:t>“</a:t>
            </a:r>
            <a:r>
              <a:rPr lang="en-US" dirty="0"/>
              <a:t>The recommended way to run a JMH benchmark is to use Maven to setup a standalone project that depends on the jar files of your </a:t>
            </a:r>
            <a:r>
              <a:rPr lang="en-US" dirty="0" smtClean="0"/>
              <a:t>application”</a:t>
            </a:r>
          </a:p>
          <a:p>
            <a:r>
              <a:rPr lang="en-US" dirty="0"/>
              <a:t>&amp;</a:t>
            </a:r>
            <a:r>
              <a:rPr lang="en-US" dirty="0" smtClean="0"/>
              <a:t>#$@ </a:t>
            </a:r>
            <a:r>
              <a:rPr lang="en-US" dirty="0" smtClean="0"/>
              <a:t>Maven – use </a:t>
            </a:r>
            <a:r>
              <a:rPr lang="en-US" dirty="0" err="1" smtClean="0"/>
              <a:t>Gradle</a:t>
            </a:r>
            <a:r>
              <a:rPr lang="en-US" dirty="0" smtClean="0"/>
              <a:t> instead	</a:t>
            </a:r>
          </a:p>
          <a:p>
            <a:pPr lvl="1"/>
            <a:r>
              <a:rPr lang="en-US" dirty="0">
                <a:hlinkClick r:id="rId3"/>
              </a:rPr>
              <a:t>https://</a:t>
            </a:r>
            <a:r>
              <a:rPr lang="en-US" dirty="0" smtClean="0">
                <a:hlinkClick r:id="rId3"/>
              </a:rPr>
              <a:t>github.com/melix/jmh-gradle-plugin</a:t>
            </a:r>
            <a:endParaRPr lang="en-US" dirty="0" smtClean="0"/>
          </a:p>
          <a:p>
            <a:pPr lvl="1"/>
            <a:r>
              <a:rPr lang="en-US" dirty="0" smtClean="0"/>
              <a:t>“The </a:t>
            </a:r>
            <a:r>
              <a:rPr lang="en-US" dirty="0" err="1"/>
              <a:t>jmh</a:t>
            </a:r>
            <a:r>
              <a:rPr lang="en-US" dirty="0"/>
              <a:t> plugin makes it easy to test existing sources without having to create a separate project for this</a:t>
            </a:r>
            <a:r>
              <a:rPr lang="en-US" dirty="0" smtClean="0"/>
              <a:t>.”</a:t>
            </a:r>
          </a:p>
          <a:p>
            <a:r>
              <a:rPr lang="en-US" dirty="0" smtClean="0"/>
              <a:t>Possible </a:t>
            </a:r>
            <a:r>
              <a:rPr lang="en-US" dirty="0" smtClean="0"/>
              <a:t>to run within an existing project, within an IDE</a:t>
            </a:r>
          </a:p>
          <a:p>
            <a:pPr lvl="1"/>
            <a:r>
              <a:rPr lang="en-US" dirty="0" smtClean="0"/>
              <a:t>Not recommended</a:t>
            </a:r>
          </a:p>
        </p:txBody>
      </p:sp>
    </p:spTree>
    <p:extLst>
      <p:ext uri="{BB962C8B-B14F-4D97-AF65-F5344CB8AC3E}">
        <p14:creationId xmlns:p14="http://schemas.microsoft.com/office/powerpoint/2010/main" val="35703499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JMH – </a:t>
            </a:r>
            <a:r>
              <a:rPr lang="en-US" dirty="0" smtClean="0"/>
              <a:t>Setup (2)</a:t>
            </a:r>
            <a:endParaRPr lang="en-US" dirty="0"/>
          </a:p>
        </p:txBody>
      </p:sp>
      <p:sp>
        <p:nvSpPr>
          <p:cNvPr id="3" name="Content Placeholder 2"/>
          <p:cNvSpPr>
            <a:spLocks noGrp="1"/>
          </p:cNvSpPr>
          <p:nvPr>
            <p:ph idx="1"/>
          </p:nvPr>
        </p:nvSpPr>
        <p:spPr/>
        <p:txBody>
          <a:bodyPr/>
          <a:lstStyle/>
          <a:p>
            <a:r>
              <a:rPr lang="en-US" dirty="0" smtClean="0"/>
              <a:t>Best to k</a:t>
            </a:r>
            <a:r>
              <a:rPr lang="en-US" dirty="0" smtClean="0"/>
              <a:t>eep </a:t>
            </a:r>
            <a:r>
              <a:rPr lang="en-US" dirty="0" smtClean="0"/>
              <a:t>code and benchmarks separate</a:t>
            </a:r>
          </a:p>
          <a:p>
            <a:r>
              <a:rPr lang="en-US" dirty="0" smtClean="0"/>
              <a:t>In </a:t>
            </a:r>
            <a:r>
              <a:rPr lang="en-US" dirty="0" err="1" smtClean="0"/>
              <a:t>Gradle</a:t>
            </a:r>
            <a:r>
              <a:rPr lang="en-US" dirty="0" smtClean="0"/>
              <a:t> </a:t>
            </a:r>
            <a:r>
              <a:rPr lang="en-US" dirty="0" smtClean="0"/>
              <a:t>– split into 2 separate source trees</a:t>
            </a:r>
            <a:endParaRPr lang="en-US" dirty="0"/>
          </a:p>
          <a:p>
            <a:pPr lvl="1"/>
            <a:r>
              <a:rPr lang="en-US" dirty="0"/>
              <a:t>/</a:t>
            </a:r>
            <a:r>
              <a:rPr lang="en-US" dirty="0" err="1" smtClean="0"/>
              <a:t>src</a:t>
            </a:r>
            <a:r>
              <a:rPr lang="en-US" dirty="0" smtClean="0"/>
              <a:t>/main/java</a:t>
            </a:r>
          </a:p>
          <a:p>
            <a:pPr lvl="2"/>
            <a:r>
              <a:rPr lang="en-US" dirty="0" smtClean="0"/>
              <a:t>Application code</a:t>
            </a:r>
          </a:p>
          <a:p>
            <a:pPr lvl="1"/>
            <a:r>
              <a:rPr lang="en-US" dirty="0" smtClean="0"/>
              <a:t>/</a:t>
            </a:r>
            <a:r>
              <a:rPr lang="en-US" dirty="0" err="1" smtClean="0"/>
              <a:t>src</a:t>
            </a:r>
            <a:r>
              <a:rPr lang="en-US" dirty="0" smtClean="0"/>
              <a:t>/</a:t>
            </a:r>
            <a:r>
              <a:rPr lang="en-US" dirty="0" err="1" smtClean="0"/>
              <a:t>jmh</a:t>
            </a:r>
            <a:r>
              <a:rPr lang="en-US" dirty="0" smtClean="0"/>
              <a:t>/java</a:t>
            </a:r>
          </a:p>
          <a:p>
            <a:pPr lvl="2"/>
            <a:r>
              <a:rPr lang="en-US" dirty="0" smtClean="0"/>
              <a:t>Benchmark code</a:t>
            </a:r>
          </a:p>
          <a:p>
            <a:r>
              <a:rPr lang="en-US" dirty="0" smtClean="0"/>
              <a:t>Or build a benchmark project which depends on your application jar(s</a:t>
            </a:r>
            <a:r>
              <a:rPr lang="en-US" dirty="0" smtClean="0"/>
              <a:t>) using </a:t>
            </a:r>
            <a:r>
              <a:rPr lang="en-US" dirty="0" err="1" smtClean="0"/>
              <a:t>Gradle</a:t>
            </a:r>
            <a:r>
              <a:rPr lang="en-US" dirty="0" smtClean="0"/>
              <a:t> dependencies</a:t>
            </a:r>
          </a:p>
          <a:p>
            <a:pPr lvl="1"/>
            <a:r>
              <a:rPr lang="en-US" dirty="0" smtClean="0"/>
              <a:t>Useful for profiling UCMS client/shared code</a:t>
            </a:r>
            <a:endParaRPr lang="en-US" dirty="0" smtClean="0"/>
          </a:p>
        </p:txBody>
      </p:sp>
    </p:spTree>
    <p:extLst>
      <p:ext uri="{BB962C8B-B14F-4D97-AF65-F5344CB8AC3E}">
        <p14:creationId xmlns:p14="http://schemas.microsoft.com/office/powerpoint/2010/main" val="3243096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a </a:t>
            </a:r>
            <a:r>
              <a:rPr lang="en-US" dirty="0" err="1" smtClean="0"/>
              <a:t>Microbenchmark</a:t>
            </a:r>
            <a:r>
              <a:rPr lang="en-US" dirty="0" smtClean="0"/>
              <a:t>?</a:t>
            </a:r>
            <a:endParaRPr lang="en-US" dirty="0"/>
          </a:p>
        </p:txBody>
      </p:sp>
      <p:sp>
        <p:nvSpPr>
          <p:cNvPr id="3" name="Content Placeholder 2"/>
          <p:cNvSpPr>
            <a:spLocks noGrp="1"/>
          </p:cNvSpPr>
          <p:nvPr>
            <p:ph idx="1"/>
          </p:nvPr>
        </p:nvSpPr>
        <p:spPr/>
        <p:txBody>
          <a:bodyPr/>
          <a:lstStyle/>
          <a:p>
            <a:r>
              <a:rPr lang="en-US" dirty="0" smtClean="0"/>
              <a:t>Measure the performance a </a:t>
            </a:r>
            <a:r>
              <a:rPr lang="en-US" dirty="0"/>
              <a:t>particular piece of code, NOT an entire application </a:t>
            </a:r>
            <a:r>
              <a:rPr lang="en-US" dirty="0" smtClean="0"/>
              <a:t>stack</a:t>
            </a:r>
          </a:p>
          <a:p>
            <a:pPr lvl="1"/>
            <a:r>
              <a:rPr lang="en-US" dirty="0" smtClean="0"/>
              <a:t>“Which is faster, X or Y?”</a:t>
            </a:r>
          </a:p>
          <a:p>
            <a:r>
              <a:rPr lang="en-US" dirty="0" smtClean="0"/>
              <a:t>Scope of what is benchmarked is just a few lines or method calls</a:t>
            </a:r>
          </a:p>
          <a:p>
            <a:r>
              <a:rPr lang="en-US" dirty="0" smtClean="0"/>
              <a:t>Examples</a:t>
            </a:r>
          </a:p>
          <a:p>
            <a:pPr lvl="1"/>
            <a:r>
              <a:rPr lang="en-US" dirty="0" smtClean="0"/>
              <a:t>Comparing logically equivalent pieces of code</a:t>
            </a:r>
          </a:p>
          <a:p>
            <a:pPr lvl="1"/>
            <a:r>
              <a:rPr lang="en-US" dirty="0" smtClean="0"/>
              <a:t>Comparing different implementations of an algorithm</a:t>
            </a:r>
          </a:p>
          <a:p>
            <a:pPr lvl="1"/>
            <a:r>
              <a:rPr lang="en-US" dirty="0" smtClean="0"/>
              <a:t>Determining the time added (versus some baseline measurement) by running some piece of code</a:t>
            </a:r>
          </a:p>
          <a:p>
            <a:endParaRPr lang="en-US" dirty="0"/>
          </a:p>
        </p:txBody>
      </p:sp>
    </p:spTree>
    <p:extLst>
      <p:ext uri="{BB962C8B-B14F-4D97-AF65-F5344CB8AC3E}">
        <p14:creationId xmlns:p14="http://schemas.microsoft.com/office/powerpoint/2010/main" val="31073320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5600" dirty="0" smtClean="0"/>
              <a:t>Demos – Hello JMH and </a:t>
            </a:r>
            <a:r>
              <a:rPr lang="en-US" sz="5600" dirty="0" err="1" smtClean="0"/>
              <a:t>jmhrunner</a:t>
            </a:r>
            <a:endParaRPr lang="en-US" sz="5600"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4101134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JMH – Defaults</a:t>
            </a:r>
            <a:endParaRPr lang="en-US" dirty="0"/>
          </a:p>
        </p:txBody>
      </p:sp>
      <p:sp>
        <p:nvSpPr>
          <p:cNvPr id="3" name="Content Placeholder 2"/>
          <p:cNvSpPr>
            <a:spLocks noGrp="1"/>
          </p:cNvSpPr>
          <p:nvPr>
            <p:ph idx="1"/>
          </p:nvPr>
        </p:nvSpPr>
        <p:spPr>
          <a:xfrm>
            <a:off x="838200" y="3657600"/>
            <a:ext cx="10515600" cy="2907792"/>
          </a:xfrm>
        </p:spPr>
        <p:txBody>
          <a:bodyPr>
            <a:normAutofit fontScale="85000" lnSpcReduction="20000"/>
          </a:bodyPr>
          <a:lstStyle/>
          <a:p>
            <a:r>
              <a:rPr lang="en-US" dirty="0" smtClean="0"/>
              <a:t>Each benchmark run </a:t>
            </a:r>
            <a:r>
              <a:rPr lang="en-US" dirty="0" smtClean="0"/>
              <a:t>10 warm-up </a:t>
            </a:r>
            <a:r>
              <a:rPr lang="en-US" dirty="0" smtClean="0"/>
              <a:t>rounds (max </a:t>
            </a:r>
            <a:r>
              <a:rPr lang="en-US" dirty="0" smtClean="0"/>
              <a:t>3 </a:t>
            </a:r>
            <a:r>
              <a:rPr lang="en-US" dirty="0" smtClean="0"/>
              <a:t>second each)</a:t>
            </a:r>
          </a:p>
          <a:p>
            <a:r>
              <a:rPr lang="en-US" dirty="0" smtClean="0"/>
              <a:t>Then 20 measurement rounds (max </a:t>
            </a:r>
            <a:r>
              <a:rPr lang="en-US" dirty="0" smtClean="0"/>
              <a:t>5 </a:t>
            </a:r>
            <a:r>
              <a:rPr lang="en-US" dirty="0" smtClean="0"/>
              <a:t>second each)</a:t>
            </a:r>
          </a:p>
          <a:p>
            <a:r>
              <a:rPr lang="en-US" dirty="0" smtClean="0"/>
              <a:t>Launches a new JVM </a:t>
            </a:r>
            <a:r>
              <a:rPr lang="en-US" dirty="0" smtClean="0"/>
              <a:t>5 </a:t>
            </a:r>
            <a:r>
              <a:rPr lang="en-US" dirty="0" smtClean="0"/>
              <a:t>times for running each </a:t>
            </a:r>
            <a:r>
              <a:rPr lang="en-US" dirty="0" smtClean="0"/>
              <a:t>benchmark</a:t>
            </a:r>
            <a:endParaRPr lang="en-US" dirty="0" smtClean="0"/>
          </a:p>
          <a:p>
            <a:r>
              <a:rPr lang="en-US" dirty="0" smtClean="0"/>
              <a:t>Command line flags </a:t>
            </a:r>
            <a:r>
              <a:rPr lang="en-US" dirty="0" smtClean="0"/>
              <a:t>can </a:t>
            </a:r>
            <a:r>
              <a:rPr lang="en-US" dirty="0" smtClean="0"/>
              <a:t>customize </a:t>
            </a:r>
            <a:r>
              <a:rPr lang="en-US" dirty="0" smtClean="0"/>
              <a:t>these settings</a:t>
            </a:r>
          </a:p>
          <a:p>
            <a:pPr lvl="1"/>
            <a:r>
              <a:rPr lang="en-US" dirty="0" smtClean="0">
                <a:hlinkClick r:id="rId3"/>
              </a:rPr>
              <a:t>https</a:t>
            </a:r>
            <a:r>
              <a:rPr lang="en-US" dirty="0">
                <a:hlinkClick r:id="rId3"/>
              </a:rPr>
              <a:t>://</a:t>
            </a:r>
            <a:r>
              <a:rPr lang="en-US" dirty="0" smtClean="0">
                <a:hlinkClick r:id="rId3"/>
              </a:rPr>
              <a:t>github.com/melix/jmh-gradle-plugin#configuration-options</a:t>
            </a:r>
            <a:endParaRPr lang="en-US" dirty="0" smtClean="0"/>
          </a:p>
          <a:p>
            <a:r>
              <a:rPr lang="en-US" dirty="0"/>
              <a:t>Total time spent running = startup + (forks * ((</a:t>
            </a:r>
            <a:r>
              <a:rPr lang="en-US" dirty="0" err="1"/>
              <a:t>warmupIterations</a:t>
            </a:r>
            <a:r>
              <a:rPr lang="en-US" dirty="0"/>
              <a:t> * 3s) + (iterations * </a:t>
            </a:r>
            <a:r>
              <a:rPr lang="en-US" dirty="0" err="1"/>
              <a:t>timeOnIteration</a:t>
            </a:r>
            <a:r>
              <a:rPr lang="en-US" dirty="0"/>
              <a:t>))) + calculation</a:t>
            </a:r>
          </a:p>
          <a:p>
            <a:pPr lvl="1"/>
            <a:r>
              <a:rPr lang="en-US" dirty="0"/>
              <a:t>More repetitions = </a:t>
            </a:r>
            <a:r>
              <a:rPr lang="en-US" dirty="0" smtClean="0"/>
              <a:t>greater accuracy</a:t>
            </a:r>
            <a:endParaRPr lang="en-US" dirty="0" smtClean="0"/>
          </a:p>
          <a:p>
            <a:pPr lvl="1"/>
            <a:endParaRPr lang="en-US" dirty="0" smtClean="0"/>
          </a:p>
          <a:p>
            <a:pPr lvl="1"/>
            <a:endParaRPr lang="en-US" dirty="0"/>
          </a:p>
        </p:txBody>
      </p:sp>
      <p:pic>
        <p:nvPicPr>
          <p:cNvPr id="2052" name="Picture 4" descr="Runtime diagram of the forked JVM runs of JMH"/>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690688"/>
            <a:ext cx="10515599" cy="1710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29868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Limits of </a:t>
            </a:r>
            <a:r>
              <a:rPr lang="en-US" dirty="0" smtClean="0"/>
              <a:t>Resolution</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02606" y="1690688"/>
            <a:ext cx="6986788" cy="4650581"/>
          </a:xfrm>
        </p:spPr>
      </p:pic>
    </p:spTree>
    <p:extLst>
      <p:ext uri="{BB962C8B-B14F-4D97-AF65-F5344CB8AC3E}">
        <p14:creationId xmlns:p14="http://schemas.microsoft.com/office/powerpoint/2010/main" val="26474262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JMH </a:t>
            </a:r>
            <a:r>
              <a:rPr lang="en-US" dirty="0" smtClean="0"/>
              <a:t>Output</a:t>
            </a:r>
            <a:endParaRPr lang="en-US" dirty="0"/>
          </a:p>
        </p:txBody>
      </p:sp>
      <p:sp>
        <p:nvSpPr>
          <p:cNvPr id="3" name="Content Placeholder 2"/>
          <p:cNvSpPr>
            <a:spLocks noGrp="1"/>
          </p:cNvSpPr>
          <p:nvPr>
            <p:ph idx="1"/>
          </p:nvPr>
        </p:nvSpPr>
        <p:spPr/>
        <p:txBody>
          <a:bodyPr>
            <a:normAutofit lnSpcReduction="10000"/>
          </a:bodyPr>
          <a:lstStyle/>
          <a:p>
            <a:r>
              <a:rPr lang="en-US" dirty="0" smtClean="0"/>
              <a:t>Configuration </a:t>
            </a:r>
            <a:r>
              <a:rPr lang="en-US" dirty="0" smtClean="0"/>
              <a:t>Info</a:t>
            </a:r>
          </a:p>
          <a:p>
            <a:pPr lvl="1"/>
            <a:r>
              <a:rPr lang="en-US" dirty="0" smtClean="0"/>
              <a:t>JMH, JVM version</a:t>
            </a:r>
          </a:p>
          <a:p>
            <a:pPr lvl="1"/>
            <a:r>
              <a:rPr lang="en-US" dirty="0" smtClean="0"/>
              <a:t>JVM Configuration</a:t>
            </a:r>
          </a:p>
          <a:p>
            <a:pPr lvl="1"/>
            <a:r>
              <a:rPr lang="en-US" dirty="0" smtClean="0"/>
              <a:t>JMH Configuration</a:t>
            </a:r>
          </a:p>
          <a:p>
            <a:r>
              <a:rPr lang="en-US" dirty="0" smtClean="0"/>
              <a:t>Profiling Results</a:t>
            </a:r>
          </a:p>
          <a:p>
            <a:pPr lvl="1"/>
            <a:r>
              <a:rPr lang="en-US" dirty="0" smtClean="0"/>
              <a:t>Operations / </a:t>
            </a:r>
            <a:r>
              <a:rPr lang="en-US" dirty="0" smtClean="0"/>
              <a:t>millisecond </a:t>
            </a:r>
            <a:r>
              <a:rPr lang="en-US" dirty="0" smtClean="0"/>
              <a:t>(default output mode) </a:t>
            </a:r>
          </a:p>
          <a:p>
            <a:pPr lvl="1"/>
            <a:r>
              <a:rPr lang="en-US" dirty="0" smtClean="0"/>
              <a:t>Computed statistics (min, </a:t>
            </a:r>
            <a:r>
              <a:rPr lang="en-US" dirty="0" err="1" smtClean="0"/>
              <a:t>avg</a:t>
            </a:r>
            <a:r>
              <a:rPr lang="en-US" dirty="0" smtClean="0"/>
              <a:t>, max, </a:t>
            </a:r>
            <a:r>
              <a:rPr lang="en-US" dirty="0" err="1" smtClean="0"/>
              <a:t>stdev</a:t>
            </a:r>
            <a:r>
              <a:rPr lang="en-US" dirty="0" smtClean="0"/>
              <a:t>, confidence interval)</a:t>
            </a:r>
          </a:p>
          <a:p>
            <a:r>
              <a:rPr lang="en-US" dirty="0" smtClean="0"/>
              <a:t>What’s missing?</a:t>
            </a:r>
          </a:p>
          <a:p>
            <a:pPr lvl="1"/>
            <a:r>
              <a:rPr lang="en-US" dirty="0" smtClean="0"/>
              <a:t>OS</a:t>
            </a:r>
          </a:p>
          <a:p>
            <a:pPr lvl="1"/>
            <a:r>
              <a:rPr lang="en-US" dirty="0" smtClean="0"/>
              <a:t>Hardware</a:t>
            </a:r>
          </a:p>
          <a:p>
            <a:pPr lvl="1"/>
            <a:r>
              <a:rPr lang="en-US" dirty="0" smtClean="0"/>
              <a:t>System Load</a:t>
            </a:r>
            <a:endParaRPr lang="en-US" dirty="0"/>
          </a:p>
        </p:txBody>
      </p:sp>
    </p:spTree>
    <p:extLst>
      <p:ext uri="{BB962C8B-B14F-4D97-AF65-F5344CB8AC3E}">
        <p14:creationId xmlns:p14="http://schemas.microsoft.com/office/powerpoint/2010/main" val="38229494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JMH Configuration Annotations </a:t>
            </a:r>
            <a:endParaRPr lang="en-US" dirty="0"/>
          </a:p>
        </p:txBody>
      </p:sp>
      <p:sp>
        <p:nvSpPr>
          <p:cNvPr id="3" name="Content Placeholder 2"/>
          <p:cNvSpPr>
            <a:spLocks noGrp="1"/>
          </p:cNvSpPr>
          <p:nvPr>
            <p:ph idx="1"/>
          </p:nvPr>
        </p:nvSpPr>
        <p:spPr/>
        <p:txBody>
          <a:bodyPr>
            <a:normAutofit/>
          </a:bodyPr>
          <a:lstStyle/>
          <a:p>
            <a:pPr marL="228600" lvl="1">
              <a:spcBef>
                <a:spcPts val="1000"/>
              </a:spcBef>
            </a:pPr>
            <a:r>
              <a:rPr lang="en-US" dirty="0" smtClean="0"/>
              <a:t>Annotations exist to </a:t>
            </a:r>
            <a:r>
              <a:rPr lang="en-US" dirty="0" smtClean="0"/>
              <a:t>configure how JMH runs each </a:t>
            </a:r>
            <a:r>
              <a:rPr lang="en-US" dirty="0"/>
              <a:t>@</a:t>
            </a:r>
            <a:r>
              <a:rPr lang="en-US" dirty="0" smtClean="0"/>
              <a:t>Benchmark</a:t>
            </a:r>
          </a:p>
          <a:p>
            <a:pPr lvl="1"/>
            <a:r>
              <a:rPr lang="en-US" dirty="0" smtClean="0"/>
              <a:t>@Measurement</a:t>
            </a:r>
            <a:endParaRPr lang="en-US" dirty="0" smtClean="0"/>
          </a:p>
          <a:p>
            <a:pPr lvl="1"/>
            <a:r>
              <a:rPr lang="en-US" dirty="0" smtClean="0"/>
              <a:t>@Warmup</a:t>
            </a:r>
            <a:endParaRPr lang="en-US" dirty="0"/>
          </a:p>
          <a:p>
            <a:pPr lvl="1"/>
            <a:r>
              <a:rPr lang="en-US" dirty="0"/>
              <a:t>@</a:t>
            </a:r>
            <a:r>
              <a:rPr lang="en-US" dirty="0" smtClean="0"/>
              <a:t>Fork</a:t>
            </a:r>
          </a:p>
          <a:p>
            <a:pPr lvl="1"/>
            <a:r>
              <a:rPr lang="en-US" dirty="0"/>
              <a:t>@</a:t>
            </a:r>
            <a:r>
              <a:rPr lang="en-US" dirty="0" err="1"/>
              <a:t>BenchmarkMode</a:t>
            </a:r>
            <a:endParaRPr lang="en-US" dirty="0"/>
          </a:p>
          <a:p>
            <a:pPr lvl="1"/>
            <a:r>
              <a:rPr lang="en-US" dirty="0"/>
              <a:t>@</a:t>
            </a:r>
            <a:r>
              <a:rPr lang="en-US" dirty="0" err="1" smtClean="0"/>
              <a:t>OutputTimeUnit</a:t>
            </a:r>
            <a:endParaRPr lang="en-US" dirty="0" smtClean="0"/>
          </a:p>
          <a:p>
            <a:pPr lvl="1"/>
            <a:r>
              <a:rPr lang="en-US" dirty="0" smtClean="0"/>
              <a:t>Others…</a:t>
            </a:r>
          </a:p>
          <a:p>
            <a:r>
              <a:rPr lang="en-US" dirty="0" smtClean="0"/>
              <a:t>All options available through </a:t>
            </a:r>
            <a:r>
              <a:rPr lang="en-US" dirty="0" err="1" smtClean="0"/>
              <a:t>jmh</a:t>
            </a:r>
            <a:r>
              <a:rPr lang="en-US" dirty="0" smtClean="0"/>
              <a:t> configuration block</a:t>
            </a:r>
          </a:p>
          <a:p>
            <a:r>
              <a:rPr lang="en-US" b="1" dirty="0" smtClean="0">
                <a:solidFill>
                  <a:srgbClr val="FF0000"/>
                </a:solidFill>
              </a:rPr>
              <a:t>Important – </a:t>
            </a:r>
            <a:r>
              <a:rPr lang="en-US" b="1" dirty="0" err="1" smtClean="0">
                <a:solidFill>
                  <a:srgbClr val="FF0000"/>
                </a:solidFill>
              </a:rPr>
              <a:t>jmh</a:t>
            </a:r>
            <a:r>
              <a:rPr lang="en-US" b="1" dirty="0" smtClean="0">
                <a:solidFill>
                  <a:srgbClr val="FF0000"/>
                </a:solidFill>
              </a:rPr>
              <a:t> </a:t>
            </a:r>
            <a:r>
              <a:rPr lang="en-US" b="1" dirty="0" err="1" smtClean="0">
                <a:solidFill>
                  <a:srgbClr val="FF0000"/>
                </a:solidFill>
              </a:rPr>
              <a:t>gradle</a:t>
            </a:r>
            <a:r>
              <a:rPr lang="en-US" b="1" dirty="0" smtClean="0">
                <a:solidFill>
                  <a:srgbClr val="FF0000"/>
                </a:solidFill>
              </a:rPr>
              <a:t> plugin overrides these!  Must set defaults through </a:t>
            </a:r>
            <a:r>
              <a:rPr lang="en-US" b="1" dirty="0" err="1" smtClean="0">
                <a:solidFill>
                  <a:srgbClr val="FF0000"/>
                </a:solidFill>
              </a:rPr>
              <a:t>build.gradle</a:t>
            </a:r>
            <a:r>
              <a:rPr lang="en-US" b="1" dirty="0" smtClean="0">
                <a:solidFill>
                  <a:srgbClr val="FF0000"/>
                </a:solidFill>
              </a:rPr>
              <a:t> file!</a:t>
            </a:r>
          </a:p>
        </p:txBody>
      </p:sp>
    </p:spTree>
    <p:extLst>
      <p:ext uri="{BB962C8B-B14F-4D97-AF65-F5344CB8AC3E}">
        <p14:creationId xmlns:p14="http://schemas.microsoft.com/office/powerpoint/2010/main" val="12419042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 State and </a:t>
            </a:r>
            <a:r>
              <a:rPr lang="en-US" dirty="0" err="1" smtClean="0"/>
              <a:t>Blackholes</a:t>
            </a:r>
            <a:endParaRPr lang="en-US" dirty="0"/>
          </a:p>
        </p:txBody>
      </p:sp>
      <p:sp>
        <p:nvSpPr>
          <p:cNvPr id="3" name="Content Placeholder 2"/>
          <p:cNvSpPr>
            <a:spLocks noGrp="1"/>
          </p:cNvSpPr>
          <p:nvPr>
            <p:ph idx="1"/>
          </p:nvPr>
        </p:nvSpPr>
        <p:spPr/>
        <p:txBody>
          <a:bodyPr/>
          <a:lstStyle/>
          <a:p>
            <a:r>
              <a:rPr lang="en-US" dirty="0" smtClean="0"/>
              <a:t>Goal – measure the cost of an addition</a:t>
            </a:r>
          </a:p>
          <a:p>
            <a:r>
              <a:rPr lang="en-US" dirty="0" smtClean="0"/>
              <a:t>Baseline method – cost</a:t>
            </a:r>
            <a:r>
              <a:rPr lang="en-US" dirty="0"/>
              <a:t> </a:t>
            </a:r>
            <a:r>
              <a:rPr lang="en-US" dirty="0" smtClean="0"/>
              <a:t>of a method call doing everything EXCEPT the addition</a:t>
            </a:r>
          </a:p>
          <a:p>
            <a:r>
              <a:rPr lang="en-US" dirty="0" smtClean="0"/>
              <a:t>Returning values from @Benchmark methods is important</a:t>
            </a:r>
          </a:p>
          <a:p>
            <a:pPr lvl="1"/>
            <a:r>
              <a:rPr lang="en-US" dirty="0" smtClean="0"/>
              <a:t>Without it VM is very likely to optimize away the method calls completely</a:t>
            </a:r>
          </a:p>
          <a:p>
            <a:r>
              <a:rPr lang="en-US" dirty="0" smtClean="0"/>
              <a:t>Configuring benchmarks via annotations rather than </a:t>
            </a:r>
            <a:r>
              <a:rPr lang="en-US" dirty="0" err="1" smtClean="0"/>
              <a:t>Gradle</a:t>
            </a:r>
            <a:r>
              <a:rPr lang="en-US" dirty="0" smtClean="0"/>
              <a:t> properties</a:t>
            </a:r>
          </a:p>
          <a:p>
            <a:r>
              <a:rPr lang="en-US" dirty="0" smtClean="0"/>
              <a:t>The @State annotation tells JMH to </a:t>
            </a:r>
            <a:r>
              <a:rPr lang="en-US" dirty="0" smtClean="0"/>
              <a:t>avoid constant-folding problems</a:t>
            </a:r>
          </a:p>
          <a:p>
            <a:r>
              <a:rPr lang="en-US" dirty="0" smtClean="0"/>
              <a:t>The </a:t>
            </a:r>
            <a:r>
              <a:rPr lang="en-US" dirty="0" err="1" smtClean="0"/>
              <a:t>Blackhole</a:t>
            </a:r>
            <a:r>
              <a:rPr lang="en-US" dirty="0" smtClean="0"/>
              <a:t> class consumes output</a:t>
            </a:r>
            <a:endParaRPr lang="en-US" dirty="0" smtClean="0"/>
          </a:p>
        </p:txBody>
      </p:sp>
    </p:spTree>
    <p:extLst>
      <p:ext uri="{BB962C8B-B14F-4D97-AF65-F5344CB8AC3E}">
        <p14:creationId xmlns:p14="http://schemas.microsoft.com/office/powerpoint/2010/main" val="27271999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6916296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664321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a:t>
            </a:r>
            <a:endParaRPr lang="en-US" dirty="0"/>
          </a:p>
        </p:txBody>
      </p:sp>
      <p:sp>
        <p:nvSpPr>
          <p:cNvPr id="3" name="Content Placeholder 2"/>
          <p:cNvSpPr>
            <a:spLocks noGrp="1"/>
          </p:cNvSpPr>
          <p:nvPr>
            <p:ph idx="1"/>
          </p:nvPr>
        </p:nvSpPr>
        <p:spPr/>
        <p:txBody>
          <a:bodyPr/>
          <a:lstStyle/>
          <a:p>
            <a:r>
              <a:rPr lang="en-US" dirty="0" smtClean="0"/>
              <a:t>State classes encapsulate state (input) to benchmarks</a:t>
            </a:r>
          </a:p>
          <a:p>
            <a:pPr lvl="1"/>
            <a:r>
              <a:rPr lang="en-US" dirty="0" smtClean="0"/>
              <a:t>There </a:t>
            </a:r>
            <a:r>
              <a:rPr lang="en-US" dirty="0"/>
              <a:t>should be a no-</a:t>
            </a:r>
            <a:r>
              <a:rPr lang="en-US" dirty="0" err="1"/>
              <a:t>arg</a:t>
            </a:r>
            <a:r>
              <a:rPr lang="en-US" dirty="0"/>
              <a:t> constructor (default constructor).</a:t>
            </a:r>
          </a:p>
          <a:p>
            <a:pPr lvl="1"/>
            <a:r>
              <a:rPr lang="en-US" dirty="0"/>
              <a:t>It should be a public class.</a:t>
            </a:r>
          </a:p>
          <a:p>
            <a:pPr lvl="1"/>
            <a:r>
              <a:rPr lang="en-US" dirty="0"/>
              <a:t>Inner classes should be static</a:t>
            </a:r>
            <a:r>
              <a:rPr lang="en-US" dirty="0" smtClean="0"/>
              <a:t>.</a:t>
            </a:r>
          </a:p>
          <a:p>
            <a:r>
              <a:rPr lang="en-US" dirty="0" smtClean="0"/>
              <a:t>@Setup / @</a:t>
            </a:r>
            <a:r>
              <a:rPr lang="en-US" dirty="0" err="1" smtClean="0"/>
              <a:t>TearDown</a:t>
            </a:r>
            <a:endParaRPr lang="en-US" dirty="0" smtClean="0"/>
          </a:p>
          <a:p>
            <a:pPr lvl="1"/>
            <a:r>
              <a:rPr lang="en-US" dirty="0" smtClean="0"/>
              <a:t>Can specify before/after entire benchmark or iteration or method call</a:t>
            </a:r>
            <a:endParaRPr lang="en-US" dirty="0"/>
          </a:p>
        </p:txBody>
      </p:sp>
    </p:spTree>
    <p:extLst>
      <p:ext uri="{BB962C8B-B14F-4D97-AF65-F5344CB8AC3E}">
        <p14:creationId xmlns:p14="http://schemas.microsoft.com/office/powerpoint/2010/main" val="7325002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 Arguments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9110281"/>
              </p:ext>
            </p:extLst>
          </p:nvPr>
        </p:nvGraphicFramePr>
        <p:xfrm>
          <a:off x="838200" y="2583974"/>
          <a:ext cx="10515600" cy="2804160"/>
        </p:xfrm>
        <a:graphic>
          <a:graphicData uri="http://schemas.openxmlformats.org/drawingml/2006/table">
            <a:tbl>
              <a:tblPr/>
              <a:tblGrid>
                <a:gridCol w="2386263"/>
                <a:gridCol w="8129337"/>
              </a:tblGrid>
              <a:tr h="0">
                <a:tc>
                  <a:txBody>
                    <a:bodyPr/>
                    <a:lstStyle/>
                    <a:p>
                      <a:r>
                        <a:rPr lang="en-US" sz="2000" b="1" baseline="0" dirty="0"/>
                        <a:t>Name</a:t>
                      </a:r>
                    </a:p>
                  </a:txBody>
                  <a:tcPr anchor="ctr">
                    <a:lnL>
                      <a:noFill/>
                    </a:lnL>
                    <a:lnR>
                      <a:noFill/>
                    </a:lnR>
                    <a:lnT>
                      <a:noFill/>
                    </a:lnT>
                    <a:lnB>
                      <a:noFill/>
                    </a:lnB>
                  </a:tcPr>
                </a:tc>
                <a:tc>
                  <a:txBody>
                    <a:bodyPr/>
                    <a:lstStyle/>
                    <a:p>
                      <a:r>
                        <a:rPr lang="en-US" sz="2000" b="1" baseline="0" dirty="0"/>
                        <a:t>Description</a:t>
                      </a:r>
                    </a:p>
                  </a:txBody>
                  <a:tcPr anchor="ctr">
                    <a:lnL>
                      <a:noFill/>
                    </a:lnL>
                    <a:lnR>
                      <a:noFill/>
                    </a:lnR>
                    <a:lnT>
                      <a:noFill/>
                    </a:lnT>
                    <a:lnB>
                      <a:noFill/>
                    </a:lnB>
                  </a:tcPr>
                </a:tc>
              </a:tr>
              <a:tr h="0">
                <a:tc>
                  <a:txBody>
                    <a:bodyPr/>
                    <a:lstStyle/>
                    <a:p>
                      <a:r>
                        <a:rPr lang="en-US" sz="2000" baseline="0" dirty="0" err="1"/>
                        <a:t>Scope.Thread</a:t>
                      </a:r>
                      <a:endParaRPr lang="en-US" sz="2000" baseline="0" dirty="0"/>
                    </a:p>
                  </a:txBody>
                  <a:tcPr anchor="ctr">
                    <a:lnL>
                      <a:noFill/>
                    </a:lnL>
                    <a:lnR>
                      <a:noFill/>
                    </a:lnR>
                    <a:lnT>
                      <a:noFill/>
                    </a:lnT>
                    <a:lnB>
                      <a:noFill/>
                    </a:lnB>
                  </a:tcPr>
                </a:tc>
                <a:tc>
                  <a:txBody>
                    <a:bodyPr/>
                    <a:lstStyle/>
                    <a:p>
                      <a:r>
                        <a:rPr lang="en-US" sz="2000" baseline="0" dirty="0"/>
                        <a:t>This is a default state. An instance will be allocated for each thread running the given test.</a:t>
                      </a:r>
                    </a:p>
                  </a:txBody>
                  <a:tcPr anchor="ctr">
                    <a:lnL>
                      <a:noFill/>
                    </a:lnL>
                    <a:lnR>
                      <a:noFill/>
                    </a:lnR>
                    <a:lnT>
                      <a:noFill/>
                    </a:lnT>
                    <a:lnB>
                      <a:noFill/>
                    </a:lnB>
                  </a:tcPr>
                </a:tc>
              </a:tr>
              <a:tr h="0">
                <a:tc>
                  <a:txBody>
                    <a:bodyPr/>
                    <a:lstStyle/>
                    <a:p>
                      <a:r>
                        <a:rPr lang="en-US" sz="2000" baseline="0"/>
                        <a:t>Scope.Benchmark</a:t>
                      </a:r>
                    </a:p>
                  </a:txBody>
                  <a:tcPr anchor="ctr">
                    <a:lnL>
                      <a:noFill/>
                    </a:lnL>
                    <a:lnR>
                      <a:noFill/>
                    </a:lnR>
                    <a:lnT>
                      <a:noFill/>
                    </a:lnT>
                    <a:lnB>
                      <a:noFill/>
                    </a:lnB>
                  </a:tcPr>
                </a:tc>
                <a:tc>
                  <a:txBody>
                    <a:bodyPr/>
                    <a:lstStyle/>
                    <a:p>
                      <a:r>
                        <a:rPr lang="en-US" sz="2000" baseline="0" dirty="0"/>
                        <a:t>An instance will be shared across all threads running the same test. Could be used to test multithreaded performance of a state object (or just mark your benchmark with this scope). </a:t>
                      </a:r>
                    </a:p>
                  </a:txBody>
                  <a:tcPr anchor="ctr">
                    <a:lnL>
                      <a:noFill/>
                    </a:lnL>
                    <a:lnR>
                      <a:noFill/>
                    </a:lnR>
                    <a:lnT>
                      <a:noFill/>
                    </a:lnT>
                    <a:lnB>
                      <a:noFill/>
                    </a:lnB>
                  </a:tcPr>
                </a:tc>
              </a:tr>
              <a:tr h="0">
                <a:tc>
                  <a:txBody>
                    <a:bodyPr/>
                    <a:lstStyle/>
                    <a:p>
                      <a:r>
                        <a:rPr lang="en-US" sz="2000" baseline="0"/>
                        <a:t>Scope.Group</a:t>
                      </a:r>
                    </a:p>
                  </a:txBody>
                  <a:tcPr anchor="ctr">
                    <a:lnL>
                      <a:noFill/>
                    </a:lnL>
                    <a:lnR>
                      <a:noFill/>
                    </a:lnR>
                    <a:lnT>
                      <a:noFill/>
                    </a:lnT>
                    <a:lnB>
                      <a:noFill/>
                    </a:lnB>
                  </a:tcPr>
                </a:tc>
                <a:tc>
                  <a:txBody>
                    <a:bodyPr/>
                    <a:lstStyle/>
                    <a:p>
                      <a:r>
                        <a:rPr lang="en-US" sz="2000" baseline="0" dirty="0"/>
                        <a:t>An instance will be allocated per thread group </a:t>
                      </a:r>
                      <a:r>
                        <a:rPr lang="en-US" sz="2000" baseline="0" dirty="0" smtClean="0"/>
                        <a:t>(useful for non-uniform access to State object – see @Group and @</a:t>
                      </a:r>
                      <a:r>
                        <a:rPr lang="en-US" sz="2000" baseline="0" dirty="0" err="1" smtClean="0"/>
                        <a:t>GroupThreads</a:t>
                      </a:r>
                      <a:r>
                        <a:rPr lang="en-US" sz="2000" baseline="0" dirty="0" smtClean="0"/>
                        <a:t>)</a:t>
                      </a:r>
                      <a:endParaRPr lang="en-US" sz="2000" baseline="0" dirty="0"/>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425388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Naïve Stopwatch Benchmarking</a:t>
            </a:r>
            <a:endParaRPr lang="en-US" dirty="0"/>
          </a:p>
        </p:txBody>
      </p:sp>
      <p:sp>
        <p:nvSpPr>
          <p:cNvPr id="3" name="Content Placeholder 2"/>
          <p:cNvSpPr>
            <a:spLocks noGrp="1"/>
          </p:cNvSpPr>
          <p:nvPr>
            <p:ph sz="half" idx="1"/>
          </p:nvPr>
        </p:nvSpPr>
        <p:spPr/>
        <p:txBody>
          <a:bodyPr/>
          <a:lstStyle/>
          <a:p>
            <a:pPr marL="514350" indent="-514350">
              <a:buFont typeface="+mj-lt"/>
              <a:buAutoNum type="arabicPeriod"/>
            </a:pPr>
            <a:r>
              <a:rPr lang="en-US" dirty="0" smtClean="0"/>
              <a:t>Start timer before code runs</a:t>
            </a:r>
          </a:p>
          <a:p>
            <a:pPr marL="514350" indent="-514350">
              <a:buFont typeface="+mj-lt"/>
              <a:buAutoNum type="arabicPeriod"/>
            </a:pPr>
            <a:r>
              <a:rPr lang="en-US" dirty="0" smtClean="0"/>
              <a:t>Stop timer after code runs</a:t>
            </a:r>
          </a:p>
          <a:p>
            <a:pPr marL="514350" indent="-514350">
              <a:buFont typeface="+mj-lt"/>
              <a:buAutoNum type="arabicPeriod"/>
            </a:pPr>
            <a:r>
              <a:rPr lang="en-US" dirty="0" smtClean="0"/>
              <a:t>Subtract</a:t>
            </a:r>
          </a:p>
        </p:txBody>
      </p:sp>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172189"/>
            <a:ext cx="5181600" cy="3658209"/>
          </a:xfrm>
          <a:prstGeom prst="rect">
            <a:avLst/>
          </a:prstGeom>
        </p:spPr>
      </p:pic>
    </p:spTree>
    <p:extLst>
      <p:ext uri="{BB962C8B-B14F-4D97-AF65-F5344CB8AC3E}">
        <p14:creationId xmlns:p14="http://schemas.microsoft.com/office/powerpoint/2010/main" val="12644403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BenchmarkMode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89145803"/>
              </p:ext>
            </p:extLst>
          </p:nvPr>
        </p:nvGraphicFramePr>
        <p:xfrm>
          <a:off x="989838" y="1825625"/>
          <a:ext cx="10363962" cy="4581683"/>
        </p:xfrm>
        <a:graphic>
          <a:graphicData uri="http://schemas.openxmlformats.org/drawingml/2006/table">
            <a:tbl>
              <a:tblPr/>
              <a:tblGrid>
                <a:gridCol w="2500891"/>
                <a:gridCol w="7863071"/>
              </a:tblGrid>
              <a:tr h="355211">
                <a:tc>
                  <a:txBody>
                    <a:bodyPr/>
                    <a:lstStyle/>
                    <a:p>
                      <a:r>
                        <a:rPr lang="en-US" sz="2000" b="1" baseline="0" dirty="0"/>
                        <a:t>Name</a:t>
                      </a:r>
                    </a:p>
                  </a:txBody>
                  <a:tcPr marL="88803" marR="88803" marT="44401" marB="44401" anchor="ctr">
                    <a:lnL>
                      <a:noFill/>
                    </a:lnL>
                    <a:lnR>
                      <a:noFill/>
                    </a:lnR>
                    <a:lnT>
                      <a:noFill/>
                    </a:lnT>
                    <a:lnB>
                      <a:noFill/>
                    </a:lnB>
                  </a:tcPr>
                </a:tc>
                <a:tc>
                  <a:txBody>
                    <a:bodyPr/>
                    <a:lstStyle/>
                    <a:p>
                      <a:r>
                        <a:rPr lang="en-US" sz="2000" b="1" baseline="0" dirty="0"/>
                        <a:t>Description</a:t>
                      </a:r>
                    </a:p>
                  </a:txBody>
                  <a:tcPr marL="88803" marR="88803" marT="44401" marB="44401" anchor="ctr">
                    <a:lnL>
                      <a:noFill/>
                    </a:lnL>
                    <a:lnR>
                      <a:noFill/>
                    </a:lnR>
                    <a:lnT>
                      <a:noFill/>
                    </a:lnT>
                    <a:lnB>
                      <a:noFill/>
                    </a:lnB>
                  </a:tcPr>
                </a:tc>
              </a:tr>
              <a:tr h="355211">
                <a:tc>
                  <a:txBody>
                    <a:bodyPr/>
                    <a:lstStyle/>
                    <a:p>
                      <a:r>
                        <a:rPr lang="en-US" sz="2000" baseline="0"/>
                        <a:t>Mode.Throughput</a:t>
                      </a:r>
                    </a:p>
                  </a:txBody>
                  <a:tcPr marL="88803" marR="88803" marT="44401" marB="44401" anchor="ctr">
                    <a:lnL>
                      <a:noFill/>
                    </a:lnL>
                    <a:lnR>
                      <a:noFill/>
                    </a:lnR>
                    <a:lnT>
                      <a:noFill/>
                    </a:lnT>
                    <a:lnB>
                      <a:noFill/>
                    </a:lnB>
                  </a:tcPr>
                </a:tc>
                <a:tc>
                  <a:txBody>
                    <a:bodyPr/>
                    <a:lstStyle/>
                    <a:p>
                      <a:r>
                        <a:rPr lang="en-US" sz="2000" baseline="0"/>
                        <a:t>Calculate number of operations in a time unit. </a:t>
                      </a:r>
                    </a:p>
                  </a:txBody>
                  <a:tcPr marL="88803" marR="88803" marT="44401" marB="44401" anchor="ctr">
                    <a:lnL>
                      <a:noFill/>
                    </a:lnL>
                    <a:lnR>
                      <a:noFill/>
                    </a:lnR>
                    <a:lnT>
                      <a:noFill/>
                    </a:lnT>
                    <a:lnB>
                      <a:noFill/>
                    </a:lnB>
                  </a:tcPr>
                </a:tc>
              </a:tr>
              <a:tr h="355211">
                <a:tc>
                  <a:txBody>
                    <a:bodyPr/>
                    <a:lstStyle/>
                    <a:p>
                      <a:r>
                        <a:rPr lang="en-US" sz="2000" baseline="0"/>
                        <a:t>Mode.AverageTime</a:t>
                      </a:r>
                    </a:p>
                  </a:txBody>
                  <a:tcPr marL="88803" marR="88803" marT="44401" marB="44401" anchor="ctr">
                    <a:lnL>
                      <a:noFill/>
                    </a:lnL>
                    <a:lnR>
                      <a:noFill/>
                    </a:lnR>
                    <a:lnT>
                      <a:noFill/>
                    </a:lnT>
                    <a:lnB>
                      <a:noFill/>
                    </a:lnB>
                  </a:tcPr>
                </a:tc>
                <a:tc>
                  <a:txBody>
                    <a:bodyPr/>
                    <a:lstStyle/>
                    <a:p>
                      <a:r>
                        <a:rPr lang="en-US" sz="2000" baseline="0"/>
                        <a:t>Calculate an average running time. </a:t>
                      </a:r>
                    </a:p>
                  </a:txBody>
                  <a:tcPr marL="88803" marR="88803" marT="44401" marB="44401" anchor="ctr">
                    <a:lnL>
                      <a:noFill/>
                    </a:lnL>
                    <a:lnR>
                      <a:noFill/>
                    </a:lnR>
                    <a:lnT>
                      <a:noFill/>
                    </a:lnT>
                    <a:lnB>
                      <a:noFill/>
                    </a:lnB>
                  </a:tcPr>
                </a:tc>
              </a:tr>
              <a:tr h="621620">
                <a:tc>
                  <a:txBody>
                    <a:bodyPr/>
                    <a:lstStyle/>
                    <a:p>
                      <a:r>
                        <a:rPr lang="en-US" sz="2000" baseline="0"/>
                        <a:t>Mode.SampleTime</a:t>
                      </a:r>
                    </a:p>
                  </a:txBody>
                  <a:tcPr marL="88803" marR="88803" marT="44401" marB="44401" anchor="ctr">
                    <a:lnL>
                      <a:noFill/>
                    </a:lnL>
                    <a:lnR>
                      <a:noFill/>
                    </a:lnR>
                    <a:lnT>
                      <a:noFill/>
                    </a:lnT>
                    <a:lnB>
                      <a:noFill/>
                    </a:lnB>
                  </a:tcPr>
                </a:tc>
                <a:tc>
                  <a:txBody>
                    <a:bodyPr/>
                    <a:lstStyle/>
                    <a:p>
                      <a:r>
                        <a:rPr lang="en-US" sz="2000" baseline="0"/>
                        <a:t>Calculate how long does it take for a method to run (including percentiles). </a:t>
                      </a:r>
                    </a:p>
                  </a:txBody>
                  <a:tcPr marL="88803" marR="88803" marT="44401" marB="44401" anchor="ctr">
                    <a:lnL>
                      <a:noFill/>
                    </a:lnL>
                    <a:lnR>
                      <a:noFill/>
                    </a:lnR>
                    <a:lnT>
                      <a:noFill/>
                    </a:lnT>
                    <a:lnB>
                      <a:noFill/>
                    </a:lnB>
                  </a:tcPr>
                </a:tc>
              </a:tr>
              <a:tr h="1420845">
                <a:tc>
                  <a:txBody>
                    <a:bodyPr/>
                    <a:lstStyle/>
                    <a:p>
                      <a:r>
                        <a:rPr lang="en-US" sz="2000" baseline="0" dirty="0" err="1"/>
                        <a:t>Mode.SingleShotTime</a:t>
                      </a:r>
                      <a:endParaRPr lang="en-US" sz="2000" baseline="0" dirty="0"/>
                    </a:p>
                  </a:txBody>
                  <a:tcPr marL="88803" marR="88803" marT="44401" marB="44401" anchor="ctr">
                    <a:lnL>
                      <a:noFill/>
                    </a:lnL>
                    <a:lnR>
                      <a:noFill/>
                    </a:lnR>
                    <a:lnT>
                      <a:noFill/>
                    </a:lnT>
                    <a:lnB>
                      <a:noFill/>
                    </a:lnB>
                  </a:tcPr>
                </a:tc>
                <a:tc>
                  <a:txBody>
                    <a:bodyPr/>
                    <a:lstStyle/>
                    <a:p>
                      <a:r>
                        <a:rPr lang="en-US" sz="2000" baseline="0"/>
                        <a:t>Just run a method once (useful for cold-testing mode). Or more than once if you have specified a batch size for your iterations (see @Measurement annotation below) – in this case JMH will calculate the batch running time (total time for all invocations in a batch). </a:t>
                      </a:r>
                    </a:p>
                  </a:txBody>
                  <a:tcPr marL="88803" marR="88803" marT="44401" marB="44401" anchor="ctr">
                    <a:lnL>
                      <a:noFill/>
                    </a:lnL>
                    <a:lnR>
                      <a:noFill/>
                    </a:lnR>
                    <a:lnT>
                      <a:noFill/>
                    </a:lnT>
                    <a:lnB>
                      <a:noFill/>
                    </a:lnB>
                  </a:tcPr>
                </a:tc>
              </a:tr>
              <a:tr h="888028">
                <a:tc>
                  <a:txBody>
                    <a:bodyPr/>
                    <a:lstStyle/>
                    <a:p>
                      <a:r>
                        <a:rPr lang="en-US" sz="2000" baseline="0"/>
                        <a:t>Any set of these modes</a:t>
                      </a:r>
                    </a:p>
                  </a:txBody>
                  <a:tcPr marL="88803" marR="88803" marT="44401" marB="44401" anchor="ctr">
                    <a:lnL>
                      <a:noFill/>
                    </a:lnL>
                    <a:lnR>
                      <a:noFill/>
                    </a:lnR>
                    <a:lnT>
                      <a:noFill/>
                    </a:lnT>
                    <a:lnB>
                      <a:noFill/>
                    </a:lnB>
                  </a:tcPr>
                </a:tc>
                <a:tc>
                  <a:txBody>
                    <a:bodyPr/>
                    <a:lstStyle/>
                    <a:p>
                      <a:r>
                        <a:rPr lang="en-US" sz="2000" baseline="0" dirty="0"/>
                        <a:t>You can specify any set of these modes – the test will be run several times (depending on number of requested modes). </a:t>
                      </a:r>
                    </a:p>
                  </a:txBody>
                  <a:tcPr marL="88803" marR="88803" marT="44401" marB="44401" anchor="ctr">
                    <a:lnL>
                      <a:noFill/>
                    </a:lnL>
                    <a:lnR>
                      <a:noFill/>
                    </a:lnR>
                    <a:lnT>
                      <a:noFill/>
                    </a:lnT>
                    <a:lnB>
                      <a:noFill/>
                    </a:lnB>
                  </a:tcPr>
                </a:tc>
              </a:tr>
              <a:tr h="355211">
                <a:tc>
                  <a:txBody>
                    <a:bodyPr/>
                    <a:lstStyle/>
                    <a:p>
                      <a:r>
                        <a:rPr lang="en-US" sz="2000" baseline="0"/>
                        <a:t>Mode.All</a:t>
                      </a:r>
                    </a:p>
                  </a:txBody>
                  <a:tcPr marL="88803" marR="88803" marT="44401" marB="44401" anchor="ctr">
                    <a:lnL>
                      <a:noFill/>
                    </a:lnL>
                    <a:lnR>
                      <a:noFill/>
                    </a:lnR>
                    <a:lnT>
                      <a:noFill/>
                    </a:lnT>
                    <a:lnB>
                      <a:noFill/>
                    </a:lnB>
                  </a:tcPr>
                </a:tc>
                <a:tc>
                  <a:txBody>
                    <a:bodyPr/>
                    <a:lstStyle/>
                    <a:p>
                      <a:r>
                        <a:rPr lang="en-US" sz="2000" baseline="0" dirty="0"/>
                        <a:t>All these modes one after another. </a:t>
                      </a:r>
                    </a:p>
                  </a:txBody>
                  <a:tcPr marL="88803" marR="88803" marT="44401" marB="44401" anchor="ctr">
                    <a:lnL>
                      <a:noFill/>
                    </a:lnL>
                    <a:lnR>
                      <a:noFill/>
                    </a:lnR>
                    <a:lnT>
                      <a:noFill/>
                    </a:lnT>
                    <a:lnB>
                      <a:noFill/>
                    </a:lnB>
                  </a:tcPr>
                </a:tc>
              </a:tr>
            </a:tbl>
          </a:graphicData>
        </a:graphic>
      </p:graphicFrame>
    </p:spTree>
    <p:extLst>
      <p:ext uri="{BB962C8B-B14F-4D97-AF65-F5344CB8AC3E}">
        <p14:creationId xmlns:p14="http://schemas.microsoft.com/office/powerpoint/2010/main" val="14512448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652816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Blackhole</a:t>
            </a:r>
            <a:endParaRPr lang="en-US" dirty="0"/>
          </a:p>
        </p:txBody>
      </p:sp>
      <p:sp>
        <p:nvSpPr>
          <p:cNvPr id="3" name="Content Placeholder 2"/>
          <p:cNvSpPr>
            <a:spLocks noGrp="1"/>
          </p:cNvSpPr>
          <p:nvPr>
            <p:ph idx="1"/>
          </p:nvPr>
        </p:nvSpPr>
        <p:spPr/>
        <p:txBody>
          <a:bodyPr>
            <a:normAutofit lnSpcReduction="10000"/>
          </a:bodyPr>
          <a:lstStyle/>
          <a:p>
            <a:r>
              <a:rPr lang="en-US" dirty="0" err="1" smtClean="0"/>
              <a:t>org.openjdk.jmh.infra.Blackhole</a:t>
            </a:r>
            <a:endParaRPr lang="en-US" dirty="0" smtClean="0"/>
          </a:p>
          <a:p>
            <a:r>
              <a:rPr lang="en-US" dirty="0" smtClean="0"/>
              <a:t>Avoid possibility of dead code elimination</a:t>
            </a:r>
          </a:p>
          <a:p>
            <a:pPr lvl="1"/>
            <a:r>
              <a:rPr lang="en-US" dirty="0" smtClean="0"/>
              <a:t>Provides consume(Object x) methods – send your method’s output here </a:t>
            </a:r>
          </a:p>
          <a:p>
            <a:pPr lvl="1"/>
            <a:r>
              <a:rPr lang="en-US" dirty="0" smtClean="0"/>
              <a:t>Instances are </a:t>
            </a:r>
            <a:r>
              <a:rPr lang="en-US" dirty="0"/>
              <a:t>a</a:t>
            </a:r>
            <a:r>
              <a:rPr lang="en-US" dirty="0" smtClean="0"/>
              <a:t>utomatically injected into your @Benchmark method calls as arguments</a:t>
            </a:r>
            <a:endParaRPr lang="en-US" dirty="0"/>
          </a:p>
          <a:p>
            <a:r>
              <a:rPr lang="en-US" i="1" dirty="0" err="1" smtClean="0"/>
              <a:t>Blackhole</a:t>
            </a:r>
            <a:r>
              <a:rPr lang="en-US" i="1" dirty="0" smtClean="0"/>
              <a:t> </a:t>
            </a:r>
            <a:r>
              <a:rPr lang="en-US" i="1" dirty="0"/>
              <a:t>"consumes" the values, conceiving no information to JIT whether </a:t>
            </a:r>
            <a:r>
              <a:rPr lang="en-US" i="1" dirty="0" smtClean="0"/>
              <a:t>the </a:t>
            </a:r>
            <a:r>
              <a:rPr lang="en-US" i="1" dirty="0"/>
              <a:t>value is actually used afterwards. This can save from the dead-code </a:t>
            </a:r>
            <a:r>
              <a:rPr lang="en-US" i="1" dirty="0" smtClean="0"/>
              <a:t>elimination </a:t>
            </a:r>
            <a:r>
              <a:rPr lang="en-US" i="1" dirty="0"/>
              <a:t>of the computations resulting in the given values</a:t>
            </a:r>
            <a:r>
              <a:rPr lang="en-US" i="1" dirty="0" smtClean="0"/>
              <a:t>.</a:t>
            </a:r>
          </a:p>
          <a:p>
            <a:r>
              <a:rPr lang="en-US" dirty="0" smtClean="0"/>
              <a:t>But how does it work?</a:t>
            </a:r>
          </a:p>
          <a:p>
            <a:pPr lvl="1"/>
            <a:r>
              <a:rPr lang="en-US" dirty="0" smtClean="0"/>
              <a:t>???????????????</a:t>
            </a:r>
            <a:endParaRPr lang="en-US" dirty="0"/>
          </a:p>
        </p:txBody>
      </p:sp>
    </p:spTree>
    <p:extLst>
      <p:ext uri="{BB962C8B-B14F-4D97-AF65-F5344CB8AC3E}">
        <p14:creationId xmlns:p14="http://schemas.microsoft.com/office/powerpoint/2010/main" val="367469637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smtClean="0"/>
              <a:t>Blackhole</a:t>
            </a:r>
            <a:endParaRPr lang="en-US" dirty="0"/>
          </a:p>
        </p:txBody>
      </p:sp>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59605" y="1690688"/>
            <a:ext cx="4872789" cy="4872789"/>
          </a:xfrm>
        </p:spPr>
      </p:pic>
    </p:spTree>
    <p:extLst>
      <p:ext uri="{BB962C8B-B14F-4D97-AF65-F5344CB8AC3E}">
        <p14:creationId xmlns:p14="http://schemas.microsoft.com/office/powerpoint/2010/main" val="405097796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Blackhole</a:t>
            </a:r>
            <a:endParaRPr lang="en-US" dirty="0"/>
          </a:p>
        </p:txBody>
      </p:sp>
      <p:sp>
        <p:nvSpPr>
          <p:cNvPr id="3" name="Content Placeholder 2"/>
          <p:cNvSpPr>
            <a:spLocks noGrp="1"/>
          </p:cNvSpPr>
          <p:nvPr>
            <p:ph idx="1"/>
          </p:nvPr>
        </p:nvSpPr>
        <p:spPr/>
        <p:txBody>
          <a:bodyPr/>
          <a:lstStyle/>
          <a:p>
            <a:r>
              <a:rPr lang="en-US" dirty="0" smtClean="0"/>
              <a:t>Outsmart the JIT</a:t>
            </a:r>
          </a:p>
          <a:p>
            <a:r>
              <a:rPr lang="en-US" dirty="0" smtClean="0"/>
              <a:t>Make certain it can’t tell a value isn’t used afterwards…by using it</a:t>
            </a:r>
            <a:endParaRPr lang="en-US" dirty="0"/>
          </a:p>
        </p:txBody>
      </p:sp>
    </p:spTree>
    <p:extLst>
      <p:ext uri="{BB962C8B-B14F-4D97-AF65-F5344CB8AC3E}">
        <p14:creationId xmlns:p14="http://schemas.microsoft.com/office/powerpoint/2010/main" val="60243492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Compiler Hints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63452503"/>
              </p:ext>
            </p:extLst>
          </p:nvPr>
        </p:nvGraphicFramePr>
        <p:xfrm>
          <a:off x="838200" y="2583974"/>
          <a:ext cx="10515600" cy="3108960"/>
        </p:xfrm>
        <a:graphic>
          <a:graphicData uri="http://schemas.openxmlformats.org/drawingml/2006/table">
            <a:tbl>
              <a:tblPr/>
              <a:tblGrid>
                <a:gridCol w="4353113"/>
                <a:gridCol w="6162487"/>
              </a:tblGrid>
              <a:tr h="0">
                <a:tc>
                  <a:txBody>
                    <a:bodyPr/>
                    <a:lstStyle/>
                    <a:p>
                      <a:r>
                        <a:rPr lang="en-US" sz="2000" b="1" baseline="0" dirty="0"/>
                        <a:t>Name</a:t>
                      </a:r>
                    </a:p>
                  </a:txBody>
                  <a:tcPr anchor="ctr">
                    <a:lnL>
                      <a:noFill/>
                    </a:lnL>
                    <a:lnR>
                      <a:noFill/>
                    </a:lnR>
                    <a:lnT>
                      <a:noFill/>
                    </a:lnT>
                    <a:lnB>
                      <a:noFill/>
                    </a:lnB>
                  </a:tcPr>
                </a:tc>
                <a:tc>
                  <a:txBody>
                    <a:bodyPr/>
                    <a:lstStyle/>
                    <a:p>
                      <a:r>
                        <a:rPr lang="en-US" sz="2000" b="1" baseline="0" dirty="0"/>
                        <a:t>Description</a:t>
                      </a:r>
                    </a:p>
                  </a:txBody>
                  <a:tcPr anchor="ctr">
                    <a:lnL>
                      <a:noFill/>
                    </a:lnL>
                    <a:lnR>
                      <a:noFill/>
                    </a:lnR>
                    <a:lnT>
                      <a:noFill/>
                    </a:lnT>
                    <a:lnB>
                      <a:noFill/>
                    </a:lnB>
                  </a:tcPr>
                </a:tc>
              </a:tr>
              <a:tr h="0">
                <a:tc>
                  <a:txBody>
                    <a:bodyPr/>
                    <a:lstStyle/>
                    <a:p>
                      <a:r>
                        <a:rPr lang="en-US" sz="2000" baseline="0"/>
                        <a:t>CompilerControl.Mode.DONT_INLINE</a:t>
                      </a:r>
                    </a:p>
                  </a:txBody>
                  <a:tcPr anchor="ctr">
                    <a:lnL>
                      <a:noFill/>
                    </a:lnL>
                    <a:lnR>
                      <a:noFill/>
                    </a:lnR>
                    <a:lnT>
                      <a:noFill/>
                    </a:lnT>
                    <a:lnB>
                      <a:noFill/>
                    </a:lnB>
                  </a:tcPr>
                </a:tc>
                <a:tc>
                  <a:txBody>
                    <a:bodyPr/>
                    <a:lstStyle/>
                    <a:p>
                      <a:r>
                        <a:rPr lang="en-US" sz="2000" baseline="0" dirty="0"/>
                        <a:t>This method should not be </a:t>
                      </a:r>
                      <a:r>
                        <a:rPr lang="en-US" sz="2000" baseline="0" dirty="0" err="1"/>
                        <a:t>inlined</a:t>
                      </a:r>
                      <a:r>
                        <a:rPr lang="en-US" sz="2000" baseline="0" dirty="0"/>
                        <a:t>. Useful to measure the method call cost and to evaluate if it worth to increase the inline threshold for the JVM. </a:t>
                      </a:r>
                    </a:p>
                  </a:txBody>
                  <a:tcPr anchor="ctr">
                    <a:lnL>
                      <a:noFill/>
                    </a:lnL>
                    <a:lnR>
                      <a:noFill/>
                    </a:lnR>
                    <a:lnT>
                      <a:noFill/>
                    </a:lnT>
                    <a:lnB>
                      <a:noFill/>
                    </a:lnB>
                  </a:tcPr>
                </a:tc>
              </a:tr>
              <a:tr h="0">
                <a:tc>
                  <a:txBody>
                    <a:bodyPr/>
                    <a:lstStyle/>
                    <a:p>
                      <a:r>
                        <a:rPr lang="en-US" sz="2000" baseline="0"/>
                        <a:t>CompilerControl.Mode.INLINE</a:t>
                      </a:r>
                    </a:p>
                  </a:txBody>
                  <a:tcPr anchor="ctr">
                    <a:lnL>
                      <a:noFill/>
                    </a:lnL>
                    <a:lnR>
                      <a:noFill/>
                    </a:lnR>
                    <a:lnT>
                      <a:noFill/>
                    </a:lnT>
                    <a:lnB>
                      <a:noFill/>
                    </a:lnB>
                  </a:tcPr>
                </a:tc>
                <a:tc>
                  <a:txBody>
                    <a:bodyPr/>
                    <a:lstStyle/>
                    <a:p>
                      <a:r>
                        <a:rPr lang="en-US" sz="2000" baseline="0" dirty="0"/>
                        <a:t>Ask the compiler to inline this method. Usually should be used in conjunction with </a:t>
                      </a:r>
                      <a:r>
                        <a:rPr lang="en-US" sz="2000" baseline="0" dirty="0" err="1"/>
                        <a:t>Mode.DONT_INLINE</a:t>
                      </a:r>
                      <a:r>
                        <a:rPr lang="en-US" sz="2000" baseline="0" dirty="0"/>
                        <a:t> to check pros and cons of </a:t>
                      </a:r>
                      <a:r>
                        <a:rPr lang="en-US" sz="2000" baseline="0" dirty="0" err="1"/>
                        <a:t>inlining</a:t>
                      </a:r>
                      <a:r>
                        <a:rPr lang="en-US" sz="2000" baseline="0" dirty="0"/>
                        <a:t>. </a:t>
                      </a:r>
                    </a:p>
                  </a:txBody>
                  <a:tcPr anchor="ctr">
                    <a:lnL>
                      <a:noFill/>
                    </a:lnL>
                    <a:lnR>
                      <a:noFill/>
                    </a:lnR>
                    <a:lnT>
                      <a:noFill/>
                    </a:lnT>
                    <a:lnB>
                      <a:noFill/>
                    </a:lnB>
                  </a:tcPr>
                </a:tc>
              </a:tr>
              <a:tr h="0">
                <a:tc>
                  <a:txBody>
                    <a:bodyPr/>
                    <a:lstStyle/>
                    <a:p>
                      <a:r>
                        <a:rPr lang="en-US" sz="2000" baseline="0"/>
                        <a:t>CompilerControl.Mode.EXCLUDE</a:t>
                      </a:r>
                    </a:p>
                  </a:txBody>
                  <a:tcPr anchor="ctr">
                    <a:lnL>
                      <a:noFill/>
                    </a:lnL>
                    <a:lnR>
                      <a:noFill/>
                    </a:lnR>
                    <a:lnT>
                      <a:noFill/>
                    </a:lnT>
                    <a:lnB>
                      <a:noFill/>
                    </a:lnB>
                  </a:tcPr>
                </a:tc>
                <a:tc>
                  <a:txBody>
                    <a:bodyPr/>
                    <a:lstStyle/>
                    <a:p>
                      <a:r>
                        <a:rPr lang="en-US" sz="2000" baseline="0" dirty="0"/>
                        <a:t>Do not compile this method – interpret it instead. Useful in holy wars as an argument how good is the JIT </a:t>
                      </a: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147297008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3350152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a:t>
            </a:r>
            <a:r>
              <a:rPr lang="en-US" dirty="0" smtClean="0"/>
              <a:t>–Loops</a:t>
            </a:r>
            <a:endParaRPr lang="en-US" dirty="0"/>
          </a:p>
        </p:txBody>
      </p:sp>
      <p:sp>
        <p:nvSpPr>
          <p:cNvPr id="3" name="Content Placeholder 2"/>
          <p:cNvSpPr>
            <a:spLocks noGrp="1"/>
          </p:cNvSpPr>
          <p:nvPr>
            <p:ph idx="1"/>
          </p:nvPr>
        </p:nvSpPr>
        <p:spPr/>
        <p:txBody>
          <a:bodyPr/>
          <a:lstStyle/>
          <a:p>
            <a:r>
              <a:rPr lang="en-US" dirty="0"/>
              <a:t>Do not use </a:t>
            </a:r>
            <a:r>
              <a:rPr lang="en-US" dirty="0" smtClean="0"/>
              <a:t>numerical loops </a:t>
            </a:r>
            <a:r>
              <a:rPr lang="en-US" dirty="0"/>
              <a:t>in your </a:t>
            </a:r>
            <a:r>
              <a:rPr lang="en-US" dirty="0" smtClean="0"/>
              <a:t>tests</a:t>
            </a:r>
          </a:p>
          <a:p>
            <a:r>
              <a:rPr lang="en-US" dirty="0" smtClean="0"/>
              <a:t>JIT will try to optimize them away</a:t>
            </a:r>
          </a:p>
          <a:p>
            <a:r>
              <a:rPr lang="en-US" dirty="0" smtClean="0"/>
              <a:t>Test calculation (single operation) as much as possible</a:t>
            </a:r>
            <a:endParaRPr lang="en-US" dirty="0"/>
          </a:p>
        </p:txBody>
      </p:sp>
    </p:spTree>
    <p:extLst>
      <p:ext uri="{BB962C8B-B14F-4D97-AF65-F5344CB8AC3E}">
        <p14:creationId xmlns:p14="http://schemas.microsoft.com/office/powerpoint/2010/main" val="425798184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 Forks</a:t>
            </a:r>
            <a:endParaRPr lang="en-US" dirty="0"/>
          </a:p>
        </p:txBody>
      </p:sp>
      <p:sp>
        <p:nvSpPr>
          <p:cNvPr id="3" name="Content Placeholder 2"/>
          <p:cNvSpPr>
            <a:spLocks noGrp="1"/>
          </p:cNvSpPr>
          <p:nvPr>
            <p:ph idx="1"/>
          </p:nvPr>
        </p:nvSpPr>
        <p:spPr/>
        <p:txBody>
          <a:bodyPr/>
          <a:lstStyle/>
          <a:p>
            <a:r>
              <a:rPr lang="en-US" dirty="0" smtClean="0"/>
              <a:t>JVM “profiles”</a:t>
            </a:r>
          </a:p>
          <a:p>
            <a:pPr lvl="1"/>
            <a:r>
              <a:rPr lang="en-US" dirty="0" smtClean="0"/>
              <a:t>Information about loaded classes and their execution information</a:t>
            </a:r>
          </a:p>
          <a:p>
            <a:r>
              <a:rPr lang="en-US" dirty="0" smtClean="0"/>
              <a:t>Do not set forks to 0</a:t>
            </a:r>
            <a:endParaRPr lang="en-US" dirty="0"/>
          </a:p>
        </p:txBody>
      </p:sp>
    </p:spTree>
    <p:extLst>
      <p:ext uri="{BB962C8B-B14F-4D97-AF65-F5344CB8AC3E}">
        <p14:creationId xmlns:p14="http://schemas.microsoft.com/office/powerpoint/2010/main" val="73548360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2</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252817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(Controllable) External Sources of Error</a:t>
            </a:r>
            <a:endParaRPr lang="en-US" dirty="0"/>
          </a:p>
        </p:txBody>
      </p:sp>
      <p:sp>
        <p:nvSpPr>
          <p:cNvPr id="3" name="Content Placeholder 2"/>
          <p:cNvSpPr>
            <a:spLocks noGrp="1"/>
          </p:cNvSpPr>
          <p:nvPr>
            <p:ph idx="1"/>
          </p:nvPr>
        </p:nvSpPr>
        <p:spPr/>
        <p:txBody>
          <a:bodyPr>
            <a:normAutofit lnSpcReduction="10000"/>
          </a:bodyPr>
          <a:lstStyle/>
          <a:p>
            <a:r>
              <a:rPr lang="en-US" dirty="0" smtClean="0">
                <a:solidFill>
                  <a:srgbClr val="00B050"/>
                </a:solidFill>
              </a:rPr>
              <a:t>Hardware differences</a:t>
            </a:r>
          </a:p>
          <a:p>
            <a:r>
              <a:rPr lang="en-US" dirty="0" smtClean="0">
                <a:solidFill>
                  <a:srgbClr val="92D050"/>
                </a:solidFill>
              </a:rPr>
              <a:t>Accuracy </a:t>
            </a:r>
            <a:r>
              <a:rPr lang="en-US" dirty="0">
                <a:solidFill>
                  <a:srgbClr val="92D050"/>
                </a:solidFill>
              </a:rPr>
              <a:t>of the system clock</a:t>
            </a:r>
          </a:p>
          <a:p>
            <a:r>
              <a:rPr lang="en-US" dirty="0" smtClean="0">
                <a:solidFill>
                  <a:srgbClr val="92D050"/>
                </a:solidFill>
              </a:rPr>
              <a:t>System load</a:t>
            </a:r>
          </a:p>
          <a:p>
            <a:r>
              <a:rPr lang="en-US" dirty="0" smtClean="0">
                <a:solidFill>
                  <a:srgbClr val="00B050"/>
                </a:solidFill>
              </a:rPr>
              <a:t>OS differences (version and point release, registry differences)</a:t>
            </a:r>
          </a:p>
          <a:p>
            <a:r>
              <a:rPr lang="en-US" dirty="0" smtClean="0">
                <a:solidFill>
                  <a:srgbClr val="FFC000"/>
                </a:solidFill>
              </a:rPr>
              <a:t>OS process scheduling</a:t>
            </a:r>
          </a:p>
          <a:p>
            <a:r>
              <a:rPr lang="en-US" dirty="0" smtClean="0">
                <a:solidFill>
                  <a:srgbClr val="00B050"/>
                </a:solidFill>
              </a:rPr>
              <a:t>JVM differences (version and point release)</a:t>
            </a:r>
          </a:p>
          <a:p>
            <a:r>
              <a:rPr lang="en-US" dirty="0" smtClean="0">
                <a:solidFill>
                  <a:srgbClr val="00B050"/>
                </a:solidFill>
              </a:rPr>
              <a:t>JVM startup flags</a:t>
            </a:r>
          </a:p>
          <a:p>
            <a:r>
              <a:rPr lang="en-US" dirty="0" smtClean="0">
                <a:solidFill>
                  <a:srgbClr val="00B050"/>
                </a:solidFill>
              </a:rPr>
              <a:t>Garbage collection</a:t>
            </a:r>
          </a:p>
          <a:p>
            <a:r>
              <a:rPr lang="en-US" dirty="0" smtClean="0">
                <a:solidFill>
                  <a:srgbClr val="FF0000"/>
                </a:solidFill>
              </a:rPr>
              <a:t>The effects of the JIT</a:t>
            </a:r>
            <a:endParaRPr lang="en-US" dirty="0">
              <a:solidFill>
                <a:srgbClr val="FF0000"/>
              </a:solidFill>
            </a:endParaRPr>
          </a:p>
        </p:txBody>
      </p:sp>
    </p:spTree>
    <p:extLst>
      <p:ext uri="{BB962C8B-B14F-4D97-AF65-F5344CB8AC3E}">
        <p14:creationId xmlns:p14="http://schemas.microsoft.com/office/powerpoint/2010/main" val="118008231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2 - Results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5111319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Considerations</a:t>
            </a:r>
            <a:endParaRPr lang="en-US" dirty="0"/>
          </a:p>
        </p:txBody>
      </p:sp>
      <p:sp>
        <p:nvSpPr>
          <p:cNvPr id="3" name="Content Placeholder 2"/>
          <p:cNvSpPr>
            <a:spLocks noGrp="1"/>
          </p:cNvSpPr>
          <p:nvPr>
            <p:ph idx="1"/>
          </p:nvPr>
        </p:nvSpPr>
        <p:spPr/>
        <p:txBody>
          <a:bodyPr/>
          <a:lstStyle/>
          <a:p>
            <a:r>
              <a:rPr lang="en-US" b="1" dirty="0"/>
              <a:t>JMH annotations </a:t>
            </a:r>
            <a:r>
              <a:rPr lang="en-US" b="1" dirty="0" err="1"/>
              <a:t>Javadocs</a:t>
            </a:r>
            <a:r>
              <a:rPr lang="en-US" b="1" dirty="0"/>
              <a:t> and Samples are essential </a:t>
            </a:r>
            <a:r>
              <a:rPr lang="en-US" b="1" dirty="0" smtClean="0"/>
              <a:t>reading</a:t>
            </a:r>
            <a:endParaRPr lang="en-US" dirty="0" smtClean="0"/>
          </a:p>
          <a:p>
            <a:pPr lvl="1"/>
            <a:r>
              <a:rPr lang="en-US" dirty="0" smtClean="0"/>
              <a:t>Follow </a:t>
            </a:r>
            <a:r>
              <a:rPr lang="en-US" dirty="0"/>
              <a:t>the JMH samples to get familiar with the API, use cases, culprits, and pitfalls </a:t>
            </a:r>
          </a:p>
          <a:p>
            <a:r>
              <a:rPr lang="en-US" b="1" dirty="0" smtClean="0"/>
              <a:t>Your </a:t>
            </a:r>
            <a:r>
              <a:rPr lang="en-US" b="1" dirty="0"/>
              <a:t>benchmarks should be </a:t>
            </a:r>
            <a:r>
              <a:rPr lang="en-US" b="1" dirty="0" smtClean="0"/>
              <a:t>peer-reviewed</a:t>
            </a:r>
            <a:endParaRPr lang="en-US" dirty="0" smtClean="0"/>
          </a:p>
          <a:p>
            <a:pPr lvl="1"/>
            <a:r>
              <a:rPr lang="en-US" dirty="0" smtClean="0"/>
              <a:t>JMH does </a:t>
            </a:r>
            <a:r>
              <a:rPr lang="en-US" b="1" dirty="0" smtClean="0"/>
              <a:t>NOT</a:t>
            </a:r>
            <a:r>
              <a:rPr lang="en-US" dirty="0" smtClean="0"/>
              <a:t> magically </a:t>
            </a:r>
            <a:r>
              <a:rPr lang="en-US" dirty="0"/>
              <a:t>free you from considering benchmarking </a:t>
            </a:r>
            <a:r>
              <a:rPr lang="en-US" dirty="0" smtClean="0"/>
              <a:t>pitfalls</a:t>
            </a:r>
          </a:p>
          <a:p>
            <a:pPr lvl="1"/>
            <a:r>
              <a:rPr lang="en-US" dirty="0" smtClean="0"/>
              <a:t>“We </a:t>
            </a:r>
            <a:r>
              <a:rPr lang="en-US" dirty="0"/>
              <a:t>only promise to make avoiding them easier, not </a:t>
            </a:r>
            <a:r>
              <a:rPr lang="en-US" dirty="0" smtClean="0"/>
              <a:t>avoid </a:t>
            </a:r>
            <a:r>
              <a:rPr lang="en-US" dirty="0"/>
              <a:t>them completely</a:t>
            </a:r>
            <a:r>
              <a:rPr lang="en-US" dirty="0" smtClean="0"/>
              <a:t>.”</a:t>
            </a:r>
          </a:p>
          <a:p>
            <a:pPr lvl="1"/>
            <a:r>
              <a:rPr lang="en-US" dirty="0" smtClean="0"/>
              <a:t>Have someone else look at the code, consider what they expect to see in terms of relative speed, and compare it to what they actually see</a:t>
            </a:r>
            <a:endParaRPr lang="en-US" dirty="0"/>
          </a:p>
          <a:p>
            <a:endParaRPr lang="en-US" dirty="0"/>
          </a:p>
        </p:txBody>
      </p:sp>
    </p:spTree>
    <p:extLst>
      <p:ext uri="{BB962C8B-B14F-4D97-AF65-F5344CB8AC3E}">
        <p14:creationId xmlns:p14="http://schemas.microsoft.com/office/powerpoint/2010/main" val="34753155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a:t> JMH is useful for all sorts of </a:t>
            </a:r>
            <a:r>
              <a:rPr lang="en-US" dirty="0" err="1"/>
              <a:t>microbenchmarking</a:t>
            </a:r>
            <a:r>
              <a:rPr lang="en-US" dirty="0"/>
              <a:t> – from nanoseconds to seconds per test. It takes care of all measurement logic, leaving you just a task of writing the test method(s</a:t>
            </a:r>
            <a:r>
              <a:rPr lang="en-US" dirty="0" smtClean="0"/>
              <a:t>).</a:t>
            </a:r>
            <a:endParaRPr lang="en-US" dirty="0" smtClean="0"/>
          </a:p>
          <a:p>
            <a:r>
              <a:rPr lang="en-US" dirty="0" smtClean="0"/>
              <a:t>Cardinal rules:</a:t>
            </a:r>
          </a:p>
          <a:p>
            <a:pPr marL="914400" lvl="1" indent="-457200">
              <a:buFont typeface="+mj-lt"/>
              <a:buAutoNum type="arabicPeriod"/>
            </a:pPr>
            <a:r>
              <a:rPr lang="en-US" dirty="0" smtClean="0"/>
              <a:t>Read </a:t>
            </a:r>
            <a:r>
              <a:rPr lang="en-US" dirty="0" smtClean="0"/>
              <a:t>input from @State</a:t>
            </a:r>
          </a:p>
          <a:p>
            <a:pPr marL="914400" lvl="1" indent="-457200">
              <a:buFont typeface="+mj-lt"/>
              <a:buAutoNum type="arabicPeriod"/>
            </a:pPr>
            <a:r>
              <a:rPr lang="en-US" dirty="0" smtClean="0"/>
              <a:t>Toss </a:t>
            </a:r>
            <a:r>
              <a:rPr lang="en-US" dirty="0" smtClean="0"/>
              <a:t>output down a </a:t>
            </a:r>
            <a:r>
              <a:rPr lang="en-US" dirty="0" err="1" smtClean="0"/>
              <a:t>Blackhole</a:t>
            </a:r>
            <a:r>
              <a:rPr lang="en-US" dirty="0" smtClean="0"/>
              <a:t> (or return it = implicit </a:t>
            </a:r>
            <a:r>
              <a:rPr lang="en-US" dirty="0" err="1" smtClean="0"/>
              <a:t>Blackhole</a:t>
            </a:r>
            <a:r>
              <a:rPr lang="en-US" dirty="0" smtClean="0"/>
              <a:t>)</a:t>
            </a:r>
          </a:p>
          <a:p>
            <a:pPr marL="914400" lvl="1" indent="-457200">
              <a:buFont typeface="+mj-lt"/>
              <a:buAutoNum type="arabicPeriod"/>
            </a:pPr>
            <a:r>
              <a:rPr lang="en-US" dirty="0" smtClean="0"/>
              <a:t>Avoid numerical loops</a:t>
            </a:r>
          </a:p>
          <a:p>
            <a:pPr marL="914400" lvl="1" indent="-457200">
              <a:buFont typeface="+mj-lt"/>
              <a:buAutoNum type="arabicPeriod"/>
            </a:pPr>
            <a:r>
              <a:rPr lang="en-US" dirty="0" smtClean="0"/>
              <a:t>Compare to a baseline</a:t>
            </a:r>
            <a:endParaRPr lang="en-US" dirty="0"/>
          </a:p>
          <a:p>
            <a:pPr marL="914400" lvl="1" indent="-457200">
              <a:buFont typeface="+mj-lt"/>
              <a:buAutoNum type="arabicPeriod"/>
            </a:pPr>
            <a:r>
              <a:rPr lang="en-US" dirty="0" smtClean="0"/>
              <a:t>Test multiple scenarios (to check for bizarre results)</a:t>
            </a:r>
            <a:endParaRPr lang="en-US" dirty="0"/>
          </a:p>
        </p:txBody>
      </p:sp>
    </p:spTree>
    <p:extLst>
      <p:ext uri="{BB962C8B-B14F-4D97-AF65-F5344CB8AC3E}">
        <p14:creationId xmlns:p14="http://schemas.microsoft.com/office/powerpoint/2010/main" val="17286119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Does </a:t>
            </a:r>
            <a:r>
              <a:rPr lang="en-US" smtClean="0"/>
              <a:t>Speed Really Matter</a:t>
            </a:r>
            <a:r>
              <a:rPr lang="en-US" dirty="0" smtClean="0"/>
              <a: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8175375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marL="914400" lvl="1" indent="-457200">
              <a:buFont typeface="+mj-lt"/>
              <a:buAutoNum type="arabicPeriod"/>
            </a:pPr>
            <a:r>
              <a:rPr lang="en-US" dirty="0" smtClean="0">
                <a:hlinkClick r:id="rId2"/>
              </a:rPr>
              <a:t>http</a:t>
            </a:r>
            <a:r>
              <a:rPr lang="en-US" dirty="0">
                <a:hlinkClick r:id="rId2"/>
              </a:rPr>
              <a:t>://</a:t>
            </a:r>
            <a:r>
              <a:rPr lang="en-US" dirty="0" smtClean="0">
                <a:hlinkClick r:id="rId2"/>
              </a:rPr>
              <a:t>www.oracle.com/technetwork/articles/java/architect-benchmarking-2266277.html</a:t>
            </a:r>
            <a:endParaRPr lang="en-US" dirty="0"/>
          </a:p>
          <a:p>
            <a:pPr marL="914400" lvl="2" indent="0">
              <a:buNone/>
            </a:pPr>
            <a:r>
              <a:rPr lang="en-US" dirty="0" smtClean="0"/>
              <a:t>The basis for this whole presentation</a:t>
            </a:r>
          </a:p>
          <a:p>
            <a:pPr marL="914400" lvl="1" indent="-457200">
              <a:buFont typeface="+mj-lt"/>
              <a:buAutoNum type="arabicPeriod"/>
            </a:pPr>
            <a:r>
              <a:rPr lang="en-US" dirty="0" smtClean="0">
                <a:hlinkClick r:id="rId3"/>
              </a:rPr>
              <a:t>http</a:t>
            </a:r>
            <a:r>
              <a:rPr lang="en-US" dirty="0">
                <a:hlinkClick r:id="rId3"/>
              </a:rPr>
              <a:t>://java-performance.info/jmh</a:t>
            </a:r>
            <a:r>
              <a:rPr lang="en-US" dirty="0" smtClean="0">
                <a:hlinkClick r:id="rId3"/>
              </a:rPr>
              <a:t>/</a:t>
            </a:r>
            <a:endParaRPr lang="en-US" dirty="0" smtClean="0"/>
          </a:p>
          <a:p>
            <a:pPr marL="914400" lvl="1" indent="-457200">
              <a:buFont typeface="+mj-lt"/>
              <a:buAutoNum type="arabicPeriod"/>
            </a:pPr>
            <a:r>
              <a:rPr lang="en-US" dirty="0">
                <a:hlinkClick r:id="rId4"/>
              </a:rPr>
              <a:t>https://www.ibm.com/developerworks/java/library/j-jtp02225</a:t>
            </a:r>
            <a:r>
              <a:rPr lang="en-US" dirty="0" smtClean="0">
                <a:hlinkClick r:id="rId4"/>
              </a:rPr>
              <a:t>/</a:t>
            </a:r>
            <a:endParaRPr lang="en-US" dirty="0" smtClean="0"/>
          </a:p>
          <a:p>
            <a:pPr marL="914400" lvl="1" indent="-457200">
              <a:buFont typeface="+mj-lt"/>
              <a:buAutoNum type="arabicPeriod"/>
            </a:pPr>
            <a:r>
              <a:rPr lang="en-US" dirty="0">
                <a:hlinkClick r:id="rId5"/>
              </a:rPr>
              <a:t>http://daniel.mitterdorfer.name/categories/series-jmh-intro</a:t>
            </a:r>
            <a:r>
              <a:rPr lang="en-US" dirty="0" smtClean="0">
                <a:hlinkClick r:id="rId5"/>
              </a:rPr>
              <a:t>/</a:t>
            </a:r>
            <a:endParaRPr lang="en-US" dirty="0" smtClean="0"/>
          </a:p>
          <a:p>
            <a:pPr marL="914400" lvl="1" indent="-457200">
              <a:buFont typeface="+mj-lt"/>
              <a:buAutoNum type="arabicPeriod"/>
            </a:pPr>
            <a:r>
              <a:rPr lang="en-US" dirty="0">
                <a:hlinkClick r:id="rId6"/>
              </a:rPr>
              <a:t>https://</a:t>
            </a:r>
            <a:r>
              <a:rPr lang="en-US" dirty="0" smtClean="0">
                <a:hlinkClick r:id="rId6"/>
              </a:rPr>
              <a:t>dzone.com/articles/too-fast-too-megamorphic-what</a:t>
            </a:r>
            <a:endParaRPr lang="en-US" dirty="0" smtClean="0"/>
          </a:p>
          <a:p>
            <a:pPr marL="914400" lvl="1" indent="-457200">
              <a:buFont typeface="+mj-lt"/>
              <a:buAutoNum type="arabicPeriod"/>
            </a:pPr>
            <a:endParaRPr lang="en-US" dirty="0" smtClean="0"/>
          </a:p>
          <a:p>
            <a:pPr marL="914400" lvl="1" indent="-457200">
              <a:buFont typeface="+mj-lt"/>
              <a:buAutoNum type="arabicPeriod"/>
            </a:pPr>
            <a:endParaRPr lang="en-US" dirty="0" smtClean="0"/>
          </a:p>
          <a:p>
            <a:pPr marL="914400" lvl="1" indent="-457200">
              <a:buFont typeface="+mj-lt"/>
              <a:buAutoNum type="arabicPeriod"/>
            </a:pPr>
            <a:endParaRPr lang="en-US" dirty="0"/>
          </a:p>
        </p:txBody>
      </p:sp>
    </p:spTree>
    <p:extLst>
      <p:ext uri="{BB962C8B-B14F-4D97-AF65-F5344CB8AC3E}">
        <p14:creationId xmlns:p14="http://schemas.microsoft.com/office/powerpoint/2010/main" val="12800266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JVM’s Dynamic Nature</a:t>
            </a:r>
            <a:endParaRPr lang="en-US" dirty="0"/>
          </a:p>
        </p:txBody>
      </p:sp>
      <p:sp>
        <p:nvSpPr>
          <p:cNvPr id="3" name="Content Placeholder 2"/>
          <p:cNvSpPr>
            <a:spLocks noGrp="1"/>
          </p:cNvSpPr>
          <p:nvPr>
            <p:ph idx="1"/>
          </p:nvPr>
        </p:nvSpPr>
        <p:spPr/>
        <p:txBody>
          <a:bodyPr/>
          <a:lstStyle/>
          <a:p>
            <a:r>
              <a:rPr lang="en-US" dirty="0" smtClean="0"/>
              <a:t>All Java code begins running interpreted</a:t>
            </a:r>
          </a:p>
          <a:p>
            <a:pPr lvl="1"/>
            <a:r>
              <a:rPr lang="en-US" dirty="0" smtClean="0"/>
              <a:t>Faster startup times</a:t>
            </a:r>
          </a:p>
          <a:p>
            <a:r>
              <a:rPr lang="en-US" dirty="0" smtClean="0"/>
              <a:t>The JIT compiles the “hot” </a:t>
            </a:r>
            <a:r>
              <a:rPr lang="en-US" dirty="0" smtClean="0"/>
              <a:t>spots</a:t>
            </a:r>
          </a:p>
          <a:p>
            <a:pPr lvl="1"/>
            <a:r>
              <a:rPr lang="en-US" dirty="0" smtClean="0"/>
              <a:t>Creates native code to execute instead of interpreting bytecode</a:t>
            </a:r>
            <a:endParaRPr lang="en-US" dirty="0"/>
          </a:p>
          <a:p>
            <a:r>
              <a:rPr lang="en-US" dirty="0" smtClean="0"/>
              <a:t>The JIT optimizes compiled code</a:t>
            </a:r>
            <a:endParaRPr lang="en-US" dirty="0" smtClean="0"/>
          </a:p>
          <a:p>
            <a:pPr lvl="1"/>
            <a:r>
              <a:rPr lang="en-US" dirty="0"/>
              <a:t>G</a:t>
            </a:r>
            <a:r>
              <a:rPr lang="en-US" dirty="0" smtClean="0"/>
              <a:t>athers information about the program as it runs</a:t>
            </a:r>
          </a:p>
          <a:p>
            <a:pPr lvl="1"/>
            <a:r>
              <a:rPr lang="en-US" dirty="0" smtClean="0"/>
              <a:t>Dynamically </a:t>
            </a:r>
            <a:r>
              <a:rPr lang="en-US" dirty="0" smtClean="0"/>
              <a:t>rewrites </a:t>
            </a:r>
            <a:r>
              <a:rPr lang="en-US" dirty="0" smtClean="0"/>
              <a:t>critical sections to go faster</a:t>
            </a:r>
            <a:endParaRPr lang="en-US" dirty="0" smtClean="0"/>
          </a:p>
          <a:p>
            <a:pPr lvl="1"/>
            <a:r>
              <a:rPr lang="en-US" dirty="0" smtClean="0"/>
              <a:t>Throughput </a:t>
            </a:r>
            <a:r>
              <a:rPr lang="en-US" dirty="0" smtClean="0"/>
              <a:t>increases </a:t>
            </a:r>
            <a:r>
              <a:rPr lang="en-US" dirty="0" smtClean="0"/>
              <a:t>over </a:t>
            </a:r>
            <a:r>
              <a:rPr lang="en-US" dirty="0" smtClean="0"/>
              <a:t>execution time</a:t>
            </a:r>
          </a:p>
          <a:p>
            <a:r>
              <a:rPr lang="en-US" dirty="0" smtClean="0">
                <a:solidFill>
                  <a:srgbClr val="FF0000"/>
                </a:solidFill>
              </a:rPr>
              <a:t>What </a:t>
            </a:r>
            <a:r>
              <a:rPr lang="en-US" dirty="0" smtClean="0">
                <a:solidFill>
                  <a:srgbClr val="FF0000"/>
                </a:solidFill>
              </a:rPr>
              <a:t>you write != what the CPU does!</a:t>
            </a:r>
            <a:endParaRPr lang="en-US" dirty="0">
              <a:solidFill>
                <a:srgbClr val="FF0000"/>
              </a:solidFill>
            </a:endParaRPr>
          </a:p>
        </p:txBody>
      </p:sp>
    </p:spTree>
    <p:extLst>
      <p:ext uri="{BB962C8B-B14F-4D97-AF65-F5344CB8AC3E}">
        <p14:creationId xmlns:p14="http://schemas.microsoft.com/office/powerpoint/2010/main" val="36316390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vs. C</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690689"/>
            <a:ext cx="10515600" cy="4790322"/>
          </a:xfrm>
        </p:spPr>
      </p:pic>
    </p:spTree>
    <p:extLst>
      <p:ext uri="{BB962C8B-B14F-4D97-AF65-F5344CB8AC3E}">
        <p14:creationId xmlns:p14="http://schemas.microsoft.com/office/powerpoint/2010/main" val="29491704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Mitigating the Effects of the JIT</a:t>
            </a:r>
            <a:endParaRPr lang="en-US" dirty="0"/>
          </a:p>
        </p:txBody>
      </p:sp>
      <p:sp>
        <p:nvSpPr>
          <p:cNvPr id="3" name="Content Placeholder 2"/>
          <p:cNvSpPr>
            <a:spLocks noGrp="1"/>
          </p:cNvSpPr>
          <p:nvPr>
            <p:ph idx="1"/>
          </p:nvPr>
        </p:nvSpPr>
        <p:spPr/>
        <p:txBody>
          <a:bodyPr/>
          <a:lstStyle/>
          <a:p>
            <a:r>
              <a:rPr lang="en-US" dirty="0" smtClean="0"/>
              <a:t>Run a Warmup Phase</a:t>
            </a:r>
          </a:p>
          <a:p>
            <a:r>
              <a:rPr lang="en-US" dirty="0" smtClean="0"/>
              <a:t>Run Many Times and Average the Results</a:t>
            </a:r>
          </a:p>
          <a:p>
            <a:r>
              <a:rPr lang="en-US" dirty="0"/>
              <a:t>-XX:+</a:t>
            </a:r>
            <a:r>
              <a:rPr lang="en-US" dirty="0" err="1" smtClean="0"/>
              <a:t>PrintCompilation</a:t>
            </a:r>
            <a:endParaRPr lang="en-US" dirty="0"/>
          </a:p>
          <a:p>
            <a:pPr lvl="1"/>
            <a:r>
              <a:rPr lang="en-US" dirty="0" smtClean="0"/>
              <a:t>Verify no JIT activity</a:t>
            </a:r>
          </a:p>
        </p:txBody>
      </p:sp>
    </p:spTree>
    <p:extLst>
      <p:ext uri="{BB962C8B-B14F-4D97-AF65-F5344CB8AC3E}">
        <p14:creationId xmlns:p14="http://schemas.microsoft.com/office/powerpoint/2010/main" val="9730911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Demo – </a:t>
            </a:r>
            <a:r>
              <a:rPr lang="en-US" dirty="0" err="1" smtClean="0"/>
              <a:t>SimpleBenchmarker</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3999518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Moral of </a:t>
            </a:r>
            <a:r>
              <a:rPr lang="en-US" dirty="0" err="1"/>
              <a:t>SimpleBenchmarker</a:t>
            </a:r>
            <a:endParaRPr lang="en-US" dirty="0"/>
          </a:p>
        </p:txBody>
      </p:sp>
      <p:sp>
        <p:nvSpPr>
          <p:cNvPr id="3" name="Content Placeholder 2"/>
          <p:cNvSpPr>
            <a:spLocks noGrp="1"/>
          </p:cNvSpPr>
          <p:nvPr>
            <p:ph idx="1"/>
          </p:nvPr>
        </p:nvSpPr>
        <p:spPr/>
        <p:txBody>
          <a:bodyPr/>
          <a:lstStyle/>
          <a:p>
            <a:r>
              <a:rPr lang="en-US" dirty="0" smtClean="0"/>
              <a:t>Writing simple benchmarks which yield meaningful results is very difficult</a:t>
            </a:r>
          </a:p>
          <a:p>
            <a:r>
              <a:rPr lang="en-US" dirty="0" smtClean="0"/>
              <a:t>The cause of much of this difficulty is the JIT’s optimizations</a:t>
            </a:r>
            <a:endParaRPr lang="en-US" dirty="0"/>
          </a:p>
          <a:p>
            <a:pPr lvl="1"/>
            <a:r>
              <a:rPr lang="en-US" dirty="0" smtClean="0"/>
              <a:t>Method Dispatch Optimization/</a:t>
            </a:r>
            <a:r>
              <a:rPr lang="en-US" dirty="0" err="1" smtClean="0"/>
              <a:t>Deoptimization</a:t>
            </a:r>
            <a:endParaRPr lang="en-US" dirty="0" smtClean="0"/>
          </a:p>
          <a:p>
            <a:pPr lvl="1"/>
            <a:r>
              <a:rPr lang="en-US" dirty="0" smtClean="0"/>
              <a:t>Dead-Code Elimination</a:t>
            </a:r>
            <a:endParaRPr lang="en-US" dirty="0"/>
          </a:p>
          <a:p>
            <a:pPr lvl="1"/>
            <a:r>
              <a:rPr lang="en-US" dirty="0"/>
              <a:t>Constant </a:t>
            </a:r>
            <a:r>
              <a:rPr lang="en-US" dirty="0" smtClean="0"/>
              <a:t>Folding</a:t>
            </a:r>
          </a:p>
          <a:p>
            <a:pPr lvl="1"/>
            <a:r>
              <a:rPr lang="en-US" dirty="0"/>
              <a:t>Method </a:t>
            </a:r>
            <a:r>
              <a:rPr lang="en-US" dirty="0" err="1" smtClean="0"/>
              <a:t>Inlining</a:t>
            </a:r>
            <a:endParaRPr lang="en-US" dirty="0"/>
          </a:p>
          <a:p>
            <a:pPr lvl="1"/>
            <a:endParaRPr lang="en-US" dirty="0"/>
          </a:p>
          <a:p>
            <a:pPr lvl="1"/>
            <a:endParaRPr lang="en-US" dirty="0"/>
          </a:p>
        </p:txBody>
      </p:sp>
    </p:spTree>
    <p:extLst>
      <p:ext uri="{BB962C8B-B14F-4D97-AF65-F5344CB8AC3E}">
        <p14:creationId xmlns:p14="http://schemas.microsoft.com/office/powerpoint/2010/main" val="14040851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614</TotalTime>
  <Words>5138</Words>
  <Application>Microsoft Office PowerPoint</Application>
  <PresentationFormat>Widescreen</PresentationFormat>
  <Paragraphs>483</Paragraphs>
  <Slides>44</Slides>
  <Notes>35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Calibri Light</vt:lpstr>
      <vt:lpstr>Courier New</vt:lpstr>
      <vt:lpstr>Office Theme</vt:lpstr>
      <vt:lpstr>An Introduction to Microbenchmarking with JMH</vt:lpstr>
      <vt:lpstr>What’s a Microbenchmark?</vt:lpstr>
      <vt:lpstr>Naïve Stopwatch Benchmarking</vt:lpstr>
      <vt:lpstr>Some (Controllable) External Sources of Error</vt:lpstr>
      <vt:lpstr>The JVM’s Dynamic Nature</vt:lpstr>
      <vt:lpstr>Java vs. C</vt:lpstr>
      <vt:lpstr>Mitigating the Effects of the JIT</vt:lpstr>
      <vt:lpstr>Demo – SimpleBenchmarker</vt:lpstr>
      <vt:lpstr>The Moral of SimpleBenchmarker</vt:lpstr>
      <vt:lpstr>Method Dispatch Optimization/Deoptimization</vt:lpstr>
      <vt:lpstr>Dead-Code Elimination</vt:lpstr>
      <vt:lpstr>Constant Folding</vt:lpstr>
      <vt:lpstr>Method Inlining</vt:lpstr>
      <vt:lpstr>There are Many Other Optimizations</vt:lpstr>
      <vt:lpstr>How to Write a Perfect Microbenchmark</vt:lpstr>
      <vt:lpstr>Enter JMH</vt:lpstr>
      <vt:lpstr>JMH – How it Works</vt:lpstr>
      <vt:lpstr>JMH – Setup</vt:lpstr>
      <vt:lpstr>JMH – Setup (2)</vt:lpstr>
      <vt:lpstr>Demos – Hello JMH and jmhrunner</vt:lpstr>
      <vt:lpstr>JMH – Defaults</vt:lpstr>
      <vt:lpstr>Limits of Resolution</vt:lpstr>
      <vt:lpstr>JMH Output</vt:lpstr>
      <vt:lpstr>JMH Configuration Annotations </vt:lpstr>
      <vt:lpstr>Demo – State and Blackholes</vt:lpstr>
      <vt:lpstr>PowerPoint Presentation</vt:lpstr>
      <vt:lpstr>PowerPoint Presentation</vt:lpstr>
      <vt:lpstr>@State</vt:lpstr>
      <vt:lpstr>@State - Arguments</vt:lpstr>
      <vt:lpstr>@BenchmarkMode</vt:lpstr>
      <vt:lpstr>PowerPoint Presentation</vt:lpstr>
      <vt:lpstr>Blackhole</vt:lpstr>
      <vt:lpstr>Blackhole</vt:lpstr>
      <vt:lpstr>@Blackhole</vt:lpstr>
      <vt:lpstr>Compiler Hints</vt:lpstr>
      <vt:lpstr>PowerPoint Presentation</vt:lpstr>
      <vt:lpstr>Problem –Loops</vt:lpstr>
      <vt:lpstr>Problem - Forks</vt:lpstr>
      <vt:lpstr>Demo 2</vt:lpstr>
      <vt:lpstr>Demo 2 - Results</vt:lpstr>
      <vt:lpstr>Further Considerations</vt:lpstr>
      <vt:lpstr>Conclusion</vt:lpstr>
      <vt:lpstr>Does Speed Really Matter?</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Tresansky</dc:creator>
  <cp:lastModifiedBy>Thomas Tresansky</cp:lastModifiedBy>
  <cp:revision>119</cp:revision>
  <dcterms:created xsi:type="dcterms:W3CDTF">2016-01-05T17:36:25Z</dcterms:created>
  <dcterms:modified xsi:type="dcterms:W3CDTF">2016-02-04T17:40:26Z</dcterms:modified>
</cp:coreProperties>
</file>