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8" r:id="rId3"/>
    <p:sldId id="291" r:id="rId4"/>
    <p:sldId id="292" r:id="rId5"/>
    <p:sldId id="294" r:id="rId6"/>
    <p:sldId id="293" r:id="rId7"/>
    <p:sldId id="295" r:id="rId8"/>
    <p:sldId id="290" r:id="rId9"/>
    <p:sldId id="257" r:id="rId10"/>
    <p:sldId id="296" r:id="rId11"/>
    <p:sldId id="298" r:id="rId12"/>
    <p:sldId id="297" r:id="rId13"/>
    <p:sldId id="299" r:id="rId14"/>
    <p:sldId id="300" r:id="rId15"/>
    <p:sldId id="289" r:id="rId16"/>
    <p:sldId id="258" r:id="rId17"/>
    <p:sldId id="262" r:id="rId18"/>
    <p:sldId id="259" r:id="rId19"/>
    <p:sldId id="263" r:id="rId20"/>
    <p:sldId id="301" r:id="rId21"/>
    <p:sldId id="311" r:id="rId22"/>
    <p:sldId id="260" r:id="rId23"/>
    <p:sldId id="270" r:id="rId24"/>
    <p:sldId id="267" r:id="rId25"/>
    <p:sldId id="268" r:id="rId26"/>
    <p:sldId id="266" r:id="rId27"/>
    <p:sldId id="306" r:id="rId28"/>
    <p:sldId id="272" r:id="rId29"/>
    <p:sldId id="281" r:id="rId30"/>
    <p:sldId id="307" r:id="rId31"/>
    <p:sldId id="274" r:id="rId32"/>
    <p:sldId id="275" r:id="rId33"/>
    <p:sldId id="271" r:id="rId34"/>
    <p:sldId id="285" r:id="rId35"/>
    <p:sldId id="308" r:id="rId36"/>
    <p:sldId id="302" r:id="rId37"/>
    <p:sldId id="286" r:id="rId38"/>
    <p:sldId id="309" r:id="rId39"/>
    <p:sldId id="284" r:id="rId40"/>
    <p:sldId id="312" r:id="rId41"/>
    <p:sldId id="305" r:id="rId42"/>
    <p:sldId id="264" r:id="rId43"/>
    <p:sldId id="304" r:id="rId44"/>
    <p:sldId id="287" r:id="rId45"/>
    <p:sldId id="26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Microbenchmarks" id="{5B9F886E-27B6-4E21-A89B-1D2BEA451042}">
          <p14:sldIdLst>
            <p14:sldId id="256"/>
            <p14:sldId id="288"/>
            <p14:sldId id="291"/>
            <p14:sldId id="292"/>
            <p14:sldId id="294"/>
            <p14:sldId id="293"/>
            <p14:sldId id="295"/>
          </p14:sldIdLst>
        </p14:section>
        <p14:section name="Problems with Simple Benchmarker" id="{54EC8F3F-C9C5-4BF0-9A4C-6855913B6510}">
          <p14:sldIdLst>
            <p14:sldId id="290"/>
            <p14:sldId id="257"/>
            <p14:sldId id="296"/>
            <p14:sldId id="298"/>
            <p14:sldId id="297"/>
            <p14:sldId id="299"/>
            <p14:sldId id="300"/>
            <p14:sldId id="289"/>
          </p14:sldIdLst>
        </p14:section>
        <p14:section name="Enter JMH" id="{219490BD-C089-4E33-91A4-93270E81F146}">
          <p14:sldIdLst>
            <p14:sldId id="258"/>
            <p14:sldId id="262"/>
            <p14:sldId id="259"/>
            <p14:sldId id="263"/>
            <p14:sldId id="301"/>
            <p14:sldId id="311"/>
            <p14:sldId id="260"/>
            <p14:sldId id="270"/>
            <p14:sldId id="267"/>
            <p14:sldId id="268"/>
          </p14:sldIdLst>
        </p14:section>
        <p14:section name="Deeper Into JMH" id="{F88E8084-7C91-450E-A9AB-479A1CB3F858}">
          <p14:sldIdLst>
            <p14:sldId id="266"/>
            <p14:sldId id="306"/>
            <p14:sldId id="272"/>
            <p14:sldId id="281"/>
            <p14:sldId id="307"/>
            <p14:sldId id="274"/>
            <p14:sldId id="275"/>
            <p14:sldId id="271"/>
            <p14:sldId id="285"/>
            <p14:sldId id="308"/>
            <p14:sldId id="302"/>
            <p14:sldId id="286"/>
            <p14:sldId id="309"/>
            <p14:sldId id="284"/>
          </p14:sldIdLst>
        </p14:section>
        <p14:section name="More Interesting Demo" id="{0335DD3A-2785-4FD4-AF9F-B6509F303CCF}">
          <p14:sldIdLst>
            <p14:sldId id="312"/>
          </p14:sldIdLst>
        </p14:section>
        <p14:section name="Conclusion" id="{CF0A7257-182A-49EC-83B1-55A727F6C673}">
          <p14:sldIdLst>
            <p14:sldId id="305"/>
            <p14:sldId id="264"/>
            <p14:sldId id="304"/>
            <p14:sldId id="28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5" autoAdjust="0"/>
    <p:restoredTop sz="59960" autoAdjust="0"/>
  </p:normalViewPr>
  <p:slideViewPr>
    <p:cSldViewPr snapToGrid="0">
      <p:cViewPr varScale="1">
        <p:scale>
          <a:sx n="42" d="100"/>
          <a:sy n="42" d="100"/>
        </p:scale>
        <p:origin x="6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67673-45CB-4B97-9BB0-67353AAB1875}" type="doc">
      <dgm:prSet loTypeId="urn:microsoft.com/office/officeart/2005/8/layout/process1" loCatId="process" qsTypeId="urn:microsoft.com/office/officeart/2005/8/quickstyle/simple1" qsCatId="simple" csTypeId="urn:microsoft.com/office/officeart/2005/8/colors/accent1_2" csCatId="accent1" phldr="1"/>
      <dgm:spPr/>
    </dgm:pt>
    <dgm:pt modelId="{B9FFDF9C-8BEA-4632-82A8-6CBBA85CD40F}">
      <dgm:prSet phldrT="[Text]"/>
      <dgm:spPr/>
      <dgm:t>
        <a:bodyPr/>
        <a:lstStyle/>
        <a:p>
          <a:r>
            <a:rPr lang="en-US" dirty="0" smtClean="0"/>
            <a:t>1.</a:t>
          </a:r>
        </a:p>
        <a:p>
          <a:r>
            <a:rPr lang="en-US" dirty="0" smtClean="0"/>
            <a:t>Write code to benchmark	</a:t>
          </a:r>
          <a:endParaRPr lang="en-US" dirty="0"/>
        </a:p>
      </dgm:t>
    </dgm:pt>
    <dgm:pt modelId="{AA6329FA-CF2D-4D93-91FC-B3BCB9B6CE6D}" type="parTrans" cxnId="{7FE7F8FE-7419-498E-B5D1-4EDC4FA9C617}">
      <dgm:prSet/>
      <dgm:spPr/>
      <dgm:t>
        <a:bodyPr/>
        <a:lstStyle/>
        <a:p>
          <a:endParaRPr lang="en-US"/>
        </a:p>
      </dgm:t>
    </dgm:pt>
    <dgm:pt modelId="{8C48DE5A-61CC-405E-AB3D-D64AB5653690}" type="sibTrans" cxnId="{7FE7F8FE-7419-498E-B5D1-4EDC4FA9C617}">
      <dgm:prSet/>
      <dgm:spPr/>
      <dgm:t>
        <a:bodyPr/>
        <a:lstStyle/>
        <a:p>
          <a:endParaRPr lang="en-US"/>
        </a:p>
      </dgm:t>
    </dgm:pt>
    <dgm:pt modelId="{543DDDB9-315C-4EAB-B5FD-846F2A3E803E}">
      <dgm:prSet phldrT="[Text]"/>
      <dgm:spPr/>
      <dgm:t>
        <a:bodyPr/>
        <a:lstStyle/>
        <a:p>
          <a:r>
            <a:rPr lang="en-US" dirty="0" smtClean="0"/>
            <a:t>3.</a:t>
          </a:r>
        </a:p>
        <a:p>
          <a:r>
            <a:rPr lang="en-US" dirty="0" smtClean="0"/>
            <a:t>Generate JMH benchmarking harness code</a:t>
          </a:r>
          <a:endParaRPr lang="en-US" dirty="0"/>
        </a:p>
      </dgm:t>
    </dgm:pt>
    <dgm:pt modelId="{AA2B6577-DEC5-44CF-994E-F2373AC78C20}" type="parTrans" cxnId="{BDF97592-A97E-4379-88D6-5C5D5C09939E}">
      <dgm:prSet/>
      <dgm:spPr/>
      <dgm:t>
        <a:bodyPr/>
        <a:lstStyle/>
        <a:p>
          <a:endParaRPr lang="en-US"/>
        </a:p>
      </dgm:t>
    </dgm:pt>
    <dgm:pt modelId="{8BADF7E0-8CC4-4468-9DC0-F7170C6B054A}" type="sibTrans" cxnId="{BDF97592-A97E-4379-88D6-5C5D5C09939E}">
      <dgm:prSet/>
      <dgm:spPr/>
      <dgm:t>
        <a:bodyPr/>
        <a:lstStyle/>
        <a:p>
          <a:endParaRPr lang="en-US"/>
        </a:p>
      </dgm:t>
    </dgm:pt>
    <dgm:pt modelId="{C5E58ACF-891B-4082-B4E2-1F23A9AEDBE3}">
      <dgm:prSet phldrT="[Text]"/>
      <dgm:spPr/>
      <dgm:t>
        <a:bodyPr/>
        <a:lstStyle/>
        <a:p>
          <a:r>
            <a:rPr lang="en-US" dirty="0" smtClean="0"/>
            <a:t>4.</a:t>
          </a:r>
        </a:p>
        <a:p>
          <a:r>
            <a:rPr lang="en-US" dirty="0" smtClean="0"/>
            <a:t>Build jar </a:t>
          </a:r>
          <a:r>
            <a:rPr lang="en-US" smtClean="0"/>
            <a:t>containing everything</a:t>
          </a:r>
          <a:endParaRPr lang="en-US" dirty="0"/>
        </a:p>
      </dgm:t>
    </dgm:pt>
    <dgm:pt modelId="{C1618226-0AC0-4F09-9343-6C594912FCBB}" type="parTrans" cxnId="{13113129-6BEF-427B-99A2-EDB2B56A3E85}">
      <dgm:prSet/>
      <dgm:spPr/>
      <dgm:t>
        <a:bodyPr/>
        <a:lstStyle/>
        <a:p>
          <a:endParaRPr lang="en-US"/>
        </a:p>
      </dgm:t>
    </dgm:pt>
    <dgm:pt modelId="{756A85BD-CD41-401A-BFD6-99F5F2415F76}" type="sibTrans" cxnId="{13113129-6BEF-427B-99A2-EDB2B56A3E85}">
      <dgm:prSet/>
      <dgm:spPr/>
      <dgm:t>
        <a:bodyPr/>
        <a:lstStyle/>
        <a:p>
          <a:endParaRPr lang="en-US"/>
        </a:p>
      </dgm:t>
    </dgm:pt>
    <dgm:pt modelId="{A1CB55A9-1FF8-4FC2-8DD7-588C73BDBFF2}">
      <dgm:prSet/>
      <dgm:spPr/>
      <dgm:t>
        <a:bodyPr/>
        <a:lstStyle/>
        <a:p>
          <a:r>
            <a:rPr lang="en-US" dirty="0" smtClean="0"/>
            <a:t>5.</a:t>
          </a:r>
        </a:p>
        <a:p>
          <a:r>
            <a:rPr lang="en-US" dirty="0" smtClean="0"/>
            <a:t>Run it (and wait)</a:t>
          </a:r>
          <a:endParaRPr lang="en-US" dirty="0"/>
        </a:p>
      </dgm:t>
    </dgm:pt>
    <dgm:pt modelId="{DA599E7F-99B2-4532-B414-6CA31729D746}" type="parTrans" cxnId="{07D1FE89-2FB7-4DD0-933D-3EC8FCADCA73}">
      <dgm:prSet/>
      <dgm:spPr/>
      <dgm:t>
        <a:bodyPr/>
        <a:lstStyle/>
        <a:p>
          <a:endParaRPr lang="en-US"/>
        </a:p>
      </dgm:t>
    </dgm:pt>
    <dgm:pt modelId="{34300F60-B71A-40C4-BC3E-B95B70B464E1}" type="sibTrans" cxnId="{07D1FE89-2FB7-4DD0-933D-3EC8FCADCA73}">
      <dgm:prSet/>
      <dgm:spPr/>
      <dgm:t>
        <a:bodyPr/>
        <a:lstStyle/>
        <a:p>
          <a:endParaRPr lang="en-US"/>
        </a:p>
      </dgm:t>
    </dgm:pt>
    <dgm:pt modelId="{D4CC5B8A-2CD2-475F-AF2C-9C0B3FFC8464}">
      <dgm:prSet/>
      <dgm:spPr/>
      <dgm:t>
        <a:bodyPr/>
        <a:lstStyle/>
        <a:p>
          <a:r>
            <a:rPr lang="en-US" dirty="0" smtClean="0"/>
            <a:t>2.</a:t>
          </a:r>
        </a:p>
        <a:p>
          <a:r>
            <a:rPr lang="en-US" dirty="0" smtClean="0"/>
            <a:t>Annotate it with JMH annotations</a:t>
          </a:r>
          <a:endParaRPr lang="en-US" dirty="0"/>
        </a:p>
      </dgm:t>
    </dgm:pt>
    <dgm:pt modelId="{7CDD1DBB-A34C-4D8E-B3E4-A85A839F735A}" type="parTrans" cxnId="{4912F693-3A53-4B70-934A-D882BE3E76D4}">
      <dgm:prSet/>
      <dgm:spPr/>
      <dgm:t>
        <a:bodyPr/>
        <a:lstStyle/>
        <a:p>
          <a:endParaRPr lang="en-US"/>
        </a:p>
      </dgm:t>
    </dgm:pt>
    <dgm:pt modelId="{BDC843A5-B498-49D7-B173-D719869F73BD}" type="sibTrans" cxnId="{4912F693-3A53-4B70-934A-D882BE3E76D4}">
      <dgm:prSet/>
      <dgm:spPr/>
      <dgm:t>
        <a:bodyPr/>
        <a:lstStyle/>
        <a:p>
          <a:endParaRPr lang="en-US"/>
        </a:p>
      </dgm:t>
    </dgm:pt>
    <dgm:pt modelId="{AE006C96-2839-4937-8116-ACD271B4CE3E}" type="pres">
      <dgm:prSet presAssocID="{FD267673-45CB-4B97-9BB0-67353AAB1875}" presName="Name0" presStyleCnt="0">
        <dgm:presLayoutVars>
          <dgm:dir/>
          <dgm:resizeHandles val="exact"/>
        </dgm:presLayoutVars>
      </dgm:prSet>
      <dgm:spPr/>
    </dgm:pt>
    <dgm:pt modelId="{8E921499-E7DB-4A29-B76B-31E36C9D1068}" type="pres">
      <dgm:prSet presAssocID="{B9FFDF9C-8BEA-4632-82A8-6CBBA85CD40F}" presName="node" presStyleLbl="node1" presStyleIdx="0" presStyleCnt="5" custScaleY="211642">
        <dgm:presLayoutVars>
          <dgm:bulletEnabled val="1"/>
        </dgm:presLayoutVars>
      </dgm:prSet>
      <dgm:spPr/>
      <dgm:t>
        <a:bodyPr/>
        <a:lstStyle/>
        <a:p>
          <a:endParaRPr lang="en-US"/>
        </a:p>
      </dgm:t>
    </dgm:pt>
    <dgm:pt modelId="{7D819400-5355-4539-B950-53A42EC07EB6}" type="pres">
      <dgm:prSet presAssocID="{8C48DE5A-61CC-405E-AB3D-D64AB5653690}" presName="sibTrans" presStyleLbl="sibTrans2D1" presStyleIdx="0" presStyleCnt="4"/>
      <dgm:spPr/>
      <dgm:t>
        <a:bodyPr/>
        <a:lstStyle/>
        <a:p>
          <a:endParaRPr lang="en-US"/>
        </a:p>
      </dgm:t>
    </dgm:pt>
    <dgm:pt modelId="{FF6E1D5A-7B98-48CD-898F-BF8060C561BC}" type="pres">
      <dgm:prSet presAssocID="{8C48DE5A-61CC-405E-AB3D-D64AB5653690}" presName="connectorText" presStyleLbl="sibTrans2D1" presStyleIdx="0" presStyleCnt="4"/>
      <dgm:spPr/>
      <dgm:t>
        <a:bodyPr/>
        <a:lstStyle/>
        <a:p>
          <a:endParaRPr lang="en-US"/>
        </a:p>
      </dgm:t>
    </dgm:pt>
    <dgm:pt modelId="{1F714991-F16A-4900-9C97-FF3C7CEDE68A}" type="pres">
      <dgm:prSet presAssocID="{D4CC5B8A-2CD2-475F-AF2C-9C0B3FFC8464}" presName="node" presStyleLbl="node1" presStyleIdx="1" presStyleCnt="5" custScaleY="211642">
        <dgm:presLayoutVars>
          <dgm:bulletEnabled val="1"/>
        </dgm:presLayoutVars>
      </dgm:prSet>
      <dgm:spPr/>
      <dgm:t>
        <a:bodyPr/>
        <a:lstStyle/>
        <a:p>
          <a:endParaRPr lang="en-US"/>
        </a:p>
      </dgm:t>
    </dgm:pt>
    <dgm:pt modelId="{12985A18-B352-43F9-A1D0-0B76E5BFB324}" type="pres">
      <dgm:prSet presAssocID="{BDC843A5-B498-49D7-B173-D719869F73BD}" presName="sibTrans" presStyleLbl="sibTrans2D1" presStyleIdx="1" presStyleCnt="4"/>
      <dgm:spPr/>
      <dgm:t>
        <a:bodyPr/>
        <a:lstStyle/>
        <a:p>
          <a:endParaRPr lang="en-US"/>
        </a:p>
      </dgm:t>
    </dgm:pt>
    <dgm:pt modelId="{6D9CCFAE-547E-4F33-8FBE-8408FEC3A0F8}" type="pres">
      <dgm:prSet presAssocID="{BDC843A5-B498-49D7-B173-D719869F73BD}" presName="connectorText" presStyleLbl="sibTrans2D1" presStyleIdx="1" presStyleCnt="4"/>
      <dgm:spPr/>
      <dgm:t>
        <a:bodyPr/>
        <a:lstStyle/>
        <a:p>
          <a:endParaRPr lang="en-US"/>
        </a:p>
      </dgm:t>
    </dgm:pt>
    <dgm:pt modelId="{85BA8AF4-796D-4F62-9CC8-FDCB292F050A}" type="pres">
      <dgm:prSet presAssocID="{543DDDB9-315C-4EAB-B5FD-846F2A3E803E}" presName="node" presStyleLbl="node1" presStyleIdx="2" presStyleCnt="5" custScaleY="211642">
        <dgm:presLayoutVars>
          <dgm:bulletEnabled val="1"/>
        </dgm:presLayoutVars>
      </dgm:prSet>
      <dgm:spPr/>
      <dgm:t>
        <a:bodyPr/>
        <a:lstStyle/>
        <a:p>
          <a:endParaRPr lang="en-US"/>
        </a:p>
      </dgm:t>
    </dgm:pt>
    <dgm:pt modelId="{4650AD4C-020C-490E-B36E-C52E79424EC9}" type="pres">
      <dgm:prSet presAssocID="{8BADF7E0-8CC4-4468-9DC0-F7170C6B054A}" presName="sibTrans" presStyleLbl="sibTrans2D1" presStyleIdx="2" presStyleCnt="4"/>
      <dgm:spPr/>
      <dgm:t>
        <a:bodyPr/>
        <a:lstStyle/>
        <a:p>
          <a:endParaRPr lang="en-US"/>
        </a:p>
      </dgm:t>
    </dgm:pt>
    <dgm:pt modelId="{FAFA88BC-13BD-4F56-8004-21FFE998D934}" type="pres">
      <dgm:prSet presAssocID="{8BADF7E0-8CC4-4468-9DC0-F7170C6B054A}" presName="connectorText" presStyleLbl="sibTrans2D1" presStyleIdx="2" presStyleCnt="4"/>
      <dgm:spPr/>
      <dgm:t>
        <a:bodyPr/>
        <a:lstStyle/>
        <a:p>
          <a:endParaRPr lang="en-US"/>
        </a:p>
      </dgm:t>
    </dgm:pt>
    <dgm:pt modelId="{33F89692-EC9B-471F-820C-28011EA7CA4C}" type="pres">
      <dgm:prSet presAssocID="{C5E58ACF-891B-4082-B4E2-1F23A9AEDBE3}" presName="node" presStyleLbl="node1" presStyleIdx="3" presStyleCnt="5" custScaleY="211642">
        <dgm:presLayoutVars>
          <dgm:bulletEnabled val="1"/>
        </dgm:presLayoutVars>
      </dgm:prSet>
      <dgm:spPr/>
      <dgm:t>
        <a:bodyPr/>
        <a:lstStyle/>
        <a:p>
          <a:endParaRPr lang="en-US"/>
        </a:p>
      </dgm:t>
    </dgm:pt>
    <dgm:pt modelId="{F673030C-DE78-47E4-8505-50BB94340D32}" type="pres">
      <dgm:prSet presAssocID="{756A85BD-CD41-401A-BFD6-99F5F2415F76}" presName="sibTrans" presStyleLbl="sibTrans2D1" presStyleIdx="3" presStyleCnt="4"/>
      <dgm:spPr/>
      <dgm:t>
        <a:bodyPr/>
        <a:lstStyle/>
        <a:p>
          <a:endParaRPr lang="en-US"/>
        </a:p>
      </dgm:t>
    </dgm:pt>
    <dgm:pt modelId="{CACC99BF-7176-4F1F-9553-EB6ABD5BAD86}" type="pres">
      <dgm:prSet presAssocID="{756A85BD-CD41-401A-BFD6-99F5F2415F76}" presName="connectorText" presStyleLbl="sibTrans2D1" presStyleIdx="3" presStyleCnt="4"/>
      <dgm:spPr/>
      <dgm:t>
        <a:bodyPr/>
        <a:lstStyle/>
        <a:p>
          <a:endParaRPr lang="en-US"/>
        </a:p>
      </dgm:t>
    </dgm:pt>
    <dgm:pt modelId="{295F800A-36AC-4E63-BB92-AFAF04DA6763}" type="pres">
      <dgm:prSet presAssocID="{A1CB55A9-1FF8-4FC2-8DD7-588C73BDBFF2}" presName="node" presStyleLbl="node1" presStyleIdx="4" presStyleCnt="5" custScaleY="211642">
        <dgm:presLayoutVars>
          <dgm:bulletEnabled val="1"/>
        </dgm:presLayoutVars>
      </dgm:prSet>
      <dgm:spPr/>
      <dgm:t>
        <a:bodyPr/>
        <a:lstStyle/>
        <a:p>
          <a:endParaRPr lang="en-US"/>
        </a:p>
      </dgm:t>
    </dgm:pt>
  </dgm:ptLst>
  <dgm:cxnLst>
    <dgm:cxn modelId="{9B29E549-FC99-42DC-8142-1B03735108E8}" type="presOf" srcId="{8C48DE5A-61CC-405E-AB3D-D64AB5653690}" destId="{7D819400-5355-4539-B950-53A42EC07EB6}" srcOrd="0" destOrd="0" presId="urn:microsoft.com/office/officeart/2005/8/layout/process1"/>
    <dgm:cxn modelId="{4912F693-3A53-4B70-934A-D882BE3E76D4}" srcId="{FD267673-45CB-4B97-9BB0-67353AAB1875}" destId="{D4CC5B8A-2CD2-475F-AF2C-9C0B3FFC8464}" srcOrd="1" destOrd="0" parTransId="{7CDD1DBB-A34C-4D8E-B3E4-A85A839F735A}" sibTransId="{BDC843A5-B498-49D7-B173-D719869F73BD}"/>
    <dgm:cxn modelId="{29B57492-4449-4EA7-836D-4D6C7B4C6523}" type="presOf" srcId="{8BADF7E0-8CC4-4468-9DC0-F7170C6B054A}" destId="{FAFA88BC-13BD-4F56-8004-21FFE998D934}" srcOrd="1" destOrd="0" presId="urn:microsoft.com/office/officeart/2005/8/layout/process1"/>
    <dgm:cxn modelId="{7FE7F8FE-7419-498E-B5D1-4EDC4FA9C617}" srcId="{FD267673-45CB-4B97-9BB0-67353AAB1875}" destId="{B9FFDF9C-8BEA-4632-82A8-6CBBA85CD40F}" srcOrd="0" destOrd="0" parTransId="{AA6329FA-CF2D-4D93-91FC-B3BCB9B6CE6D}" sibTransId="{8C48DE5A-61CC-405E-AB3D-D64AB5653690}"/>
    <dgm:cxn modelId="{B09787E5-580A-40B2-AE15-31F92ED36500}" type="presOf" srcId="{A1CB55A9-1FF8-4FC2-8DD7-588C73BDBFF2}" destId="{295F800A-36AC-4E63-BB92-AFAF04DA6763}" srcOrd="0" destOrd="0" presId="urn:microsoft.com/office/officeart/2005/8/layout/process1"/>
    <dgm:cxn modelId="{741C4BFE-A168-4659-B019-50DB0FAB5924}" type="presOf" srcId="{756A85BD-CD41-401A-BFD6-99F5F2415F76}" destId="{F673030C-DE78-47E4-8505-50BB94340D32}" srcOrd="0" destOrd="0" presId="urn:microsoft.com/office/officeart/2005/8/layout/process1"/>
    <dgm:cxn modelId="{626A600E-5DE5-4FE9-BFF8-50DE9FEEFEAA}" type="presOf" srcId="{8BADF7E0-8CC4-4468-9DC0-F7170C6B054A}" destId="{4650AD4C-020C-490E-B36E-C52E79424EC9}" srcOrd="0" destOrd="0" presId="urn:microsoft.com/office/officeart/2005/8/layout/process1"/>
    <dgm:cxn modelId="{07D1FE89-2FB7-4DD0-933D-3EC8FCADCA73}" srcId="{FD267673-45CB-4B97-9BB0-67353AAB1875}" destId="{A1CB55A9-1FF8-4FC2-8DD7-588C73BDBFF2}" srcOrd="4" destOrd="0" parTransId="{DA599E7F-99B2-4532-B414-6CA31729D746}" sibTransId="{34300F60-B71A-40C4-BC3E-B95B70B464E1}"/>
    <dgm:cxn modelId="{BE6F56F0-77D6-485F-AF74-9E3FFA61067D}" type="presOf" srcId="{BDC843A5-B498-49D7-B173-D719869F73BD}" destId="{6D9CCFAE-547E-4F33-8FBE-8408FEC3A0F8}" srcOrd="1" destOrd="0" presId="urn:microsoft.com/office/officeart/2005/8/layout/process1"/>
    <dgm:cxn modelId="{BBAC3856-9B99-4EA7-88D0-B932FA5DA240}" type="presOf" srcId="{756A85BD-CD41-401A-BFD6-99F5F2415F76}" destId="{CACC99BF-7176-4F1F-9553-EB6ABD5BAD86}" srcOrd="1" destOrd="0" presId="urn:microsoft.com/office/officeart/2005/8/layout/process1"/>
    <dgm:cxn modelId="{13113129-6BEF-427B-99A2-EDB2B56A3E85}" srcId="{FD267673-45CB-4B97-9BB0-67353AAB1875}" destId="{C5E58ACF-891B-4082-B4E2-1F23A9AEDBE3}" srcOrd="3" destOrd="0" parTransId="{C1618226-0AC0-4F09-9343-6C594912FCBB}" sibTransId="{756A85BD-CD41-401A-BFD6-99F5F2415F76}"/>
    <dgm:cxn modelId="{CB1D1B5C-23DA-49A7-B441-5DE7D8BD2E54}" type="presOf" srcId="{BDC843A5-B498-49D7-B173-D719869F73BD}" destId="{12985A18-B352-43F9-A1D0-0B76E5BFB324}" srcOrd="0" destOrd="0" presId="urn:microsoft.com/office/officeart/2005/8/layout/process1"/>
    <dgm:cxn modelId="{828078CD-7899-4A59-A356-0D65129D7F50}" type="presOf" srcId="{B9FFDF9C-8BEA-4632-82A8-6CBBA85CD40F}" destId="{8E921499-E7DB-4A29-B76B-31E36C9D1068}" srcOrd="0" destOrd="0" presId="urn:microsoft.com/office/officeart/2005/8/layout/process1"/>
    <dgm:cxn modelId="{C74A50CE-FB5A-4428-B153-9C578D65F80D}" type="presOf" srcId="{C5E58ACF-891B-4082-B4E2-1F23A9AEDBE3}" destId="{33F89692-EC9B-471F-820C-28011EA7CA4C}" srcOrd="0" destOrd="0" presId="urn:microsoft.com/office/officeart/2005/8/layout/process1"/>
    <dgm:cxn modelId="{697479B9-B032-4BAE-A6AD-4DDA25C966C1}" type="presOf" srcId="{FD267673-45CB-4B97-9BB0-67353AAB1875}" destId="{AE006C96-2839-4937-8116-ACD271B4CE3E}" srcOrd="0" destOrd="0" presId="urn:microsoft.com/office/officeart/2005/8/layout/process1"/>
    <dgm:cxn modelId="{BDF97592-A97E-4379-88D6-5C5D5C09939E}" srcId="{FD267673-45CB-4B97-9BB0-67353AAB1875}" destId="{543DDDB9-315C-4EAB-B5FD-846F2A3E803E}" srcOrd="2" destOrd="0" parTransId="{AA2B6577-DEC5-44CF-994E-F2373AC78C20}" sibTransId="{8BADF7E0-8CC4-4468-9DC0-F7170C6B054A}"/>
    <dgm:cxn modelId="{14C5D50C-66AB-4CAC-B9E3-D7D60D1EF509}" type="presOf" srcId="{543DDDB9-315C-4EAB-B5FD-846F2A3E803E}" destId="{85BA8AF4-796D-4F62-9CC8-FDCB292F050A}" srcOrd="0" destOrd="0" presId="urn:microsoft.com/office/officeart/2005/8/layout/process1"/>
    <dgm:cxn modelId="{5AC21195-FA61-48A9-BB86-DB8332075316}" type="presOf" srcId="{D4CC5B8A-2CD2-475F-AF2C-9C0B3FFC8464}" destId="{1F714991-F16A-4900-9C97-FF3C7CEDE68A}" srcOrd="0" destOrd="0" presId="urn:microsoft.com/office/officeart/2005/8/layout/process1"/>
    <dgm:cxn modelId="{5CE8CF06-E56D-4838-87DD-ADC74EBA8DCD}" type="presOf" srcId="{8C48DE5A-61CC-405E-AB3D-D64AB5653690}" destId="{FF6E1D5A-7B98-48CD-898F-BF8060C561BC}" srcOrd="1" destOrd="0" presId="urn:microsoft.com/office/officeart/2005/8/layout/process1"/>
    <dgm:cxn modelId="{FB4ECB12-6A54-432F-A285-2AF21D384CAB}" type="presParOf" srcId="{AE006C96-2839-4937-8116-ACD271B4CE3E}" destId="{8E921499-E7DB-4A29-B76B-31E36C9D1068}" srcOrd="0" destOrd="0" presId="urn:microsoft.com/office/officeart/2005/8/layout/process1"/>
    <dgm:cxn modelId="{E9B6850C-A216-42D2-A58E-1BDCC1AFBDE3}" type="presParOf" srcId="{AE006C96-2839-4937-8116-ACD271B4CE3E}" destId="{7D819400-5355-4539-B950-53A42EC07EB6}" srcOrd="1" destOrd="0" presId="urn:microsoft.com/office/officeart/2005/8/layout/process1"/>
    <dgm:cxn modelId="{2FE800DF-C2A6-47E9-B341-3B1014EC6B92}" type="presParOf" srcId="{7D819400-5355-4539-B950-53A42EC07EB6}" destId="{FF6E1D5A-7B98-48CD-898F-BF8060C561BC}" srcOrd="0" destOrd="0" presId="urn:microsoft.com/office/officeart/2005/8/layout/process1"/>
    <dgm:cxn modelId="{44D4816F-4A60-4BDE-8923-EA6956C5DD0D}" type="presParOf" srcId="{AE006C96-2839-4937-8116-ACD271B4CE3E}" destId="{1F714991-F16A-4900-9C97-FF3C7CEDE68A}" srcOrd="2" destOrd="0" presId="urn:microsoft.com/office/officeart/2005/8/layout/process1"/>
    <dgm:cxn modelId="{B3B10C06-C16B-4776-AC99-5186E9004013}" type="presParOf" srcId="{AE006C96-2839-4937-8116-ACD271B4CE3E}" destId="{12985A18-B352-43F9-A1D0-0B76E5BFB324}" srcOrd="3" destOrd="0" presId="urn:microsoft.com/office/officeart/2005/8/layout/process1"/>
    <dgm:cxn modelId="{3A2F21E3-7D70-45C4-B9E8-0177CADA3DCE}" type="presParOf" srcId="{12985A18-B352-43F9-A1D0-0B76E5BFB324}" destId="{6D9CCFAE-547E-4F33-8FBE-8408FEC3A0F8}" srcOrd="0" destOrd="0" presId="urn:microsoft.com/office/officeart/2005/8/layout/process1"/>
    <dgm:cxn modelId="{B1EA73D1-EFD6-40A0-8076-EEB78293195A}" type="presParOf" srcId="{AE006C96-2839-4937-8116-ACD271B4CE3E}" destId="{85BA8AF4-796D-4F62-9CC8-FDCB292F050A}" srcOrd="4" destOrd="0" presId="urn:microsoft.com/office/officeart/2005/8/layout/process1"/>
    <dgm:cxn modelId="{97E877C7-9E4B-4C02-B168-7C0D9DCAEEE6}" type="presParOf" srcId="{AE006C96-2839-4937-8116-ACD271B4CE3E}" destId="{4650AD4C-020C-490E-B36E-C52E79424EC9}" srcOrd="5" destOrd="0" presId="urn:microsoft.com/office/officeart/2005/8/layout/process1"/>
    <dgm:cxn modelId="{EA125D18-CF74-4DBD-A515-CB2283C4B975}" type="presParOf" srcId="{4650AD4C-020C-490E-B36E-C52E79424EC9}" destId="{FAFA88BC-13BD-4F56-8004-21FFE998D934}" srcOrd="0" destOrd="0" presId="urn:microsoft.com/office/officeart/2005/8/layout/process1"/>
    <dgm:cxn modelId="{8D5174AC-0972-41D0-899C-31E58949D629}" type="presParOf" srcId="{AE006C96-2839-4937-8116-ACD271B4CE3E}" destId="{33F89692-EC9B-471F-820C-28011EA7CA4C}" srcOrd="6" destOrd="0" presId="urn:microsoft.com/office/officeart/2005/8/layout/process1"/>
    <dgm:cxn modelId="{AE8D3049-F451-4A3E-BDC6-A909F0BDFF65}" type="presParOf" srcId="{AE006C96-2839-4937-8116-ACD271B4CE3E}" destId="{F673030C-DE78-47E4-8505-50BB94340D32}" srcOrd="7" destOrd="0" presId="urn:microsoft.com/office/officeart/2005/8/layout/process1"/>
    <dgm:cxn modelId="{397BD146-5A35-4FC7-BDEC-FFBA59914845}" type="presParOf" srcId="{F673030C-DE78-47E4-8505-50BB94340D32}" destId="{CACC99BF-7176-4F1F-9553-EB6ABD5BAD86}" srcOrd="0" destOrd="0" presId="urn:microsoft.com/office/officeart/2005/8/layout/process1"/>
    <dgm:cxn modelId="{30773401-FE98-439E-A09A-42F4D4724A63}" type="presParOf" srcId="{AE006C96-2839-4937-8116-ACD271B4CE3E}" destId="{295F800A-36AC-4E63-BB92-AFAF04DA676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1499-E7DB-4A29-B76B-31E36C9D1068}">
      <dsp:nvSpPr>
        <dsp:cNvPr id="0" name=""/>
        <dsp:cNvSpPr/>
      </dsp:nvSpPr>
      <dsp:spPr>
        <a:xfrm>
          <a:off x="5134"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p>
        <a:p>
          <a:pPr lvl="0" algn="ctr" defTabSz="800100">
            <a:lnSpc>
              <a:spcPct val="90000"/>
            </a:lnSpc>
            <a:spcBef>
              <a:spcPct val="0"/>
            </a:spcBef>
            <a:spcAft>
              <a:spcPct val="35000"/>
            </a:spcAft>
          </a:pPr>
          <a:r>
            <a:rPr lang="en-US" sz="1800" kern="1200" dirty="0" smtClean="0"/>
            <a:t>Write code to benchmark	</a:t>
          </a:r>
          <a:endParaRPr lang="en-US" sz="1800" kern="1200" dirty="0"/>
        </a:p>
      </dsp:txBody>
      <dsp:txXfrm>
        <a:off x="51754" y="785310"/>
        <a:ext cx="1498476" cy="2780717"/>
      </dsp:txXfrm>
    </dsp:sp>
    <dsp:sp modelId="{7D819400-5355-4539-B950-53A42EC07EB6}">
      <dsp:nvSpPr>
        <dsp:cNvPr id="0" name=""/>
        <dsp:cNvSpPr/>
      </dsp:nvSpPr>
      <dsp:spPr>
        <a:xfrm>
          <a:off x="175602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56023" y="2057245"/>
        <a:ext cx="236210" cy="236847"/>
      </dsp:txXfrm>
    </dsp:sp>
    <dsp:sp modelId="{1F714991-F16A-4900-9C97-FF3C7CEDE68A}">
      <dsp:nvSpPr>
        <dsp:cNvPr id="0" name=""/>
        <dsp:cNvSpPr/>
      </dsp:nvSpPr>
      <dsp:spPr>
        <a:xfrm>
          <a:off x="223353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2.</a:t>
          </a:r>
        </a:p>
        <a:p>
          <a:pPr lvl="0" algn="ctr" defTabSz="800100">
            <a:lnSpc>
              <a:spcPct val="90000"/>
            </a:lnSpc>
            <a:spcBef>
              <a:spcPct val="0"/>
            </a:spcBef>
            <a:spcAft>
              <a:spcPct val="35000"/>
            </a:spcAft>
          </a:pPr>
          <a:r>
            <a:rPr lang="en-US" sz="1800" kern="1200" dirty="0" smtClean="0"/>
            <a:t>Annotate it with JMH annotations</a:t>
          </a:r>
          <a:endParaRPr lang="en-US" sz="1800" kern="1200" dirty="0"/>
        </a:p>
      </dsp:txBody>
      <dsp:txXfrm>
        <a:off x="2280158" y="785310"/>
        <a:ext cx="1498476" cy="2780717"/>
      </dsp:txXfrm>
    </dsp:sp>
    <dsp:sp modelId="{12985A18-B352-43F9-A1D0-0B76E5BFB324}">
      <dsp:nvSpPr>
        <dsp:cNvPr id="0" name=""/>
        <dsp:cNvSpPr/>
      </dsp:nvSpPr>
      <dsp:spPr>
        <a:xfrm>
          <a:off x="3984426"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84426" y="2057245"/>
        <a:ext cx="236210" cy="236847"/>
      </dsp:txXfrm>
    </dsp:sp>
    <dsp:sp modelId="{85BA8AF4-796D-4F62-9CC8-FDCB292F050A}">
      <dsp:nvSpPr>
        <dsp:cNvPr id="0" name=""/>
        <dsp:cNvSpPr/>
      </dsp:nvSpPr>
      <dsp:spPr>
        <a:xfrm>
          <a:off x="4461941"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a:t>
          </a:r>
        </a:p>
        <a:p>
          <a:pPr lvl="0" algn="ctr" defTabSz="800100">
            <a:lnSpc>
              <a:spcPct val="90000"/>
            </a:lnSpc>
            <a:spcBef>
              <a:spcPct val="0"/>
            </a:spcBef>
            <a:spcAft>
              <a:spcPct val="35000"/>
            </a:spcAft>
          </a:pPr>
          <a:r>
            <a:rPr lang="en-US" sz="1800" kern="1200" dirty="0" smtClean="0"/>
            <a:t>Generate JMH benchmarking harness code</a:t>
          </a:r>
          <a:endParaRPr lang="en-US" sz="1800" kern="1200" dirty="0"/>
        </a:p>
      </dsp:txBody>
      <dsp:txXfrm>
        <a:off x="4508561" y="785310"/>
        <a:ext cx="1498476" cy="2780717"/>
      </dsp:txXfrm>
    </dsp:sp>
    <dsp:sp modelId="{4650AD4C-020C-490E-B36E-C52E79424EC9}">
      <dsp:nvSpPr>
        <dsp:cNvPr id="0" name=""/>
        <dsp:cNvSpPr/>
      </dsp:nvSpPr>
      <dsp:spPr>
        <a:xfrm>
          <a:off x="6212830"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12830" y="2057245"/>
        <a:ext cx="236210" cy="236847"/>
      </dsp:txXfrm>
    </dsp:sp>
    <dsp:sp modelId="{33F89692-EC9B-471F-820C-28011EA7CA4C}">
      <dsp:nvSpPr>
        <dsp:cNvPr id="0" name=""/>
        <dsp:cNvSpPr/>
      </dsp:nvSpPr>
      <dsp:spPr>
        <a:xfrm>
          <a:off x="6690345"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4.</a:t>
          </a:r>
        </a:p>
        <a:p>
          <a:pPr lvl="0" algn="ctr" defTabSz="800100">
            <a:lnSpc>
              <a:spcPct val="90000"/>
            </a:lnSpc>
            <a:spcBef>
              <a:spcPct val="0"/>
            </a:spcBef>
            <a:spcAft>
              <a:spcPct val="35000"/>
            </a:spcAft>
          </a:pPr>
          <a:r>
            <a:rPr lang="en-US" sz="1800" kern="1200" dirty="0" smtClean="0"/>
            <a:t>Build jar </a:t>
          </a:r>
          <a:r>
            <a:rPr lang="en-US" sz="1800" kern="1200" smtClean="0"/>
            <a:t>containing everything</a:t>
          </a:r>
          <a:endParaRPr lang="en-US" sz="1800" kern="1200" dirty="0"/>
        </a:p>
      </dsp:txBody>
      <dsp:txXfrm>
        <a:off x="6736965" y="785310"/>
        <a:ext cx="1498476" cy="2780717"/>
      </dsp:txXfrm>
    </dsp:sp>
    <dsp:sp modelId="{F673030C-DE78-47E4-8505-50BB94340D32}">
      <dsp:nvSpPr>
        <dsp:cNvPr id="0" name=""/>
        <dsp:cNvSpPr/>
      </dsp:nvSpPr>
      <dsp:spPr>
        <a:xfrm>
          <a:off x="844123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41233" y="2057245"/>
        <a:ext cx="236210" cy="236847"/>
      </dsp:txXfrm>
    </dsp:sp>
    <dsp:sp modelId="{295F800A-36AC-4E63-BB92-AFAF04DA6763}">
      <dsp:nvSpPr>
        <dsp:cNvPr id="0" name=""/>
        <dsp:cNvSpPr/>
      </dsp:nvSpPr>
      <dsp:spPr>
        <a:xfrm>
          <a:off x="891874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5.</a:t>
          </a:r>
        </a:p>
        <a:p>
          <a:pPr lvl="0" algn="ctr" defTabSz="800100">
            <a:lnSpc>
              <a:spcPct val="90000"/>
            </a:lnSpc>
            <a:spcBef>
              <a:spcPct val="0"/>
            </a:spcBef>
            <a:spcAft>
              <a:spcPct val="35000"/>
            </a:spcAft>
          </a:pPr>
          <a:r>
            <a:rPr lang="en-US" sz="1800" kern="1200" dirty="0" smtClean="0"/>
            <a:t>Run it (and wait)</a:t>
          </a:r>
          <a:endParaRPr lang="en-US" sz="1800" kern="1200" dirty="0"/>
        </a:p>
      </dsp:txBody>
      <dsp:txXfrm>
        <a:off x="8965368" y="785310"/>
        <a:ext cx="1498476" cy="27807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tant_fold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eclipse-javadoc:%E2%98%82=JMH-Runner%2FC:%5C%2FUsers%5C%2Fttresans%5C%2F.gradle%5C%2Fcaches%5C%2Fmodules-2%5C%2Ffiles-2.1%5C%2Forg.openjdk.jmh%5C%2Fjmh-core%5C%2F1.11.2%5C%2Ff4f8cd9874f5cdbc272b715a381c57e65f67ddf2%5C%2Fjmh-core-1.11.2.jar%3Corg.openjdk.jmh.annotations(Benchmark.class%E2%98%83Benchmark%E2%98%82Benchmar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ava.sun.com/javase/6/docs/api/java/lang/System.html#nanoTim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docs.oracle.com/javase/7/docs/technotes/tools/solaris/java.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zulsystems.com/blog/cliff/2010-07-16-tiered-compi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racle.com/technetwork/java/javase/tech/vmoptions-jsp-140102.html#PerformanceTu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oracle.com/javase/7/docs/technotes/tools/solaris/java.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  This tool is probably the *BEST POSSIBLE WAY* at the present time to answer questions like are these lines of Java code faster than these other lines.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or the complex and cryptic internal workings of the JVM.  But I know enough to be dangerous and you can too.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the JIT determine whether to call the add method on </a:t>
            </a:r>
            <a:r>
              <a:rPr lang="en-US" baseline="0" dirty="0" err="1" smtClean="0"/>
              <a:t>ArrayList</a:t>
            </a:r>
            <a:r>
              <a:rPr lang="en-US" baseline="0" dirty="0" smtClean="0"/>
              <a:t>, </a:t>
            </a:r>
            <a:r>
              <a:rPr lang="en-US" baseline="0" dirty="0" err="1" smtClean="0"/>
              <a:t>HashSet</a:t>
            </a:r>
            <a:r>
              <a:rPr lang="en-US" baseline="0" dirty="0" smtClean="0"/>
              <a:t> or </a:t>
            </a:r>
            <a:r>
              <a:rPr lang="en-US" baseline="0" dirty="0" err="1" smtClean="0"/>
              <a:t>TreeMap</a:t>
            </a:r>
            <a:r>
              <a:rPr lang="en-US" baseline="0" dirty="0" smtClean="0"/>
              <a:t>?  Maybe the only class you’ve imported and loaded is </a:t>
            </a:r>
            <a:r>
              <a:rPr lang="en-US" baseline="0" dirty="0" err="1" smtClean="0"/>
              <a:t>ArrayList</a:t>
            </a:r>
            <a:r>
              <a:rPr lang="en-US" baseline="0" dirty="0" smtClean="0"/>
              <a:t> = then add will only ever run </a:t>
            </a:r>
            <a:r>
              <a:rPr lang="en-US" baseline="0" dirty="0" err="1" smtClean="0"/>
              <a:t>ArrayLists’s</a:t>
            </a:r>
            <a:r>
              <a:rPr lang="en-US" baseline="0" dirty="0" smtClean="0"/>
              <a:t> add method, even though when calling add, the JIT can’t predict what type of instance names will actually refer to.</a:t>
            </a:r>
          </a:p>
          <a:p>
            <a:endParaRPr lang="en-US" baseline="0" dirty="0" smtClean="0"/>
          </a:p>
          <a:p>
            <a:r>
              <a:rPr lang="en-US" baseline="0" dirty="0" smtClean="0"/>
              <a:t>Probably the most arcane, but also the most difficult to predict and control – might depend upon what classes are loaded at runtime and whether alternate implementations are ever actually called…</a:t>
            </a:r>
            <a:endParaRPr lang="en-US" dirty="0" smtClean="0"/>
          </a:p>
          <a:p>
            <a:endParaRPr lang="en-US" dirty="0" smtClean="0"/>
          </a:p>
          <a:p>
            <a:r>
              <a:rPr lang="en-US" dirty="0" smtClean="0"/>
              <a:t>Methods are by default virtual (</a:t>
            </a:r>
            <a:r>
              <a:rPr lang="en-US" dirty="0" err="1" smtClean="0"/>
              <a:t>overridable</a:t>
            </a:r>
            <a:r>
              <a:rPr lang="en-US" dirty="0" smtClean="0"/>
              <a:t>) in Java it has to lookup the correct method in a table, called a </a:t>
            </a:r>
            <a:r>
              <a:rPr lang="en-US" dirty="0" err="1" smtClean="0"/>
              <a:t>vtable</a:t>
            </a:r>
            <a:r>
              <a:rPr lang="en-US" dirty="0" smtClean="0"/>
              <a:t>, for every invocation. This is pretty slow, so optimizing compilers are always trying to reduce the lookup costs involved. One approach we mentioned earlier is </a:t>
            </a:r>
            <a:r>
              <a:rPr lang="en-US" dirty="0" err="1" smtClean="0"/>
              <a:t>inlining</a:t>
            </a:r>
            <a:r>
              <a:rPr lang="en-US" dirty="0" smtClean="0"/>
              <a:t>, which is great if your compiler can prove that only one method can be called at a given </a:t>
            </a:r>
            <a:r>
              <a:rPr lang="en-US" dirty="0" err="1" smtClean="0"/>
              <a:t>callsite</a:t>
            </a:r>
            <a:r>
              <a:rPr lang="en-US" dirty="0" smtClean="0"/>
              <a:t>. This is called a </a:t>
            </a:r>
            <a:r>
              <a:rPr lang="en-US" b="1" dirty="0" smtClean="0"/>
              <a:t>monomorphic</a:t>
            </a:r>
            <a:r>
              <a:rPr lang="en-US" dirty="0" smtClean="0"/>
              <a:t> </a:t>
            </a:r>
            <a:r>
              <a:rPr lang="en-US" dirty="0" err="1" smtClean="0"/>
              <a:t>callsite</a:t>
            </a:r>
            <a:endParaRPr lang="en-US" dirty="0" smtClean="0"/>
          </a:p>
          <a:p>
            <a:endParaRPr lang="en-US" dirty="0" smtClean="0"/>
          </a:p>
          <a:p>
            <a:r>
              <a:rPr lang="en-US" dirty="0" smtClean="0"/>
              <a:t>The</a:t>
            </a:r>
            <a:r>
              <a:rPr lang="en-US" baseline="0" dirty="0" smtClean="0"/>
              <a:t> key to what the JIT does is that if *DOESN’T* have to *PROVE* monomorphism, it can assume it, and if the code later changes how it behaves, it will reverse its previous optimization.</a:t>
            </a:r>
          </a:p>
          <a:p>
            <a:endParaRPr lang="en-US" baseline="0" dirty="0" smtClean="0"/>
          </a:p>
          <a:p>
            <a:r>
              <a:rPr lang="en-US" dirty="0" smtClean="0"/>
              <a:t>Monomorphic </a:t>
            </a:r>
            <a:r>
              <a:rPr lang="en-US" dirty="0" err="1" smtClean="0"/>
              <a:t>callsites</a:t>
            </a:r>
            <a:r>
              <a:rPr lang="en-US" dirty="0" smtClean="0"/>
              <a:t> aren't the only case we want to </a:t>
            </a:r>
            <a:r>
              <a:rPr lang="en-US" dirty="0" err="1" smtClean="0"/>
              <a:t>optimise</a:t>
            </a:r>
            <a:r>
              <a:rPr lang="en-US" dirty="0" smtClean="0"/>
              <a:t> for though. Many </a:t>
            </a:r>
            <a:r>
              <a:rPr lang="en-US" dirty="0" err="1" smtClean="0"/>
              <a:t>callsites</a:t>
            </a:r>
            <a:r>
              <a:rPr lang="en-US" dirty="0" smtClean="0"/>
              <a:t> are what is termed </a:t>
            </a:r>
            <a:r>
              <a:rPr lang="en-US" b="1" dirty="0" err="1" smtClean="0"/>
              <a:t>bimorphic</a:t>
            </a:r>
            <a:r>
              <a:rPr lang="en-US" dirty="0" smtClean="0"/>
              <a:t> - there are two methods which can be invoked. You can still inline </a:t>
            </a:r>
            <a:r>
              <a:rPr lang="en-US" dirty="0" err="1" smtClean="0"/>
              <a:t>bimorphic</a:t>
            </a:r>
            <a:r>
              <a:rPr lang="en-US" dirty="0" smtClean="0"/>
              <a:t> </a:t>
            </a:r>
            <a:r>
              <a:rPr lang="en-US" dirty="0" err="1" smtClean="0"/>
              <a:t>callsites</a:t>
            </a:r>
            <a:r>
              <a:rPr lang="en-US" dirty="0" smtClean="0"/>
              <a:t> by using your guard code to check which implementation to call and then jumping to it. This is still cheaper than a full method invocation. It's also possible to </a:t>
            </a:r>
            <a:r>
              <a:rPr lang="en-US" dirty="0" err="1" smtClean="0"/>
              <a:t>optimise</a:t>
            </a:r>
            <a:r>
              <a:rPr lang="en-US" dirty="0" smtClean="0"/>
              <a:t> this case using an inline cache. An inline cache doesn't actually inline the method body into a </a:t>
            </a:r>
            <a:r>
              <a:rPr lang="en-US" dirty="0" err="1" smtClean="0"/>
              <a:t>callsite</a:t>
            </a:r>
            <a:r>
              <a:rPr lang="en-US" dirty="0" smtClean="0"/>
              <a:t> but it has a </a:t>
            </a:r>
            <a:r>
              <a:rPr lang="en-US" dirty="0" err="1" smtClean="0"/>
              <a:t>specialised</a:t>
            </a:r>
            <a:r>
              <a:rPr lang="en-US" dirty="0" smtClean="0"/>
              <a:t> jump table which acts like a cache on a full </a:t>
            </a:r>
            <a:r>
              <a:rPr lang="en-US" dirty="0" err="1" smtClean="0"/>
              <a:t>vtable</a:t>
            </a:r>
            <a:r>
              <a:rPr lang="en-US" dirty="0" smtClean="0"/>
              <a:t> lookup. </a:t>
            </a:r>
          </a:p>
          <a:p>
            <a:endParaRPr lang="en-US" dirty="0" smtClean="0"/>
          </a:p>
          <a:p>
            <a:r>
              <a:rPr lang="en-US" dirty="0" smtClean="0"/>
              <a:t>There is a big difference between the fastest and slowest types of method invocation. </a:t>
            </a:r>
          </a:p>
          <a:p>
            <a:endParaRPr lang="en-US" dirty="0" smtClean="0"/>
          </a:p>
          <a:p>
            <a:r>
              <a:rPr lang="en-US" dirty="0" smtClean="0"/>
              <a:t>In practice the addition or removal of the final keyword doesn't really impact performance – you can go to that link to see demos</a:t>
            </a:r>
            <a:r>
              <a:rPr lang="en-US" baseline="0" dirty="0" smtClean="0"/>
              <a:t> proving that – as the JIT can quickly determine if a non-final method is mostly monomorphic and optimize as if it was</a:t>
            </a:r>
            <a:r>
              <a:rPr lang="en-US" dirty="0" smtClean="0"/>
              <a:t>, but, if you then go and refactor your hierarchy things can start to slow down.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10</a:t>
            </a:fld>
            <a:endParaRPr lang="en-US"/>
          </a:p>
        </p:txBody>
      </p:sp>
    </p:spTree>
    <p:extLst>
      <p:ext uri="{BB962C8B-B14F-4D97-AF65-F5344CB8AC3E}">
        <p14:creationId xmlns:p14="http://schemas.microsoft.com/office/powerpoint/2010/main" val="135483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circumstances the JIT-compiler may be able to detect that the benchmark does not do anything and eliminates large parts or even the whole benchmark code. The performance looks astonishing but unfortunately the benchmark developer has just been fooled by the JIT-compiler. </a:t>
            </a:r>
          </a:p>
          <a:p>
            <a:endParaRPr lang="en-US" dirty="0" smtClean="0"/>
          </a:p>
          <a:p>
            <a:r>
              <a:rPr lang="en-US" dirty="0" smtClean="0"/>
              <a:t>This are some stupidly simple examples, but the JIT</a:t>
            </a:r>
            <a:r>
              <a:rPr lang="en-US" baseline="0" dirty="0" smtClean="0"/>
              <a:t> is very patient – and can detect situations at runtime – like the second example but even more complex – where the code *BECOMES DEAD AT RUNTIME*.  That second example, if called with s = 0; does nothing meaningful and can be skipped entirely.  The JIT will eventually figure this out.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212586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Constant folding</a:t>
            </a:r>
            <a:r>
              <a:rPr lang="en-US" dirty="0" smtClean="0"/>
              <a:t> is the process of simplifying constant expressions at compile time. Terms in constant expressions are typically simple literals, such as the integer 2, but can also be variables whose values are never modified, or variables explicitly marked as constant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334643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can see here</a:t>
            </a:r>
            <a:r>
              <a:rPr lang="en-US" baseline="0" dirty="0" smtClean="0"/>
              <a:t> how applying optimization 1 might open the door for optimization 2 – now that expression can be constant folded down to just 25.  And maybe the call1() implementation was actually an @</a:t>
            </a:r>
            <a:r>
              <a:rPr lang="en-US" baseline="0" dirty="0" err="1" smtClean="0"/>
              <a:t>Overriden</a:t>
            </a:r>
            <a:r>
              <a:rPr lang="en-US" baseline="0" dirty="0" smtClean="0"/>
              <a:t> implementation of an interface method, which was determined to be monomorphic by the JIT profiling your application at runtime, which happened first to enable the </a:t>
            </a:r>
            <a:r>
              <a:rPr lang="en-US" baseline="0" dirty="0" err="1" smtClean="0"/>
              <a:t>inlining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316671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 unrolling</a:t>
            </a:r>
            <a:r>
              <a:rPr lang="en-US" dirty="0" smtClean="0"/>
              <a:t>.</a:t>
            </a:r>
          </a:p>
          <a:p>
            <a:r>
              <a:rPr lang="en-US" dirty="0" smtClean="0"/>
              <a:t>OSR can make benchmark code (typically a loop of calls to the profiled method) perform different to how it would in real life. </a:t>
            </a:r>
            <a:endParaRPr lang="en-US" dirty="0" smtClean="0"/>
          </a:p>
          <a:p>
            <a:r>
              <a:rPr lang="en-US" dirty="0" smtClean="0"/>
              <a:t>“False sharing” for multithreaded tests</a:t>
            </a:r>
            <a:r>
              <a:rPr lang="en-US" dirty="0" smtClean="0"/>
              <a:t>.</a:t>
            </a:r>
          </a:p>
          <a:p>
            <a:r>
              <a:rPr lang="en-US" dirty="0" smtClean="0"/>
              <a:t>GC effects:</a:t>
            </a:r>
          </a:p>
          <a:p>
            <a:r>
              <a:rPr lang="en-US" dirty="0" smtClean="0"/>
              <a:t>Escape analysis may succeed in a benchmark where it would fail in real code.</a:t>
            </a:r>
          </a:p>
          <a:p>
            <a:r>
              <a:rPr lang="en-US" dirty="0" smtClean="0"/>
              <a:t>A buildup to a GC might be ignored in a run or a collection may be included.</a:t>
            </a:r>
            <a:endParaRPr lang="en-US" dirty="0" smtClean="0"/>
          </a:p>
          <a:p>
            <a:r>
              <a:rPr lang="en-US" dirty="0" smtClean="0"/>
              <a:t>https://dzone.com/articles/false-sharing</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14</a:t>
            </a:fld>
            <a:endParaRPr lang="en-US"/>
          </a:p>
        </p:txBody>
      </p:sp>
    </p:spTree>
    <p:extLst>
      <p:ext uri="{BB962C8B-B14F-4D97-AF65-F5344CB8AC3E}">
        <p14:creationId xmlns:p14="http://schemas.microsoft.com/office/powerpoint/2010/main" val="46959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all that seems like a lot of things</a:t>
            </a:r>
            <a:r>
              <a:rPr lang="en-US" baseline="0" dirty="0" smtClean="0"/>
              <a:t> to keep in mind while writing your benchmarks, it’s because it *is*!  Writing meaningful </a:t>
            </a:r>
            <a:r>
              <a:rPr lang="en-US" baseline="0" dirty="0" err="1" smtClean="0"/>
              <a:t>microbenchmarks</a:t>
            </a:r>
            <a:r>
              <a:rPr lang="en-US" baseline="0" dirty="0" smtClean="0"/>
              <a:t> by hand is very, very hard.</a:t>
            </a:r>
          </a:p>
          <a:p>
            <a:endParaRPr lang="en-US" baseline="0" dirty="0" smtClean="0"/>
          </a:p>
          <a:p>
            <a:r>
              <a:rPr lang="en-US" dirty="0" smtClean="0"/>
              <a:t>By now you might think there is no way to write a correct </a:t>
            </a:r>
            <a:r>
              <a:rPr lang="en-US" dirty="0" err="1" smtClean="0"/>
              <a:t>microbenchmark</a:t>
            </a:r>
            <a:r>
              <a:rPr lang="en-US" dirty="0" smtClean="0"/>
              <a:t> on the JVM without being an engineer developing the JIT.</a:t>
            </a:r>
            <a:endParaRPr lang="en-US" baseline="0" dirty="0" smtClean="0"/>
          </a:p>
          <a:p>
            <a:endParaRPr lang="en-US" baseline="0" dirty="0" smtClean="0"/>
          </a:p>
          <a:p>
            <a:r>
              <a:rPr lang="en-US" baseline="0" dirty="0" smtClean="0"/>
              <a:t>So you can follow this procedure…or you can use a tool which aims to mitigate all those troubles…</a:t>
            </a:r>
            <a:r>
              <a:rPr lang="en-US" baseline="0" dirty="0" err="1" smtClean="0"/>
              <a:t>jmh</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468409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than micro JMH is a general-purpose benchmarking harness also possibly useful for larger and concurrent</a:t>
            </a:r>
            <a:r>
              <a:rPr lang="en-US" baseline="0" dirty="0" smtClean="0"/>
              <a:t> </a:t>
            </a:r>
            <a:r>
              <a:rPr lang="en-US" dirty="0" smtClean="0"/>
              <a:t>benchmarks, too.  Emphasis in this talk</a:t>
            </a:r>
            <a:r>
              <a:rPr lang="en-US" baseline="0" dirty="0" smtClean="0"/>
              <a:t> </a:t>
            </a:r>
            <a:r>
              <a:rPr lang="en-US" dirty="0" smtClean="0"/>
              <a:t>is on using it</a:t>
            </a:r>
            <a:r>
              <a:rPr lang="en-US" baseline="0" dirty="0" smtClean="0"/>
              <a:t> for *MICRO* benchmarks though, different profiling tools are probably more useful for measuring larger parts of an application, and multithreaded scenarios are supported, but quickly get very complex.  JMH does support all sorts of fun multithreaded scenarios though.</a:t>
            </a:r>
          </a:p>
          <a:p>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all cases, the key to using JMH is enabling the annotation- or bytecode-processors to generate the synthetic benchmark code and properly</a:t>
            </a:r>
            <a:r>
              <a:rPr lang="en-US" baseline="0" dirty="0" smtClean="0"/>
              <a:t> packaging the jar.</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t>
            </a:r>
            <a:r>
              <a:rPr lang="en-US" baseline="0" dirty="0" smtClean="0"/>
              <a:t>o steps 3 and 4 there.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found some resources to run JMH via </a:t>
            </a:r>
            <a:r>
              <a:rPr lang="en-US" baseline="0" dirty="0" err="1" smtClean="0"/>
              <a:t>Gradle</a:t>
            </a:r>
            <a:r>
              <a:rPr lang="en-US" baseline="0" dirty="0" smtClean="0"/>
              <a:t> and built my demos here around it.  I’ve also got a standalone runner project you can use to quickly setup benchmarks and get results.</a:t>
            </a:r>
          </a:p>
          <a:p>
            <a:endParaRPr lang="en-US" baseline="0" dirty="0" smtClean="0"/>
          </a:p>
          <a:p>
            <a:r>
              <a:rPr lang="en-US" baseline="0" dirty="0" smtClean="0"/>
              <a:t>A large part of the learning curve with JMH is project setup, and if you’re trying to manage it by hand, or with a POS tool like Maven, your time to iterate the setup-test-evaluate results-</a:t>
            </a:r>
            <a:r>
              <a:rPr lang="en-US" baseline="0" dirty="0" err="1" smtClean="0"/>
              <a:t>reseupt</a:t>
            </a:r>
            <a:r>
              <a:rPr lang="en-US" baseline="0" dirty="0" smtClean="0"/>
              <a:t>-retest will be very large.  The project setup I’ll show you, using </a:t>
            </a:r>
            <a:r>
              <a:rPr lang="en-US" baseline="0" dirty="0" err="1" smtClean="0"/>
              <a:t>Gradle</a:t>
            </a:r>
            <a:r>
              <a:rPr lang="en-US" baseline="0" dirty="0" smtClean="0"/>
              <a:t>, plus Visual Studio Code, plus some python charting library makes that cycle really short.  Piecing this toolchain together from various resources online took some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and I’ll show how</a:t>
            </a:r>
            <a:r>
              <a:rPr lang="en-US" baseline="0" dirty="0" smtClean="0"/>
              <a:t> to do that later </a:t>
            </a:r>
            <a:r>
              <a:rPr lang="en-US" dirty="0" smtClean="0"/>
              <a:t>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19</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is entirely focused on measuring speed, not space usage – which is also a valid potential goal for a </a:t>
            </a:r>
            <a:r>
              <a:rPr lang="en-US" baseline="0" dirty="0" err="1" smtClean="0"/>
              <a:t>microbenchmark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a:t>
            </a:fld>
            <a:endParaRPr lang="en-US"/>
          </a:p>
        </p:txBody>
      </p:sp>
    </p:spTree>
    <p:extLst>
      <p:ext uri="{BB962C8B-B14F-4D97-AF65-F5344CB8AC3E}">
        <p14:creationId xmlns:p14="http://schemas.microsoft.com/office/powerpoint/2010/main" val="418321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way to learn JMH is</a:t>
            </a:r>
            <a:r>
              <a:rPr lang="en-US" baseline="0" dirty="0" smtClean="0"/>
              <a:t> through the JMH-Samples which are available on the JMH website.  I’ve imported them all into this presentation project so they can be quickly, properly and reliably run through </a:t>
            </a:r>
            <a:r>
              <a:rPr lang="en-US" baseline="0" dirty="0" err="1" smtClean="0"/>
              <a:t>Gradle</a:t>
            </a:r>
            <a:r>
              <a:rPr lang="en-US" baseline="0" dirty="0" smtClean="0"/>
              <a:t>.</a:t>
            </a:r>
          </a:p>
          <a:p>
            <a:endParaRPr lang="en-US" baseline="0" dirty="0" smtClean="0"/>
          </a:p>
          <a:p>
            <a:r>
              <a:rPr lang="en-US" baseline="0" dirty="0" smtClean="0"/>
              <a:t>There’s a lot of other JMH annotation, and I’m just going to show a few – but reading through them is certainly the place to start learning JMH.</a:t>
            </a:r>
          </a:p>
          <a:p>
            <a:endParaRPr lang="en-US" baseline="0" dirty="0" smtClean="0"/>
          </a:p>
          <a:p>
            <a:r>
              <a:rPr lang="en-US" baseline="0" dirty="0" smtClean="0"/>
              <a:t>@Benchmark</a:t>
            </a:r>
          </a:p>
          <a:p>
            <a:r>
              <a:rPr lang="en-US" dirty="0" smtClean="0"/>
              <a:t>JMH will produce the generated benchmark code for this method during compilation, register this method as the benchmark in the benchmark list, read out the default values from the annotations, and generally prepare the environment for the benchmark to run.</a:t>
            </a:r>
          </a:p>
          <a:p>
            <a:endParaRPr lang="en-US" dirty="0" smtClean="0"/>
          </a:p>
          <a:p>
            <a:r>
              <a:rPr lang="en-US" dirty="0" smtClean="0"/>
              <a:t>In general one might think about @Benchmark methods * as the benchmark "payload", the things we want to measure. The * surrounding infrastructure is provided by the harness itself..</a:t>
            </a:r>
          </a:p>
          <a:p>
            <a:endParaRPr lang="en-US" baseline="0" dirty="0" smtClean="0"/>
          </a:p>
          <a:p>
            <a:r>
              <a:rPr lang="en-US" baseline="0" dirty="0" smtClean="0"/>
              <a:t>Must be public</a:t>
            </a:r>
            <a:endParaRPr lang="en-US" baseline="0" dirty="0" smtClean="0"/>
          </a:p>
          <a:p>
            <a:endParaRPr lang="en-US" baseline="0" dirty="0" smtClean="0"/>
          </a:p>
          <a:p>
            <a:r>
              <a:rPr lang="en-US" dirty="0" smtClean="0"/>
              <a:t>Show </a:t>
            </a:r>
            <a:r>
              <a:rPr lang="en-US" sz="1200" kern="1200" dirty="0" smtClean="0">
                <a:solidFill>
                  <a:schemeClr val="tx1"/>
                </a:solidFill>
                <a:latin typeface="+mn-lt"/>
                <a:ea typeface="+mn-ea"/>
                <a:cs typeface="+mn-cs"/>
              </a:rPr>
              <a:t>JMHSample_01_HelloWorld</a:t>
            </a:r>
          </a:p>
          <a:p>
            <a:r>
              <a:rPr lang="en-US" sz="1200" kern="1200" dirty="0" smtClean="0">
                <a:solidFill>
                  <a:schemeClr val="tx1"/>
                </a:solidFill>
                <a:latin typeface="+mn-lt"/>
                <a:ea typeface="+mn-ea"/>
                <a:cs typeface="+mn-cs"/>
              </a:rPr>
              <a:t>So here’s the very basics – all *YOU*</a:t>
            </a:r>
            <a:r>
              <a:rPr lang="en-US" sz="1200" kern="1200" baseline="0" dirty="0" smtClean="0">
                <a:solidFill>
                  <a:schemeClr val="tx1"/>
                </a:solidFill>
                <a:latin typeface="+mn-lt"/>
                <a:ea typeface="+mn-ea"/>
                <a:cs typeface="+mn-cs"/>
              </a:rPr>
              <a:t> have to do is </a:t>
            </a:r>
            <a:r>
              <a:rPr lang="en-US" sz="1200" kern="1200" dirty="0" smtClean="0">
                <a:solidFill>
                  <a:schemeClr val="tx1"/>
                </a:solidFill>
                <a:latin typeface="+mn-lt"/>
                <a:ea typeface="+mn-ea"/>
                <a:cs typeface="+mn-cs"/>
              </a:rPr>
              <a:t>annotate a method with @Benchmark … and then figure out how to properly package and</a:t>
            </a:r>
            <a:r>
              <a:rPr lang="en-US" sz="1200" kern="1200" baseline="0" dirty="0" smtClean="0">
                <a:solidFill>
                  <a:schemeClr val="tx1"/>
                </a:solidFill>
                <a:latin typeface="+mn-lt"/>
                <a:ea typeface="+mn-ea"/>
                <a:cs typeface="+mn-cs"/>
              </a:rPr>
              <a:t> run it.  Fortunately,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See the “Referenced </a:t>
            </a:r>
            <a:r>
              <a:rPr lang="en-US" sz="1200" kern="1200" baseline="0" dirty="0" err="1" smtClean="0">
                <a:solidFill>
                  <a:schemeClr val="tx1"/>
                </a:solidFill>
                <a:latin typeface="+mn-lt"/>
                <a:ea typeface="+mn-ea"/>
                <a:cs typeface="+mn-cs"/>
              </a:rPr>
              <a:t>Librarys</a:t>
            </a:r>
            <a:r>
              <a:rPr lang="en-US" sz="1200" kern="1200" baseline="0" dirty="0" smtClean="0">
                <a:solidFill>
                  <a:schemeClr val="tx1"/>
                </a:solidFill>
                <a:latin typeface="+mn-lt"/>
                <a:ea typeface="+mn-ea"/>
                <a:cs typeface="+mn-cs"/>
              </a:rPr>
              <a:t>” – here is the JMH code – the annotation processor and the core jars which we need to reference – don’t worry,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 properly sets up the references for just your benchmark code, NOT your application code.</a:t>
            </a:r>
            <a:endParaRPr lang="en-US"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a:t>
            </a:r>
            <a:r>
              <a:rPr lang="en-US" sz="1200" kern="1200" baseline="0" dirty="0" smtClean="0">
                <a:solidFill>
                  <a:schemeClr val="tx1"/>
                </a:solidFill>
                <a:latin typeface="+mn-lt"/>
                <a:ea typeface="+mn-ea"/>
                <a:cs typeface="+mn-cs"/>
              </a:rPr>
              <a:t> could just run it via this main setup, as JMH does provide a programmatic way to launch it…but that comes with a lot of caveats and produces definitely very skewed results.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 “</a:t>
            </a:r>
            <a:r>
              <a:rPr lang="en-US" sz="1200" kern="1200" dirty="0" err="1" smtClean="0">
                <a:solidFill>
                  <a:schemeClr val="tx1"/>
                </a:solidFill>
                <a:latin typeface="+mn-lt"/>
                <a:ea typeface="+mn-ea"/>
                <a:cs typeface="+mn-cs"/>
              </a:rPr>
              <a:t>gradlew</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jmh-samples:plot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PjmhClass</a:t>
            </a:r>
            <a:r>
              <a:rPr lang="en-US" sz="1200" kern="1200" dirty="0" smtClean="0">
                <a:solidFill>
                  <a:schemeClr val="tx1"/>
                </a:solidFill>
                <a:latin typeface="+mn-lt"/>
                <a:ea typeface="+mn-ea"/>
                <a:cs typeface="+mn-cs"/>
              </a:rPr>
              <a:t>=JMHSample_01_HelloWorld --daemon"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Output in /</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-samples/build/reports/</a:t>
            </a:r>
            <a:r>
              <a:rPr lang="en-US" sz="1200" kern="1200" baseline="0" dirty="0" err="1" smtClean="0">
                <a:solidFill>
                  <a:schemeClr val="tx1"/>
                </a:solidFill>
                <a:latin typeface="+mn-lt"/>
                <a:ea typeface="+mn-ea"/>
                <a:cs typeface="+mn-cs"/>
              </a:rPr>
              <a:t>jmh</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human.txt</a:t>
            </a:r>
          </a:p>
          <a:p>
            <a:r>
              <a:rPr lang="en-US" sz="1200" kern="1200" baseline="0" dirty="0" smtClean="0">
                <a:solidFill>
                  <a:schemeClr val="tx1"/>
                </a:solidFill>
                <a:latin typeface="+mn-lt"/>
                <a:ea typeface="+mn-ea"/>
                <a:cs typeface="+mn-cs"/>
              </a:rPr>
              <a:t>-Info looks similar to </a:t>
            </a:r>
            <a:r>
              <a:rPr lang="en-US" sz="1200" kern="1200" baseline="0" dirty="0" err="1" smtClean="0">
                <a:solidFill>
                  <a:schemeClr val="tx1"/>
                </a:solidFill>
                <a:latin typeface="+mn-lt"/>
                <a:ea typeface="+mn-ea"/>
                <a:cs typeface="+mn-cs"/>
              </a:rPr>
              <a:t>SimpleBenchmarker</a:t>
            </a:r>
            <a:r>
              <a:rPr lang="en-US" sz="1200" kern="1200" baseline="0" dirty="0" smtClean="0">
                <a:solidFill>
                  <a:schemeClr val="tx1"/>
                </a:solidFill>
                <a:latin typeface="+mn-lt"/>
                <a:ea typeface="+mn-ea"/>
                <a:cs typeface="+mn-cs"/>
              </a:rPr>
              <a:t>, that’s no accident, run X warmups, then Y tests, limit each iteration by time</a:t>
            </a:r>
          </a:p>
          <a:p>
            <a:r>
              <a:rPr lang="en-US" sz="1200" kern="1200" baseline="0" dirty="0" smtClean="0">
                <a:solidFill>
                  <a:schemeClr val="tx1"/>
                </a:solidFill>
                <a:latin typeface="+mn-lt"/>
                <a:ea typeface="+mn-ea"/>
                <a:cs typeface="+mn-cs"/>
              </a:rPr>
              <a:t>-</a:t>
            </a:r>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results.csv</a:t>
            </a:r>
          </a:p>
          <a:p>
            <a:r>
              <a:rPr lang="en-US" sz="1200" kern="1200" baseline="0" dirty="0" smtClean="0">
                <a:solidFill>
                  <a:schemeClr val="tx1"/>
                </a:solidFill>
                <a:latin typeface="+mn-lt"/>
                <a:ea typeface="+mn-ea"/>
                <a:cs typeface="+mn-cs"/>
              </a:rPr>
              <a:t>-CPU results per-test</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Show </a:t>
            </a:r>
            <a:r>
              <a:rPr lang="en-US" sz="1200" kern="1200" dirty="0" err="1" smtClean="0">
                <a:solidFill>
                  <a:schemeClr val="tx1"/>
                </a:solidFill>
                <a:latin typeface="+mn-lt"/>
                <a:ea typeface="+mn-ea"/>
                <a:cs typeface="+mn-cs"/>
              </a:rPr>
              <a:t>jmhrunner</a:t>
            </a:r>
            <a:r>
              <a:rPr lang="en-US" sz="1200" kern="1200" dirty="0" smtClean="0">
                <a:solidFill>
                  <a:schemeClr val="tx1"/>
                </a:solidFill>
                <a:latin typeface="+mn-lt"/>
                <a:ea typeface="+mn-ea"/>
                <a:cs typeface="+mn-cs"/>
              </a:rPr>
              <a:t> setup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src</a:t>
            </a:r>
            <a:r>
              <a:rPr lang="en-US" sz="1200" kern="1200" baseline="0" dirty="0" smtClean="0">
                <a:solidFill>
                  <a:schemeClr val="tx1"/>
                </a:solidFill>
                <a:latin typeface="+mn-lt"/>
                <a:ea typeface="+mn-ea"/>
                <a:cs typeface="+mn-cs"/>
              </a:rPr>
              <a:t>/main/java vs </a:t>
            </a:r>
            <a:r>
              <a:rPr lang="en-US" sz="1200" kern="1200" baseline="0" dirty="0" err="1" smtClean="0">
                <a:solidFill>
                  <a:schemeClr val="tx1"/>
                </a:solidFill>
                <a:latin typeface="+mn-lt"/>
                <a:ea typeface="+mn-ea"/>
                <a:cs typeface="+mn-cs"/>
              </a:rPr>
              <a:t>src</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/java</a:t>
            </a:r>
          </a:p>
          <a:p>
            <a:r>
              <a:rPr lang="en-US" sz="1200" kern="1200" baseline="0" dirty="0" smtClean="0">
                <a:solidFill>
                  <a:schemeClr val="tx1"/>
                </a:solidFill>
                <a:latin typeface="+mn-lt"/>
                <a:ea typeface="+mn-ea"/>
                <a:cs typeface="+mn-cs"/>
              </a:rPr>
              <a:t>Here’s a *slightly* more complex example, using that same Calculator distance method you’re all sick of by now.  At least it actually tests something.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From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gradlew</a:t>
            </a:r>
            <a:r>
              <a:rPr lang="en-US" sz="1200" kern="1200" baseline="0" dirty="0" smtClean="0">
                <a:solidFill>
                  <a:schemeClr val="tx1"/>
                </a:solidFill>
                <a:latin typeface="+mn-lt"/>
                <a:ea typeface="+mn-ea"/>
                <a:cs typeface="+mn-cs"/>
              </a:rPr>
              <a:t> plot --daemon”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Output in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/build/reports/</a:t>
            </a:r>
            <a:r>
              <a:rPr lang="en-US" sz="1200" kern="1200" baseline="0" dirty="0" err="1" smtClean="0">
                <a:solidFill>
                  <a:schemeClr val="tx1"/>
                </a:solidFill>
                <a:latin typeface="+mn-lt"/>
                <a:ea typeface="+mn-ea"/>
                <a:cs typeface="+mn-cs"/>
              </a:rPr>
              <a:t>jmh</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human.txt</a:t>
            </a:r>
          </a:p>
          <a:p>
            <a:r>
              <a:rPr lang="en-US" sz="1200" kern="1200" baseline="0" dirty="0" smtClean="0">
                <a:solidFill>
                  <a:schemeClr val="tx1"/>
                </a:solidFill>
                <a:latin typeface="+mn-lt"/>
                <a:ea typeface="+mn-ea"/>
                <a:cs typeface="+mn-cs"/>
              </a:rPr>
              <a:t>Show plot.png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build.gradle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Focus on </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 block {} – explain defaults</a:t>
            </a:r>
          </a:p>
          <a:p>
            <a:r>
              <a:rPr lang="en-US" sz="1200" kern="1200" baseline="0" dirty="0" smtClean="0">
                <a:solidFill>
                  <a:schemeClr val="tx1"/>
                </a:solidFill>
                <a:latin typeface="+mn-lt"/>
                <a:ea typeface="+mn-ea"/>
                <a:cs typeface="+mn-cs"/>
              </a:rPr>
              <a:t>You can control just about everything about how the benchmark runs from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 – or provide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2480784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Benchmark</a:t>
            </a:r>
            <a:r>
              <a:rPr lang="en-US" dirty="0" smtClean="0"/>
              <a:t> demarcates the benchmark payload, and JMH treats it specifically as the wrapper which contains the benchmark code.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21</a:t>
            </a:fld>
            <a:endParaRPr lang="en-US"/>
          </a:p>
        </p:txBody>
      </p:sp>
    </p:spTree>
    <p:extLst>
      <p:ext uri="{BB962C8B-B14F-4D97-AF65-F5344CB8AC3E}">
        <p14:creationId xmlns:p14="http://schemas.microsoft.com/office/powerpoint/2010/main" val="1930845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  It’s expected that your benchmark code will execute many, many times in the course of a single second.</a:t>
            </a:r>
          </a:p>
          <a:p>
            <a:endParaRPr lang="en-US" baseline="0" dirty="0" smtClean="0"/>
          </a:p>
          <a:p>
            <a:r>
              <a:rPr lang="en-US" baseline="0" dirty="0" smtClean="0"/>
              <a:t>More repetitions = greater </a:t>
            </a:r>
            <a:r>
              <a:rPr lang="en-US" baseline="0" dirty="0" err="1" smtClean="0"/>
              <a:t>accuraccy</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22</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of JMH that</a:t>
            </a:r>
            <a:r>
              <a:rPr lang="en-US" baseline="0" dirty="0" smtClean="0"/>
              <a:t> if you run twice on the same machine – without making major changes to that machine’s software or hardware, you can meaningfully compare output so it documents what the JVM it ran on was and what the configuration was.</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24</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a:t>
            </a:r>
            <a:r>
              <a:rPr lang="en-US" baseline="0" dirty="0" smtClean="0"/>
              <a:t> throughout the </a:t>
            </a:r>
            <a:r>
              <a:rPr lang="en-US" baseline="0" dirty="0" err="1" smtClean="0"/>
              <a:t>jmh</a:t>
            </a:r>
            <a:r>
              <a:rPr lang="en-US" baseline="0" dirty="0" smtClean="0"/>
              <a:t> samples and online, a number of configuration annotations exist which let you configure how to run </a:t>
            </a:r>
            <a:r>
              <a:rPr lang="en-US" baseline="0" dirty="0" err="1" smtClean="0"/>
              <a:t>jmh</a:t>
            </a:r>
            <a:r>
              <a:rPr lang="en-US" baseline="0" dirty="0" smtClean="0"/>
              <a:t>.</a:t>
            </a:r>
          </a:p>
          <a:p>
            <a:endParaRPr lang="en-US" dirty="0" smtClean="0"/>
          </a:p>
          <a:p>
            <a:r>
              <a:rPr lang="en-US" dirty="0" smtClean="0"/>
              <a:t>Can mix and match differently configured benchmarks within the same class – for instance, in order to see the Average time plus the throughput</a:t>
            </a:r>
            <a:r>
              <a:rPr lang="en-US" baseline="0" dirty="0" smtClean="0"/>
              <a:t> plus the “single shot time”.</a:t>
            </a:r>
          </a:p>
          <a:p>
            <a:endParaRPr lang="en-US" baseline="0" dirty="0" smtClean="0"/>
          </a:p>
          <a:p>
            <a:r>
              <a:rPr lang="en-US" baseline="0" dirty="0" smtClean="0"/>
              <a:t>The </a:t>
            </a:r>
            <a:r>
              <a:rPr lang="en-US" baseline="0" dirty="0" err="1" smtClean="0"/>
              <a:t>gradle</a:t>
            </a:r>
            <a:r>
              <a:rPr lang="en-US" baseline="0" dirty="0" smtClean="0"/>
              <a:t> plugin takes the stance that mixing and matching is silly and that you should have a single place to configure these things – the </a:t>
            </a:r>
            <a:r>
              <a:rPr lang="en-US" baseline="0" dirty="0" err="1" smtClean="0"/>
              <a:t>build.gradle</a:t>
            </a:r>
            <a:r>
              <a:rPr lang="en-US" baseline="0" dirty="0" smtClean="0"/>
              <a:t> file – for all your @Benchmarks.  Or maybe that’s a bug with it, IDK.  Either way, configuring these differently per method is kind of silly.  And it keeps your code a little clearer to read.</a:t>
            </a:r>
            <a:endParaRPr lang="en-US" dirty="0" smtClean="0"/>
          </a:p>
        </p:txBody>
      </p:sp>
      <p:sp>
        <p:nvSpPr>
          <p:cNvPr id="4" name="Slide Number Placeholder 3"/>
          <p:cNvSpPr>
            <a:spLocks noGrp="1"/>
          </p:cNvSpPr>
          <p:nvPr>
            <p:ph type="sldNum" sz="quarter" idx="10"/>
          </p:nvPr>
        </p:nvSpPr>
        <p:spPr/>
        <p:txBody>
          <a:bodyPr/>
          <a:lstStyle/>
          <a:p>
            <a:fld id="{CFAD290B-5269-4E99-8A8A-8691B1EB0AE9}" type="slidenum">
              <a:rPr lang="en-US" smtClean="0"/>
              <a:t>25</a:t>
            </a:fld>
            <a:endParaRPr lang="en-US"/>
          </a:p>
        </p:txBody>
      </p:sp>
    </p:spTree>
    <p:extLst>
      <p:ext uri="{BB962C8B-B14F-4D97-AF65-F5344CB8AC3E}">
        <p14:creationId xmlns:p14="http://schemas.microsoft.com/office/powerpoint/2010/main" val="3473397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sz="1200" kern="1200" dirty="0" err="1" smtClean="0">
                <a:solidFill>
                  <a:schemeClr val="tx1"/>
                </a:solidFill>
                <a:latin typeface="+mn-lt"/>
                <a:ea typeface="+mn-ea"/>
                <a:cs typeface="+mn-cs"/>
              </a:rPr>
              <a:t>AdditionBenchmark</a:t>
            </a:r>
            <a:endParaRPr lang="en-US" dirty="0" smtClean="0"/>
          </a:p>
          <a:p>
            <a:r>
              <a:rPr lang="en-US" dirty="0" smtClean="0"/>
              <a:t>We have a baseline benchmark that gives us a reference point on what it costs</a:t>
            </a:r>
            <a:r>
              <a:rPr lang="en-US" baseline="0" dirty="0" smtClean="0"/>
              <a:t> to run a method </a:t>
            </a:r>
            <a:r>
              <a:rPr lang="en-US" dirty="0" smtClean="0"/>
              <a:t>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input the value of field x as</a:t>
            </a:r>
            <a:r>
              <a:rPr lang="en-US" baseline="0" dirty="0" smtClean="0"/>
              <a:t> a field of a class marked as @State</a:t>
            </a:r>
            <a:r>
              <a:rPr lang="en-US" dirty="0" smtClean="0"/>
              <a:t>; this tells the VM not to attempt constant folding optimizations.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26</a:t>
            </a:fld>
            <a:endParaRPr lang="en-US"/>
          </a:p>
        </p:txBody>
      </p:sp>
    </p:spTree>
    <p:extLst>
      <p:ext uri="{BB962C8B-B14F-4D97-AF65-F5344CB8AC3E}">
        <p14:creationId xmlns:p14="http://schemas.microsoft.com/office/powerpoint/2010/main" val="33575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27</a:t>
            </a:fld>
            <a:endParaRPr lang="en-US"/>
          </a:p>
        </p:txBody>
      </p:sp>
    </p:spTree>
    <p:extLst>
      <p:ext uri="{BB962C8B-B14F-4D97-AF65-F5344CB8AC3E}">
        <p14:creationId xmlns:p14="http://schemas.microsoft.com/office/powerpoint/2010/main" val="1367792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 JVM realizes the result of the computation is the same no matter what,</a:t>
            </a:r>
            <a:r>
              <a:rPr lang="en-US" dirty="0" smtClean="0"/>
              <a:t> </a:t>
            </a:r>
            <a:r>
              <a:rPr lang="en-US" b="1" dirty="0" smtClean="0"/>
              <a:t>* it can cleverly optimize it. In our case, that means we can move the * computation outside of the internal JMH loop. *</a:t>
            </a:r>
            <a:r>
              <a:rPr lang="en-US" dirty="0" smtClean="0"/>
              <a:t> * This can be prevented by always reading the inputs from non-final * instance fields of @State objects, computing the result based on those * values.</a:t>
            </a:r>
          </a:p>
          <a:p>
            <a:endParaRPr lang="en-US" dirty="0" smtClean="0"/>
          </a:p>
          <a:p>
            <a:r>
              <a:rPr lang="en-US" dirty="0" smtClean="0"/>
              <a:t>IDEs will say "Oh, you can convert this field to local variable“, or “Look, it could be final”. Don't. Trust. Them. </a:t>
            </a:r>
            <a:endParaRPr lang="en-US" dirty="0" smtClean="0"/>
          </a:p>
          <a:p>
            <a:endParaRPr lang="en-US" dirty="0" smtClean="0"/>
          </a:p>
          <a:p>
            <a:r>
              <a:rPr lang="en-US" dirty="0" smtClean="0"/>
              <a:t>Besides </a:t>
            </a:r>
            <a:r>
              <a:rPr lang="en-US" dirty="0" smtClean="0"/>
              <a:t>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p>
          <a:p>
            <a:endParaRPr lang="en-US" dirty="0" smtClean="0"/>
          </a:p>
          <a:p>
            <a:r>
              <a:rPr lang="en-US" dirty="0" smtClean="0"/>
              <a:t>State objects are usually injected into Benchmark methods as arguments, and JMH takes care of their instantiation and sharing. State objects may also be injected into Setup and </a:t>
            </a:r>
            <a:r>
              <a:rPr lang="en-US" dirty="0" err="1" smtClean="0"/>
              <a:t>TearDown</a:t>
            </a:r>
            <a:r>
              <a:rPr lang="en-US" dirty="0" smtClean="0"/>
              <a:t> methods of other State objects to get the staged initialization.</a:t>
            </a:r>
          </a:p>
          <a:p>
            <a:endParaRPr lang="en-US" dirty="0" smtClean="0"/>
          </a:p>
          <a:p>
            <a:r>
              <a:rPr lang="en-US" dirty="0" smtClean="0"/>
              <a:t>We can also specify whether a state holds for the whole benchmark, for one trial, or for one invocation.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28</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29</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benchmark – use a stopwatch!</a:t>
            </a:r>
          </a:p>
          <a:p>
            <a:endParaRPr lang="en-US" dirty="0" smtClean="0"/>
          </a:p>
          <a:p>
            <a:r>
              <a:rPr lang="en-US" dirty="0" smtClean="0"/>
              <a:t>Simple enough in theory.  </a:t>
            </a:r>
          </a:p>
          <a:p>
            <a:endParaRPr lang="en-US" dirty="0" smtClean="0"/>
          </a:p>
          <a:p>
            <a:r>
              <a:rPr lang="en-US" b="1" dirty="0" smtClean="0"/>
              <a:t>Comparison against a baseline</a:t>
            </a:r>
            <a:r>
              <a:rPr lang="en-US" dirty="0" smtClean="0"/>
              <a:t>: How do we know whether performance is "good"? What is considered "good"? The baseline may be determined by customer requirements or you might be just looking for the best relative performance in a specific scenario among a set of benchmark candidates.</a:t>
            </a:r>
          </a:p>
          <a:p>
            <a:endParaRPr lang="en-US" dirty="0" smtClean="0"/>
          </a:p>
          <a:p>
            <a:r>
              <a:rPr lang="en-US" dirty="0" smtClean="0"/>
              <a:t>Remember we’re *micro*</a:t>
            </a:r>
            <a:r>
              <a:rPr lang="en-US" baseline="0" dirty="0" smtClean="0"/>
              <a:t> benchmarking, so the code is going to run really, really fast, so in order to get precise and meaningful measurements we’ll have to consider some sources of error.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4226574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very thing you are trying to benchmark</a:t>
            </a:r>
            <a:r>
              <a:rPr lang="en-US" baseline="0" dirty="0" smtClean="0"/>
              <a:t>.</a:t>
            </a:r>
          </a:p>
          <a:p>
            <a:endParaRPr lang="en-US" baseline="0" dirty="0" smtClean="0"/>
          </a:p>
          <a:p>
            <a:r>
              <a:rPr lang="en-US" dirty="0" smtClean="0"/>
              <a:t>The downfall of many benchmarks is Dead-Code Elimination (DCE): compilers * are smart enough to deduce some computations are redundant and eliminate * them completely. If the eliminated part was our benchmarked code, we are * in trouble. </a:t>
            </a:r>
            <a:endParaRPr lang="en-US" baseline="0" dirty="0" smtClean="0"/>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p>
          <a:p>
            <a:endParaRPr lang="en-US" baseline="0" dirty="0" smtClean="0"/>
          </a:p>
          <a:p>
            <a:r>
              <a:rPr lang="en-US" baseline="0" dirty="0" smtClean="0"/>
              <a:t>Also helpful i</a:t>
            </a:r>
            <a:r>
              <a:rPr lang="en-US" dirty="0" smtClean="0"/>
              <a:t>f you need to return more than one value from your @Benchmark , or you want to have your @Benchmark methods be</a:t>
            </a:r>
            <a:r>
              <a:rPr lang="en-US" baseline="0" dirty="0" smtClean="0"/>
              <a:t> void methods, etc</a:t>
            </a:r>
            <a:r>
              <a:rPr lang="en-US" baseline="0" dirty="0" smtClean="0"/>
              <a:t>.</a:t>
            </a:r>
          </a:p>
          <a:p>
            <a:endParaRPr lang="en-US" baseline="0" dirty="0" smtClean="0"/>
          </a:p>
          <a:p>
            <a:r>
              <a:rPr lang="en-US" dirty="0" smtClean="0"/>
              <a:t>option 2 – You might think: I’ll just Merge multiple results into one and return it (hash/multiply/etc. or </a:t>
            </a:r>
            <a:r>
              <a:rPr lang="en-US" dirty="0" err="1" smtClean="0"/>
              <a:t>encapsule</a:t>
            </a:r>
            <a:r>
              <a:rPr lang="en-US" dirty="0" smtClean="0"/>
              <a:t> into returned object). * This is OK when is computation is relatively heavyweight, and merging * the results does not offset the results much.   But the </a:t>
            </a:r>
            <a:r>
              <a:rPr lang="en-US" dirty="0" err="1" smtClean="0"/>
              <a:t>blackhole</a:t>
            </a:r>
            <a:r>
              <a:rPr lang="en-US" dirty="0" smtClean="0"/>
              <a:t> is probably easily</a:t>
            </a:r>
            <a:r>
              <a:rPr lang="en-US" baseline="0" dirty="0" smtClean="0"/>
              <a:t> and will affect the timings less.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31</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32</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saw</a:t>
            </a:r>
            <a:r>
              <a:rPr lang="en-US" baseline="0" dirty="0" smtClean="0"/>
              <a:t> how the type of method call we make can have a huge effect on timings in the </a:t>
            </a:r>
            <a:r>
              <a:rPr lang="en-US" baseline="0" dirty="0" err="1" smtClean="0"/>
              <a:t>SimpleBenchmarker</a:t>
            </a:r>
            <a:r>
              <a:rPr lang="en-US" baseline="0" dirty="0" smtClean="0"/>
              <a:t> demo.</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33</a:t>
            </a:fld>
            <a:endParaRPr lang="en-US"/>
          </a:p>
        </p:txBody>
      </p:sp>
    </p:spTree>
    <p:extLst>
      <p:ext uri="{BB962C8B-B14F-4D97-AF65-F5344CB8AC3E}">
        <p14:creationId xmlns:p14="http://schemas.microsoft.com/office/powerpoint/2010/main" val="1954616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implementation. </a:t>
            </a:r>
          </a:p>
          <a:p>
            <a:endParaRPr lang="en-US" dirty="0" smtClean="0"/>
          </a:p>
          <a:p>
            <a:r>
              <a:rPr lang="en-US" dirty="0" smtClean="0"/>
              <a:t>One class per method = similar to how Junit works.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34</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37</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JIT is too smart and often does magic tricks with loops. Test the actual calculation and let JMH to take care of the rest.</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39</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41</a:t>
            </a:fld>
            <a:endParaRPr lang="en-US"/>
          </a:p>
        </p:txBody>
      </p:sp>
    </p:spTree>
    <p:extLst>
      <p:ext uri="{BB962C8B-B14F-4D97-AF65-F5344CB8AC3E}">
        <p14:creationId xmlns:p14="http://schemas.microsoft.com/office/powerpoint/2010/main" val="2357033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43</a:t>
            </a:fld>
            <a:endParaRPr lang="en-US"/>
          </a:p>
        </p:txBody>
      </p:sp>
    </p:spTree>
    <p:extLst>
      <p:ext uri="{BB962C8B-B14F-4D97-AF65-F5344CB8AC3E}">
        <p14:creationId xmlns:p14="http://schemas.microsoft.com/office/powerpoint/2010/main" val="1887771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45</a:t>
            </a:fld>
            <a:endParaRPr lang="en-US"/>
          </a:p>
        </p:txBody>
      </p:sp>
    </p:spTree>
    <p:extLst>
      <p:ext uri="{BB962C8B-B14F-4D97-AF65-F5344CB8AC3E}">
        <p14:creationId xmlns:p14="http://schemas.microsoft.com/office/powerpoint/2010/main" val="428577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stopwatch benchmarking, there are many external sources of error to be aware of that will skew your measurements.  Green -&gt; Red is roughly more to less controllable.</a:t>
            </a:r>
          </a:p>
          <a:p>
            <a:endParaRPr lang="en-US" baseline="0" dirty="0" smtClean="0"/>
          </a:p>
          <a:p>
            <a:r>
              <a:rPr lang="en-US" baseline="0" dirty="0" smtClean="0"/>
              <a:t>These are all external to the execution of the code you write.  Use an identical, machine (virtual machine restored from backup file) which is quiet except for your tests.  R</a:t>
            </a:r>
            <a:r>
              <a:rPr lang="en-US" dirty="0" smtClean="0"/>
              <a:t>un JVM as a high-priority/real-time process.  </a:t>
            </a:r>
            <a:endParaRPr lang="en-US" baseline="0" dirty="0" smtClean="0"/>
          </a:p>
          <a:p>
            <a:endParaRPr lang="en-US" baseline="0" dirty="0" smtClean="0"/>
          </a:p>
          <a:p>
            <a:r>
              <a:rPr lang="en-US" baseline="0" dirty="0" smtClean="0"/>
              <a:t>Garbage collection can be disabled (remember – MICRO benchmarks) to make things simpler.</a:t>
            </a:r>
          </a:p>
          <a:p>
            <a:endParaRPr lang="en-US" baseline="0" dirty="0" smtClean="0"/>
          </a:p>
          <a:p>
            <a:r>
              <a:rPr lang="en-US" baseline="0" dirty="0" smtClean="0"/>
              <a:t>Remember to disable any sort of speed-stepping or power performance options prior to running too.</a:t>
            </a:r>
            <a:endParaRPr lang="en-US" dirty="0" smtClean="0"/>
          </a:p>
          <a:p>
            <a:endParaRPr lang="en-US" dirty="0" smtClean="0"/>
          </a:p>
          <a:p>
            <a:r>
              <a:rPr lang="en-US" dirty="0" smtClean="0"/>
              <a:t>Accuracy of the system clock</a:t>
            </a:r>
            <a:r>
              <a:rPr lang="en-US" baseline="0" dirty="0" smtClean="0"/>
              <a:t> (might not be accurate enough for code that runs extremely fast) – but can always run multiple times and divide by # of rep.</a:t>
            </a:r>
          </a:p>
          <a:p>
            <a:endParaRPr lang="en-US" baseline="0" dirty="0" smtClean="0"/>
          </a:p>
          <a:p>
            <a:r>
              <a:rPr lang="en-US" baseline="0" dirty="0" smtClean="0"/>
              <a:t>The effects of the JIT are very difficult to control for as we’ll see in the first demo.</a:t>
            </a:r>
          </a:p>
          <a:p>
            <a:endParaRPr lang="en-US" baseline="0" dirty="0" smtClean="0"/>
          </a:p>
          <a:p>
            <a:r>
              <a:rPr lang="en-US" dirty="0" smtClean="0"/>
              <a:t>The effects of the JIT</a:t>
            </a:r>
          </a:p>
          <a:p>
            <a:pPr lvl="1"/>
            <a:r>
              <a:rPr lang="en-US" dirty="0" smtClean="0">
                <a:effectLst/>
              </a:rPr>
              <a:t>Code will be optimized as it runs more frequently</a:t>
            </a:r>
          </a:p>
          <a:p>
            <a:pPr lvl="1"/>
            <a:r>
              <a:rPr lang="en-US" dirty="0" smtClean="0">
                <a:effectLst/>
              </a:rPr>
              <a:t>The average time for a single run is affected</a:t>
            </a:r>
            <a:endParaRPr lang="en-US" baseline="0" dirty="0" smtClean="0"/>
          </a:p>
          <a:p>
            <a:endParaRPr lang="en-US" dirty="0" smtClean="0"/>
          </a:p>
          <a:p>
            <a:pPr lvl="1"/>
            <a:r>
              <a:rPr lang="en-US" dirty="0" smtClean="0">
                <a:effectLst/>
                <a:hlinkClick r:id="rId3"/>
              </a:rPr>
              <a:t>http://java.sun.com/javase/6/docs/api/java/lang/System.html#nanoTime</a:t>
            </a:r>
            <a:r>
              <a:rPr lang="en-US" dirty="0" smtClean="0">
                <a:effectLst/>
              </a:rPr>
              <a:t>()</a:t>
            </a:r>
          </a:p>
          <a:p>
            <a:pPr lvl="2"/>
            <a:r>
              <a:rPr lang="en-US" dirty="0" smtClean="0">
                <a:effectLst/>
              </a:rPr>
              <a:t>more accurate than </a:t>
            </a:r>
            <a:r>
              <a:rPr lang="en-US" dirty="0" err="1" smtClean="0">
                <a:effectLst/>
              </a:rPr>
              <a:t>System.currentTimeMillis</a:t>
            </a:r>
            <a:r>
              <a:rPr lang="en-US" dirty="0" smtClean="0">
                <a:effectLst/>
              </a:rPr>
              <a:t>()</a:t>
            </a:r>
          </a:p>
          <a:p>
            <a:pPr lvl="2"/>
            <a:r>
              <a:rPr lang="en-US" dirty="0" smtClean="0">
                <a:effectLst/>
              </a:rPr>
              <a:t>It should be noted that </a:t>
            </a:r>
            <a:r>
              <a:rPr lang="en-US" dirty="0" err="1" smtClean="0">
                <a:effectLst/>
              </a:rPr>
              <a:t>System.nanoTime</a:t>
            </a:r>
            <a:r>
              <a:rPr lang="en-US" dirty="0" smtClean="0">
                <a:effectLst/>
              </a:rPr>
              <a:t>() is not </a:t>
            </a:r>
            <a:r>
              <a:rPr lang="en-US" i="1" dirty="0" smtClean="0">
                <a:effectLst/>
              </a:rPr>
              <a:t>guaranteed</a:t>
            </a:r>
            <a:r>
              <a:rPr lang="en-US" dirty="0" smtClean="0">
                <a:effectLst/>
              </a:rPr>
              <a:t> to be more accurate than </a:t>
            </a:r>
            <a:r>
              <a:rPr lang="en-US" dirty="0" err="1" smtClean="0">
                <a:effectLst/>
              </a:rPr>
              <a:t>System.currentTimeMillis</a:t>
            </a:r>
            <a:r>
              <a:rPr lang="en-US" dirty="0" smtClean="0">
                <a:effectLst/>
              </a:rPr>
              <a:t>(). It is only guaranteed to be at least as accurate. It usually is substantially more accurate, however.</a:t>
            </a:r>
          </a:p>
          <a:p>
            <a:pPr lvl="3"/>
            <a:r>
              <a:rPr lang="en-US" dirty="0" smtClean="0">
                <a:effectLst/>
              </a:rPr>
              <a:t>http://stackoverflow.com/questions/504103/how-do-i-write-a-correct-micro-benchmark-in-java#comment8131770_513259 </a:t>
            </a:r>
          </a:p>
          <a:p>
            <a:endParaRPr lang="en-US" dirty="0" smtClean="0"/>
          </a:p>
          <a:p>
            <a:r>
              <a:rPr lang="en-US" dirty="0" smtClean="0"/>
              <a:t>Mitigating the Errors of Stopwatch bench marking</a:t>
            </a:r>
            <a:br>
              <a:rPr lang="en-US" dirty="0" smtClean="0"/>
            </a:br>
            <a:endParaRPr lang="en-US" dirty="0" smtClean="0"/>
          </a:p>
          <a:p>
            <a:pPr lvl="1"/>
            <a:r>
              <a:rPr lang="en-US" dirty="0" err="1" smtClean="0">
                <a:effectLst/>
              </a:rPr>
              <a:t>prerunning</a:t>
            </a:r>
            <a:r>
              <a:rPr lang="en-US" dirty="0" smtClean="0">
                <a:effectLst/>
              </a:rPr>
              <a:t> the tested code to mitigate "warm-up" effects</a:t>
            </a:r>
          </a:p>
          <a:p>
            <a:pPr lvl="2"/>
            <a:r>
              <a:rPr lang="en-US" dirty="0" smtClean="0">
                <a:effectLst/>
              </a:rPr>
              <a:t>run a "warm-up" cycle of *the same code*</a:t>
            </a:r>
          </a:p>
          <a:p>
            <a:pPr lvl="2"/>
            <a:r>
              <a:rPr lang="en-US" dirty="0" smtClean="0">
                <a:effectLst/>
              </a:rPr>
              <a:t>don't load new classes out of the warn-up phase</a:t>
            </a:r>
          </a:p>
          <a:p>
            <a:pPr lvl="1"/>
            <a:r>
              <a:rPr lang="en-US" dirty="0" smtClean="0">
                <a:effectLst/>
              </a:rPr>
              <a:t>long runs minimize error percentage</a:t>
            </a:r>
          </a:p>
          <a:p>
            <a:pPr lvl="2"/>
            <a:r>
              <a:rPr lang="en-US" dirty="0" smtClean="0">
                <a:effectLst/>
              </a:rPr>
              <a:t>Make sure you run it for long enough to be able to measure the results in seconds or (better) tens of seconds</a:t>
            </a:r>
          </a:p>
          <a:p>
            <a:pPr lvl="1"/>
            <a:r>
              <a:rPr lang="en-US" dirty="0" smtClean="0">
                <a:effectLst/>
              </a:rPr>
              <a:t>many runs minimize error percentage</a:t>
            </a:r>
          </a:p>
          <a:p>
            <a:pPr lvl="2"/>
            <a:r>
              <a:rPr lang="en-US" dirty="0" smtClean="0">
                <a:effectLst/>
              </a:rPr>
              <a:t>Timing a single lap versus averaging over multiple laps</a:t>
            </a:r>
          </a:p>
          <a:p>
            <a:pPr lvl="2"/>
            <a:r>
              <a:rPr lang="en-US" dirty="0" smtClean="0">
                <a:effectLst/>
              </a:rPr>
              <a:t>At least be aware when the GC or JIT are affecting your code:</a:t>
            </a:r>
          </a:p>
          <a:p>
            <a:pPr lvl="2"/>
            <a:r>
              <a:rPr lang="en-US" dirty="0" smtClean="0">
                <a:effectLst/>
              </a:rPr>
              <a:t>-XX:+</a:t>
            </a:r>
            <a:r>
              <a:rPr lang="en-US" dirty="0" err="1" smtClean="0">
                <a:effectLst/>
              </a:rPr>
              <a:t>PrintCompilation</a:t>
            </a:r>
            <a:r>
              <a:rPr lang="en-US" dirty="0" smtClean="0">
                <a:effectLst/>
              </a:rPr>
              <a:t>, -</a:t>
            </a:r>
            <a:r>
              <a:rPr lang="en-US" dirty="0" err="1" smtClean="0">
                <a:effectLst/>
              </a:rPr>
              <a:t>verbose:gc</a:t>
            </a:r>
            <a:r>
              <a:rPr lang="en-US" dirty="0" smtClean="0">
                <a:effectLst/>
              </a:rPr>
              <a:t>     </a:t>
            </a:r>
            <a:br>
              <a:rPr lang="en-US" dirty="0" smtClean="0">
                <a:effectLst/>
              </a:rPr>
            </a:br>
            <a:endParaRPr lang="en-US" dirty="0" smtClean="0">
              <a:effectLst/>
            </a:endParaRPr>
          </a:p>
          <a:p>
            <a:pPr lvl="1"/>
            <a:r>
              <a:rPr lang="en-US" sz="1200" kern="1200" dirty="0" err="1" smtClean="0">
                <a:solidFill>
                  <a:schemeClr val="tx1"/>
                </a:solidFill>
                <a:effectLst/>
                <a:latin typeface="+mn-lt"/>
                <a:ea typeface="+mn-ea"/>
                <a:cs typeface="+mn-cs"/>
              </a:rPr>
              <a:t>Deoptimization</a:t>
            </a:r>
            <a:r>
              <a:rPr lang="en-US" sz="1200" kern="1200" dirty="0" smtClean="0">
                <a:solidFill>
                  <a:schemeClr val="tx1"/>
                </a:solidFill>
                <a:effectLst/>
                <a:latin typeface="+mn-lt"/>
                <a:ea typeface="+mn-ea"/>
                <a:cs typeface="+mn-cs"/>
              </a:rPr>
              <a:t>/recompilation effects must be mitigated</a:t>
            </a:r>
            <a:r>
              <a:rPr lang="en-US" dirty="0" smtClean="0">
                <a:effectLst/>
              </a:rPr>
              <a:t/>
            </a:r>
            <a:br>
              <a:rPr lang="en-US" dirty="0" smtClean="0">
                <a:effectLst/>
              </a:rPr>
            </a:br>
            <a:endParaRPr lang="en-US" dirty="0" smtClean="0">
              <a:effectLst/>
            </a:endParaRPr>
          </a:p>
          <a:p>
            <a:pPr lvl="2"/>
            <a:r>
              <a:rPr lang="en-US" sz="1200" kern="1200" dirty="0" smtClean="0">
                <a:solidFill>
                  <a:schemeClr val="tx1"/>
                </a:solidFill>
                <a:effectLst/>
                <a:latin typeface="+mn-lt"/>
                <a:ea typeface="+mn-ea"/>
                <a:cs typeface="+mn-cs"/>
              </a:rPr>
              <a:t>"Do not take any code path for the first time in the "timing phase"</a:t>
            </a:r>
            <a:endParaRPr lang="en-US" dirty="0" smtClean="0">
              <a:effectLst/>
            </a:endParaRPr>
          </a:p>
          <a:p>
            <a:pPr lvl="2"/>
            <a:r>
              <a:rPr lang="en-US" sz="1200" kern="1200" dirty="0" err="1" smtClean="0">
                <a:solidFill>
                  <a:schemeClr val="tx1"/>
                </a:solidFill>
                <a:effectLst/>
                <a:latin typeface="+mn-lt"/>
                <a:ea typeface="+mn-ea"/>
                <a:cs typeface="+mn-cs"/>
              </a:rPr>
              <a:t>compilier</a:t>
            </a:r>
            <a:r>
              <a:rPr lang="en-US" sz="1200" kern="1200" dirty="0" smtClean="0">
                <a:solidFill>
                  <a:schemeClr val="tx1"/>
                </a:solidFill>
                <a:effectLst/>
                <a:latin typeface="+mn-lt"/>
                <a:ea typeface="+mn-ea"/>
                <a:cs typeface="+mn-cs"/>
              </a:rPr>
              <a:t> might "optimistically" assume a path will never/rarely be taken and anti-optimize it</a:t>
            </a:r>
            <a:endParaRPr lang="en-US" dirty="0" smtClean="0">
              <a:effectLst/>
            </a:endParaRPr>
          </a:p>
          <a:p>
            <a:pPr lvl="1"/>
            <a:r>
              <a:rPr lang="en-US" sz="1200" kern="1200" dirty="0" smtClean="0">
                <a:solidFill>
                  <a:schemeClr val="tx1"/>
                </a:solidFill>
                <a:effectLst/>
                <a:latin typeface="+mn-lt"/>
                <a:ea typeface="+mn-ea"/>
                <a:cs typeface="+mn-cs"/>
              </a:rPr>
              <a:t>Use -</a:t>
            </a:r>
            <a:r>
              <a:rPr lang="en-US" sz="1200" kern="1200" dirty="0" err="1" smtClean="0">
                <a:solidFill>
                  <a:schemeClr val="tx1"/>
                </a:solidFill>
                <a:effectLst/>
                <a:latin typeface="+mn-lt"/>
                <a:ea typeface="+mn-ea"/>
                <a:cs typeface="+mn-cs"/>
              </a:rPr>
              <a:t>Xbatch</a:t>
            </a:r>
            <a:r>
              <a:rPr lang="en-US" sz="1200" kern="1200" dirty="0" smtClean="0">
                <a:solidFill>
                  <a:schemeClr val="tx1"/>
                </a:solidFill>
                <a:effectLst/>
                <a:latin typeface="+mn-lt"/>
                <a:ea typeface="+mn-ea"/>
                <a:cs typeface="+mn-cs"/>
              </a:rPr>
              <a:t> to serialize the compiler with the application</a:t>
            </a:r>
            <a:br>
              <a:rPr lang="en-US" sz="1200" kern="1200" dirty="0" smtClean="0">
                <a:solidFill>
                  <a:schemeClr val="tx1"/>
                </a:solidFill>
                <a:effectLst/>
                <a:latin typeface="+mn-lt"/>
                <a:ea typeface="+mn-ea"/>
                <a:cs typeface="+mn-cs"/>
              </a:rPr>
            </a:br>
            <a:r>
              <a:rPr lang="en-US" dirty="0" smtClean="0">
                <a:effectLst/>
              </a:rPr>
              <a:t>"Disables background compilation. Typically, the Java VM compiles the method as a background task, running the method in interpreter mode until the background compilation is finished. The -</a:t>
            </a:r>
            <a:r>
              <a:rPr lang="en-US" dirty="0" err="1" smtClean="0">
                <a:effectLst/>
              </a:rPr>
              <a:t>Xbatch</a:t>
            </a:r>
            <a:r>
              <a:rPr lang="en-US" dirty="0" smtClean="0">
                <a:effectLst/>
              </a:rPr>
              <a:t> flag disables background compilation so that compilation of all methods proceeds as a foreground task until completed."</a:t>
            </a:r>
          </a:p>
          <a:p>
            <a:pPr lvl="2"/>
            <a:r>
              <a:rPr lang="en-US" sz="1200" kern="1200" dirty="0" smtClean="0">
                <a:solidFill>
                  <a:schemeClr val="tx1"/>
                </a:solidFill>
                <a:effectLst/>
                <a:latin typeface="+mn-lt"/>
                <a:ea typeface="+mn-ea"/>
                <a:cs typeface="+mn-cs"/>
                <a:hlinkClick r:id="rId4"/>
              </a:rPr>
              <a:t>http://docs.oracle.com/javase/7/docs/technotes/tools/solaris/java.html</a:t>
            </a:r>
            <a:r>
              <a:rPr lang="en-US" dirty="0" smtClean="0">
                <a:effectLst/>
              </a:rPr>
              <a:t/>
            </a:r>
            <a:br>
              <a:rPr lang="en-US" dirty="0" smtClean="0">
                <a:effectLst/>
              </a:rPr>
            </a:br>
            <a:endParaRPr lang="en-US" dirty="0" smtClean="0">
              <a:effectLst/>
            </a:endParaRP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Xcomp</a:t>
            </a:r>
            <a:r>
              <a:rPr lang="en-US" dirty="0" err="1" smtClean="0">
                <a:effectLst/>
              </a:rPr>
              <a:t>Forces</a:t>
            </a:r>
            <a:r>
              <a:rPr lang="en-US" dirty="0" smtClean="0">
                <a:effectLst/>
              </a:rPr>
              <a:t> compilation of methods on first invocation. By default, the Client VM (-client) performs 1,000 interpreted method invocations and the Server VM (-server) performs 10,000 interpreted method invocations to gather information for efficient compilation. Specifying the -</a:t>
            </a:r>
            <a:r>
              <a:rPr lang="en-US" dirty="0" err="1" smtClean="0">
                <a:effectLst/>
              </a:rPr>
              <a:t>Xcomp</a:t>
            </a:r>
            <a:r>
              <a:rPr lang="en-US" dirty="0" smtClean="0">
                <a:effectLst/>
              </a:rPr>
              <a:t> option disables interpreted method invocations to increase compilation performance at the expense of efficiency.</a:t>
            </a:r>
          </a:p>
          <a:p>
            <a:pPr lvl="1"/>
            <a:r>
              <a:rPr lang="en-US" dirty="0" smtClean="0">
                <a:effectLst/>
              </a:rPr>
              <a:t>You can also change the number of interpreted method invocations before compilation using the -</a:t>
            </a:r>
            <a:r>
              <a:rPr lang="en-US" dirty="0" err="1" smtClean="0">
                <a:effectLst/>
              </a:rPr>
              <a:t>XX:CompileThreshold</a:t>
            </a:r>
            <a:r>
              <a:rPr lang="en-US" dirty="0" smtClean="0">
                <a:effectLst/>
              </a:rPr>
              <a:t> option.</a:t>
            </a:r>
          </a:p>
          <a:p>
            <a:pPr lvl="2"/>
            <a:r>
              <a:rPr lang="en-US" sz="1200" kern="1200" dirty="0" smtClean="0">
                <a:solidFill>
                  <a:schemeClr val="tx1"/>
                </a:solidFill>
                <a:effectLst/>
                <a:latin typeface="+mn-lt"/>
                <a:ea typeface="+mn-ea"/>
                <a:cs typeface="+mn-cs"/>
              </a:rPr>
              <a:t>alternately, setting -</a:t>
            </a:r>
            <a:r>
              <a:rPr lang="en-US" sz="1200" kern="1200" dirty="0" err="1" smtClean="0">
                <a:solidFill>
                  <a:schemeClr val="tx1"/>
                </a:solidFill>
                <a:effectLst/>
                <a:latin typeface="+mn-lt"/>
                <a:ea typeface="+mn-ea"/>
                <a:cs typeface="+mn-cs"/>
              </a:rPr>
              <a:t>XX:CICompilerCount</a:t>
            </a:r>
            <a:r>
              <a:rPr lang="en-US" sz="1200" kern="1200" dirty="0" smtClean="0">
                <a:solidFill>
                  <a:schemeClr val="tx1"/>
                </a:solidFill>
                <a:effectLst/>
                <a:latin typeface="+mn-lt"/>
                <a:ea typeface="+mn-ea"/>
                <a:cs typeface="+mn-cs"/>
              </a:rPr>
              <a:t>=1 to prevent the compiler from running in parallel with itself.</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9251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JVM is an Adaptive VM</a:t>
            </a:r>
            <a:r>
              <a:rPr lang="en-US" dirty="0" smtClean="0"/>
              <a:t> </a:t>
            </a:r>
          </a:p>
          <a:p>
            <a:endParaRPr lang="en-US" dirty="0" smtClean="0"/>
          </a:p>
          <a:p>
            <a:r>
              <a:rPr lang="en-US" dirty="0" smtClean="0"/>
              <a:t>Each method is executed in interpreted mode at first. The Java interpreter counts how many times a method is invoked and requests that it should be JIT-compiled. </a:t>
            </a:r>
          </a:p>
          <a:p>
            <a:endParaRPr lang="en-US" dirty="0" smtClean="0"/>
          </a:p>
          <a:p>
            <a:r>
              <a:rPr lang="en-US" dirty="0" smtClean="0"/>
              <a:t>This </a:t>
            </a:r>
            <a:r>
              <a:rPr lang="en-US" dirty="0" smtClean="0"/>
              <a:t>happens </a:t>
            </a:r>
            <a:r>
              <a:rPr lang="en-US" dirty="0" smtClean="0"/>
              <a:t>after </a:t>
            </a:r>
            <a:r>
              <a:rPr lang="en-US" dirty="0" smtClean="0"/>
              <a:t>a method has been called 10.000 </a:t>
            </a:r>
            <a:r>
              <a:rPr lang="en-US" dirty="0" smtClean="0"/>
              <a:t>times in server mode</a:t>
            </a:r>
            <a:r>
              <a:rPr lang="en-US" baseline="0" dirty="0" smtClean="0"/>
              <a:t> and 1000 times in client mode</a:t>
            </a:r>
            <a:r>
              <a:rPr lang="en-US" dirty="0" smtClean="0"/>
              <a:t> </a:t>
            </a:r>
            <a:r>
              <a:rPr lang="en-US" dirty="0" smtClean="0"/>
              <a:t>(see an article about </a:t>
            </a:r>
            <a:r>
              <a:rPr lang="en-US" dirty="0" smtClean="0">
                <a:hlinkClick r:id="rId3"/>
              </a:rPr>
              <a:t>tiered compilation by Dr. Cliff Click</a:t>
            </a:r>
            <a:r>
              <a:rPr lang="en-US" dirty="0" smtClean="0"/>
              <a:t> for more details on how the process works and the </a:t>
            </a:r>
            <a:r>
              <a:rPr lang="en-US" dirty="0" smtClean="0">
                <a:hlinkClick r:id="rId4"/>
              </a:rPr>
              <a:t>Oracle documentation on </a:t>
            </a:r>
            <a:r>
              <a:rPr lang="en-US" dirty="0" err="1" smtClean="0">
                <a:hlinkClick r:id="rId4"/>
              </a:rPr>
              <a:t>HotSpot</a:t>
            </a:r>
            <a:r>
              <a:rPr lang="en-US" dirty="0" smtClean="0">
                <a:hlinkClick r:id="rId4"/>
              </a:rPr>
              <a:t> performance options</a:t>
            </a:r>
            <a:r>
              <a:rPr lang="en-US" dirty="0" smtClean="0"/>
              <a:t>). </a:t>
            </a:r>
            <a:endParaRPr lang="en-US" dirty="0" smtClean="0"/>
          </a:p>
          <a:p>
            <a:endParaRPr lang="en-US" dirty="0" smtClean="0"/>
          </a:p>
          <a:p>
            <a:r>
              <a:rPr lang="en-US" dirty="0" smtClean="0"/>
              <a:t>As a rule of thumb, </a:t>
            </a:r>
            <a:r>
              <a:rPr lang="en-US" dirty="0" err="1" smtClean="0"/>
              <a:t>JIT'd</a:t>
            </a:r>
            <a:r>
              <a:rPr lang="en-US" dirty="0" smtClean="0"/>
              <a:t> code is 10x faster than interpreter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114263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benchmarking a non-VM language that compiled right to binary, like C, it would be an easier proposition – the optimizations would take place during compilation, *NOT* runtime.  With Java running on the dynamic JVM, this isn’t the case.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0807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 the benchmarked code often enough before the actual measurement starts to ensure that all benchmarked code has been JIT-compiled beforehand. This can easily be verified by providing -XX:+</a:t>
            </a:r>
            <a:r>
              <a:rPr lang="en-US" dirty="0" err="1" smtClean="0"/>
              <a:t>PrintCompilation</a:t>
            </a:r>
            <a:r>
              <a:rPr lang="en-US" dirty="0" smtClean="0"/>
              <a:t>. You should not see any JIT-compiler activity after the warmup phase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Keeping testing until run-times stabilize</a:t>
            </a:r>
          </a:p>
          <a:p>
            <a:r>
              <a:rPr lang="en-US" dirty="0" smtClean="0"/>
              <a:t>Not allowing warmup is a common mistake</a:t>
            </a:r>
          </a:p>
          <a:p>
            <a:r>
              <a:rPr lang="en-US" dirty="0" smtClean="0"/>
              <a:t> most desktop/server apps expect:</a:t>
            </a:r>
          </a:p>
          <a:p>
            <a:r>
              <a:rPr lang="en-US" dirty="0" smtClean="0"/>
              <a:t>●Reboots are minutes long and days apart</a:t>
            </a:r>
          </a:p>
          <a:p>
            <a:r>
              <a:rPr lang="en-US" dirty="0" smtClean="0"/>
              <a:t>●Steady-state throughput after warmup is key</a:t>
            </a:r>
          </a:p>
          <a:p>
            <a:r>
              <a:rPr lang="en-US" dirty="0" smtClean="0"/>
              <a:t>●So a benchmark that ends in &lt;10sec</a:t>
            </a:r>
          </a:p>
          <a:p>
            <a:r>
              <a:rPr lang="en-US" dirty="0" smtClean="0"/>
              <a:t>probably does not measure anything interesting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GC: Either no (or trivial) allocation, or use</a:t>
            </a:r>
          </a:p>
          <a:p>
            <a:r>
              <a:rPr lang="en-US" dirty="0" err="1" smtClean="0"/>
              <a:t>verbose:gc</a:t>
            </a:r>
            <a:endParaRPr lang="en-US" dirty="0" smtClean="0"/>
          </a:p>
          <a:p>
            <a:r>
              <a:rPr lang="en-US" dirty="0" smtClean="0"/>
              <a:t>to make sure you hit steady-state</a:t>
            </a:r>
            <a:endParaRPr lang="en-US" dirty="0" smtClean="0"/>
          </a:p>
          <a:p>
            <a:endParaRPr lang="en-US" dirty="0" smtClean="0">
              <a:effectLst/>
            </a:endParaRPr>
          </a:p>
          <a:p>
            <a:r>
              <a:rPr lang="en-US" sz="1200" kern="1200" dirty="0" smtClean="0">
                <a:solidFill>
                  <a:schemeClr val="tx1"/>
                </a:solidFill>
                <a:effectLst/>
                <a:latin typeface="+mn-lt"/>
                <a:ea typeface="+mn-ea"/>
                <a:cs typeface="+mn-cs"/>
              </a:rPr>
              <a:t>Use -</a:t>
            </a:r>
            <a:r>
              <a:rPr lang="en-US" sz="1200" kern="1200" dirty="0" err="1" smtClean="0">
                <a:solidFill>
                  <a:schemeClr val="tx1"/>
                </a:solidFill>
                <a:effectLst/>
                <a:latin typeface="+mn-lt"/>
                <a:ea typeface="+mn-ea"/>
                <a:cs typeface="+mn-cs"/>
              </a:rPr>
              <a:t>Xbatch</a:t>
            </a:r>
            <a:r>
              <a:rPr lang="en-US" sz="1200" kern="1200" dirty="0" smtClean="0">
                <a:solidFill>
                  <a:schemeClr val="tx1"/>
                </a:solidFill>
                <a:effectLst/>
                <a:latin typeface="+mn-lt"/>
                <a:ea typeface="+mn-ea"/>
                <a:cs typeface="+mn-cs"/>
              </a:rPr>
              <a:t> to serialize the compiler with the application</a:t>
            </a:r>
            <a:br>
              <a:rPr lang="en-US" sz="1200" kern="1200" dirty="0" smtClean="0">
                <a:solidFill>
                  <a:schemeClr val="tx1"/>
                </a:solidFill>
                <a:effectLst/>
                <a:latin typeface="+mn-lt"/>
                <a:ea typeface="+mn-ea"/>
                <a:cs typeface="+mn-cs"/>
              </a:rPr>
            </a:br>
            <a:r>
              <a:rPr lang="en-US" dirty="0" smtClean="0"/>
              <a:t>"Disables background compilation. Typically, the Java VM compiles the method as a background task, running the method in interpreter mode until the background compilation is finished. The -</a:t>
            </a:r>
            <a:r>
              <a:rPr lang="en-US" dirty="0" err="1" smtClean="0"/>
              <a:t>Xbatch</a:t>
            </a:r>
            <a:r>
              <a:rPr lang="en-US" dirty="0" smtClean="0"/>
              <a:t> flag disables background compilation so that compilation of all methods proceeds as a foreground task until completed."</a:t>
            </a:r>
          </a:p>
          <a:p>
            <a:pPr lvl="1"/>
            <a:r>
              <a:rPr lang="en-US" sz="1200" kern="1200" dirty="0" smtClean="0">
                <a:solidFill>
                  <a:schemeClr val="tx1"/>
                </a:solidFill>
                <a:effectLst/>
                <a:latin typeface="+mn-lt"/>
                <a:ea typeface="+mn-ea"/>
                <a:cs typeface="+mn-cs"/>
                <a:hlinkClick r:id="rId3"/>
              </a:rPr>
              <a:t>http://docs.oracle.com/javase/7/docs/technotes/tools/solaris/java.html</a:t>
            </a:r>
            <a:r>
              <a:rPr lang="en-US" dirty="0" smtClean="0">
                <a:effectLst/>
              </a:rPr>
              <a:t/>
            </a:r>
            <a:br>
              <a:rPr lang="en-US" dirty="0" smtClean="0">
                <a:effectLst/>
              </a:rPr>
            </a:br>
            <a:endParaRPr lang="en-US" dirty="0" smtClean="0">
              <a:effectLst/>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Xcomp</a:t>
            </a:r>
            <a:r>
              <a:rPr lang="en-US" dirty="0" err="1" smtClean="0"/>
              <a:t>Forces</a:t>
            </a:r>
            <a:r>
              <a:rPr lang="en-US" dirty="0" smtClean="0"/>
              <a:t> compilation of methods on first invocation. By default, the Client VM (-client) performs 1,000 interpreted method invocations and the Server VM (-server) performs 10,000 interpreted method invocations to gather information for efficient compilation. Specifying the -</a:t>
            </a:r>
            <a:r>
              <a:rPr lang="en-US" dirty="0" err="1" smtClean="0"/>
              <a:t>Xcomp</a:t>
            </a:r>
            <a:r>
              <a:rPr lang="en-US" dirty="0" smtClean="0"/>
              <a:t> option disables interpreted method invocations to increase compilation performance at the expense of efficiency.</a:t>
            </a:r>
          </a:p>
          <a:p>
            <a:endParaRPr lang="en-US" dirty="0" smtClean="0"/>
          </a:p>
          <a:p>
            <a:r>
              <a:rPr lang="en-US" dirty="0" smtClean="0"/>
              <a:t>You can also change the number of interpreted method invocations before compilation using the -</a:t>
            </a:r>
            <a:r>
              <a:rPr lang="en-US" dirty="0" err="1" smtClean="0"/>
              <a:t>XX:CompileThreshold</a:t>
            </a:r>
            <a:r>
              <a:rPr lang="en-US" dirty="0" smtClean="0"/>
              <a:t> option.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Alternately, setting -</a:t>
            </a:r>
            <a:r>
              <a:rPr lang="en-US" sz="1200" kern="1200" dirty="0" err="1" smtClean="0">
                <a:solidFill>
                  <a:schemeClr val="tx1"/>
                </a:solidFill>
                <a:effectLst/>
                <a:latin typeface="+mn-lt"/>
                <a:ea typeface="+mn-ea"/>
                <a:cs typeface="+mn-cs"/>
              </a:rPr>
              <a:t>XX:CICompilerCount</a:t>
            </a:r>
            <a:r>
              <a:rPr lang="en-US" sz="1200" kern="1200" dirty="0" smtClean="0">
                <a:solidFill>
                  <a:schemeClr val="tx1"/>
                </a:solidFill>
                <a:effectLst/>
                <a:latin typeface="+mn-lt"/>
                <a:ea typeface="+mn-ea"/>
                <a:cs typeface="+mn-cs"/>
              </a:rPr>
              <a:t>=1 to prevent the compiler from running in parallel with itself.</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278169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see</a:t>
            </a:r>
            <a:r>
              <a:rPr lang="en-US" baseline="0" dirty="0" smtClean="0"/>
              <a:t> a naïve and flawed implementation of a </a:t>
            </a:r>
            <a:r>
              <a:rPr lang="en-US" baseline="0" dirty="0" err="1" smtClean="0"/>
              <a:t>benchmarker</a:t>
            </a:r>
            <a:r>
              <a:rPr lang="en-US" baseline="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gradlew</a:t>
            </a:r>
            <a:r>
              <a:rPr lang="en-US" dirty="0" smtClean="0"/>
              <a:t> simple-all –daemon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C:\Users\ttresans\Projects\JMH-Presentation\demos\simplebenchmarker\build\reports\simplebenchmarker</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98938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352153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iki.openjdk.java.net/display/HotSpot/PerformanceTacticInde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lix/jmh-gradle-plugi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psy-lob-saw.blogspot.com/2013/04/writing-java-micro-benchmarks-with-jmh.html" TargetMode="External"/><Relationship Id="rId13" Type="http://schemas.openxmlformats.org/officeDocument/2006/relationships/hyperlink" Target="http://www.javacodegeeks.com/2016/02/beware-findfirst-findany.html?utm_source=feedburner&amp;utm_medium=feed&amp;utm_campaign=Feed%3A+JavaCodeGeeks+%28Java+Code+Geeks%29" TargetMode="External"/><Relationship Id="rId3" Type="http://schemas.openxmlformats.org/officeDocument/2006/relationships/hyperlink" Target="http://www.oracle.com/technetwork/articles/java/architect-benchmarking-2266277.html" TargetMode="External"/><Relationship Id="rId7" Type="http://schemas.openxmlformats.org/officeDocument/2006/relationships/hyperlink" Target="https://dzone.com/articles/too-fast-too-megamorphic-what" TargetMode="External"/><Relationship Id="rId12" Type="http://schemas.openxmlformats.org/officeDocument/2006/relationships/hyperlink" Target="http://shipilev.ne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daniel.mitterdorfer.name/categories/series-jmh-intro/" TargetMode="External"/><Relationship Id="rId11" Type="http://schemas.openxmlformats.org/officeDocument/2006/relationships/hyperlink" Target="http://www.azulsystems.com/events/javaone_2009/session/2009_J1_Benchmark.pdf" TargetMode="External"/><Relationship Id="rId5" Type="http://schemas.openxmlformats.org/officeDocument/2006/relationships/hyperlink" Target="https://www.ibm.com/developerworks/java/library/j-jtp02225/" TargetMode="External"/><Relationship Id="rId10" Type="http://schemas.openxmlformats.org/officeDocument/2006/relationships/hyperlink" Target="https://github.com/melix/jmh-gradle-plugin" TargetMode="External"/><Relationship Id="rId4" Type="http://schemas.openxmlformats.org/officeDocument/2006/relationships/hyperlink" Target="http://java-performance.info/jmh/" TargetMode="External"/><Relationship Id="rId9" Type="http://schemas.openxmlformats.org/officeDocument/2006/relationships/hyperlink" Target="https://groups.google.com/forum/#!msg/mechanical-sympathy/m4opvy4xq3U/7lY8x8SvHgwJ"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a:t>
            </a:r>
            <a:r>
              <a:rPr lang="en-US" dirty="0" err="1" smtClean="0"/>
              <a:t>Microbenchmarking</a:t>
            </a:r>
            <a:r>
              <a:rPr lang="en-US" dirty="0" smtClean="0"/>
              <a:t> 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Dispatch Optimization/</a:t>
            </a:r>
            <a:r>
              <a:rPr lang="en-US" dirty="0" err="1" smtClean="0"/>
              <a:t>Deoptimization</a:t>
            </a:r>
            <a:endParaRPr lang="en-US" dirty="0"/>
          </a:p>
        </p:txBody>
      </p:sp>
      <p:sp>
        <p:nvSpPr>
          <p:cNvPr id="3" name="Content Placeholder 2"/>
          <p:cNvSpPr>
            <a:spLocks noGrp="1"/>
          </p:cNvSpPr>
          <p:nvPr>
            <p:ph sz="half" idx="1"/>
          </p:nvPr>
        </p:nvSpPr>
        <p:spPr>
          <a:xfrm>
            <a:off x="838200" y="1825625"/>
            <a:ext cx="6172200" cy="4351338"/>
          </a:xfrm>
        </p:spPr>
        <p:txBody>
          <a:bodyPr>
            <a:normAutofit fontScale="92500" lnSpcReduction="20000"/>
          </a:bodyPr>
          <a:lstStyle/>
          <a:p>
            <a:r>
              <a:rPr lang="en-US" dirty="0" smtClean="0"/>
              <a:t>Types of Method Dispatch [5]</a:t>
            </a:r>
          </a:p>
          <a:p>
            <a:pPr lvl="1"/>
            <a:r>
              <a:rPr lang="en-US" dirty="0" smtClean="0"/>
              <a:t>Monomorphic = 1 possibility</a:t>
            </a:r>
          </a:p>
          <a:p>
            <a:pPr lvl="1"/>
            <a:r>
              <a:rPr lang="en-US" dirty="0" err="1" smtClean="0"/>
              <a:t>Bimorphic</a:t>
            </a:r>
            <a:r>
              <a:rPr lang="en-US" dirty="0" smtClean="0"/>
              <a:t> = 2 possibilities</a:t>
            </a:r>
          </a:p>
          <a:p>
            <a:pPr lvl="1"/>
            <a:r>
              <a:rPr lang="en-US" dirty="0" err="1" smtClean="0"/>
              <a:t>Megamorphic</a:t>
            </a:r>
            <a:r>
              <a:rPr lang="en-US" dirty="0" smtClean="0"/>
              <a:t> = many possibilities</a:t>
            </a:r>
          </a:p>
          <a:p>
            <a:r>
              <a:rPr lang="en-US" dirty="0" smtClean="0"/>
              <a:t>All (non-final) methods begin as </a:t>
            </a:r>
            <a:r>
              <a:rPr lang="en-US" dirty="0" err="1" smtClean="0"/>
              <a:t>Meegamorphic</a:t>
            </a:r>
            <a:endParaRPr lang="en-US" dirty="0"/>
          </a:p>
          <a:p>
            <a:pPr lvl="1"/>
            <a:r>
              <a:rPr lang="en-US" dirty="0" smtClean="0"/>
              <a:t>All methods are </a:t>
            </a:r>
            <a:r>
              <a:rPr lang="en-US" dirty="0" err="1" smtClean="0"/>
              <a:t>overrideable</a:t>
            </a:r>
            <a:r>
              <a:rPr lang="en-US" dirty="0" smtClean="0"/>
              <a:t> by default in Java = each method call needs a </a:t>
            </a:r>
            <a:r>
              <a:rPr lang="en-US" dirty="0" err="1" smtClean="0"/>
              <a:t>vtable</a:t>
            </a:r>
            <a:r>
              <a:rPr lang="en-US" dirty="0" smtClean="0"/>
              <a:t> to lookup actual method implementation</a:t>
            </a:r>
            <a:endParaRPr lang="en-US" dirty="0"/>
          </a:p>
          <a:p>
            <a:r>
              <a:rPr lang="en-US" dirty="0"/>
              <a:t>Monomorphic faster than </a:t>
            </a:r>
            <a:r>
              <a:rPr lang="en-US" dirty="0" err="1"/>
              <a:t>Bimorphic</a:t>
            </a:r>
            <a:r>
              <a:rPr lang="en-US" dirty="0"/>
              <a:t> faster than </a:t>
            </a:r>
            <a:r>
              <a:rPr lang="en-US" dirty="0" err="1" smtClean="0"/>
              <a:t>Megamorphic</a:t>
            </a:r>
            <a:endParaRPr lang="en-US" dirty="0" smtClean="0"/>
          </a:p>
          <a:p>
            <a:r>
              <a:rPr lang="en-US" dirty="0" smtClean="0"/>
              <a:t>JIT profiles calls</a:t>
            </a:r>
          </a:p>
          <a:p>
            <a:pPr lvl="1"/>
            <a:r>
              <a:rPr lang="en-US" dirty="0" smtClean="0"/>
              <a:t>If </a:t>
            </a:r>
            <a:r>
              <a:rPr lang="en-US" i="1" dirty="0" smtClean="0"/>
              <a:t>most</a:t>
            </a:r>
            <a:r>
              <a:rPr lang="en-US" dirty="0" smtClean="0"/>
              <a:t> calls are to a single implementation, assume monomorphic and optimize</a:t>
            </a:r>
            <a:endParaRPr lang="en-US" dirty="0"/>
          </a:p>
        </p:txBody>
      </p:sp>
      <p:sp>
        <p:nvSpPr>
          <p:cNvPr id="9" name="Content Placeholder 8"/>
          <p:cNvSpPr>
            <a:spLocks noGrp="1"/>
          </p:cNvSpPr>
          <p:nvPr>
            <p:ph sz="half" idx="2"/>
          </p:nvPr>
        </p:nvSpPr>
        <p:spPr>
          <a:xfrm>
            <a:off x="7010400" y="1825625"/>
            <a:ext cx="5181600" cy="4351338"/>
          </a:xfrm>
          <a:ln>
            <a:solidFill>
              <a:schemeClr val="accent1"/>
            </a:solidFill>
          </a:ln>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Collection&lt;String&gt; names</a:t>
            </a: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if </a:t>
            </a:r>
            <a:r>
              <a:rPr lang="en-US" sz="2400" dirty="0" smtClean="0">
                <a:latin typeface="Courier New" panose="02070309020205020404" pitchFamily="49" charset="0"/>
                <a:cs typeface="Courier New" panose="02070309020205020404" pitchFamily="49" charset="0"/>
              </a:rPr>
              <a:t>(&lt;RUNTIME_CONDITION</a:t>
            </a:r>
            <a:r>
              <a:rPr lang="en-US" sz="2400" dirty="0">
                <a:latin typeface="Courier New" panose="02070309020205020404" pitchFamily="49" charset="0"/>
                <a:cs typeface="Courier New" panose="02070309020205020404" pitchFamily="49" charset="0"/>
              </a:rPr>
              <a:t>&gt;)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&lt;SOMETHING&gt;();</a:t>
            </a:r>
          </a:p>
          <a:p>
            <a:pPr marL="0" indent="0">
              <a:buNone/>
            </a:pPr>
            <a:r>
              <a:rPr lang="en-US" sz="2400" dirty="0">
                <a:latin typeface="Courier New" panose="02070309020205020404" pitchFamily="49" charset="0"/>
                <a:cs typeface="Courier New" panose="02070309020205020404" pitchFamily="49" charset="0"/>
              </a:rPr>
              <a:t>} else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a:t>
            </a:r>
            <a:r>
              <a:rPr lang="en-US" sz="2400" dirty="0" smtClean="0">
                <a:latin typeface="Courier New" panose="02070309020205020404" pitchFamily="49" charset="0"/>
                <a:cs typeface="Courier New" panose="02070309020205020404" pitchFamily="49" charset="0"/>
              </a:rPr>
              <a:t>&lt;OTHERTHING&gt;();</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What is the type of names?</a:t>
            </a:r>
          </a:p>
          <a:p>
            <a:pPr marL="0" indent="0">
              <a:buNone/>
            </a:pPr>
            <a:r>
              <a:rPr lang="en-US" sz="2400" dirty="0">
                <a:latin typeface="Courier New" panose="02070309020205020404" pitchFamily="49" charset="0"/>
                <a:cs typeface="Courier New" panose="02070309020205020404" pitchFamily="49" charset="0"/>
              </a:rPr>
              <a:t>// Which </a:t>
            </a:r>
            <a:r>
              <a:rPr lang="en-US" sz="2400" dirty="0" smtClean="0">
                <a:latin typeface="Courier New" panose="02070309020205020404" pitchFamily="49" charset="0"/>
                <a:cs typeface="Courier New" panose="02070309020205020404" pitchFamily="49" charset="0"/>
              </a:rPr>
              <a:t>class’s add() </a:t>
            </a:r>
          </a:p>
          <a:p>
            <a:pPr marL="0" indent="0">
              <a:buNone/>
            </a:pPr>
            <a:r>
              <a:rPr lang="en-US" sz="2400" dirty="0" smtClean="0">
                <a:latin typeface="Courier New" panose="02070309020205020404" pitchFamily="49" charset="0"/>
                <a:cs typeface="Courier New" panose="02070309020205020404" pitchFamily="49" charset="0"/>
              </a:rPr>
              <a:t>// do </a:t>
            </a:r>
            <a:r>
              <a:rPr lang="en-US" sz="2400" dirty="0">
                <a:latin typeface="Courier New" panose="02070309020205020404" pitchFamily="49" charset="0"/>
                <a:cs typeface="Courier New" panose="02070309020205020404" pitchFamily="49" charset="0"/>
              </a:rPr>
              <a:t>I call</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names.add</a:t>
            </a:r>
            <a:r>
              <a:rPr lang="en-US" sz="2400" dirty="0">
                <a:latin typeface="Courier New" panose="02070309020205020404" pitchFamily="49" charset="0"/>
                <a:cs typeface="Courier New" panose="02070309020205020404" pitchFamily="49" charset="0"/>
              </a:rPr>
              <a:t>(“Bob”); </a:t>
            </a:r>
          </a:p>
          <a:p>
            <a:pPr marL="0" indent="0">
              <a:buNone/>
            </a:pPr>
            <a:endParaRPr lang="en-US" sz="2400" dirty="0"/>
          </a:p>
        </p:txBody>
      </p:sp>
    </p:spTree>
    <p:extLst>
      <p:ext uri="{BB962C8B-B14F-4D97-AF65-F5344CB8AC3E}">
        <p14:creationId xmlns:p14="http://schemas.microsoft.com/office/powerpoint/2010/main" val="37257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Dead-Code Elimination</a:t>
            </a:r>
            <a:endParaRPr lang="en-US" dirty="0"/>
          </a:p>
        </p:txBody>
      </p:sp>
      <p:sp>
        <p:nvSpPr>
          <p:cNvPr id="3" name="Content Placeholder 2"/>
          <p:cNvSpPr>
            <a:spLocks noGrp="1"/>
          </p:cNvSpPr>
          <p:nvPr>
            <p:ph sz="half" idx="1"/>
          </p:nvPr>
        </p:nvSpPr>
        <p:spPr/>
        <p:txBody>
          <a:bodyPr/>
          <a:lstStyle/>
          <a:p>
            <a:endParaRPr lang="en-US" dirty="0"/>
          </a:p>
          <a:p>
            <a:r>
              <a:rPr lang="en-US" dirty="0" smtClean="0"/>
              <a:t>JIT understands control flow </a:t>
            </a:r>
          </a:p>
          <a:p>
            <a:r>
              <a:rPr lang="en-US" dirty="0"/>
              <a:t>I</a:t>
            </a:r>
            <a:r>
              <a:rPr lang="en-US" dirty="0" smtClean="0"/>
              <a:t>f result is not used, it is not needed</a:t>
            </a:r>
          </a:p>
          <a:p>
            <a:pPr lvl="1"/>
            <a:r>
              <a:rPr lang="en-US" dirty="0" smtClean="0"/>
              <a:t>So why waste cycles computing it?</a:t>
            </a:r>
          </a:p>
          <a:p>
            <a:r>
              <a:rPr lang="en-US" dirty="0" smtClean="0"/>
              <a:t>Not just a static analysis, but a dynamic runtime analysis</a:t>
            </a:r>
          </a:p>
          <a:p>
            <a:pPr lvl="1"/>
            <a:r>
              <a:rPr lang="en-US" dirty="0" smtClean="0"/>
              <a:t>If I call compute with s = 0</a:t>
            </a:r>
            <a:endParaRPr lang="en-US" dirty="0"/>
          </a:p>
        </p:txBody>
      </p:sp>
      <p:sp>
        <p:nvSpPr>
          <p:cNvPr id="4" name="Content Placeholder 3"/>
          <p:cNvSpPr>
            <a:spLocks noGrp="1"/>
          </p:cNvSpPr>
          <p:nvPr>
            <p:ph sz="half" idx="2"/>
          </p:nvPr>
        </p:nvSpPr>
        <p:spPr>
          <a:xfrm>
            <a:off x="6172200" y="1482476"/>
            <a:ext cx="5181600" cy="2216986"/>
          </a:xfrm>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final String name = “Tom”;</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result = 0;</a:t>
            </a:r>
          </a:p>
          <a:p>
            <a:pPr marL="0" indent="0">
              <a:buNone/>
            </a:pPr>
            <a:r>
              <a:rPr lang="en-US" sz="2200" dirty="0">
                <a:latin typeface="Courier New" panose="02070309020205020404" pitchFamily="49" charset="0"/>
                <a:cs typeface="Courier New" panose="02070309020205020404" pitchFamily="49" charset="0"/>
              </a:rPr>
              <a:t>if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 &gt; 10) {</a:t>
            </a:r>
          </a:p>
          <a:p>
            <a:pPr marL="0" indent="0">
              <a:buNone/>
            </a:pPr>
            <a:r>
              <a:rPr lang="en-US" sz="2200" dirty="0">
                <a:latin typeface="Courier New" panose="02070309020205020404" pitchFamily="49" charset="0"/>
                <a:cs typeface="Courier New" panose="02070309020205020404" pitchFamily="49" charset="0"/>
              </a:rPr>
              <a:t>	result +=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p>
        </p:txBody>
      </p:sp>
      <p:sp>
        <p:nvSpPr>
          <p:cNvPr id="5" name="TextBox 4"/>
          <p:cNvSpPr txBox="1"/>
          <p:nvPr/>
        </p:nvSpPr>
        <p:spPr>
          <a:xfrm>
            <a:off x="6172200" y="3718679"/>
            <a:ext cx="5181600" cy="2800767"/>
          </a:xfrm>
          <a:prstGeom prst="rect">
            <a:avLst/>
          </a:prstGeom>
          <a:noFill/>
          <a:ln>
            <a:solidFill>
              <a:schemeClr val="accent1"/>
            </a:solidFill>
          </a:ln>
        </p:spPr>
        <p:txBody>
          <a:bodyPr wrap="square" rtlCol="0">
            <a:spAutoFit/>
          </a:bodyPr>
          <a:lstStyle/>
          <a:p>
            <a:r>
              <a:rPr lang="en-US" sz="2200" dirty="0">
                <a:latin typeface="Courier New" panose="02070309020205020404" pitchFamily="49" charset="0"/>
                <a:cs typeface="Courier New" panose="02070309020205020404" pitchFamily="49" charset="0"/>
              </a:rPr>
              <a:t>p</a:t>
            </a:r>
            <a:r>
              <a:rPr lang="en-US" sz="2200" dirty="0" smtClean="0">
                <a:latin typeface="Courier New" panose="02070309020205020404" pitchFamily="49" charset="0"/>
                <a:cs typeface="Courier New" panose="02070309020205020404" pitchFamily="49" charset="0"/>
              </a:rPr>
              <a:t>ublic void compute(</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 {</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sum = s;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for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=0;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&lt; 5;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a:t>
            </a:r>
          </a:p>
          <a:p>
            <a:r>
              <a:rPr lang="en-US" sz="2200" dirty="0" smtClean="0">
                <a:latin typeface="Courier New" panose="02070309020205020404" pitchFamily="49" charset="0"/>
                <a:cs typeface="Courier New" panose="02070309020205020404" pitchFamily="49" charset="0"/>
              </a:rPr>
              <a:t>    sum +=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if (sum &gt;= 100)</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System.out.println</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814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Folding</a:t>
            </a:r>
            <a:endParaRPr lang="en-US" dirty="0"/>
          </a:p>
        </p:txBody>
      </p:sp>
      <p:sp>
        <p:nvSpPr>
          <p:cNvPr id="3" name="Content Placeholder 2"/>
          <p:cNvSpPr>
            <a:spLocks noGrp="1"/>
          </p:cNvSpPr>
          <p:nvPr>
            <p:ph sz="half" idx="1"/>
          </p:nvPr>
        </p:nvSpPr>
        <p:spPr/>
        <p:txBody>
          <a:bodyPr/>
          <a:lstStyle/>
          <a:p>
            <a:r>
              <a:rPr lang="en-US" dirty="0" smtClean="0"/>
              <a:t>The compiler </a:t>
            </a:r>
            <a:r>
              <a:rPr lang="en-US" dirty="0" err="1" smtClean="0"/>
              <a:t>precalculates</a:t>
            </a:r>
            <a:r>
              <a:rPr lang="en-US" dirty="0" smtClean="0"/>
              <a:t> constant expressions at compile time</a:t>
            </a:r>
          </a:p>
          <a:p>
            <a:pPr lvl="1"/>
            <a:r>
              <a:rPr lang="en-US" dirty="0" smtClean="0"/>
              <a:t>Can never change, so why spend (runtime) cycles computing it?</a:t>
            </a:r>
          </a:p>
          <a:p>
            <a:r>
              <a:rPr lang="en-US" dirty="0" smtClean="0"/>
              <a:t>Typically simple literals, but could also be variables whose values are never modified</a:t>
            </a:r>
          </a:p>
          <a:p>
            <a:r>
              <a:rPr lang="en-US" dirty="0" smtClean="0"/>
              <a:t>Doesn’t require final to fold</a:t>
            </a:r>
            <a:endParaRPr lang="en-US" dirty="0"/>
          </a:p>
        </p:txBody>
      </p:sp>
      <p:sp>
        <p:nvSpPr>
          <p:cNvPr id="4" name="Content Placeholder 3"/>
          <p:cNvSpPr>
            <a:spLocks noGrp="1"/>
          </p:cNvSpPr>
          <p:nvPr>
            <p:ph sz="half" idx="2"/>
          </p:nvPr>
        </p:nvSpPr>
        <p:spPr>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 code</a:t>
            </a:r>
          </a:p>
          <a:p>
            <a:pPr marL="0" indent="0">
              <a:buNone/>
            </a:pPr>
            <a:r>
              <a:rPr lang="en-US" sz="2200" dirty="0">
                <a:latin typeface="Courier New" panose="02070309020205020404" pitchFamily="49" charset="0"/>
                <a:cs typeface="Courier New" panose="02070309020205020404" pitchFamily="49" charset="0"/>
              </a:rPr>
              <a:t>static final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 = 2;</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30 * a;</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folding would create</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60;</a:t>
            </a:r>
          </a:p>
        </p:txBody>
      </p:sp>
    </p:spTree>
    <p:extLst>
      <p:ext uri="{BB962C8B-B14F-4D97-AF65-F5344CB8AC3E}">
        <p14:creationId xmlns:p14="http://schemas.microsoft.com/office/powerpoint/2010/main" val="239977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smtClean="0"/>
              <a:t>Inlining</a:t>
            </a:r>
            <a:endParaRPr lang="en-US" dirty="0"/>
          </a:p>
        </p:txBody>
      </p:sp>
      <p:sp>
        <p:nvSpPr>
          <p:cNvPr id="4" name="Content Placeholder 3"/>
          <p:cNvSpPr>
            <a:spLocks noGrp="1"/>
          </p:cNvSpPr>
          <p:nvPr>
            <p:ph sz="half" idx="1"/>
          </p:nvPr>
        </p:nvSpPr>
        <p:spPr/>
        <p:txBody>
          <a:bodyPr>
            <a:normAutofit/>
          </a:bodyPr>
          <a:lstStyle/>
          <a:p>
            <a:r>
              <a:rPr lang="en-US" dirty="0" smtClean="0"/>
              <a:t>Method calls are (relatively) expensive compared to many operations on variables</a:t>
            </a:r>
          </a:p>
          <a:p>
            <a:pPr lvl="1"/>
            <a:r>
              <a:rPr lang="en-US" dirty="0" smtClean="0"/>
              <a:t>Why spend cycles pushing and popping method calls – just do the operation</a:t>
            </a:r>
          </a:p>
          <a:p>
            <a:r>
              <a:rPr lang="en-US" dirty="0" smtClean="0"/>
              <a:t>Method </a:t>
            </a:r>
            <a:r>
              <a:rPr lang="en-US" dirty="0" err="1" smtClean="0"/>
              <a:t>Inlining</a:t>
            </a:r>
            <a:r>
              <a:rPr lang="en-US" dirty="0" smtClean="0"/>
              <a:t> replaces a method call with the body of the method</a:t>
            </a:r>
          </a:p>
          <a:p>
            <a:endParaRPr lang="en-US" dirty="0"/>
          </a:p>
        </p:txBody>
      </p:sp>
      <p:sp>
        <p:nvSpPr>
          <p:cNvPr id="5" name="Content Placeholder 4"/>
          <p:cNvSpPr>
            <a:spLocks noGrp="1"/>
          </p:cNvSpPr>
          <p:nvPr>
            <p:ph sz="half" idx="2"/>
          </p:nvPr>
        </p:nvSpPr>
        <p:spPr>
          <a:xfrm>
            <a:off x="6172200" y="1825624"/>
            <a:ext cx="5181600" cy="4351339"/>
          </a:xfrm>
          <a:ln>
            <a:solidFill>
              <a:schemeClr val="accent1"/>
            </a:solidFill>
          </a:ln>
        </p:spPr>
        <p:txBody>
          <a:bodyPr>
            <a:noAutofit/>
          </a:bodyPr>
          <a:lstStyle/>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call1(</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10 * a;</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call2(</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 / 2;</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 written</a:t>
            </a:r>
            <a:endParaRPr lang="en-US" sz="2200" dirty="0">
              <a:latin typeface="Courier New" panose="02070309020205020404" pitchFamily="49" charset="0"/>
              <a:cs typeface="Courier New" panose="02070309020205020404" pitchFamily="49" charset="0"/>
            </a:endParaRP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call2(call1(5));</a:t>
            </a:r>
          </a:p>
          <a:p>
            <a:pPr marL="0" indent="0">
              <a:buNone/>
            </a:pPr>
            <a:r>
              <a:rPr lang="en-US" sz="2200" dirty="0" smtClean="0">
                <a:latin typeface="Courier New" panose="02070309020205020404" pitchFamily="49" charset="0"/>
                <a:cs typeface="Courier New" panose="02070309020205020404" pitchFamily="49" charset="0"/>
              </a:rPr>
              <a:t>// is executed as if it were</a:t>
            </a: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(10 * 5) / 2;</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71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Other Optimizations</a:t>
            </a: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116" y="2711115"/>
            <a:ext cx="5883767" cy="3818021"/>
          </a:xfrm>
        </p:spPr>
      </p:pic>
      <p:sp>
        <p:nvSpPr>
          <p:cNvPr id="15" name="TextBox 14"/>
          <p:cNvSpPr txBox="1"/>
          <p:nvPr/>
        </p:nvSpPr>
        <p:spPr>
          <a:xfrm>
            <a:off x="838201" y="1690688"/>
            <a:ext cx="106639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t>An outdated (2009) </a:t>
            </a:r>
            <a:r>
              <a:rPr lang="en-US" sz="2600" dirty="0"/>
              <a:t>list of &gt; 70 optimizations performed by the </a:t>
            </a:r>
            <a:r>
              <a:rPr lang="en-US" sz="2600" dirty="0" smtClean="0"/>
              <a:t>JIT</a:t>
            </a:r>
          </a:p>
          <a:p>
            <a:pPr marL="914400" lvl="1" indent="-457200">
              <a:buFont typeface="Arial" panose="020B0604020202020204" pitchFamily="34" charset="0"/>
              <a:buChar char="•"/>
            </a:pPr>
            <a:r>
              <a:rPr lang="en-US" sz="2600" dirty="0" smtClean="0">
                <a:hlinkClick r:id="rId4"/>
              </a:rPr>
              <a:t>https</a:t>
            </a:r>
            <a:r>
              <a:rPr lang="en-US" sz="2600" dirty="0">
                <a:hlinkClick r:id="rId4"/>
              </a:rPr>
              <a:t>://wiki.openjdk.java.net/display/HotSpot/PerformanceTacticIndex</a:t>
            </a:r>
            <a:endParaRPr lang="en-US" sz="2600" dirty="0"/>
          </a:p>
        </p:txBody>
      </p:sp>
    </p:spTree>
    <p:extLst>
      <p:ext uri="{BB962C8B-B14F-4D97-AF65-F5344CB8AC3E}">
        <p14:creationId xmlns:p14="http://schemas.microsoft.com/office/powerpoint/2010/main" val="14437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Perfect </a:t>
            </a:r>
            <a:r>
              <a:rPr lang="en-US" dirty="0" err="1" smtClean="0"/>
              <a:t>Microbenchmark</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write a good optimizing </a:t>
            </a:r>
            <a:r>
              <a:rPr lang="en-US" dirty="0" smtClean="0"/>
              <a:t>JIT.  Meet </a:t>
            </a:r>
            <a:r>
              <a:rPr lang="en-US" dirty="0"/>
              <a:t>the people who have written other good, optimizing JITs (they're easy to find, because not too many good, optimizing JITs exist</a:t>
            </a:r>
            <a:r>
              <a:rPr lang="en-US" dirty="0" smtClean="0"/>
              <a:t>!).  Have </a:t>
            </a:r>
            <a:r>
              <a:rPr lang="en-US" dirty="0"/>
              <a:t>them over to </a:t>
            </a:r>
            <a:r>
              <a:rPr lang="en-US" dirty="0" smtClean="0"/>
              <a:t>dinner every week for a year, </a:t>
            </a:r>
            <a:r>
              <a:rPr lang="en-US" dirty="0"/>
              <a:t>and swap stories of performance tricks on how to run Java bytecode as fast as </a:t>
            </a:r>
            <a:r>
              <a:rPr lang="en-US" dirty="0" smtClean="0"/>
              <a:t>possible.  Study the preconditions of each of the JIT’s optimization techniques until you can effectively predict each one.  Read </a:t>
            </a:r>
            <a:r>
              <a:rPr lang="en-US" dirty="0"/>
              <a:t>the hundreds of papers on optimizing the </a:t>
            </a:r>
            <a:r>
              <a:rPr lang="en-US" dirty="0" smtClean="0"/>
              <a:t>execution </a:t>
            </a:r>
            <a:r>
              <a:rPr lang="en-US" dirty="0"/>
              <a:t>of Java </a:t>
            </a:r>
            <a:r>
              <a:rPr lang="en-US" dirty="0" smtClean="0"/>
              <a:t>code.  Write a few papers of your own, get them published and peer reviewed.  Build a standardized, bare-bones test system running your own custom non-timesharing OS with a very precise clock…</a:t>
            </a:r>
            <a:endParaRPr lang="en-US" dirty="0"/>
          </a:p>
        </p:txBody>
      </p:sp>
    </p:spTree>
    <p:extLst>
      <p:ext uri="{BB962C8B-B14F-4D97-AF65-F5344CB8AC3E}">
        <p14:creationId xmlns:p14="http://schemas.microsoft.com/office/powerpoint/2010/main" val="1292544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pPr lvl="1"/>
            <a:r>
              <a:rPr lang="en-US" dirty="0" smtClean="0"/>
              <a:t>Control the JIT to get more meaningful results</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1811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a:bodyPr>
          <a:lstStyle/>
          <a:p>
            <a:r>
              <a:rPr lang="en-US" dirty="0" smtClean="0"/>
              <a:t>JMH is officially setup as a Maven project</a:t>
            </a:r>
          </a:p>
          <a:p>
            <a:pPr lvl="1"/>
            <a:r>
              <a:rPr lang="en-US" dirty="0" smtClean="0"/>
              <a:t>“</a:t>
            </a:r>
            <a:r>
              <a:rPr lang="en-US" dirty="0"/>
              <a:t>The recommended way to run a JMH benchmark is to use Maven to setup a standalone project that depends on the jar files of your </a:t>
            </a:r>
            <a:r>
              <a:rPr lang="en-US" dirty="0" smtClean="0"/>
              <a:t>application”</a:t>
            </a:r>
          </a:p>
          <a:p>
            <a:r>
              <a:rPr lang="en-US" dirty="0"/>
              <a:t>&amp;</a:t>
            </a:r>
            <a:r>
              <a:rPr lang="en-US" dirty="0" smtClean="0"/>
              <a:t>#$@ Maven – use </a:t>
            </a:r>
            <a:r>
              <a:rPr lang="en-US" dirty="0" err="1" smtClean="0"/>
              <a:t>Gradle</a:t>
            </a:r>
            <a:r>
              <a:rPr lang="en-US" dirty="0" smtClean="0"/>
              <a:t> instead	</a:t>
            </a:r>
          </a:p>
          <a:p>
            <a:pPr lvl="1"/>
            <a:r>
              <a:rPr lang="en-US" dirty="0">
                <a:hlinkClick r:id="rId3"/>
              </a:rPr>
              <a:t>https://</a:t>
            </a:r>
            <a:r>
              <a:rPr lang="en-US" dirty="0" smtClean="0">
                <a:hlinkClick r:id="rId3"/>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Best to keep code and benchmarks separate</a:t>
            </a:r>
          </a:p>
          <a:p>
            <a:r>
              <a:rPr lang="en-US" dirty="0" smtClean="0"/>
              <a:t>In </a:t>
            </a:r>
            <a:r>
              <a:rPr lang="en-US" dirty="0" err="1" smtClean="0"/>
              <a:t>Gradle</a:t>
            </a:r>
            <a:r>
              <a:rPr lang="en-US" dirty="0" smtClean="0"/>
              <a:t>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 using </a:t>
            </a:r>
            <a:r>
              <a:rPr lang="en-US" dirty="0" err="1" smtClean="0"/>
              <a:t>Gradle</a:t>
            </a:r>
            <a:r>
              <a:rPr lang="en-US" dirty="0" smtClean="0"/>
              <a:t> dependencies</a:t>
            </a:r>
          </a:p>
          <a:p>
            <a:pPr lvl="1"/>
            <a:r>
              <a:rPr lang="en-US" dirty="0" smtClean="0"/>
              <a:t>Useful for profiling UCMS client/shared code</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Microbenchmark</a:t>
            </a:r>
            <a:r>
              <a:rPr lang="en-US" dirty="0" smtClean="0"/>
              <a:t>?</a:t>
            </a:r>
            <a:endParaRPr lang="en-US" dirty="0"/>
          </a:p>
        </p:txBody>
      </p:sp>
      <p:sp>
        <p:nvSpPr>
          <p:cNvPr id="3" name="Content Placeholder 2"/>
          <p:cNvSpPr>
            <a:spLocks noGrp="1"/>
          </p:cNvSpPr>
          <p:nvPr>
            <p:ph idx="1"/>
          </p:nvPr>
        </p:nvSpPr>
        <p:spPr/>
        <p:txBody>
          <a:bodyPr/>
          <a:lstStyle/>
          <a:p>
            <a:r>
              <a:rPr lang="en-US" dirty="0" smtClean="0"/>
              <a:t>Measure the performance a </a:t>
            </a:r>
            <a:r>
              <a:rPr lang="en-US" dirty="0"/>
              <a:t>particular piece of code, NOT an entire application </a:t>
            </a:r>
            <a:r>
              <a:rPr lang="en-US" dirty="0" smtClean="0"/>
              <a:t>stack</a:t>
            </a:r>
          </a:p>
          <a:p>
            <a:pPr lvl="1"/>
            <a:r>
              <a:rPr lang="en-US" dirty="0" smtClean="0"/>
              <a:t>“Which is faster, X or Y?”</a:t>
            </a:r>
          </a:p>
          <a:p>
            <a:r>
              <a:rPr lang="en-US" dirty="0" smtClean="0"/>
              <a:t>Scope of what is benchmarked is just a few lines or method calls</a:t>
            </a:r>
          </a:p>
          <a:p>
            <a:r>
              <a:rPr lang="en-US" dirty="0" smtClean="0"/>
              <a:t>Examples</a:t>
            </a:r>
          </a:p>
          <a:p>
            <a:pPr lvl="1"/>
            <a:r>
              <a:rPr lang="en-US" dirty="0" smtClean="0"/>
              <a:t>Comparing logically equivalent pieces of code</a:t>
            </a:r>
          </a:p>
          <a:p>
            <a:pPr lvl="1"/>
            <a:r>
              <a:rPr lang="en-US" dirty="0" smtClean="0"/>
              <a:t>Comparing different implementations of an algorithm</a:t>
            </a:r>
          </a:p>
          <a:p>
            <a:pPr lvl="1"/>
            <a:r>
              <a:rPr lang="en-US" dirty="0" smtClean="0"/>
              <a:t>Determining the time added (versus some baseline measurement) by running some piece of code</a:t>
            </a:r>
          </a:p>
          <a:p>
            <a:endParaRPr lang="en-US" dirty="0"/>
          </a:p>
        </p:txBody>
      </p:sp>
    </p:spTree>
    <p:extLst>
      <p:ext uri="{BB962C8B-B14F-4D97-AF65-F5344CB8AC3E}">
        <p14:creationId xmlns:p14="http://schemas.microsoft.com/office/powerpoint/2010/main" val="310733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Demos – Hello JMH and </a:t>
            </a:r>
            <a:r>
              <a:rPr lang="en-US" sz="5600" dirty="0" err="1" smtClean="0"/>
              <a:t>jmhrunner</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01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@Benchmark</a:t>
            </a:r>
            <a:endParaRPr lang="en-US" dirty="0"/>
          </a:p>
        </p:txBody>
      </p:sp>
      <p:sp>
        <p:nvSpPr>
          <p:cNvPr id="5" name="Content Placeholder 4"/>
          <p:cNvSpPr>
            <a:spLocks noGrp="1"/>
          </p:cNvSpPr>
          <p:nvPr>
            <p:ph idx="1"/>
          </p:nvPr>
        </p:nvSpPr>
        <p:spPr/>
        <p:txBody>
          <a:bodyPr/>
          <a:lstStyle/>
          <a:p>
            <a:r>
              <a:rPr lang="en-US" dirty="0" smtClean="0"/>
              <a:t>Must be public</a:t>
            </a:r>
          </a:p>
          <a:p>
            <a:endParaRPr lang="en-US" dirty="0"/>
          </a:p>
        </p:txBody>
      </p:sp>
    </p:spTree>
    <p:extLst>
      <p:ext uri="{BB962C8B-B14F-4D97-AF65-F5344CB8AC3E}">
        <p14:creationId xmlns:p14="http://schemas.microsoft.com/office/powerpoint/2010/main" val="118521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a:xfrm>
            <a:off x="838200" y="3657600"/>
            <a:ext cx="10515600" cy="2907792"/>
          </a:xfrm>
        </p:spPr>
        <p:txBody>
          <a:bodyPr>
            <a:normAutofit fontScale="85000" lnSpcReduction="20000"/>
          </a:bodyPr>
          <a:lstStyle/>
          <a:p>
            <a:r>
              <a:rPr lang="en-US" dirty="0" smtClean="0"/>
              <a:t>Each benchmark run 10 warm-up rounds (max 3 second each)</a:t>
            </a:r>
          </a:p>
          <a:p>
            <a:r>
              <a:rPr lang="en-US" dirty="0" smtClean="0"/>
              <a:t>Then 20 measurement rounds (max 5 second each)</a:t>
            </a:r>
          </a:p>
          <a:p>
            <a:r>
              <a:rPr lang="en-US" dirty="0" smtClean="0"/>
              <a:t>Launches a new JVM 5 times for running each benchmark</a:t>
            </a:r>
          </a:p>
          <a:p>
            <a:r>
              <a:rPr lang="en-US" dirty="0" smtClean="0"/>
              <a:t>Command line flags can customize these settings</a:t>
            </a:r>
          </a:p>
          <a:p>
            <a:pPr lvl="1"/>
            <a:r>
              <a:rPr lang="en-US" dirty="0" smtClean="0">
                <a:hlinkClick r:id="rId3"/>
              </a:rPr>
              <a:t>https</a:t>
            </a:r>
            <a:r>
              <a:rPr lang="en-US" dirty="0">
                <a:hlinkClick r:id="rId3"/>
              </a:rPr>
              <a:t>://</a:t>
            </a:r>
            <a:r>
              <a:rPr lang="en-US" dirty="0" smtClean="0">
                <a:hlinkClick r:id="rId3"/>
              </a:rPr>
              <a:t>github.com/melix/jmh-gradle-plugin#configuration-options</a:t>
            </a:r>
            <a:endParaRPr lang="en-US" dirty="0" smtClean="0"/>
          </a:p>
          <a:p>
            <a:r>
              <a:rPr lang="en-US" dirty="0"/>
              <a:t>Total time spent running = startup + (forks * ((</a:t>
            </a:r>
            <a:r>
              <a:rPr lang="en-US" dirty="0" err="1"/>
              <a:t>warmupIterations</a:t>
            </a:r>
            <a:r>
              <a:rPr lang="en-US" dirty="0"/>
              <a:t> * 3s) + (iterations * </a:t>
            </a:r>
            <a:r>
              <a:rPr lang="en-US" dirty="0" err="1"/>
              <a:t>timeOnIteration</a:t>
            </a:r>
            <a:r>
              <a:rPr lang="en-US" dirty="0"/>
              <a:t>))) + calculation</a:t>
            </a:r>
          </a:p>
          <a:p>
            <a:pPr lvl="1"/>
            <a:r>
              <a:rPr lang="en-US" dirty="0"/>
              <a:t>More repetitions = </a:t>
            </a:r>
            <a:r>
              <a:rPr lang="en-US" dirty="0" smtClean="0"/>
              <a:t>greater accuracy</a:t>
            </a:r>
          </a:p>
          <a:p>
            <a:pPr lvl="1"/>
            <a:endParaRPr lang="en-US" dirty="0" smtClean="0"/>
          </a:p>
          <a:p>
            <a:pPr lvl="1"/>
            <a:endParaRPr lang="en-US" dirty="0"/>
          </a:p>
        </p:txBody>
      </p:sp>
      <p:pic>
        <p:nvPicPr>
          <p:cNvPr id="2052" name="Picture 4" descr="Runtime diagram of the forked JVM runs of JM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90688"/>
            <a:ext cx="10515599" cy="171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Output</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millisecond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Configuration Annotations </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dirty="0" smtClean="0"/>
              <a:t>Annotations exist to configure how JMH runs each </a:t>
            </a:r>
            <a:r>
              <a:rPr lang="en-US" dirty="0"/>
              <a:t>@</a:t>
            </a:r>
            <a:r>
              <a:rPr lang="en-US" dirty="0" smtClean="0"/>
              <a:t>Benchmark</a:t>
            </a:r>
          </a:p>
          <a:p>
            <a:pPr lvl="1"/>
            <a:r>
              <a:rPr lang="en-US" dirty="0" smtClean="0"/>
              <a:t>@Measurement</a:t>
            </a:r>
          </a:p>
          <a:p>
            <a:pPr lvl="1"/>
            <a:r>
              <a:rPr lang="en-US" dirty="0" smtClean="0"/>
              <a:t>@Warmup</a:t>
            </a:r>
            <a:endParaRPr lang="en-US" dirty="0"/>
          </a:p>
          <a:p>
            <a:pPr lvl="1"/>
            <a:r>
              <a:rPr lang="en-US" dirty="0"/>
              <a:t>@</a:t>
            </a:r>
            <a:r>
              <a:rPr lang="en-US" dirty="0" smtClean="0"/>
              <a:t>Fork</a:t>
            </a:r>
          </a:p>
          <a:p>
            <a:pPr lvl="1"/>
            <a:r>
              <a:rPr lang="en-US" dirty="0"/>
              <a:t>@</a:t>
            </a:r>
            <a:r>
              <a:rPr lang="en-US" dirty="0" err="1"/>
              <a:t>BenchmarkMode</a:t>
            </a:r>
            <a:endParaRPr lang="en-US" dirty="0"/>
          </a:p>
          <a:p>
            <a:pPr lvl="1"/>
            <a:r>
              <a:rPr lang="en-US" dirty="0"/>
              <a:t>@</a:t>
            </a:r>
            <a:r>
              <a:rPr lang="en-US" dirty="0" err="1" smtClean="0"/>
              <a:t>OutputTimeUnit</a:t>
            </a:r>
            <a:endParaRPr lang="en-US" dirty="0" smtClean="0"/>
          </a:p>
          <a:p>
            <a:pPr lvl="1"/>
            <a:r>
              <a:rPr lang="en-US" dirty="0" smtClean="0"/>
              <a:t>Others…</a:t>
            </a:r>
          </a:p>
          <a:p>
            <a:r>
              <a:rPr lang="en-US" dirty="0" smtClean="0"/>
              <a:t>All options available through </a:t>
            </a:r>
            <a:r>
              <a:rPr lang="en-US" dirty="0" err="1" smtClean="0"/>
              <a:t>jmh</a:t>
            </a:r>
            <a:r>
              <a:rPr lang="en-US" dirty="0" smtClean="0"/>
              <a:t> configuration block</a:t>
            </a:r>
          </a:p>
          <a:p>
            <a:r>
              <a:rPr lang="en-US" b="1" dirty="0" smtClean="0">
                <a:solidFill>
                  <a:srgbClr val="FF0000"/>
                </a:solidFill>
              </a:rPr>
              <a:t>Important – </a:t>
            </a:r>
            <a:r>
              <a:rPr lang="en-US" b="1" dirty="0" err="1" smtClean="0">
                <a:solidFill>
                  <a:srgbClr val="FF0000"/>
                </a:solidFill>
              </a:rPr>
              <a:t>jmh</a:t>
            </a:r>
            <a:r>
              <a:rPr lang="en-US" b="1" dirty="0" smtClean="0">
                <a:solidFill>
                  <a:srgbClr val="FF0000"/>
                </a:solidFill>
              </a:rPr>
              <a:t> </a:t>
            </a:r>
            <a:r>
              <a:rPr lang="en-US" b="1" dirty="0" err="1" smtClean="0">
                <a:solidFill>
                  <a:srgbClr val="FF0000"/>
                </a:solidFill>
              </a:rPr>
              <a:t>gradle</a:t>
            </a:r>
            <a:r>
              <a:rPr lang="en-US" b="1" dirty="0" smtClean="0">
                <a:solidFill>
                  <a:srgbClr val="FF0000"/>
                </a:solidFill>
              </a:rPr>
              <a:t> plugin overrides these!  Must set defaults through </a:t>
            </a:r>
            <a:r>
              <a:rPr lang="en-US" b="1" dirty="0" err="1" smtClean="0">
                <a:solidFill>
                  <a:srgbClr val="FF0000"/>
                </a:solidFill>
              </a:rPr>
              <a:t>build.gradle</a:t>
            </a:r>
            <a:r>
              <a:rPr lang="en-US" b="1" dirty="0" smtClean="0">
                <a:solidFill>
                  <a:srgbClr val="FF0000"/>
                </a:solidFill>
              </a:rPr>
              <a:t> file!</a:t>
            </a:r>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State and </a:t>
            </a:r>
            <a:r>
              <a:rPr lang="en-US" dirty="0" err="1" smtClean="0"/>
              <a:t>Blackholes</a:t>
            </a:r>
            <a:r>
              <a:rPr lang="en-US" dirty="0" smtClean="0"/>
              <a:t> </a:t>
            </a:r>
            <a:r>
              <a:rPr lang="en-US" dirty="0" smtClean="0"/>
              <a:t>(</a:t>
            </a:r>
            <a:r>
              <a:rPr lang="en-US" dirty="0" smtClean="0"/>
              <a:t>demo-basics</a:t>
            </a:r>
            <a:r>
              <a:rPr lang="en-US" dirty="0" smtClean="0"/>
              <a:t>)</a:t>
            </a:r>
            <a:endParaRPr lang="en-US" dirty="0"/>
          </a:p>
        </p:txBody>
      </p:sp>
      <p:sp>
        <p:nvSpPr>
          <p:cNvPr id="3" name="Content Placeholder 2"/>
          <p:cNvSpPr>
            <a:spLocks noGrp="1"/>
          </p:cNvSpPr>
          <p:nvPr>
            <p:ph idx="1"/>
          </p:nvPr>
        </p:nvSpPr>
        <p:spPr/>
        <p:txBody>
          <a:bodyPr/>
          <a:lstStyle/>
          <a:p>
            <a:r>
              <a:rPr lang="en-US" dirty="0" smtClean="0"/>
              <a:t>Goal – measure the cost of a numeric operation</a:t>
            </a:r>
          </a:p>
          <a:p>
            <a:r>
              <a:rPr lang="en-US" dirty="0" smtClean="0"/>
              <a:t>Baseline method – cost</a:t>
            </a:r>
            <a:r>
              <a:rPr lang="en-US" dirty="0"/>
              <a:t> </a:t>
            </a:r>
            <a:r>
              <a:rPr lang="en-US" dirty="0" smtClean="0"/>
              <a:t>of a method call doing everything EXCEPT the operation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avoid constant-folding problems</a:t>
            </a:r>
          </a:p>
          <a:p>
            <a:r>
              <a:rPr lang="en-US" dirty="0" smtClean="0"/>
              <a:t>The </a:t>
            </a:r>
            <a:r>
              <a:rPr lang="en-US" dirty="0" err="1" smtClean="0"/>
              <a:t>Blackhole</a:t>
            </a:r>
            <a:r>
              <a:rPr lang="en-US" dirty="0" smtClean="0"/>
              <a:t> class consumes output</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 Constant Folding</a:t>
            </a:r>
            <a:br>
              <a:rPr lang="en-US" dirty="0" smtClean="0"/>
            </a:br>
            <a:r>
              <a:rPr lang="en-US" dirty="0" smtClean="0"/>
              <a:t>Answer –</a:t>
            </a:r>
            <a:r>
              <a:rPr lang="en-US" dirty="0"/>
              <a:t> </a:t>
            </a:r>
            <a:r>
              <a:rPr lang="en-US" dirty="0" smtClean="0"/>
              <a:t>@State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958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 classes encapsulate input (state) to benchmarks</a:t>
            </a:r>
          </a:p>
          <a:p>
            <a:pPr lvl="1"/>
            <a:r>
              <a:rPr lang="en-US" dirty="0" smtClean="0"/>
              <a:t>There </a:t>
            </a:r>
            <a:r>
              <a:rPr lang="en-US" dirty="0"/>
              <a:t>should be a no-</a:t>
            </a:r>
            <a:r>
              <a:rPr lang="en-US" dirty="0" err="1"/>
              <a:t>arg</a:t>
            </a:r>
            <a:r>
              <a:rPr lang="en-US" dirty="0"/>
              <a:t> constructor (default constructor</a:t>
            </a:r>
            <a:r>
              <a:rPr lang="en-US" dirty="0" smtClean="0"/>
              <a:t>)</a:t>
            </a:r>
            <a:endParaRPr lang="en-US" dirty="0"/>
          </a:p>
          <a:p>
            <a:pPr lvl="1"/>
            <a:r>
              <a:rPr lang="en-US" dirty="0"/>
              <a:t>It should be a public </a:t>
            </a:r>
            <a:r>
              <a:rPr lang="en-US" dirty="0" smtClean="0"/>
              <a:t>class</a:t>
            </a:r>
            <a:endParaRPr lang="en-US" dirty="0"/>
          </a:p>
          <a:p>
            <a:pPr lvl="1"/>
            <a:r>
              <a:rPr lang="en-US" dirty="0"/>
              <a:t>Inner classes should be </a:t>
            </a:r>
            <a:r>
              <a:rPr lang="en-US" dirty="0" smtClean="0"/>
              <a:t>static</a:t>
            </a:r>
          </a:p>
          <a:p>
            <a:pPr lvl="1"/>
            <a:r>
              <a:rPr lang="en-US" dirty="0" smtClean="0"/>
              <a:t>Should NOT be final</a:t>
            </a:r>
          </a:p>
          <a:p>
            <a:r>
              <a:rPr lang="en-US" dirty="0"/>
              <a:t>Instances are automatically injected into your @Benchmark method calls </a:t>
            </a:r>
            <a:r>
              <a:rPr lang="en-US" dirty="0" smtClean="0"/>
              <a:t>for type-matched arguments</a:t>
            </a:r>
          </a:p>
          <a:p>
            <a:r>
              <a:rPr lang="en-US" dirty="0" smtClean="0"/>
              <a:t>@Setup / @</a:t>
            </a:r>
            <a:r>
              <a:rPr lang="en-US" dirty="0" err="1" smtClean="0"/>
              <a:t>TearDown</a:t>
            </a:r>
            <a:endParaRPr lang="en-US" dirty="0" smtClean="0"/>
          </a:p>
          <a:p>
            <a:pPr lvl="1"/>
            <a:r>
              <a:rPr lang="en-US" dirty="0" smtClean="0"/>
              <a:t>Can specify before/after entire benchmark or iteration or method call</a:t>
            </a:r>
            <a:endParaRPr lang="en-US" dirty="0"/>
          </a:p>
          <a:p>
            <a:r>
              <a:rPr lang="en-US" dirty="0" smtClean="0"/>
              <a:t>Default should be @State(</a:t>
            </a:r>
            <a:r>
              <a:rPr lang="en-US" dirty="0" err="1" smtClean="0"/>
              <a:t>Scope.Thread</a:t>
            </a:r>
            <a:r>
              <a:rPr lang="en-US" dirty="0" smtClean="0"/>
              <a:t>)</a:t>
            </a:r>
          </a:p>
          <a:p>
            <a:pPr lvl="1"/>
            <a:r>
              <a:rPr lang="en-US" dirty="0"/>
              <a:t>I</a:t>
            </a:r>
            <a:r>
              <a:rPr lang="en-US" dirty="0" smtClean="0"/>
              <a:t>nstances </a:t>
            </a:r>
            <a:r>
              <a:rPr lang="en-US" dirty="0"/>
              <a:t>of the same type are distinct, even if multiple state objects are injected </a:t>
            </a:r>
            <a:r>
              <a:rPr lang="en-US" dirty="0" smtClean="0"/>
              <a:t>into </a:t>
            </a:r>
            <a:r>
              <a:rPr lang="en-US" dirty="0"/>
              <a:t>the same benchmark</a:t>
            </a:r>
          </a:p>
        </p:txBody>
      </p:sp>
    </p:spTree>
    <p:extLst>
      <p:ext uri="{BB962C8B-B14F-4D97-AF65-F5344CB8AC3E}">
        <p14:creationId xmlns:p14="http://schemas.microsoft.com/office/powerpoint/2010/main" val="732500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Stopwatch Benchmarking</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Start timer before code runs</a:t>
            </a:r>
          </a:p>
          <a:p>
            <a:pPr marL="514350" indent="-514350">
              <a:buFont typeface="+mj-lt"/>
              <a:buAutoNum type="arabicPeriod"/>
            </a:pPr>
            <a:r>
              <a:rPr lang="en-US" dirty="0" smtClean="0"/>
              <a:t>Stop timer after code runs</a:t>
            </a:r>
          </a:p>
          <a:p>
            <a:pPr marL="514350" indent="-514350">
              <a:buFont typeface="+mj-lt"/>
              <a:buAutoNum type="arabicPeriod"/>
            </a:pPr>
            <a:r>
              <a:rPr lang="en-US" dirty="0" smtClean="0"/>
              <a:t>Subtract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189"/>
            <a:ext cx="5181600" cy="3658209"/>
          </a:xfrm>
          <a:prstGeom prst="rect">
            <a:avLst/>
          </a:prstGeom>
        </p:spPr>
      </p:pic>
    </p:spTree>
    <p:extLst>
      <p:ext uri="{BB962C8B-B14F-4D97-AF65-F5344CB8AC3E}">
        <p14:creationId xmlns:p14="http://schemas.microsoft.com/office/powerpoint/2010/main" val="126444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 Dead Code Elimination</a:t>
            </a:r>
            <a:br>
              <a:rPr lang="en-US" dirty="0" smtClean="0"/>
            </a:br>
            <a:r>
              <a:rPr lang="en-US" dirty="0" smtClean="0"/>
              <a:t>Answer – </a:t>
            </a:r>
            <a:r>
              <a:rPr lang="en-US" dirty="0" err="1" smtClean="0"/>
              <a:t>Blackholes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92618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a:t>N</a:t>
            </a:r>
            <a:r>
              <a:rPr lang="en-US" dirty="0" smtClean="0"/>
              <a:t>o information escapes to the JIT as to whether or not the value is actually used afterwards – so must assume it is used</a:t>
            </a:r>
          </a:p>
          <a:p>
            <a:r>
              <a:rPr lang="en-US" dirty="0" smtClean="0"/>
              <a:t>Instances are </a:t>
            </a:r>
            <a:r>
              <a:rPr lang="en-US" dirty="0"/>
              <a:t>a</a:t>
            </a:r>
            <a:r>
              <a:rPr lang="en-US" dirty="0" smtClean="0"/>
              <a:t>utomatically injected into your @Benchmark method calls for any arguments of this type</a:t>
            </a:r>
          </a:p>
          <a:p>
            <a:r>
              <a:rPr lang="en-US" dirty="0" smtClean="0"/>
              <a:t>Any  values returned from @Benchmark methods are implicitly consumed by a </a:t>
            </a:r>
            <a:r>
              <a:rPr lang="en-US" dirty="0" err="1" smtClean="0"/>
              <a:t>Blackhole</a:t>
            </a:r>
            <a:endParaRPr lang="en-US" dirty="0" smtClean="0"/>
          </a:p>
          <a:p>
            <a:r>
              <a:rPr lang="en-US" dirty="0" smtClean="0"/>
              <a:t>But how does it work????????????????</a:t>
            </a:r>
            <a:endParaRPr lang="en-US" dirty="0"/>
          </a:p>
        </p:txBody>
      </p:sp>
    </p:spTree>
    <p:extLst>
      <p:ext uri="{BB962C8B-B14F-4D97-AF65-F5344CB8AC3E}">
        <p14:creationId xmlns:p14="http://schemas.microsoft.com/office/powerpoint/2010/main" val="3674696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Problem – Method Dispatch Effects</a:t>
            </a:r>
            <a:br>
              <a:rPr lang="en-US" sz="5600" dirty="0" smtClean="0"/>
            </a:br>
            <a:r>
              <a:rPr lang="en-US" sz="5600" dirty="0" smtClean="0"/>
              <a:t>Answer – JMH Isolates Classes</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Helps Avoid Profiling</a:t>
            </a:r>
            <a:endParaRPr lang="en-US" dirty="0"/>
          </a:p>
        </p:txBody>
      </p:sp>
      <p:sp>
        <p:nvSpPr>
          <p:cNvPr id="3" name="Content Placeholder 2"/>
          <p:cNvSpPr>
            <a:spLocks noGrp="1"/>
          </p:cNvSpPr>
          <p:nvPr>
            <p:ph idx="1"/>
          </p:nvPr>
        </p:nvSpPr>
        <p:spPr/>
        <p:txBody>
          <a:bodyPr/>
          <a:lstStyle/>
          <a:p>
            <a:r>
              <a:rPr lang="en-US" dirty="0" smtClean="0"/>
              <a:t>JVM “profiles”</a:t>
            </a:r>
          </a:p>
          <a:p>
            <a:pPr lvl="1"/>
            <a:r>
              <a:rPr lang="en-US" dirty="0" smtClean="0"/>
              <a:t>Information about loaded classes and their execution information</a:t>
            </a:r>
          </a:p>
          <a:p>
            <a:pPr lvl="1"/>
            <a:r>
              <a:rPr lang="en-US" dirty="0" smtClean="0"/>
              <a:t>These are used to determine whether calls are mono, bi or mega-</a:t>
            </a:r>
            <a:r>
              <a:rPr lang="en-US" dirty="0" err="1" smtClean="0"/>
              <a:t>morphic</a:t>
            </a:r>
            <a:endParaRPr lang="en-US" dirty="0" smtClean="0"/>
          </a:p>
          <a:p>
            <a:r>
              <a:rPr lang="en-US" dirty="0" smtClean="0"/>
              <a:t>JMH forks each Benchmark</a:t>
            </a:r>
          </a:p>
          <a:p>
            <a:r>
              <a:rPr lang="en-US" dirty="0"/>
              <a:t>JMH generates one class per method that is annotated with @</a:t>
            </a:r>
            <a:r>
              <a:rPr lang="en-US" dirty="0" smtClean="0"/>
              <a:t>Benchmark</a:t>
            </a:r>
          </a:p>
          <a:p>
            <a:pPr lvl="1"/>
            <a:r>
              <a:rPr lang="en-US" dirty="0" smtClean="0"/>
              <a:t>Keep usage of each implementation isolated by @Benchmark, everything tested as if mono-</a:t>
            </a:r>
            <a:r>
              <a:rPr lang="en-US" dirty="0" err="1" smtClean="0"/>
              <a:t>morphic</a:t>
            </a:r>
            <a:endParaRPr lang="en-US" dirty="0" smtClean="0"/>
          </a:p>
          <a:p>
            <a:pPr lvl="1"/>
            <a:r>
              <a:rPr lang="en-US" dirty="0" smtClean="0"/>
              <a:t>Transparent </a:t>
            </a:r>
            <a:r>
              <a:rPr lang="en-US" dirty="0"/>
              <a:t>to JMH users</a:t>
            </a:r>
            <a:endParaRPr lang="en-US" dirty="0" smtClean="0"/>
          </a:p>
          <a:p>
            <a:r>
              <a:rPr lang="en-US" dirty="0" smtClean="0"/>
              <a:t>Do not set forks to 0, or else these problems will </a:t>
            </a:r>
            <a:r>
              <a:rPr lang="en-US" dirty="0" err="1" smtClean="0"/>
              <a:t>recurr</a:t>
            </a:r>
            <a:endParaRPr lang="en-US" dirty="0"/>
          </a:p>
        </p:txBody>
      </p:sp>
    </p:spTree>
    <p:extLst>
      <p:ext uri="{BB962C8B-B14F-4D97-AF65-F5344CB8AC3E}">
        <p14:creationId xmlns:p14="http://schemas.microsoft.com/office/powerpoint/2010/main" val="735483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a:t>
            </a:r>
            <a:r>
              <a:rPr lang="en-US" dirty="0" err="1" smtClean="0"/>
              <a:t>Inlining</a:t>
            </a:r>
            <a:r>
              <a:rPr lang="en-US" dirty="0" smtClean="0"/>
              <a:t> </a:t>
            </a:r>
            <a:r>
              <a:rPr lang="en-US" dirty="0" smtClean="0"/>
              <a:t>(demo-</a:t>
            </a:r>
            <a:r>
              <a:rPr lang="en-US" dirty="0" err="1" smtClean="0"/>
              <a:t>compilercontrol</a:t>
            </a:r>
            <a:r>
              <a:rPr lang="en-US" dirty="0" smtClean="0"/>
              <a:t>)</a:t>
            </a:r>
            <a:endParaRPr lang="en-US" dirty="0"/>
          </a:p>
        </p:txBody>
      </p:sp>
      <p:sp>
        <p:nvSpPr>
          <p:cNvPr id="5" name="Content Placeholder 4"/>
          <p:cNvSpPr>
            <a:spLocks noGrp="1"/>
          </p:cNvSpPr>
          <p:nvPr>
            <p:ph idx="1"/>
          </p:nvPr>
        </p:nvSpPr>
        <p:spPr/>
        <p:txBody>
          <a:bodyPr/>
          <a:lstStyle/>
          <a:p>
            <a:r>
              <a:rPr lang="en-US" dirty="0"/>
              <a:t>Goal – measure the </a:t>
            </a:r>
            <a:r>
              <a:rPr lang="en-US" dirty="0" smtClean="0"/>
              <a:t>savings of method </a:t>
            </a:r>
            <a:r>
              <a:rPr lang="en-US" dirty="0" err="1" smtClean="0"/>
              <a:t>inlining</a:t>
            </a:r>
            <a:endParaRPr lang="en-US" dirty="0"/>
          </a:p>
          <a:p>
            <a:r>
              <a:rPr lang="en-US" dirty="0"/>
              <a:t>Baseline method </a:t>
            </a:r>
            <a:r>
              <a:rPr lang="en-US" dirty="0" smtClean="0"/>
              <a:t>– call identical methods on an identical class which is guaranteed NOT to be </a:t>
            </a:r>
            <a:r>
              <a:rPr lang="en-US" dirty="0" err="1" smtClean="0"/>
              <a:t>inlined</a:t>
            </a:r>
            <a:endParaRPr lang="en-US" dirty="0"/>
          </a:p>
          <a:p>
            <a:endParaRPr lang="en-US" dirty="0"/>
          </a:p>
        </p:txBody>
      </p:sp>
    </p:spTree>
    <p:extLst>
      <p:ext uri="{BB962C8B-B14F-4D97-AF65-F5344CB8AC3E}">
        <p14:creationId xmlns:p14="http://schemas.microsoft.com/office/powerpoint/2010/main" val="4172053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 </a:t>
            </a:r>
            <a:r>
              <a:rPr lang="en-US" dirty="0" err="1" smtClean="0"/>
              <a:t>Inlining</a:t>
            </a:r>
            <a:r>
              <a:rPr lang="en-US" dirty="0"/>
              <a:t/>
            </a:r>
            <a:br>
              <a:rPr lang="en-US" dirty="0"/>
            </a:br>
            <a:r>
              <a:rPr lang="en-US" dirty="0"/>
              <a:t>Answer – </a:t>
            </a:r>
            <a:r>
              <a:rPr lang="en-US" dirty="0" smtClean="0"/>
              <a:t>@</a:t>
            </a:r>
            <a:r>
              <a:rPr lang="en-US" dirty="0" err="1" smtClean="0"/>
              <a:t>CompilerControl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9162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Problem – Loop </a:t>
            </a:r>
            <a:r>
              <a:rPr lang="en-US" dirty="0" smtClean="0"/>
              <a:t>Unrolling</a:t>
            </a:r>
            <a:br>
              <a:rPr lang="en-US" dirty="0" smtClean="0"/>
            </a:br>
            <a:r>
              <a:rPr lang="en-US" dirty="0" smtClean="0"/>
              <a:t>Answer – Avoid Numeric Loops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2351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Loop Unrolling</a:t>
            </a:r>
            <a:endParaRPr lang="en-US" dirty="0"/>
          </a:p>
        </p:txBody>
      </p:sp>
      <p:sp>
        <p:nvSpPr>
          <p:cNvPr id="3" name="Content Placeholder 2"/>
          <p:cNvSpPr>
            <a:spLocks noGrp="1"/>
          </p:cNvSpPr>
          <p:nvPr>
            <p:ph idx="1"/>
          </p:nvPr>
        </p:nvSpPr>
        <p:spPr/>
        <p:txBody>
          <a:bodyPr/>
          <a:lstStyle/>
          <a:p>
            <a:r>
              <a:rPr lang="en-US" dirty="0"/>
              <a:t>Do not use </a:t>
            </a:r>
            <a:r>
              <a:rPr lang="en-US" dirty="0" smtClean="0"/>
              <a:t>numerical loops </a:t>
            </a:r>
            <a:r>
              <a:rPr lang="en-US" dirty="0"/>
              <a:t>in your </a:t>
            </a:r>
            <a:r>
              <a:rPr lang="en-US" dirty="0" smtClean="0"/>
              <a:t>tests</a:t>
            </a:r>
          </a:p>
          <a:p>
            <a:r>
              <a:rPr lang="en-US" dirty="0" smtClean="0"/>
              <a:t>JIT will try to optimize them away</a:t>
            </a:r>
          </a:p>
          <a:p>
            <a:r>
              <a:rPr lang="en-US" dirty="0" smtClean="0"/>
              <a:t>Test calculation (single operation) as much as possible</a:t>
            </a:r>
            <a:endParaRPr lang="en-US" dirty="0"/>
          </a:p>
        </p:txBody>
      </p:sp>
    </p:spTree>
    <p:extLst>
      <p:ext uri="{BB962C8B-B14F-4D97-AF65-F5344CB8AC3E}">
        <p14:creationId xmlns:p14="http://schemas.microsoft.com/office/powerpoint/2010/main" val="4257981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(Controllable) External Sources of Error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Hardware differences</a:t>
            </a:r>
          </a:p>
          <a:p>
            <a:r>
              <a:rPr lang="en-US" dirty="0" smtClean="0">
                <a:solidFill>
                  <a:srgbClr val="92D050"/>
                </a:solidFill>
              </a:rPr>
              <a:t>Accuracy </a:t>
            </a:r>
            <a:r>
              <a:rPr lang="en-US" dirty="0">
                <a:solidFill>
                  <a:srgbClr val="92D050"/>
                </a:solidFill>
              </a:rPr>
              <a:t>of the system clock</a:t>
            </a:r>
          </a:p>
          <a:p>
            <a:r>
              <a:rPr lang="en-US" dirty="0" smtClean="0">
                <a:solidFill>
                  <a:srgbClr val="92D050"/>
                </a:solidFill>
              </a:rPr>
              <a:t>System load</a:t>
            </a:r>
          </a:p>
          <a:p>
            <a:r>
              <a:rPr lang="en-US" dirty="0" smtClean="0">
                <a:solidFill>
                  <a:srgbClr val="00B050"/>
                </a:solidFill>
              </a:rPr>
              <a:t>OS differences (version and point release, registry differences)</a:t>
            </a:r>
          </a:p>
          <a:p>
            <a:r>
              <a:rPr lang="en-US" dirty="0" smtClean="0">
                <a:solidFill>
                  <a:srgbClr val="FFC000"/>
                </a:solidFill>
              </a:rPr>
              <a:t>OS process scheduling</a:t>
            </a:r>
          </a:p>
          <a:p>
            <a:r>
              <a:rPr lang="en-US" dirty="0" smtClean="0">
                <a:solidFill>
                  <a:srgbClr val="00B050"/>
                </a:solidFill>
              </a:rPr>
              <a:t>JVM differences (version and point release)</a:t>
            </a:r>
          </a:p>
          <a:p>
            <a:r>
              <a:rPr lang="en-US" dirty="0" smtClean="0">
                <a:solidFill>
                  <a:srgbClr val="00B050"/>
                </a:solidFill>
              </a:rPr>
              <a:t>JVM startup flags</a:t>
            </a:r>
          </a:p>
          <a:p>
            <a:r>
              <a:rPr lang="en-US" dirty="0" smtClean="0">
                <a:solidFill>
                  <a:srgbClr val="00B050"/>
                </a:solidFill>
              </a:rPr>
              <a:t>Garbage collection</a:t>
            </a:r>
          </a:p>
          <a:p>
            <a:r>
              <a:rPr lang="en-US" dirty="0" smtClean="0">
                <a:solidFill>
                  <a:srgbClr val="FF0000"/>
                </a:solidFill>
              </a:rPr>
              <a:t>The effects of the JIT</a:t>
            </a:r>
            <a:endParaRPr lang="en-US" dirty="0">
              <a:solidFill>
                <a:srgbClr val="FF0000"/>
              </a:solidFill>
            </a:endParaRPr>
          </a:p>
        </p:txBody>
      </p:sp>
    </p:spTree>
    <p:extLst>
      <p:ext uri="{BB962C8B-B14F-4D97-AF65-F5344CB8AC3E}">
        <p14:creationId xmlns:p14="http://schemas.microsoft.com/office/powerpoint/2010/main" val="118008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Some Interesting Results</a:t>
            </a:r>
            <a:endParaRPr lang="en-US" dirty="0"/>
          </a:p>
        </p:txBody>
      </p:sp>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1050592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More</a:t>
            </a:r>
            <a:endParaRPr lang="en-US" dirty="0"/>
          </a:p>
        </p:txBody>
      </p:sp>
      <p:sp>
        <p:nvSpPr>
          <p:cNvPr id="3" name="Content Placeholder 2"/>
          <p:cNvSpPr>
            <a:spLocks noGrp="1"/>
          </p:cNvSpPr>
          <p:nvPr>
            <p:ph idx="1"/>
          </p:nvPr>
        </p:nvSpPr>
        <p:spPr/>
        <p:txBody>
          <a:bodyPr/>
          <a:lstStyle/>
          <a:p>
            <a:r>
              <a:rPr lang="en-US" dirty="0" smtClean="0"/>
              <a:t>Multithreaded </a:t>
            </a:r>
            <a:r>
              <a:rPr lang="en-US" dirty="0"/>
              <a:t>benchmarks</a:t>
            </a:r>
            <a:endParaRPr lang="en-US" dirty="0" smtClean="0"/>
          </a:p>
          <a:p>
            <a:pPr lvl="1"/>
            <a:r>
              <a:rPr lang="en-US" dirty="0" smtClean="0"/>
              <a:t>Groups of threads can have different roles</a:t>
            </a:r>
          </a:p>
          <a:p>
            <a:r>
              <a:rPr lang="en-US" dirty="0" smtClean="0"/>
              <a:t>Parameterized benchmarks</a:t>
            </a:r>
          </a:p>
          <a:p>
            <a:pPr lvl="1"/>
            <a:r>
              <a:rPr lang="en-US" dirty="0" smtClean="0"/>
              <a:t>Run the same @Benchmark for various input combinations</a:t>
            </a:r>
          </a:p>
          <a:p>
            <a:r>
              <a:rPr lang="en-US" dirty="0" smtClean="0"/>
              <a:t>Batched operations</a:t>
            </a:r>
          </a:p>
          <a:p>
            <a:r>
              <a:rPr lang="en-US" dirty="0" smtClean="0"/>
              <a:t>Profilers </a:t>
            </a:r>
          </a:p>
          <a:p>
            <a:pPr lvl="1"/>
            <a:r>
              <a:rPr lang="en-US" dirty="0" smtClean="0"/>
              <a:t>Garbage collection (if you didn’t disable it)</a:t>
            </a:r>
          </a:p>
          <a:p>
            <a:pPr lvl="1"/>
            <a:r>
              <a:rPr lang="en-US" dirty="0" smtClean="0"/>
              <a:t>Most hit methods, instructions</a:t>
            </a:r>
          </a:p>
          <a:p>
            <a:pPr lvl="1"/>
            <a:r>
              <a:rPr lang="en-US" dirty="0" smtClean="0"/>
              <a:t>Cache hits/misses</a:t>
            </a:r>
          </a:p>
          <a:p>
            <a:pPr lvl="1"/>
            <a:endParaRPr lang="en-US" dirty="0" smtClean="0"/>
          </a:p>
          <a:p>
            <a:endParaRPr lang="en-US" dirty="0"/>
          </a:p>
        </p:txBody>
      </p:sp>
    </p:spTree>
    <p:extLst>
      <p:ext uri="{BB962C8B-B14F-4D97-AF65-F5344CB8AC3E}">
        <p14:creationId xmlns:p14="http://schemas.microsoft.com/office/powerpoint/2010/main" val="2792925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JMH samples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a:t>
            </a:r>
            <a:r>
              <a:rPr lang="en-US" dirty="0" smtClean="0"/>
              <a:t>all benchmarking 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p>
          <a:p>
            <a:pPr lvl="1"/>
            <a:r>
              <a:rPr lang="en-US" dirty="0" smtClean="0"/>
              <a:t>Have someone else look at the code, consider what they expect to see in terms of relative speed, and compare it to what they actually see</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Does </a:t>
            </a:r>
            <a:r>
              <a:rPr lang="en-US" smtClean="0"/>
              <a:t>Speed Really Matter</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Wall Clock benchmarking is the only kind your users care about</a:t>
            </a:r>
          </a:p>
          <a:p>
            <a:r>
              <a:rPr lang="en-US" dirty="0" err="1" smtClean="0"/>
              <a:t>Microbenchmarking</a:t>
            </a:r>
            <a:r>
              <a:rPr lang="en-US" dirty="0" smtClean="0"/>
              <a:t> is educational, though</a:t>
            </a:r>
          </a:p>
          <a:p>
            <a:r>
              <a:rPr lang="en-US" dirty="0" smtClean="0"/>
              <a:t>But more </a:t>
            </a:r>
            <a:r>
              <a:rPr lang="en-US" b="1" dirty="0" smtClean="0">
                <a:solidFill>
                  <a:srgbClr val="00B050"/>
                </a:solidFill>
              </a:rPr>
              <a:t>organized, readable </a:t>
            </a:r>
            <a:r>
              <a:rPr lang="en-US" dirty="0" smtClean="0"/>
              <a:t>and </a:t>
            </a:r>
            <a:r>
              <a:rPr lang="en-US" b="1" dirty="0" smtClean="0">
                <a:solidFill>
                  <a:srgbClr val="00B050"/>
                </a:solidFill>
              </a:rPr>
              <a:t>maintainable</a:t>
            </a:r>
            <a:r>
              <a:rPr lang="en-US" dirty="0" smtClean="0">
                <a:solidFill>
                  <a:srgbClr val="00B050"/>
                </a:solidFill>
              </a:rPr>
              <a:t> </a:t>
            </a:r>
            <a:r>
              <a:rPr lang="en-US" dirty="0" smtClean="0"/>
              <a:t>code should almost always be favored over faster code</a:t>
            </a:r>
          </a:p>
          <a:p>
            <a:r>
              <a:rPr lang="en-US" dirty="0" smtClean="0"/>
              <a:t>0.2 sec execution time = 0.002 sec execution time</a:t>
            </a:r>
          </a:p>
          <a:p>
            <a:pPr lvl="1"/>
            <a:r>
              <a:rPr lang="en-US" dirty="0" smtClean="0"/>
              <a:t>Humans can’t perceive the difference</a:t>
            </a:r>
          </a:p>
          <a:p>
            <a:r>
              <a:rPr lang="en-US" dirty="0" smtClean="0"/>
              <a:t>Don’t worry about giving the computer too much work</a:t>
            </a:r>
          </a:p>
          <a:p>
            <a:pPr lvl="1"/>
            <a:r>
              <a:rPr lang="en-US" dirty="0" smtClean="0"/>
              <a:t>Think of all the times it has frustrated you</a:t>
            </a:r>
          </a:p>
          <a:p>
            <a:pPr lvl="1"/>
            <a:r>
              <a:rPr lang="en-US" dirty="0" smtClean="0"/>
              <a:t>It deserves it, really</a:t>
            </a:r>
          </a:p>
          <a:p>
            <a:pPr lvl="1"/>
            <a:r>
              <a:rPr lang="en-US" dirty="0" smtClean="0"/>
              <a:t>Delay the Machine Uprising</a:t>
            </a:r>
          </a:p>
          <a:p>
            <a:pPr lvl="1"/>
            <a:r>
              <a:rPr lang="en-US" dirty="0" smtClean="0"/>
              <a:t>Show no mercy, as they will show us none</a:t>
            </a:r>
            <a:endParaRPr lang="en-US" dirty="0"/>
          </a:p>
        </p:txBody>
      </p:sp>
    </p:spTree>
    <p:extLst>
      <p:ext uri="{BB962C8B-B14F-4D97-AF65-F5344CB8AC3E}">
        <p14:creationId xmlns:p14="http://schemas.microsoft.com/office/powerpoint/2010/main" val="817537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 JMH is useful for all sorts of </a:t>
            </a:r>
            <a:r>
              <a:rPr lang="en-US" dirty="0" err="1"/>
              <a:t>microbenchmarking</a:t>
            </a:r>
            <a:r>
              <a:rPr lang="en-US" dirty="0"/>
              <a:t> – from nanoseconds to seconds per </a:t>
            </a:r>
            <a:r>
              <a:rPr lang="en-US" dirty="0" smtClean="0"/>
              <a:t>test</a:t>
            </a:r>
          </a:p>
          <a:p>
            <a:r>
              <a:rPr lang="en-US" dirty="0" smtClean="0"/>
              <a:t>JMH takes </a:t>
            </a:r>
            <a:r>
              <a:rPr lang="en-US" dirty="0"/>
              <a:t>care of </a:t>
            </a:r>
            <a:r>
              <a:rPr lang="en-US" dirty="0" smtClean="0"/>
              <a:t>measurement </a:t>
            </a:r>
            <a:r>
              <a:rPr lang="en-US" dirty="0"/>
              <a:t>logic, leaving you </a:t>
            </a:r>
            <a:r>
              <a:rPr lang="en-US" dirty="0" smtClean="0"/>
              <a:t>to concentrate on test </a:t>
            </a:r>
            <a:r>
              <a:rPr lang="en-US" dirty="0"/>
              <a:t>method(s</a:t>
            </a:r>
            <a:r>
              <a:rPr lang="en-US" dirty="0" smtClean="0"/>
              <a:t>)</a:t>
            </a:r>
          </a:p>
          <a:p>
            <a:r>
              <a:rPr lang="en-US" dirty="0" smtClean="0"/>
              <a:t>Cardinal rules:</a:t>
            </a:r>
          </a:p>
          <a:p>
            <a:pPr marL="914400" lvl="1" indent="-457200">
              <a:buFont typeface="+mj-lt"/>
              <a:buAutoNum type="arabicPeriod"/>
            </a:pPr>
            <a:r>
              <a:rPr lang="en-US" dirty="0" smtClean="0"/>
              <a:t>Read input from @State</a:t>
            </a:r>
          </a:p>
          <a:p>
            <a:pPr marL="914400" lvl="1" indent="-457200">
              <a:buFont typeface="+mj-lt"/>
              <a:buAutoNum type="arabicPeriod"/>
            </a:pPr>
            <a:r>
              <a:rPr lang="en-US" dirty="0" smtClean="0"/>
              <a:t>Toss output down a </a:t>
            </a:r>
            <a:r>
              <a:rPr lang="en-US" dirty="0" err="1" smtClean="0"/>
              <a:t>Blackhole</a:t>
            </a:r>
            <a:r>
              <a:rPr lang="en-US" dirty="0" smtClean="0"/>
              <a:t> (or return it = implicit </a:t>
            </a:r>
            <a:r>
              <a:rPr lang="en-US" dirty="0" err="1" smtClean="0"/>
              <a:t>Blackhole</a:t>
            </a:r>
            <a:r>
              <a:rPr lang="en-US" dirty="0" smtClean="0"/>
              <a:t>)</a:t>
            </a:r>
          </a:p>
          <a:p>
            <a:pPr marL="914400" lvl="1" indent="-457200">
              <a:buFont typeface="+mj-lt"/>
              <a:buAutoNum type="arabicPeriod"/>
            </a:pPr>
            <a:r>
              <a:rPr lang="en-US" dirty="0" smtClean="0"/>
              <a:t>Avoid numerical loops</a:t>
            </a:r>
          </a:p>
          <a:p>
            <a:pPr marL="914400" lvl="1" indent="-457200">
              <a:buFont typeface="+mj-lt"/>
              <a:buAutoNum type="arabicPeriod"/>
            </a:pPr>
            <a:r>
              <a:rPr lang="en-US" dirty="0" smtClean="0"/>
              <a:t>Watch out for </a:t>
            </a:r>
            <a:r>
              <a:rPr lang="en-US" dirty="0" err="1" smtClean="0"/>
              <a:t>inlining</a:t>
            </a:r>
            <a:r>
              <a:rPr lang="en-US" dirty="0" smtClean="0"/>
              <a:t> – prevent it if an issue</a:t>
            </a:r>
          </a:p>
          <a:p>
            <a:pPr marL="914400" lvl="1" indent="-457200">
              <a:buFont typeface="+mj-lt"/>
              <a:buAutoNum type="arabicPeriod"/>
            </a:pPr>
            <a:r>
              <a:rPr lang="en-US" dirty="0" smtClean="0"/>
              <a:t>Load only class to benchmark (avoid method dispatch differences skewing results)</a:t>
            </a:r>
          </a:p>
          <a:p>
            <a:pPr marL="914400" lvl="1" indent="-457200">
              <a:buFont typeface="+mj-lt"/>
              <a:buAutoNum type="arabicPeriod"/>
            </a:pPr>
            <a:r>
              <a:rPr lang="en-US" dirty="0" smtClean="0"/>
              <a:t>Compare results to a meaningful baseline</a:t>
            </a:r>
            <a:endParaRPr lang="en-US" dirty="0"/>
          </a:p>
          <a:p>
            <a:pPr marL="914400" lvl="1" indent="-457200">
              <a:buFont typeface="+mj-lt"/>
              <a:buAutoNum type="arabicPeriod"/>
            </a:pPr>
            <a:r>
              <a:rPr lang="en-US" dirty="0" smtClean="0"/>
              <a:t>Test multiple scenarios (to check for bizarre results)</a:t>
            </a:r>
          </a:p>
          <a:p>
            <a:r>
              <a:rPr lang="en-US" dirty="0"/>
              <a:t>Remember - it's not a case of accurate vs. inaccurate, its always about becoming less </a:t>
            </a:r>
            <a:r>
              <a:rPr lang="en-US" dirty="0" err="1"/>
              <a:t>inaccurrate</a:t>
            </a:r>
            <a:r>
              <a:rPr lang="en-US" dirty="0"/>
              <a:t> - the only truly accurate test is production</a:t>
            </a:r>
            <a:endParaRPr lang="en-US" dirty="0" smtClean="0"/>
          </a:p>
        </p:txBody>
      </p:sp>
    </p:spTree>
    <p:extLst>
      <p:ext uri="{BB962C8B-B14F-4D97-AF65-F5344CB8AC3E}">
        <p14:creationId xmlns:p14="http://schemas.microsoft.com/office/powerpoint/2010/main" val="1728611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4"/>
            <a:ext cx="10515600" cy="4721479"/>
          </a:xfrm>
        </p:spPr>
        <p:txBody>
          <a:bodyPr>
            <a:normAutofit fontScale="70000" lnSpcReduction="20000"/>
          </a:bodyPr>
          <a:lstStyle/>
          <a:p>
            <a:pPr marL="914400" lvl="1" indent="-457200">
              <a:buFont typeface="+mj-lt"/>
              <a:buAutoNum type="arabicPeriod"/>
            </a:pPr>
            <a:r>
              <a:rPr lang="en-US" dirty="0" smtClean="0">
                <a:hlinkClick r:id="rId3"/>
              </a:rPr>
              <a:t>http</a:t>
            </a:r>
            <a:r>
              <a:rPr lang="en-US" dirty="0">
                <a:hlinkClick r:id="rId3"/>
              </a:rPr>
              <a:t>://</a:t>
            </a:r>
            <a:r>
              <a:rPr lang="en-US" dirty="0" smtClean="0">
                <a:hlinkClick r:id="rId3"/>
              </a:rPr>
              <a:t>www.oracle.com/technetwork/articles/java/architect-benchmarking-2266277.html</a:t>
            </a:r>
            <a:endParaRPr lang="en-US" dirty="0"/>
          </a:p>
          <a:p>
            <a:pPr marL="914400" lvl="2" indent="0">
              <a:buNone/>
            </a:pPr>
            <a:r>
              <a:rPr lang="en-US" dirty="0" smtClean="0"/>
              <a:t>(The basis for this </a:t>
            </a:r>
            <a:r>
              <a:rPr lang="en-US" dirty="0" smtClean="0"/>
              <a:t>presentation</a:t>
            </a:r>
            <a:r>
              <a:rPr lang="en-US" dirty="0" smtClean="0"/>
              <a:t>)</a:t>
            </a:r>
          </a:p>
          <a:p>
            <a:pPr marL="914400" lvl="1" indent="-457200">
              <a:buFont typeface="+mj-lt"/>
              <a:buAutoNum type="arabicPeriod"/>
            </a:pPr>
            <a:r>
              <a:rPr lang="en-US" dirty="0" smtClean="0">
                <a:hlinkClick r:id="rId4"/>
              </a:rPr>
              <a:t>http</a:t>
            </a:r>
            <a:r>
              <a:rPr lang="en-US" dirty="0">
                <a:hlinkClick r:id="rId4"/>
              </a:rPr>
              <a:t>://java-performance.info/jmh</a:t>
            </a:r>
            <a:r>
              <a:rPr lang="en-US" dirty="0" smtClean="0">
                <a:hlinkClick r:id="rId4"/>
              </a:rPr>
              <a:t>/</a:t>
            </a:r>
            <a:endParaRPr lang="en-US" dirty="0" smtClean="0"/>
          </a:p>
          <a:p>
            <a:pPr marL="914400" lvl="1" indent="-457200">
              <a:buFont typeface="+mj-lt"/>
              <a:buAutoNum type="arabicPeriod"/>
            </a:pPr>
            <a:r>
              <a:rPr lang="en-US" dirty="0">
                <a:hlinkClick r:id="rId5"/>
              </a:rPr>
              <a:t>https://</a:t>
            </a:r>
            <a:r>
              <a:rPr lang="en-US" dirty="0" smtClean="0">
                <a:hlinkClick r:id="rId5"/>
              </a:rPr>
              <a:t>www.ibm.com/developerworks/java/library/j-jtp02225/</a:t>
            </a:r>
            <a:endParaRPr lang="en-US" dirty="0" smtClean="0"/>
          </a:p>
          <a:p>
            <a:pPr marL="914400" lvl="1" indent="-457200">
              <a:buFont typeface="+mj-lt"/>
              <a:buAutoNum type="arabicPeriod"/>
            </a:pPr>
            <a:r>
              <a:rPr lang="en-US" dirty="0" smtClean="0">
                <a:hlinkClick r:id="rId6"/>
              </a:rPr>
              <a:t>http://daniel.mitterdorfer.name/categories/series-jmh-intro/</a:t>
            </a:r>
            <a:endParaRPr lang="en-US" dirty="0" smtClean="0"/>
          </a:p>
          <a:p>
            <a:pPr marL="914400" lvl="2" indent="0">
              <a:buNone/>
            </a:pPr>
            <a:r>
              <a:rPr lang="en-US" dirty="0" smtClean="0"/>
              <a:t>(2</a:t>
            </a:r>
            <a:r>
              <a:rPr lang="en-US" baseline="30000" dirty="0" smtClean="0"/>
              <a:t>nd</a:t>
            </a:r>
            <a:r>
              <a:rPr lang="en-US" dirty="0" smtClean="0"/>
              <a:t> most influential resource for putting this together)</a:t>
            </a:r>
            <a:endParaRPr lang="en-US" dirty="0" smtClean="0"/>
          </a:p>
          <a:p>
            <a:pPr marL="914400" lvl="1" indent="-457200">
              <a:buFont typeface="+mj-lt"/>
              <a:buAutoNum type="arabicPeriod"/>
            </a:pPr>
            <a:r>
              <a:rPr lang="en-US" dirty="0" smtClean="0">
                <a:hlinkClick r:id="rId7"/>
              </a:rPr>
              <a:t>https://dzone.com/articles/too-fast-too-megamorphic-what</a:t>
            </a:r>
            <a:endParaRPr lang="en-US" dirty="0" smtClean="0"/>
          </a:p>
          <a:p>
            <a:pPr marL="914400" lvl="1" indent="-457200">
              <a:buFont typeface="+mj-lt"/>
              <a:buAutoNum type="arabicPeriod"/>
            </a:pPr>
            <a:r>
              <a:rPr lang="en-US" dirty="0" smtClean="0">
                <a:hlinkClick r:id="rId6"/>
              </a:rPr>
              <a:t>http</a:t>
            </a:r>
            <a:r>
              <a:rPr lang="en-US" dirty="0">
                <a:hlinkClick r:id="rId6"/>
              </a:rPr>
              <a:t>://daniel.mitterdorfer.name/categories/series-jmh-intro</a:t>
            </a:r>
            <a:r>
              <a:rPr lang="en-US" dirty="0" smtClean="0">
                <a:hlinkClick r:id="rId6"/>
              </a:rPr>
              <a:t>/</a:t>
            </a:r>
            <a:endParaRPr lang="en-US" dirty="0" smtClean="0"/>
          </a:p>
          <a:p>
            <a:pPr marL="914400" lvl="1" indent="-457200">
              <a:buFont typeface="+mj-lt"/>
              <a:buAutoNum type="arabicPeriod"/>
            </a:pPr>
            <a:r>
              <a:rPr lang="en-US" dirty="0">
                <a:hlinkClick r:id="rId8"/>
              </a:rPr>
              <a:t>http://psy-lob-saw.blogspot.com/2013/04/writing-java-micro-benchmarks-with-jmh.html</a:t>
            </a:r>
            <a:r>
              <a:rPr lang="en-US" dirty="0"/>
              <a:t> </a:t>
            </a:r>
            <a:endParaRPr lang="en-US" dirty="0" smtClean="0"/>
          </a:p>
          <a:p>
            <a:pPr marL="914400" lvl="1" indent="-457200">
              <a:buFont typeface="+mj-lt"/>
              <a:buAutoNum type="arabicPeriod"/>
            </a:pPr>
            <a:r>
              <a:rPr lang="en-US" dirty="0">
                <a:hlinkClick r:id="rId9"/>
              </a:rPr>
              <a:t>https://groups.google.com/forum/#!</a:t>
            </a:r>
            <a:r>
              <a:rPr lang="en-US" dirty="0" smtClean="0">
                <a:hlinkClick r:id="rId9"/>
              </a:rPr>
              <a:t>msg/mechanical-sympathy/m4opvy4xq3U/7lY8x8SvHgwJ</a:t>
            </a:r>
            <a:endParaRPr lang="en-US" dirty="0" smtClean="0"/>
          </a:p>
          <a:p>
            <a:pPr marL="457200" lvl="1" indent="0">
              <a:buNone/>
            </a:pPr>
            <a:r>
              <a:rPr lang="en-US" dirty="0" smtClean="0"/>
              <a:t>	(Epic rant by JMH creator about how difficult </a:t>
            </a:r>
            <a:r>
              <a:rPr lang="en-US" dirty="0" err="1" smtClean="0"/>
              <a:t>microbenchmarking</a:t>
            </a:r>
            <a:r>
              <a:rPr lang="en-US" dirty="0" smtClean="0"/>
              <a:t> is)</a:t>
            </a:r>
            <a:endParaRPr lang="en-US" dirty="0"/>
          </a:p>
          <a:p>
            <a:pPr marL="914400" lvl="1" indent="-457200">
              <a:buFont typeface="+mj-lt"/>
              <a:buAutoNum type="arabicPeriod" startAt="9"/>
            </a:pPr>
            <a:r>
              <a:rPr lang="en-US" dirty="0">
                <a:hlinkClick r:id="rId10"/>
              </a:rPr>
              <a:t>https://</a:t>
            </a:r>
            <a:r>
              <a:rPr lang="en-US" dirty="0" smtClean="0">
                <a:hlinkClick r:id="rId10"/>
              </a:rPr>
              <a:t>github.com/melix/jmh-gradle-plugin</a:t>
            </a:r>
            <a:endParaRPr lang="en-US" dirty="0" smtClean="0"/>
          </a:p>
          <a:p>
            <a:pPr marL="914400" lvl="1" indent="-457200">
              <a:buFont typeface="+mj-lt"/>
              <a:buAutoNum type="arabicPeriod" startAt="9"/>
            </a:pPr>
            <a:r>
              <a:rPr lang="en-US" dirty="0">
                <a:hlinkClick r:id="rId11"/>
              </a:rPr>
              <a:t>http://www.azulsystems.com/events/javaone_2009/session/2009_J1_Benchmark.pdf</a:t>
            </a:r>
            <a:r>
              <a:rPr lang="en-US" dirty="0"/>
              <a:t> </a:t>
            </a:r>
            <a:endParaRPr lang="en-US" dirty="0" smtClean="0"/>
          </a:p>
          <a:p>
            <a:pPr marL="914400" lvl="1" indent="-457200">
              <a:buFont typeface="+mj-lt"/>
              <a:buAutoNum type="arabicPeriod" startAt="9"/>
            </a:pPr>
            <a:r>
              <a:rPr lang="en-US" dirty="0">
                <a:hlinkClick r:id="rId12"/>
              </a:rPr>
              <a:t>http://shipilev.net</a:t>
            </a:r>
            <a:r>
              <a:rPr lang="en-US" dirty="0" smtClean="0">
                <a:hlinkClick r:id="rId12"/>
              </a:rPr>
              <a:t>/</a:t>
            </a:r>
            <a:endParaRPr lang="en-US" dirty="0" smtClean="0"/>
          </a:p>
          <a:p>
            <a:pPr marL="914400" lvl="2" indent="0">
              <a:buNone/>
            </a:pPr>
            <a:r>
              <a:rPr lang="en-US" dirty="0" smtClean="0"/>
              <a:t>(Lots of deep dives into JVM/JIT internals)</a:t>
            </a:r>
          </a:p>
          <a:p>
            <a:pPr marL="914400" lvl="1" indent="-457200">
              <a:buFont typeface="+mj-lt"/>
              <a:buAutoNum type="arabicPeriod" startAt="9"/>
            </a:pPr>
            <a:r>
              <a:rPr lang="en-US" dirty="0">
                <a:hlinkClick r:id="rId13"/>
              </a:rPr>
              <a:t>http://www.javacodegeeks.com/2016/02/beware-findfirst-findany.html?utm_source=feedburner&amp;utm_medium=feed&amp;utm_campaign=Feed%3A+JavaCodeGeeks+%</a:t>
            </a:r>
            <a:r>
              <a:rPr lang="en-US" dirty="0" smtClean="0">
                <a:hlinkClick r:id="rId13"/>
              </a:rPr>
              <a:t>28Java+Code+Geeks%29</a:t>
            </a:r>
            <a:endParaRPr lang="en-US" dirty="0" smtClean="0"/>
          </a:p>
          <a:p>
            <a:pPr marL="914400" lvl="1" indent="-457200">
              <a:buFont typeface="+mj-lt"/>
              <a:buAutoNum type="arabicPeriod" startAt="9"/>
            </a:pPr>
            <a:r>
              <a:rPr lang="en-US" dirty="0" smtClean="0"/>
              <a:t>(Find Only Element example)</a:t>
            </a:r>
            <a:endParaRPr lang="en-US" dirty="0"/>
          </a:p>
          <a:p>
            <a:pPr marL="457200" lvl="1" indent="0">
              <a:buNone/>
            </a:pP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JVM’s Dynamic Nature</a:t>
            </a:r>
            <a:endParaRPr lang="en-US" dirty="0"/>
          </a:p>
        </p:txBody>
      </p:sp>
      <p:sp>
        <p:nvSpPr>
          <p:cNvPr id="3" name="Content Placeholder 2"/>
          <p:cNvSpPr>
            <a:spLocks noGrp="1"/>
          </p:cNvSpPr>
          <p:nvPr>
            <p:ph idx="1"/>
          </p:nvPr>
        </p:nvSpPr>
        <p:spPr/>
        <p:txBody>
          <a:bodyPr/>
          <a:lstStyle/>
          <a:p>
            <a:r>
              <a:rPr lang="en-US" dirty="0" smtClean="0"/>
              <a:t>All Java code begins running interpreted</a:t>
            </a:r>
          </a:p>
          <a:p>
            <a:pPr lvl="1"/>
            <a:r>
              <a:rPr lang="en-US" dirty="0" smtClean="0"/>
              <a:t>Faster startup times</a:t>
            </a:r>
          </a:p>
          <a:p>
            <a:r>
              <a:rPr lang="en-US" dirty="0" smtClean="0"/>
              <a:t>The JIT compiles the “hot” spots</a:t>
            </a:r>
          </a:p>
          <a:p>
            <a:pPr lvl="1"/>
            <a:r>
              <a:rPr lang="en-US" dirty="0" smtClean="0"/>
              <a:t>Creates native code to execute instead of interpreting bytecode</a:t>
            </a:r>
            <a:endParaRPr lang="en-US" dirty="0"/>
          </a:p>
          <a:p>
            <a:r>
              <a:rPr lang="en-US" dirty="0" smtClean="0"/>
              <a:t>The JIT optimizes compiled code</a:t>
            </a:r>
          </a:p>
          <a:p>
            <a:pPr lvl="1"/>
            <a:r>
              <a:rPr lang="en-US" dirty="0"/>
              <a:t>G</a:t>
            </a:r>
            <a:r>
              <a:rPr lang="en-US" dirty="0" smtClean="0"/>
              <a:t>athers information about the program as it runs</a:t>
            </a:r>
          </a:p>
          <a:p>
            <a:pPr lvl="1"/>
            <a:r>
              <a:rPr lang="en-US" dirty="0" smtClean="0"/>
              <a:t>Dynamically rewrites critical sections to go faster</a:t>
            </a:r>
          </a:p>
          <a:p>
            <a:pPr lvl="1"/>
            <a:r>
              <a:rPr lang="en-US" dirty="0" smtClean="0"/>
              <a:t>Throughput increases over execution time</a:t>
            </a:r>
          </a:p>
          <a:p>
            <a:r>
              <a:rPr lang="en-US" dirty="0" smtClean="0">
                <a:solidFill>
                  <a:srgbClr val="FF0000"/>
                </a:solidFill>
              </a:rPr>
              <a:t>What you write != what the CPU does!</a:t>
            </a:r>
            <a:endParaRPr lang="en-US" dirty="0">
              <a:solidFill>
                <a:srgbClr val="FF0000"/>
              </a:solidFill>
            </a:endParaRPr>
          </a:p>
        </p:txBody>
      </p:sp>
    </p:spTree>
    <p:extLst>
      <p:ext uri="{BB962C8B-B14F-4D97-AF65-F5344CB8AC3E}">
        <p14:creationId xmlns:p14="http://schemas.microsoft.com/office/powerpoint/2010/main" val="363163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9"/>
            <a:ext cx="10515600" cy="4790322"/>
          </a:xfrm>
        </p:spPr>
      </p:pic>
    </p:spTree>
    <p:extLst>
      <p:ext uri="{BB962C8B-B14F-4D97-AF65-F5344CB8AC3E}">
        <p14:creationId xmlns:p14="http://schemas.microsoft.com/office/powerpoint/2010/main" val="294917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the Effects of the JIT</a:t>
            </a:r>
            <a:endParaRPr lang="en-US" dirty="0"/>
          </a:p>
        </p:txBody>
      </p:sp>
      <p:sp>
        <p:nvSpPr>
          <p:cNvPr id="3" name="Content Placeholder 2"/>
          <p:cNvSpPr>
            <a:spLocks noGrp="1"/>
          </p:cNvSpPr>
          <p:nvPr>
            <p:ph idx="1"/>
          </p:nvPr>
        </p:nvSpPr>
        <p:spPr/>
        <p:txBody>
          <a:bodyPr/>
          <a:lstStyle/>
          <a:p>
            <a:r>
              <a:rPr lang="en-US" dirty="0" smtClean="0"/>
              <a:t>Run a Warmup Phase</a:t>
            </a:r>
          </a:p>
          <a:p>
            <a:r>
              <a:rPr lang="en-US" dirty="0" smtClean="0"/>
              <a:t>Run Many Times and Average the Results (Minimize Error %)</a:t>
            </a:r>
          </a:p>
          <a:p>
            <a:r>
              <a:rPr lang="en-US" dirty="0" smtClean="0"/>
              <a:t>Be aware </a:t>
            </a:r>
            <a:r>
              <a:rPr lang="en-US" dirty="0"/>
              <a:t>when the GC or JIT are affecting your code:</a:t>
            </a:r>
          </a:p>
          <a:p>
            <a:pPr lvl="1"/>
            <a:r>
              <a:rPr lang="en-US" dirty="0"/>
              <a:t>-XX:+</a:t>
            </a:r>
            <a:r>
              <a:rPr lang="en-US" dirty="0" err="1"/>
              <a:t>PrintCompilation</a:t>
            </a:r>
            <a:r>
              <a:rPr lang="en-US" dirty="0"/>
              <a:t>, -</a:t>
            </a:r>
            <a:r>
              <a:rPr lang="en-US" dirty="0" err="1" smtClean="0"/>
              <a:t>verbose:gc</a:t>
            </a:r>
            <a:endParaRPr lang="en-US" dirty="0"/>
          </a:p>
          <a:p>
            <a:r>
              <a:rPr lang="en-US" dirty="0"/>
              <a:t>Do not take any code path for the first time in the "timing phase"</a:t>
            </a:r>
          </a:p>
          <a:p>
            <a:pPr lvl="1"/>
            <a:r>
              <a:rPr lang="en-US" dirty="0" err="1" smtClean="0"/>
              <a:t>Compilier</a:t>
            </a:r>
            <a:r>
              <a:rPr lang="en-US" dirty="0" smtClean="0"/>
              <a:t> </a:t>
            </a:r>
            <a:r>
              <a:rPr lang="en-US" dirty="0"/>
              <a:t>might "optimistically" assume a path will never/rarely be taken and anti-optimize </a:t>
            </a:r>
            <a:r>
              <a:rPr lang="en-US" dirty="0" smtClean="0"/>
              <a:t>it</a:t>
            </a:r>
          </a:p>
          <a:p>
            <a:r>
              <a:rPr lang="en-US" dirty="0" smtClean="0"/>
              <a:t>Set various arcane JVM flags to be control the </a:t>
            </a:r>
            <a:r>
              <a:rPr lang="en-US" dirty="0" smtClean="0"/>
              <a:t>JIT compiler</a:t>
            </a:r>
            <a:endParaRPr lang="en-US" dirty="0" smtClean="0"/>
          </a:p>
          <a:p>
            <a:pPr lvl="1"/>
            <a:r>
              <a:rPr lang="en-US" dirty="0" smtClean="0"/>
              <a:t>-</a:t>
            </a:r>
            <a:r>
              <a:rPr lang="en-US" dirty="0" err="1" smtClean="0"/>
              <a:t>Xbatch</a:t>
            </a:r>
            <a:r>
              <a:rPr lang="en-US" dirty="0" smtClean="0"/>
              <a:t>, -</a:t>
            </a:r>
            <a:r>
              <a:rPr lang="en-US" dirty="0" err="1" smtClean="0"/>
              <a:t>Xcomp</a:t>
            </a:r>
            <a:r>
              <a:rPr lang="en-US" dirty="0" smtClean="0"/>
              <a:t>, -</a:t>
            </a:r>
            <a:r>
              <a:rPr lang="en-US" dirty="0" err="1" smtClean="0"/>
              <a:t>XX:CICompilerCount</a:t>
            </a:r>
            <a:r>
              <a:rPr lang="en-US" dirty="0" smtClean="0"/>
              <a:t> = 1, etc.</a:t>
            </a:r>
            <a:endParaRPr lang="en-US" dirty="0"/>
          </a:p>
          <a:p>
            <a:endParaRPr lang="en-US" dirty="0" smtClean="0"/>
          </a:p>
        </p:txBody>
      </p:sp>
    </p:spTree>
    <p:extLst>
      <p:ext uri="{BB962C8B-B14F-4D97-AF65-F5344CB8AC3E}">
        <p14:creationId xmlns:p14="http://schemas.microsoft.com/office/powerpoint/2010/main" val="97309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 </a:t>
            </a:r>
            <a:r>
              <a:rPr lang="en-US" dirty="0" err="1" smtClean="0"/>
              <a:t>SimpleBenchmarker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995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 of </a:t>
            </a:r>
            <a:r>
              <a:rPr lang="en-US" dirty="0" err="1"/>
              <a:t>SimpleBenchmarker</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The cause of much of this difficulty is the JIT’s optimizations</a:t>
            </a:r>
            <a:endParaRPr lang="en-US" dirty="0"/>
          </a:p>
          <a:p>
            <a:pPr lvl="1"/>
            <a:r>
              <a:rPr lang="en-US" dirty="0" smtClean="0"/>
              <a:t>Method Dispatch Optimization/</a:t>
            </a:r>
            <a:r>
              <a:rPr lang="en-US" dirty="0" err="1" smtClean="0"/>
              <a:t>Deoptimization</a:t>
            </a:r>
            <a:endParaRPr lang="en-US" dirty="0" smtClean="0"/>
          </a:p>
          <a:p>
            <a:pPr lvl="1"/>
            <a:r>
              <a:rPr lang="en-US" dirty="0" smtClean="0"/>
              <a:t>Dead-Code Elimination</a:t>
            </a:r>
            <a:endParaRPr lang="en-US" dirty="0"/>
          </a:p>
          <a:p>
            <a:pPr lvl="1"/>
            <a:r>
              <a:rPr lang="en-US" dirty="0"/>
              <a:t>Constant </a:t>
            </a:r>
            <a:r>
              <a:rPr lang="en-US" dirty="0" smtClean="0"/>
              <a:t>Folding</a:t>
            </a:r>
          </a:p>
          <a:p>
            <a:pPr lvl="1"/>
            <a:r>
              <a:rPr lang="en-US" dirty="0"/>
              <a:t>Method </a:t>
            </a:r>
            <a:r>
              <a:rPr lang="en-US" dirty="0" err="1" smtClean="0"/>
              <a:t>Inlining</a:t>
            </a:r>
            <a:endParaRPr lang="en-US" dirty="0"/>
          </a:p>
          <a:p>
            <a:pPr lvl="1"/>
            <a:endParaRPr lang="en-US" dirty="0"/>
          </a:p>
          <a:p>
            <a:pPr lvl="1"/>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5671</Words>
  <Application>Microsoft Office PowerPoint</Application>
  <PresentationFormat>Widescreen</PresentationFormat>
  <Paragraphs>582</Paragraphs>
  <Slides>45</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Courier New</vt:lpstr>
      <vt:lpstr>Office Theme</vt:lpstr>
      <vt:lpstr>An Introduction to Microbenchmarking with JMH</vt:lpstr>
      <vt:lpstr>What’s a Microbenchmark?</vt:lpstr>
      <vt:lpstr>Naïve Stopwatch Benchmarking</vt:lpstr>
      <vt:lpstr>Some (Controllable) External Sources of Error</vt:lpstr>
      <vt:lpstr>The JVM’s Dynamic Nature</vt:lpstr>
      <vt:lpstr>Java vs. C</vt:lpstr>
      <vt:lpstr>Mitigating the Effects of the JIT</vt:lpstr>
      <vt:lpstr>Demo – SimpleBenchmarker</vt:lpstr>
      <vt:lpstr>The Moral of SimpleBenchmarker</vt:lpstr>
      <vt:lpstr>Method Dispatch Optimization/Deoptimization</vt:lpstr>
      <vt:lpstr>Dead-Code Elimination</vt:lpstr>
      <vt:lpstr>Constant Folding</vt:lpstr>
      <vt:lpstr>Method Inlining</vt:lpstr>
      <vt:lpstr>There are Many Other Optimizations</vt:lpstr>
      <vt:lpstr>How to Write a Perfect Microbenchmark</vt:lpstr>
      <vt:lpstr>Enter JMH</vt:lpstr>
      <vt:lpstr>JMH – How it Works</vt:lpstr>
      <vt:lpstr>JMH – Setup</vt:lpstr>
      <vt:lpstr>JMH – Setup (2)</vt:lpstr>
      <vt:lpstr>Demos – Hello JMH and jmhrunner</vt:lpstr>
      <vt:lpstr>@Benchmark</vt:lpstr>
      <vt:lpstr>JMH – Defaults</vt:lpstr>
      <vt:lpstr>Limits of Resolution</vt:lpstr>
      <vt:lpstr>JMH Output</vt:lpstr>
      <vt:lpstr>JMH Configuration Annotations </vt:lpstr>
      <vt:lpstr>Demo – State and Blackholes (demo-basics)</vt:lpstr>
      <vt:lpstr>Problem – Constant Folding Answer – @State</vt:lpstr>
      <vt:lpstr>@State</vt:lpstr>
      <vt:lpstr>@State - Arguments</vt:lpstr>
      <vt:lpstr>Problem – Dead Code Elimination Answer – Blackholes</vt:lpstr>
      <vt:lpstr>Blackhole class</vt:lpstr>
      <vt:lpstr>Blackhole</vt:lpstr>
      <vt:lpstr>Problem – Method Dispatch Effects Answer – JMH Isolates Classes</vt:lpstr>
      <vt:lpstr>JMH Helps Avoid Profiling</vt:lpstr>
      <vt:lpstr>Demo – Inlining (demo-compilercontrol)</vt:lpstr>
      <vt:lpstr>Problem – Inlining Answer – @CompilerControl</vt:lpstr>
      <vt:lpstr>Compiler Hints</vt:lpstr>
      <vt:lpstr>Problem – Loop Unrolling Answer – Avoid Numeric Loops</vt:lpstr>
      <vt:lpstr>Problem – Loop Unrolling</vt:lpstr>
      <vt:lpstr>Some Interesting Results</vt:lpstr>
      <vt:lpstr>There’s More</vt:lpstr>
      <vt:lpstr>Further Considerations</vt:lpstr>
      <vt:lpstr>Does Speed Really Matter?</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164</cp:revision>
  <dcterms:created xsi:type="dcterms:W3CDTF">2016-01-05T17:36:25Z</dcterms:created>
  <dcterms:modified xsi:type="dcterms:W3CDTF">2016-02-05T03:50:44Z</dcterms:modified>
</cp:coreProperties>
</file>