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62" r:id="rId5"/>
    <p:sldId id="259" r:id="rId6"/>
    <p:sldId id="263" r:id="rId7"/>
    <p:sldId id="260" r:id="rId8"/>
    <p:sldId id="265" r:id="rId9"/>
    <p:sldId id="267" r:id="rId10"/>
    <p:sldId id="268" r:id="rId11"/>
    <p:sldId id="266" r:id="rId12"/>
    <p:sldId id="269" r:id="rId13"/>
    <p:sldId id="270" r:id="rId14"/>
    <p:sldId id="271" r:id="rId15"/>
    <p:sldId id="272" r:id="rId16"/>
    <p:sldId id="281" r:id="rId17"/>
    <p:sldId id="278" r:id="rId18"/>
    <p:sldId id="279" r:id="rId19"/>
    <p:sldId id="280" r:id="rId20"/>
    <p:sldId id="282" r:id="rId21"/>
    <p:sldId id="274" r:id="rId22"/>
    <p:sldId id="275" r:id="rId23"/>
    <p:sldId id="273" r:id="rId24"/>
    <p:sldId id="283" r:id="rId25"/>
    <p:sldId id="284" r:id="rId26"/>
    <p:sldId id="285" r:id="rId27"/>
    <p:sldId id="286" r:id="rId28"/>
    <p:sldId id="276" r:id="rId29"/>
    <p:sldId id="277" r:id="rId30"/>
    <p:sldId id="264" r:id="rId31"/>
    <p:sldId id="287" r:id="rId32"/>
    <p:sldId id="26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59960" autoAdjust="0"/>
  </p:normalViewPr>
  <p:slideViewPr>
    <p:cSldViewPr snapToGrid="0">
      <p:cViewPr varScale="1">
        <p:scale>
          <a:sx n="48" d="100"/>
          <a:sy n="48" d="100"/>
        </p:scale>
        <p:origin x="67"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9E47B-4149-4D78-AEA7-6A63220E520D}" type="datetimeFigureOut">
              <a:rPr lang="en-US" smtClean="0"/>
              <a:t>1/25/2016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AD290B-5269-4E99-8A8A-8691B1EB0AE9}" type="slidenum">
              <a:rPr lang="en-US" smtClean="0"/>
              <a:t>‹#›</a:t>
            </a:fld>
            <a:endParaRPr lang="en-US"/>
          </a:p>
        </p:txBody>
      </p:sp>
    </p:spTree>
    <p:extLst>
      <p:ext uri="{BB962C8B-B14F-4D97-AF65-F5344CB8AC3E}">
        <p14:creationId xmlns:p14="http://schemas.microsoft.com/office/powerpoint/2010/main" val="1929439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hipilev.ne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plan to *introduce* a tool called JMH and show how to use it.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say up front that understanding this tool is difficult, and I am by no means an expert on either it or – the complex and cryptic internal workings of the JVM</a:t>
            </a:r>
            <a:endParaRPr lang="en-US" dirty="0" smtClean="0"/>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a:t>
            </a:fld>
            <a:endParaRPr lang="en-US"/>
          </a:p>
        </p:txBody>
      </p:sp>
    </p:spTree>
    <p:extLst>
      <p:ext uri="{BB962C8B-B14F-4D97-AF65-F5344CB8AC3E}">
        <p14:creationId xmlns:p14="http://schemas.microsoft.com/office/powerpoint/2010/main" val="1999268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10 times we’ll launch a new JVM to run a loop of 20 + 20 = 40 iterations, each of which will run for a max of 1 second – 400 seconds = 6min 40sec max test time</a:t>
            </a:r>
          </a:p>
          <a:p>
            <a:endParaRPr lang="en-US" baseline="0" dirty="0" smtClean="0"/>
          </a:p>
          <a:p>
            <a:r>
              <a:rPr lang="en-US" baseline="0" dirty="0" smtClean="0"/>
              <a:t>So these can be slow, you probably want to tweak the defaults to tone it down – especially at first, if you’re serious about optimizing, you focus on large differences, right – should be easy to see at much less precise levels of measurement which will let you spend less time waiting for your benchmarks to run.  Then you can iterate and enhance.</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12</a:t>
            </a:fld>
            <a:endParaRPr lang="en-US"/>
          </a:p>
        </p:txBody>
      </p:sp>
    </p:spTree>
    <p:extLst>
      <p:ext uri="{BB962C8B-B14F-4D97-AF65-F5344CB8AC3E}">
        <p14:creationId xmlns:p14="http://schemas.microsoft.com/office/powerpoint/2010/main" val="1739458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Obviously, if you start asking for NS precision</a:t>
            </a:r>
            <a:r>
              <a:rPr lang="en-US" baseline="0" dirty="0" smtClean="0"/>
              <a:t> on a process which takes several milliseconds, no matter how many runs you do, you are not going to get more precise answers – but as I’ve played with JMH, I’ve found the defaults to be too precise</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13</a:t>
            </a:fld>
            <a:endParaRPr lang="en-US"/>
          </a:p>
        </p:txBody>
      </p:sp>
    </p:spTree>
    <p:extLst>
      <p:ext uri="{BB962C8B-B14F-4D97-AF65-F5344CB8AC3E}">
        <p14:creationId xmlns:p14="http://schemas.microsoft.com/office/powerpoint/2010/main" val="1749795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Besides marking a separate class as a @State, you can also mark your own benchmark class as @State.</a:t>
            </a:r>
          </a:p>
          <a:p>
            <a:endParaRPr lang="en-US" dirty="0" smtClean="0"/>
          </a:p>
          <a:p>
            <a:r>
              <a:rPr lang="en-US" dirty="0" smtClean="0"/>
              <a:t>Like JUnit tests, you can annotate your state class methods with @Setup and @</a:t>
            </a:r>
            <a:r>
              <a:rPr lang="en-US" dirty="0" err="1" smtClean="0"/>
              <a:t>TearDown</a:t>
            </a:r>
            <a:r>
              <a:rPr lang="en-US" dirty="0" smtClean="0"/>
              <a:t> annotations (these methods called </a:t>
            </a:r>
            <a:r>
              <a:rPr lang="en-US" i="1" dirty="0" smtClean="0"/>
              <a:t>fixtures</a:t>
            </a:r>
            <a:r>
              <a:rPr lang="en-US" dirty="0" smtClean="0"/>
              <a:t> in JMH documentation. You can have any number of setup/teardown methods. </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15</a:t>
            </a:fld>
            <a:endParaRPr lang="en-US"/>
          </a:p>
        </p:txBody>
      </p:sp>
    </p:spTree>
    <p:extLst>
      <p:ext uri="{BB962C8B-B14F-4D97-AF65-F5344CB8AC3E}">
        <p14:creationId xmlns:p14="http://schemas.microsoft.com/office/powerpoint/2010/main" val="4077693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 also need to define the non-uniform access to your state object – for example to test the “readers-writers” scenario where the number of readers is usually higher than the number of writers. JMH uses the notion of thread groups for this case. </a:t>
            </a:r>
          </a:p>
          <a:p>
            <a:r>
              <a:rPr lang="en-US" dirty="0" smtClean="0"/>
              <a:t>In order to setup a group of tests, you need: </a:t>
            </a:r>
          </a:p>
          <a:p>
            <a:endParaRPr lang="en-US" dirty="0" smtClean="0"/>
          </a:p>
          <a:p>
            <a:r>
              <a:rPr lang="en-US" dirty="0" smtClean="0"/>
              <a:t>Mark all your test methods with @Group(name) annotation, providing the same string name for all tests in a group (otherwise these tests will be run independently – no warning will be given!). </a:t>
            </a:r>
          </a:p>
          <a:p>
            <a:endParaRPr lang="en-US" dirty="0" smtClean="0"/>
          </a:p>
          <a:p>
            <a:r>
              <a:rPr lang="en-US" dirty="0" smtClean="0"/>
              <a:t>Annotate each of your tests with @</a:t>
            </a:r>
            <a:r>
              <a:rPr lang="en-US" dirty="0" err="1" smtClean="0"/>
              <a:t>GroupThreads</a:t>
            </a:r>
            <a:r>
              <a:rPr lang="en-US" dirty="0" smtClean="0"/>
              <a:t>(</a:t>
            </a:r>
            <a:r>
              <a:rPr lang="en-US" dirty="0" err="1" smtClean="0"/>
              <a:t>threadsNumber</a:t>
            </a:r>
            <a:r>
              <a:rPr lang="en-US" dirty="0" smtClean="0"/>
              <a:t>) annotation, specifying a number of threads which will run the given method. </a:t>
            </a:r>
          </a:p>
          <a:p>
            <a:endParaRPr lang="en-US" dirty="0" smtClean="0"/>
          </a:p>
          <a:p>
            <a:r>
              <a:rPr lang="en-US" dirty="0" smtClean="0"/>
              <a:t>JMH will start a sum of all your @</a:t>
            </a:r>
            <a:r>
              <a:rPr lang="en-US" dirty="0" err="1" smtClean="0"/>
              <a:t>GroupThreads</a:t>
            </a:r>
            <a:r>
              <a:rPr lang="en-US" dirty="0" smtClean="0"/>
              <a:t> for the given group and will run all tests in a group concurrently in the same trial. The results will be given for the group and for each method independently. </a:t>
            </a:r>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16</a:t>
            </a:fld>
            <a:endParaRPr lang="en-US"/>
          </a:p>
        </p:txBody>
      </p:sp>
    </p:spTree>
    <p:extLst>
      <p:ext uri="{BB962C8B-B14F-4D97-AF65-F5344CB8AC3E}">
        <p14:creationId xmlns:p14="http://schemas.microsoft.com/office/powerpoint/2010/main" val="370174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 level, or override</a:t>
            </a:r>
            <a:r>
              <a:rPr lang="en-US" baseline="0" dirty="0" smtClean="0"/>
              <a:t> at method</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17</a:t>
            </a:fld>
            <a:endParaRPr lang="en-US"/>
          </a:p>
        </p:txBody>
      </p:sp>
    </p:spTree>
    <p:extLst>
      <p:ext uri="{BB962C8B-B14F-4D97-AF65-F5344CB8AC3E}">
        <p14:creationId xmlns:p14="http://schemas.microsoft.com/office/powerpoint/2010/main" val="3238524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specify time unit to use via @</a:t>
            </a:r>
            <a:r>
              <a:rPr lang="en-US" dirty="0" err="1" smtClean="0"/>
              <a:t>OutputTimeUnit</a:t>
            </a:r>
            <a:r>
              <a:rPr lang="en-US" dirty="0" smtClean="0"/>
              <a:t>, which requires an argument of the standard Java type </a:t>
            </a:r>
            <a:r>
              <a:rPr lang="en-US" dirty="0" err="1" smtClean="0"/>
              <a:t>java.util.concurrent.TimeUnit</a:t>
            </a:r>
            <a:r>
              <a:rPr lang="en-US" dirty="0" smtClean="0"/>
              <a:t>. Unfortunately, if you have specified several test modes for one test, the given time unit will be used for all tests (for example, it may be convenient to measure </a:t>
            </a:r>
            <a:r>
              <a:rPr lang="en-US" dirty="0" err="1" smtClean="0"/>
              <a:t>SampleTime</a:t>
            </a:r>
            <a:r>
              <a:rPr lang="en-US" dirty="0" smtClean="0"/>
              <a:t> in nanoseconds, but throughput should better be measured in the longer time units). </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18</a:t>
            </a:fld>
            <a:endParaRPr lang="en-US"/>
          </a:p>
        </p:txBody>
      </p:sp>
    </p:spTree>
    <p:extLst>
      <p:ext uri="{BB962C8B-B14F-4D97-AF65-F5344CB8AC3E}">
        <p14:creationId xmlns:p14="http://schemas.microsoft.com/office/powerpoint/2010/main" val="2820436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attempt by the makers of JMH (the same people who work on the JIT) to tell the JVM in no uncertain terms to avoid optimizing away the thing you are trying to benchmark</a:t>
            </a:r>
            <a:r>
              <a:rPr lang="en-US" baseline="0" dirty="0" smtClean="0"/>
              <a:t>.</a:t>
            </a:r>
          </a:p>
          <a:p>
            <a:endParaRPr lang="en-US" baseline="0" dirty="0" smtClean="0"/>
          </a:p>
          <a:p>
            <a:r>
              <a:rPr lang="en-US" baseline="0" dirty="0" smtClean="0"/>
              <a:t>Just returning the value works most of the time, this is meant to work as much of the time as is possible (but still NOT 100% - which is why you need a baseline)</a:t>
            </a:r>
            <a:endParaRPr lang="en-US" baseline="0" dirty="0" smtClean="0"/>
          </a:p>
          <a:p>
            <a:endParaRPr lang="en-US" baseline="0" dirty="0" smtClean="0"/>
          </a:p>
          <a:p>
            <a:r>
              <a:rPr lang="en-US" dirty="0" smtClean="0"/>
              <a:t>I have no clue what</a:t>
            </a:r>
            <a:r>
              <a:rPr lang="en-US" baseline="0" dirty="0" smtClean="0"/>
              <a:t> this class is doing or why it is doing it.  Looking at the internals – it’s all just voodoo to me.  But the JMH guys, who are the JIT guys, say this is the best way to avoid your code getting optimized away – and its very easy to use</a:t>
            </a:r>
            <a:r>
              <a:rPr lang="en-US" baseline="0" dirty="0" smtClean="0"/>
              <a:t>.</a:t>
            </a:r>
          </a:p>
          <a:p>
            <a:endParaRPr lang="en-US" baseline="0" dirty="0" smtClean="0"/>
          </a:p>
          <a:p>
            <a:r>
              <a:rPr lang="en-US" baseline="0" dirty="0" smtClean="0"/>
              <a:t>Also helpful i</a:t>
            </a:r>
            <a:r>
              <a:rPr lang="en-US" dirty="0" smtClean="0"/>
              <a:t>f you need to return more than one value from your test</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21</a:t>
            </a:fld>
            <a:endParaRPr lang="en-US"/>
          </a:p>
        </p:txBody>
      </p:sp>
    </p:spTree>
    <p:extLst>
      <p:ext uri="{BB962C8B-B14F-4D97-AF65-F5344CB8AC3E}">
        <p14:creationId xmlns:p14="http://schemas.microsoft.com/office/powerpoint/2010/main" val="3515685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22</a:t>
            </a:fld>
            <a:endParaRPr lang="en-US"/>
          </a:p>
        </p:txBody>
      </p:sp>
    </p:spTree>
    <p:extLst>
      <p:ext uri="{BB962C8B-B14F-4D97-AF65-F5344CB8AC3E}">
        <p14:creationId xmlns:p14="http://schemas.microsoft.com/office/powerpoint/2010/main" val="1383870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23</a:t>
            </a:fld>
            <a:endParaRPr lang="en-US"/>
          </a:p>
        </p:txBody>
      </p:sp>
    </p:spTree>
    <p:extLst>
      <p:ext uri="{BB962C8B-B14F-4D97-AF65-F5344CB8AC3E}">
        <p14:creationId xmlns:p14="http://schemas.microsoft.com/office/powerpoint/2010/main" val="1269356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JIT is too smart and often does magic tricks with loops. Test the actual calculation and let JMH to take care of the rest.</a:t>
            </a:r>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25</a:t>
            </a:fld>
            <a:endParaRPr lang="en-US"/>
          </a:p>
        </p:txBody>
      </p:sp>
    </p:spTree>
    <p:extLst>
      <p:ext uri="{BB962C8B-B14F-4D97-AF65-F5344CB8AC3E}">
        <p14:creationId xmlns:p14="http://schemas.microsoft.com/office/powerpoint/2010/main" val="731637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than micro and concurrent, JMH is a general-purpose benchmarking harness also possibly useful for larger benchmarks, too.  Emphasis is on using it</a:t>
            </a:r>
            <a:r>
              <a:rPr lang="en-US" baseline="0" dirty="0" smtClean="0"/>
              <a:t> for MICRO benchmarks – i.e., which version of a method is faster</a:t>
            </a:r>
          </a:p>
          <a:p>
            <a:endParaRPr lang="en-US" b="1" baseline="0" dirty="0" smtClean="0"/>
          </a:p>
          <a:p>
            <a:r>
              <a:rPr lang="en-US" b="1" dirty="0" smtClean="0"/>
              <a:t>“Its distinctive advantage </a:t>
            </a:r>
            <a:r>
              <a:rPr lang="en-US" dirty="0" smtClean="0"/>
              <a:t>over other frameworks is that it is developed by the same guys in Oracle who implement the JIT. In particular I want to mention </a:t>
            </a:r>
            <a:r>
              <a:rPr lang="en-US" dirty="0" smtClean="0">
                <a:hlinkClick r:id="rId3"/>
              </a:rPr>
              <a:t>Aleksey </a:t>
            </a:r>
            <a:r>
              <a:rPr lang="en-US" dirty="0" err="1" smtClean="0">
                <a:hlinkClick r:id="rId3"/>
              </a:rPr>
              <a:t>Shipilev</a:t>
            </a:r>
            <a:r>
              <a:rPr lang="en-US" dirty="0" smtClean="0">
                <a:hlinkClick r:id="rId3"/>
              </a:rPr>
              <a:t> and his brilliant blog</a:t>
            </a:r>
            <a:r>
              <a:rPr lang="en-US" dirty="0" smtClean="0"/>
              <a:t>. </a:t>
            </a:r>
            <a:r>
              <a:rPr lang="en-US" b="1" dirty="0" smtClean="0"/>
              <a:t>JMH is likely to be in sync with the latest Oracle JRE changes, which makes its results very reliable. “</a:t>
            </a:r>
            <a:endParaRPr lang="en-US" b="1" dirty="0"/>
          </a:p>
        </p:txBody>
      </p:sp>
      <p:sp>
        <p:nvSpPr>
          <p:cNvPr id="4" name="Slide Number Placeholder 3"/>
          <p:cNvSpPr>
            <a:spLocks noGrp="1"/>
          </p:cNvSpPr>
          <p:nvPr>
            <p:ph type="sldNum" sz="quarter" idx="10"/>
          </p:nvPr>
        </p:nvSpPr>
        <p:spPr/>
        <p:txBody>
          <a:bodyPr/>
          <a:lstStyle/>
          <a:p>
            <a:fld id="{CFAD290B-5269-4E99-8A8A-8691B1EB0AE9}" type="slidenum">
              <a:rPr lang="en-US" smtClean="0"/>
              <a:t>3</a:t>
            </a:fld>
            <a:endParaRPr lang="en-US"/>
          </a:p>
        </p:txBody>
      </p:sp>
    </p:spTree>
    <p:extLst>
      <p:ext uri="{BB962C8B-B14F-4D97-AF65-F5344CB8AC3E}">
        <p14:creationId xmlns:p14="http://schemas.microsoft.com/office/powerpoint/2010/main" val="1811639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 JHM forks a new java process for each trial (set of iterations). This is required to defend the test from previously collected “profiles” – information about other loaded classes and their execution information. For example, if you have 2 classes implementing the same interface and test the performance of both of them, then the first implementation (in order of testing) is likely to be faster than the second one (in the same JVM), because JIT replaces direct method calls to the first implementation with interface method calls after discovering the second implementation. </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26</a:t>
            </a:fld>
            <a:endParaRPr lang="en-US"/>
          </a:p>
        </p:txBody>
      </p:sp>
    </p:spTree>
    <p:extLst>
      <p:ext uri="{BB962C8B-B14F-4D97-AF65-F5344CB8AC3E}">
        <p14:creationId xmlns:p14="http://schemas.microsoft.com/office/powerpoint/2010/main" val="89694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give the JIT a hint how to use any method in your test program. By “any method” I mean any method – not just those annotated by @Benchmark. </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27</a:t>
            </a:fld>
            <a:endParaRPr lang="en-US"/>
          </a:p>
        </p:txBody>
      </p:sp>
    </p:spTree>
    <p:extLst>
      <p:ext uri="{BB962C8B-B14F-4D97-AF65-F5344CB8AC3E}">
        <p14:creationId xmlns:p14="http://schemas.microsoft.com/office/powerpoint/2010/main" val="3644895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clearly see the effects of dead-code elimination and constant folding. The only meaningful measurement of distance() is when the value is being consumed by JMH (using the </a:t>
            </a:r>
            <a:r>
              <a:rPr lang="en-US" dirty="0" err="1" smtClean="0"/>
              <a:t>bBlackhole</a:t>
            </a:r>
            <a:r>
              <a:rPr lang="en-US" dirty="0" smtClean="0"/>
              <a:t>) and the</a:t>
            </a:r>
            <a:r>
              <a:rPr lang="en-US" baseline="0" dirty="0" smtClean="0"/>
              <a:t> </a:t>
            </a:r>
            <a:r>
              <a:rPr lang="en-US" dirty="0" smtClean="0"/>
              <a:t>parameters are passed through field values of a @State class. </a:t>
            </a:r>
          </a:p>
          <a:p>
            <a:endParaRPr lang="en-US" dirty="0" smtClean="0"/>
          </a:p>
          <a:p>
            <a:r>
              <a:rPr lang="en-US" dirty="0" smtClean="0"/>
              <a:t>All other cases are meaningless</a:t>
            </a:r>
            <a:r>
              <a:rPr lang="en-US" baseline="0" dirty="0" smtClean="0"/>
              <a:t> – they are similar to measuring </a:t>
            </a:r>
            <a:r>
              <a:rPr lang="en-US" dirty="0" smtClean="0"/>
              <a:t>the performance </a:t>
            </a:r>
            <a:r>
              <a:rPr lang="en-US" smtClean="0"/>
              <a:t>of benchmarking a </a:t>
            </a:r>
            <a:r>
              <a:rPr lang="en-US" dirty="0" smtClean="0"/>
              <a:t>constant double or an empty void-returning method.</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29</a:t>
            </a:fld>
            <a:endParaRPr lang="en-US"/>
          </a:p>
        </p:txBody>
      </p:sp>
    </p:spTree>
    <p:extLst>
      <p:ext uri="{BB962C8B-B14F-4D97-AF65-F5344CB8AC3E}">
        <p14:creationId xmlns:p14="http://schemas.microsoft.com/office/powerpoint/2010/main" val="543214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Setup is somewhat difficult because - </a:t>
            </a:r>
          </a:p>
          <a:p>
            <a:r>
              <a:rPr lang="en-US" dirty="0" smtClean="0"/>
              <a:t>In all cases, the key to using JMH is enabling the annotation- or bytecode-processors to generate the synthetic benchmark code</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4</a:t>
            </a:fld>
            <a:endParaRPr lang="en-US"/>
          </a:p>
        </p:txBody>
      </p:sp>
    </p:spTree>
    <p:extLst>
      <p:ext uri="{BB962C8B-B14F-4D97-AF65-F5344CB8AC3E}">
        <p14:creationId xmlns:p14="http://schemas.microsoft.com/office/powerpoint/2010/main" val="3160364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separate project business is </a:t>
            </a:r>
            <a:r>
              <a:rPr lang="en-US" dirty="0" smtClean="0"/>
              <a:t>JMH</a:t>
            </a:r>
            <a:r>
              <a:rPr lang="en-US" baseline="0" dirty="0" smtClean="0"/>
              <a:t> is trying to ensure that </a:t>
            </a:r>
            <a:r>
              <a:rPr lang="en-US" dirty="0" smtClean="0"/>
              <a:t>the benchmarks are </a:t>
            </a:r>
            <a:r>
              <a:rPr lang="en-US" b="1" dirty="0" smtClean="0"/>
              <a:t>correctly initialized and produce reliable results</a:t>
            </a:r>
            <a:r>
              <a:rPr lang="en-US" dirty="0" smtClean="0"/>
              <a:t>. </a:t>
            </a:r>
          </a:p>
          <a:p>
            <a:endParaRPr lang="en-US" dirty="0" smtClean="0"/>
          </a:p>
          <a:p>
            <a:r>
              <a:rPr lang="en-US" dirty="0" smtClean="0"/>
              <a:t>Because </a:t>
            </a:r>
            <a:r>
              <a:rPr lang="en-US" dirty="0" err="1" smtClean="0"/>
              <a:t>Gradle</a:t>
            </a:r>
            <a:r>
              <a:rPr lang="en-US" dirty="0" smtClean="0"/>
              <a:t> is</a:t>
            </a:r>
            <a:r>
              <a:rPr lang="en-US" baseline="0" dirty="0" smtClean="0"/>
              <a:t> several hundred times better than JMH, I’ve setup a simple </a:t>
            </a:r>
            <a:r>
              <a:rPr lang="en-US" baseline="0" dirty="0" err="1" smtClean="0"/>
              <a:t>Gradle</a:t>
            </a:r>
            <a:r>
              <a:rPr lang="en-US" baseline="0" dirty="0" smtClean="0"/>
              <a:t> project which will run JMH for you – all you have to do is add your code to the </a:t>
            </a:r>
            <a:r>
              <a:rPr lang="en-US" baseline="0" dirty="0" err="1" smtClean="0"/>
              <a:t>src</a:t>
            </a:r>
            <a:r>
              <a:rPr lang="en-US" baseline="0" dirty="0" smtClean="0"/>
              <a:t>/</a:t>
            </a:r>
            <a:r>
              <a:rPr lang="en-US" baseline="0" dirty="0" err="1" smtClean="0"/>
              <a:t>jmh</a:t>
            </a:r>
            <a:r>
              <a:rPr lang="en-US" baseline="0" dirty="0" smtClean="0"/>
              <a:t>/java folder, and run.</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possible to run benchmarks from within an existing project, and even from within an IDE, however setup is more complex and the results are less reliable.</a:t>
            </a:r>
          </a:p>
        </p:txBody>
      </p:sp>
      <p:sp>
        <p:nvSpPr>
          <p:cNvPr id="4" name="Slide Number Placeholder 3"/>
          <p:cNvSpPr>
            <a:spLocks noGrp="1"/>
          </p:cNvSpPr>
          <p:nvPr>
            <p:ph type="sldNum" sz="quarter" idx="10"/>
          </p:nvPr>
        </p:nvSpPr>
        <p:spPr/>
        <p:txBody>
          <a:bodyPr/>
          <a:lstStyle/>
          <a:p>
            <a:fld id="{CFAD290B-5269-4E99-8A8A-8691B1EB0AE9}" type="slidenum">
              <a:rPr lang="en-US" smtClean="0"/>
              <a:t>5</a:t>
            </a:fld>
            <a:endParaRPr lang="en-US"/>
          </a:p>
        </p:txBody>
      </p:sp>
    </p:spTree>
    <p:extLst>
      <p:ext uri="{BB962C8B-B14F-4D97-AF65-F5344CB8AC3E}">
        <p14:creationId xmlns:p14="http://schemas.microsoft.com/office/powerpoint/2010/main" val="278153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dealing with large projects, it is customary to keep the benchmarks in a separate subproject, which then depends on the tested modules via the usual build dependencies.</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6</a:t>
            </a:fld>
            <a:endParaRPr lang="en-US"/>
          </a:p>
        </p:txBody>
      </p:sp>
    </p:spTree>
    <p:extLst>
      <p:ext uri="{BB962C8B-B14F-4D97-AF65-F5344CB8AC3E}">
        <p14:creationId xmlns:p14="http://schemas.microsoft.com/office/powerpoint/2010/main" val="335560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default m</a:t>
            </a:r>
            <a:r>
              <a:rPr lang="en-US" dirty="0" smtClean="0"/>
              <a:t>ax</a:t>
            </a:r>
            <a:r>
              <a:rPr lang="en-US" baseline="0" dirty="0" smtClean="0"/>
              <a:t> of 1 second – shows the emphasis on “micro”-benchmarks.</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7</a:t>
            </a:fld>
            <a:endParaRPr lang="en-US"/>
          </a:p>
        </p:txBody>
      </p:sp>
    </p:spTree>
    <p:extLst>
      <p:ext uri="{BB962C8B-B14F-4D97-AF65-F5344CB8AC3E}">
        <p14:creationId xmlns:p14="http://schemas.microsoft.com/office/powerpoint/2010/main" val="1668912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Results of running</a:t>
            </a:r>
            <a:r>
              <a:rPr lang="en-US" baseline="0" dirty="0" smtClean="0"/>
              <a:t> JMH are written to /build/reports – which is the default </a:t>
            </a:r>
            <a:r>
              <a:rPr lang="en-US" baseline="0" dirty="0" err="1" smtClean="0"/>
              <a:t>Gradle</a:t>
            </a:r>
            <a:r>
              <a:rPr lang="en-US" baseline="0" dirty="0" smtClean="0"/>
              <a:t> report output directory – /</a:t>
            </a:r>
            <a:r>
              <a:rPr lang="en-US" baseline="0" dirty="0" err="1" smtClean="0"/>
              <a:t>jmh</a:t>
            </a:r>
            <a:r>
              <a:rPr lang="en-US" baseline="0" dirty="0" smtClean="0"/>
              <a:t>/human.txt for human-readable output</a:t>
            </a:r>
            <a:endParaRPr lang="en-US" dirty="0" smtClean="0"/>
          </a:p>
          <a:p>
            <a:endParaRPr lang="en-US" dirty="0" smtClean="0"/>
          </a:p>
          <a:p>
            <a:r>
              <a:rPr lang="en-US" dirty="0" smtClean="0"/>
              <a:t>Alternately,</a:t>
            </a:r>
            <a:r>
              <a:rPr lang="en-US" baseline="0" dirty="0" smtClean="0"/>
              <a:t> this runner is setup as a Visual Studio Code project – which is in many ways a nicer editor/runner than eclipse for this sort of thing – I’d use eclipse for heavy java development, but for managing the project and running it, </a:t>
            </a:r>
            <a:r>
              <a:rPr lang="en-US" baseline="0" dirty="0" err="1" smtClean="0"/>
              <a:t>VSCode</a:t>
            </a:r>
            <a:r>
              <a:rPr lang="en-US" baseline="0" dirty="0" smtClean="0"/>
              <a:t> is nicer.  It calls out to </a:t>
            </a:r>
            <a:r>
              <a:rPr lang="en-US" baseline="0" dirty="0" err="1" smtClean="0"/>
              <a:t>Gradle</a:t>
            </a:r>
            <a:r>
              <a:rPr lang="en-US" baseline="0" dirty="0" smtClean="0"/>
              <a:t>.</a:t>
            </a:r>
          </a:p>
          <a:p>
            <a:r>
              <a:rPr lang="en-US" b="1" baseline="0" dirty="0" smtClean="0"/>
              <a:t>Ctrl-Shift-R </a:t>
            </a:r>
            <a:r>
              <a:rPr lang="en-US" b="0" baseline="0" dirty="0" smtClean="0"/>
              <a:t>to run tasks – </a:t>
            </a:r>
            <a:r>
              <a:rPr lang="en-US" b="0" baseline="0" dirty="0" err="1" smtClean="0"/>
              <a:t>jmh</a:t>
            </a:r>
            <a:r>
              <a:rPr lang="en-US" b="0" baseline="0" dirty="0" smtClean="0"/>
              <a:t> task</a:t>
            </a:r>
            <a:endParaRPr lang="en-US" b="1" baseline="0" dirty="0" smtClean="0"/>
          </a:p>
          <a:p>
            <a:r>
              <a:rPr lang="en-US" b="0" baseline="0" dirty="0" smtClean="0"/>
              <a:t>Bindings defined in hidden .</a:t>
            </a:r>
            <a:r>
              <a:rPr lang="en-US" b="0" baseline="0" dirty="0" err="1" smtClean="0"/>
              <a:t>vscode</a:t>
            </a:r>
            <a:r>
              <a:rPr lang="en-US" b="0" baseline="0" dirty="0" smtClean="0"/>
              <a:t> directory</a:t>
            </a:r>
          </a:p>
        </p:txBody>
      </p:sp>
      <p:sp>
        <p:nvSpPr>
          <p:cNvPr id="4" name="Slide Number Placeholder 3"/>
          <p:cNvSpPr>
            <a:spLocks noGrp="1"/>
          </p:cNvSpPr>
          <p:nvPr>
            <p:ph type="sldNum" sz="quarter" idx="10"/>
          </p:nvPr>
        </p:nvSpPr>
        <p:spPr/>
        <p:txBody>
          <a:bodyPr/>
          <a:lstStyle/>
          <a:p>
            <a:fld id="{CFAD290B-5269-4E99-8A8A-8691B1EB0AE9}" type="slidenum">
              <a:rPr lang="en-US" smtClean="0"/>
              <a:t>8</a:t>
            </a:fld>
            <a:endParaRPr lang="en-US"/>
          </a:p>
        </p:txBody>
      </p:sp>
    </p:spTree>
    <p:extLst>
      <p:ext uri="{BB962C8B-B14F-4D97-AF65-F5344CB8AC3E}">
        <p14:creationId xmlns:p14="http://schemas.microsoft.com/office/powerpoint/2010/main" val="1506391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Aim is that</a:t>
            </a:r>
            <a:r>
              <a:rPr lang="en-US" baseline="0" dirty="0" smtClean="0"/>
              <a:t> if you run twice on the same machine – without making major changes to that machine’s software or hardware, you can meaningfully compare output.</a:t>
            </a:r>
          </a:p>
          <a:p>
            <a:endParaRPr lang="en-US" baseline="0" dirty="0" smtClean="0"/>
          </a:p>
          <a:p>
            <a:r>
              <a:rPr lang="en-US" baseline="0" dirty="0" smtClean="0"/>
              <a:t>The output shows the result of each run – the warmups and the test iterations for each @Benchmark annotated method</a:t>
            </a:r>
          </a:p>
          <a:p>
            <a:endParaRPr lang="en-US" baseline="0" dirty="0" smtClean="0"/>
          </a:p>
          <a:p>
            <a:r>
              <a:rPr lang="en-US" baseline="0" dirty="0" smtClean="0"/>
              <a:t>Output is in operations/sec – so higher is faster (this is a default, you can also output in other modes)</a:t>
            </a:r>
          </a:p>
          <a:p>
            <a:endParaRPr lang="en-US" baseline="0" dirty="0" smtClean="0"/>
          </a:p>
          <a:p>
            <a:r>
              <a:rPr lang="en-US" baseline="0" dirty="0" smtClean="0"/>
              <a:t>Benchmark mode defaults to throughput THRPT in output. Available modes are: [Throughput/</a:t>
            </a:r>
            <a:r>
              <a:rPr lang="en-US" baseline="0" dirty="0" err="1" smtClean="0"/>
              <a:t>thrpt</a:t>
            </a:r>
            <a:r>
              <a:rPr lang="en-US" baseline="0" dirty="0" smtClean="0"/>
              <a:t>, </a:t>
            </a:r>
            <a:r>
              <a:rPr lang="en-US" baseline="0" dirty="0" err="1" smtClean="0"/>
              <a:t>AverageTime</a:t>
            </a:r>
            <a:r>
              <a:rPr lang="en-US" baseline="0" dirty="0" smtClean="0"/>
              <a:t>/</a:t>
            </a:r>
            <a:r>
              <a:rPr lang="en-US" baseline="0" dirty="0" err="1" smtClean="0"/>
              <a:t>avgt</a:t>
            </a:r>
            <a:r>
              <a:rPr lang="en-US" baseline="0" dirty="0" smtClean="0"/>
              <a:t>, </a:t>
            </a:r>
            <a:r>
              <a:rPr lang="en-US" baseline="0" dirty="0" err="1" smtClean="0"/>
              <a:t>SampleTime</a:t>
            </a:r>
            <a:r>
              <a:rPr lang="en-US" baseline="0" dirty="0" smtClean="0"/>
              <a:t>/sample, </a:t>
            </a:r>
            <a:r>
              <a:rPr lang="en-US" baseline="0" dirty="0" err="1" smtClean="0"/>
              <a:t>SingleShotTime</a:t>
            </a:r>
            <a:r>
              <a:rPr lang="en-US" baseline="0" dirty="0" smtClean="0"/>
              <a:t>/</a:t>
            </a:r>
            <a:r>
              <a:rPr lang="en-US" baseline="0" dirty="0" err="1" smtClean="0"/>
              <a:t>ss</a:t>
            </a:r>
            <a:r>
              <a:rPr lang="en-US" baseline="0" dirty="0" smtClean="0"/>
              <a:t>, All/all] – </a:t>
            </a:r>
            <a:r>
              <a:rPr lang="en-US" baseline="0" dirty="0" err="1" smtClean="0"/>
              <a:t>thrpt</a:t>
            </a:r>
            <a:r>
              <a:rPr lang="en-US" baseline="0" dirty="0" smtClean="0"/>
              <a:t> seems to be the easiest to compare intuitively which is why it’s the default – the difference between 300 and 400 M is more meaningful to us than the different between .000003 and .000004 seconds, or whatever</a:t>
            </a:r>
          </a:p>
          <a:p>
            <a:endParaRPr lang="en-US" baseline="0" dirty="0" smtClean="0"/>
          </a:p>
          <a:p>
            <a:r>
              <a:rPr lang="en-US" baseline="0" dirty="0" smtClean="0"/>
              <a:t>One other thing useful to note in the output is the ETA it prints prior to each benchmark, so if you watch the file while JMH is running during a long-running process it will attempt to guess at when its going to finish – useful if you’re comparing lots of benchmarks</a:t>
            </a:r>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9</a:t>
            </a:fld>
            <a:endParaRPr lang="en-US"/>
          </a:p>
        </p:txBody>
      </p:sp>
    </p:spTree>
    <p:extLst>
      <p:ext uri="{BB962C8B-B14F-4D97-AF65-F5344CB8AC3E}">
        <p14:creationId xmlns:p14="http://schemas.microsoft.com/office/powerpoint/2010/main" val="1157746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 baseline benchmark that gives us a reference on returning an </a:t>
            </a:r>
            <a:r>
              <a:rPr lang="en-US" dirty="0" err="1" smtClean="0"/>
              <a:t>int</a:t>
            </a:r>
            <a:r>
              <a:rPr lang="en-US" dirty="0" smtClean="0"/>
              <a:t> value.   So we can subtract</a:t>
            </a:r>
            <a:r>
              <a:rPr lang="en-US" baseline="0" dirty="0" smtClean="0"/>
              <a:t> this from the cost of the sum method</a:t>
            </a:r>
            <a:endParaRPr lang="en-US" dirty="0" smtClean="0"/>
          </a:p>
          <a:p>
            <a:endParaRPr lang="en-US" dirty="0" smtClean="0"/>
          </a:p>
          <a:p>
            <a:r>
              <a:rPr lang="en-US" dirty="0" smtClean="0"/>
              <a:t>JMH takes care of reusing return values so as to defeat dead-code elimination. We also return the value of field x; because the value can be changed from a large number of sources, the virtual machine is unlikely to attempt constant folding optimizations. The code of sum is very similar.</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11</a:t>
            </a:fld>
            <a:endParaRPr lang="en-US"/>
          </a:p>
        </p:txBody>
      </p:sp>
    </p:spTree>
    <p:extLst>
      <p:ext uri="{BB962C8B-B14F-4D97-AF65-F5344CB8AC3E}">
        <p14:creationId xmlns:p14="http://schemas.microsoft.com/office/powerpoint/2010/main" val="335753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9CBC56-3CF8-4B9B-874C-BFFEBE1619EE}"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75802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9CBC56-3CF8-4B9B-874C-BFFEBE1619EE}"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292658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9CBC56-3CF8-4B9B-874C-BFFEBE1619EE}"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136088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9CBC56-3CF8-4B9B-874C-BFFEBE1619EE}"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13822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9CBC56-3CF8-4B9B-874C-BFFEBE1619EE}"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19628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9CBC56-3CF8-4B9B-874C-BFFEBE1619EE}"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425945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9CBC56-3CF8-4B9B-874C-BFFEBE1619EE}" type="datetimeFigureOut">
              <a:rPr lang="en-US" smtClean="0"/>
              <a:t>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332400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9CBC56-3CF8-4B9B-874C-BFFEBE1619EE}" type="datetimeFigureOut">
              <a:rPr lang="en-US" smtClean="0"/>
              <a:t>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709120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CBC56-3CF8-4B9B-874C-BFFEBE1619EE}" type="datetimeFigureOut">
              <a:rPr lang="en-US" smtClean="0"/>
              <a:t>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2437388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9CBC56-3CF8-4B9B-874C-BFFEBE1619EE}"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1149134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9CBC56-3CF8-4B9B-874C-BFFEBE1619EE}"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2999901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9CBC56-3CF8-4B9B-874C-BFFEBE1619EE}" type="datetimeFigureOut">
              <a:rPr lang="en-US" smtClean="0"/>
              <a:t>1/25/2016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A115A-D3C7-4B03-8FA8-52375C9B2D07}" type="slidenum">
              <a:rPr lang="en-US" smtClean="0"/>
              <a:t>‹#›</a:t>
            </a:fld>
            <a:endParaRPr lang="en-US"/>
          </a:p>
        </p:txBody>
      </p:sp>
    </p:spTree>
    <p:extLst>
      <p:ext uri="{BB962C8B-B14F-4D97-AF65-F5344CB8AC3E}">
        <p14:creationId xmlns:p14="http://schemas.microsoft.com/office/powerpoint/2010/main" val="455309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openjdk.java.net/projects/code-tools/jm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hg.openjdk.java.net/code-tools/jmh/file/tip/jmh-samples/src/main/java/org/openjdk/jmh/sample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java-performance.info/jmh/" TargetMode="External"/><Relationship Id="rId2" Type="http://schemas.openxmlformats.org/officeDocument/2006/relationships/hyperlink" Target="http://www.oracle.com/technetwork/articles/java/architect-benchmarking-2266277.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maven.apache.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melix/jmh-gradle-plugi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elix/jmh-gradle-plugin#configuration-option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 Introduction to JVM </a:t>
            </a:r>
            <a:r>
              <a:rPr lang="en-US" dirty="0" err="1" smtClean="0"/>
              <a:t>Microbenchmarking</a:t>
            </a:r>
            <a:r>
              <a:rPr lang="en-US" dirty="0" smtClean="0"/>
              <a:t> with JMH</a:t>
            </a:r>
            <a:endParaRPr lang="en-US" dirty="0"/>
          </a:p>
        </p:txBody>
      </p:sp>
      <p:sp>
        <p:nvSpPr>
          <p:cNvPr id="3" name="Subtitle 2"/>
          <p:cNvSpPr>
            <a:spLocks noGrp="1"/>
          </p:cNvSpPr>
          <p:nvPr>
            <p:ph type="subTitle" idx="1"/>
          </p:nvPr>
        </p:nvSpPr>
        <p:spPr/>
        <p:txBody>
          <a:bodyPr/>
          <a:lstStyle/>
          <a:p>
            <a:r>
              <a:rPr lang="en-US" dirty="0" smtClean="0"/>
              <a:t>Tom Tresansky</a:t>
            </a:r>
          </a:p>
          <a:p>
            <a:r>
              <a:rPr lang="en-US" dirty="0" smtClean="0"/>
              <a:t>February 2016</a:t>
            </a:r>
            <a:endParaRPr lang="en-US" dirty="0"/>
          </a:p>
        </p:txBody>
      </p:sp>
    </p:spTree>
    <p:extLst>
      <p:ext uri="{BB962C8B-B14F-4D97-AF65-F5344CB8AC3E}">
        <p14:creationId xmlns:p14="http://schemas.microsoft.com/office/powerpoint/2010/main" val="3176314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JVM/JMH Configuration </a:t>
            </a:r>
            <a:endParaRPr lang="en-US" dirty="0"/>
          </a:p>
        </p:txBody>
      </p:sp>
      <p:sp>
        <p:nvSpPr>
          <p:cNvPr id="3" name="Content Placeholder 2"/>
          <p:cNvSpPr>
            <a:spLocks noGrp="1"/>
          </p:cNvSpPr>
          <p:nvPr>
            <p:ph idx="1"/>
          </p:nvPr>
        </p:nvSpPr>
        <p:spPr/>
        <p:txBody>
          <a:bodyPr/>
          <a:lstStyle/>
          <a:p>
            <a:r>
              <a:rPr lang="en-US" dirty="0" smtClean="0"/>
              <a:t>Like many annotations – most specific wins</a:t>
            </a:r>
          </a:p>
          <a:p>
            <a:pPr lvl="1"/>
            <a:r>
              <a:rPr lang="en-US" dirty="0" smtClean="0"/>
              <a:t>Defaults in </a:t>
            </a:r>
            <a:r>
              <a:rPr lang="en-US" dirty="0" err="1" smtClean="0"/>
              <a:t>build.gradle</a:t>
            </a:r>
            <a:r>
              <a:rPr lang="en-US" dirty="0" smtClean="0"/>
              <a:t> file for all </a:t>
            </a:r>
            <a:r>
              <a:rPr lang="en-US" dirty="0" err="1" smtClean="0"/>
              <a:t>jmh</a:t>
            </a:r>
            <a:r>
              <a:rPr lang="en-US" dirty="0" smtClean="0"/>
              <a:t> benchmarks</a:t>
            </a:r>
          </a:p>
          <a:p>
            <a:pPr lvl="1"/>
            <a:r>
              <a:rPr lang="en-US" dirty="0" smtClean="0"/>
              <a:t>Override at class level (benchmark class) with JMH annotations</a:t>
            </a:r>
          </a:p>
          <a:p>
            <a:pPr lvl="1"/>
            <a:r>
              <a:rPr lang="en-US" dirty="0" smtClean="0"/>
              <a:t>Override at method level (@Benchmark method) with other JMH annotations</a:t>
            </a:r>
          </a:p>
          <a:p>
            <a:r>
              <a:rPr lang="en-US" dirty="0" smtClean="0"/>
              <a:t>Both JMH and many relevant JVM options</a:t>
            </a:r>
            <a:endParaRPr lang="en-US" dirty="0"/>
          </a:p>
        </p:txBody>
      </p:sp>
    </p:spTree>
    <p:extLst>
      <p:ext uri="{BB962C8B-B14F-4D97-AF65-F5344CB8AC3E}">
        <p14:creationId xmlns:p14="http://schemas.microsoft.com/office/powerpoint/2010/main" val="1241904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a:t>
            </a:r>
            <a:endParaRPr lang="en-US" dirty="0"/>
          </a:p>
        </p:txBody>
      </p:sp>
      <p:sp>
        <p:nvSpPr>
          <p:cNvPr id="3" name="Content Placeholder 2"/>
          <p:cNvSpPr>
            <a:spLocks noGrp="1"/>
          </p:cNvSpPr>
          <p:nvPr>
            <p:ph idx="1"/>
          </p:nvPr>
        </p:nvSpPr>
        <p:spPr/>
        <p:txBody>
          <a:bodyPr/>
          <a:lstStyle/>
          <a:p>
            <a:r>
              <a:rPr lang="en-US" dirty="0" smtClean="0"/>
              <a:t>Goal – measure the cost of an addition</a:t>
            </a:r>
          </a:p>
          <a:p>
            <a:r>
              <a:rPr lang="en-US" dirty="0" smtClean="0"/>
              <a:t>Baseline method – cost</a:t>
            </a:r>
            <a:r>
              <a:rPr lang="en-US" dirty="0"/>
              <a:t> </a:t>
            </a:r>
            <a:r>
              <a:rPr lang="en-US" dirty="0" smtClean="0"/>
              <a:t>of a method call doing everything EXCEPT the addition</a:t>
            </a:r>
          </a:p>
          <a:p>
            <a:r>
              <a:rPr lang="en-US" dirty="0" smtClean="0"/>
              <a:t>Returning values from @Benchmark methods is important</a:t>
            </a:r>
          </a:p>
          <a:p>
            <a:pPr lvl="1"/>
            <a:r>
              <a:rPr lang="en-US" dirty="0" smtClean="0"/>
              <a:t>Without it VM is very likely to optimize away the method calls completely</a:t>
            </a:r>
          </a:p>
          <a:p>
            <a:r>
              <a:rPr lang="en-US" dirty="0" smtClean="0"/>
              <a:t>Configuring benchmarks via annotations rather than </a:t>
            </a:r>
            <a:r>
              <a:rPr lang="en-US" dirty="0" err="1" smtClean="0"/>
              <a:t>Gradle</a:t>
            </a:r>
            <a:r>
              <a:rPr lang="en-US" dirty="0" smtClean="0"/>
              <a:t> properties</a:t>
            </a:r>
          </a:p>
          <a:p>
            <a:r>
              <a:rPr lang="en-US" dirty="0" smtClean="0"/>
              <a:t>The @State annotation tells JMH to keep x and y thread-scoped (more on this later)</a:t>
            </a:r>
          </a:p>
        </p:txBody>
      </p:sp>
    </p:spTree>
    <p:extLst>
      <p:ext uri="{BB962C8B-B14F-4D97-AF65-F5344CB8AC3E}">
        <p14:creationId xmlns:p14="http://schemas.microsoft.com/office/powerpoint/2010/main" val="27271999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Repetition</a:t>
            </a:r>
            <a:endParaRPr lang="en-US" dirty="0"/>
          </a:p>
        </p:txBody>
      </p:sp>
      <p:sp>
        <p:nvSpPr>
          <p:cNvPr id="3" name="Content Placeholder 2"/>
          <p:cNvSpPr>
            <a:spLocks noGrp="1"/>
          </p:cNvSpPr>
          <p:nvPr>
            <p:ph idx="1"/>
          </p:nvPr>
        </p:nvSpPr>
        <p:spPr/>
        <p:txBody>
          <a:bodyPr/>
          <a:lstStyle/>
          <a:p>
            <a:r>
              <a:rPr lang="en-US" dirty="0" smtClean="0"/>
              <a:t>Fork (default = 10)</a:t>
            </a:r>
          </a:p>
          <a:p>
            <a:pPr lvl="1"/>
            <a:r>
              <a:rPr lang="en-US" dirty="0" smtClean="0"/>
              <a:t>Warmup Iterations (default = 20 @ 1 second each)</a:t>
            </a:r>
          </a:p>
          <a:p>
            <a:pPr lvl="1"/>
            <a:r>
              <a:rPr lang="en-US" dirty="0" smtClean="0"/>
              <a:t>Test iterations (default = 20 @ 1 second each)</a:t>
            </a:r>
          </a:p>
          <a:p>
            <a:r>
              <a:rPr lang="en-US" dirty="0" smtClean="0"/>
              <a:t>More repetitions = greater accuracy</a:t>
            </a:r>
          </a:p>
          <a:p>
            <a:r>
              <a:rPr lang="en-US" dirty="0" smtClean="0"/>
              <a:t>Probably want to tone it down to begin</a:t>
            </a:r>
            <a:endParaRPr lang="en-US" dirty="0"/>
          </a:p>
        </p:txBody>
      </p:sp>
    </p:spTree>
    <p:extLst>
      <p:ext uri="{BB962C8B-B14F-4D97-AF65-F5344CB8AC3E}">
        <p14:creationId xmlns:p14="http://schemas.microsoft.com/office/powerpoint/2010/main" val="3528842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 of resolution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2606" y="1690688"/>
            <a:ext cx="6986788" cy="4650581"/>
          </a:xfrm>
        </p:spPr>
      </p:pic>
    </p:spTree>
    <p:extLst>
      <p:ext uri="{BB962C8B-B14F-4D97-AF65-F5344CB8AC3E}">
        <p14:creationId xmlns:p14="http://schemas.microsoft.com/office/powerpoint/2010/main" val="26474262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66432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Content Placeholder 2"/>
          <p:cNvSpPr>
            <a:spLocks noGrp="1"/>
          </p:cNvSpPr>
          <p:nvPr>
            <p:ph idx="1"/>
          </p:nvPr>
        </p:nvSpPr>
        <p:spPr/>
        <p:txBody>
          <a:bodyPr/>
          <a:lstStyle/>
          <a:p>
            <a:r>
              <a:rPr lang="en-US" dirty="0" smtClean="0"/>
              <a:t>State classes encapsulate state (input) to benchmarks</a:t>
            </a:r>
          </a:p>
          <a:p>
            <a:pPr lvl="1"/>
            <a:r>
              <a:rPr lang="en-US" dirty="0" smtClean="0"/>
              <a:t>There </a:t>
            </a:r>
            <a:r>
              <a:rPr lang="en-US" dirty="0"/>
              <a:t>should be a no-</a:t>
            </a:r>
            <a:r>
              <a:rPr lang="en-US" dirty="0" err="1"/>
              <a:t>arg</a:t>
            </a:r>
            <a:r>
              <a:rPr lang="en-US" dirty="0"/>
              <a:t> constructor (default constructor).</a:t>
            </a:r>
          </a:p>
          <a:p>
            <a:pPr lvl="1"/>
            <a:r>
              <a:rPr lang="en-US" dirty="0"/>
              <a:t>It should be a public class.</a:t>
            </a:r>
          </a:p>
          <a:p>
            <a:pPr lvl="1"/>
            <a:r>
              <a:rPr lang="en-US" dirty="0"/>
              <a:t>Inner classes should be static</a:t>
            </a:r>
            <a:r>
              <a:rPr lang="en-US" dirty="0" smtClean="0"/>
              <a:t>.</a:t>
            </a:r>
            <a:endParaRPr lang="en-US" dirty="0" smtClean="0"/>
          </a:p>
          <a:p>
            <a:r>
              <a:rPr lang="en-US" dirty="0" smtClean="0"/>
              <a:t>@Setup / </a:t>
            </a:r>
            <a:r>
              <a:rPr lang="en-US" dirty="0" smtClean="0"/>
              <a:t>@</a:t>
            </a:r>
            <a:r>
              <a:rPr lang="en-US" dirty="0" err="1" smtClean="0"/>
              <a:t>TearDown</a:t>
            </a:r>
            <a:endParaRPr lang="en-US" dirty="0" smtClean="0"/>
          </a:p>
          <a:p>
            <a:pPr lvl="1"/>
            <a:r>
              <a:rPr lang="en-US" dirty="0" smtClean="0"/>
              <a:t>Can specify before/after entire benchmark or iteration or method call</a:t>
            </a:r>
            <a:endParaRPr lang="en-US" dirty="0"/>
          </a:p>
        </p:txBody>
      </p:sp>
    </p:spTree>
    <p:extLst>
      <p:ext uri="{BB962C8B-B14F-4D97-AF65-F5344CB8AC3E}">
        <p14:creationId xmlns:p14="http://schemas.microsoft.com/office/powerpoint/2010/main" val="732500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 Arguments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110281"/>
              </p:ext>
            </p:extLst>
          </p:nvPr>
        </p:nvGraphicFramePr>
        <p:xfrm>
          <a:off x="838200" y="2583974"/>
          <a:ext cx="10515600" cy="2804160"/>
        </p:xfrm>
        <a:graphic>
          <a:graphicData uri="http://schemas.openxmlformats.org/drawingml/2006/table">
            <a:tbl>
              <a:tblPr/>
              <a:tblGrid>
                <a:gridCol w="2386263"/>
                <a:gridCol w="8129337"/>
              </a:tblGrid>
              <a:tr h="0">
                <a:tc>
                  <a:txBody>
                    <a:bodyPr/>
                    <a:lstStyle/>
                    <a:p>
                      <a:r>
                        <a:rPr lang="en-US" sz="2000" b="1" baseline="0" dirty="0"/>
                        <a:t>Name</a:t>
                      </a:r>
                    </a:p>
                  </a:txBody>
                  <a:tcPr anchor="ctr">
                    <a:lnL>
                      <a:noFill/>
                    </a:lnL>
                    <a:lnR>
                      <a:noFill/>
                    </a:lnR>
                    <a:lnT>
                      <a:noFill/>
                    </a:lnT>
                    <a:lnB>
                      <a:noFill/>
                    </a:lnB>
                  </a:tcPr>
                </a:tc>
                <a:tc>
                  <a:txBody>
                    <a:bodyPr/>
                    <a:lstStyle/>
                    <a:p>
                      <a:r>
                        <a:rPr lang="en-US" sz="2000" b="1" baseline="0" dirty="0"/>
                        <a:t>Description</a:t>
                      </a:r>
                    </a:p>
                  </a:txBody>
                  <a:tcPr anchor="ctr">
                    <a:lnL>
                      <a:noFill/>
                    </a:lnL>
                    <a:lnR>
                      <a:noFill/>
                    </a:lnR>
                    <a:lnT>
                      <a:noFill/>
                    </a:lnT>
                    <a:lnB>
                      <a:noFill/>
                    </a:lnB>
                  </a:tcPr>
                </a:tc>
              </a:tr>
              <a:tr h="0">
                <a:tc>
                  <a:txBody>
                    <a:bodyPr/>
                    <a:lstStyle/>
                    <a:p>
                      <a:r>
                        <a:rPr lang="en-US" sz="2000" baseline="0" dirty="0" err="1"/>
                        <a:t>Scope.Thread</a:t>
                      </a:r>
                      <a:endParaRPr lang="en-US" sz="2000" baseline="0" dirty="0"/>
                    </a:p>
                  </a:txBody>
                  <a:tcPr anchor="ctr">
                    <a:lnL>
                      <a:noFill/>
                    </a:lnL>
                    <a:lnR>
                      <a:noFill/>
                    </a:lnR>
                    <a:lnT>
                      <a:noFill/>
                    </a:lnT>
                    <a:lnB>
                      <a:noFill/>
                    </a:lnB>
                  </a:tcPr>
                </a:tc>
                <a:tc>
                  <a:txBody>
                    <a:bodyPr/>
                    <a:lstStyle/>
                    <a:p>
                      <a:r>
                        <a:rPr lang="en-US" sz="2000" baseline="0" dirty="0"/>
                        <a:t>This is a default state. An instance will be allocated for each thread running the given test.</a:t>
                      </a:r>
                    </a:p>
                  </a:txBody>
                  <a:tcPr anchor="ctr">
                    <a:lnL>
                      <a:noFill/>
                    </a:lnL>
                    <a:lnR>
                      <a:noFill/>
                    </a:lnR>
                    <a:lnT>
                      <a:noFill/>
                    </a:lnT>
                    <a:lnB>
                      <a:noFill/>
                    </a:lnB>
                  </a:tcPr>
                </a:tc>
              </a:tr>
              <a:tr h="0">
                <a:tc>
                  <a:txBody>
                    <a:bodyPr/>
                    <a:lstStyle/>
                    <a:p>
                      <a:r>
                        <a:rPr lang="en-US" sz="2000" baseline="0"/>
                        <a:t>Scope.Benchmark</a:t>
                      </a:r>
                    </a:p>
                  </a:txBody>
                  <a:tcPr anchor="ctr">
                    <a:lnL>
                      <a:noFill/>
                    </a:lnL>
                    <a:lnR>
                      <a:noFill/>
                    </a:lnR>
                    <a:lnT>
                      <a:noFill/>
                    </a:lnT>
                    <a:lnB>
                      <a:noFill/>
                    </a:lnB>
                  </a:tcPr>
                </a:tc>
                <a:tc>
                  <a:txBody>
                    <a:bodyPr/>
                    <a:lstStyle/>
                    <a:p>
                      <a:r>
                        <a:rPr lang="en-US" sz="2000" baseline="0" dirty="0"/>
                        <a:t>An instance will be shared across all threads running the same test. Could be used to test multithreaded performance of a state object (or just mark your benchmark with this scope). </a:t>
                      </a:r>
                    </a:p>
                  </a:txBody>
                  <a:tcPr anchor="ctr">
                    <a:lnL>
                      <a:noFill/>
                    </a:lnL>
                    <a:lnR>
                      <a:noFill/>
                    </a:lnR>
                    <a:lnT>
                      <a:noFill/>
                    </a:lnT>
                    <a:lnB>
                      <a:noFill/>
                    </a:lnB>
                  </a:tcPr>
                </a:tc>
              </a:tr>
              <a:tr h="0">
                <a:tc>
                  <a:txBody>
                    <a:bodyPr/>
                    <a:lstStyle/>
                    <a:p>
                      <a:r>
                        <a:rPr lang="en-US" sz="2000" baseline="0"/>
                        <a:t>Scope.Group</a:t>
                      </a:r>
                    </a:p>
                  </a:txBody>
                  <a:tcPr anchor="ctr">
                    <a:lnL>
                      <a:noFill/>
                    </a:lnL>
                    <a:lnR>
                      <a:noFill/>
                    </a:lnR>
                    <a:lnT>
                      <a:noFill/>
                    </a:lnT>
                    <a:lnB>
                      <a:noFill/>
                    </a:lnB>
                  </a:tcPr>
                </a:tc>
                <a:tc>
                  <a:txBody>
                    <a:bodyPr/>
                    <a:lstStyle/>
                    <a:p>
                      <a:r>
                        <a:rPr lang="en-US" sz="2000" baseline="0" dirty="0"/>
                        <a:t>An instance will be allocated per thread group </a:t>
                      </a:r>
                      <a:r>
                        <a:rPr lang="en-US" sz="2000" baseline="0" dirty="0" smtClean="0"/>
                        <a:t>(useful for non-uniform access to State object – see @Group and @</a:t>
                      </a:r>
                      <a:r>
                        <a:rPr lang="en-US" sz="2000" baseline="0" dirty="0" err="1" smtClean="0"/>
                        <a:t>GroupThreads</a:t>
                      </a:r>
                      <a:r>
                        <a:rPr lang="en-US" sz="2000" baseline="0" dirty="0" smtClean="0"/>
                        <a:t>)</a:t>
                      </a:r>
                      <a:endParaRPr lang="en-US" sz="2000" baseline="0" dirty="0"/>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425388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BenchmarkMode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89145803"/>
              </p:ext>
            </p:extLst>
          </p:nvPr>
        </p:nvGraphicFramePr>
        <p:xfrm>
          <a:off x="989838" y="1825625"/>
          <a:ext cx="10363962" cy="4581683"/>
        </p:xfrm>
        <a:graphic>
          <a:graphicData uri="http://schemas.openxmlformats.org/drawingml/2006/table">
            <a:tbl>
              <a:tblPr/>
              <a:tblGrid>
                <a:gridCol w="2500891"/>
                <a:gridCol w="7863071"/>
              </a:tblGrid>
              <a:tr h="355211">
                <a:tc>
                  <a:txBody>
                    <a:bodyPr/>
                    <a:lstStyle/>
                    <a:p>
                      <a:r>
                        <a:rPr lang="en-US" sz="2000" b="1" baseline="0" dirty="0"/>
                        <a:t>Name</a:t>
                      </a:r>
                    </a:p>
                  </a:txBody>
                  <a:tcPr marL="88803" marR="88803" marT="44401" marB="44401" anchor="ctr">
                    <a:lnL>
                      <a:noFill/>
                    </a:lnL>
                    <a:lnR>
                      <a:noFill/>
                    </a:lnR>
                    <a:lnT>
                      <a:noFill/>
                    </a:lnT>
                    <a:lnB>
                      <a:noFill/>
                    </a:lnB>
                  </a:tcPr>
                </a:tc>
                <a:tc>
                  <a:txBody>
                    <a:bodyPr/>
                    <a:lstStyle/>
                    <a:p>
                      <a:r>
                        <a:rPr lang="en-US" sz="2000" b="1" baseline="0" dirty="0"/>
                        <a:t>Description</a:t>
                      </a:r>
                    </a:p>
                  </a:txBody>
                  <a:tcPr marL="88803" marR="88803" marT="44401" marB="44401" anchor="ctr">
                    <a:lnL>
                      <a:noFill/>
                    </a:lnL>
                    <a:lnR>
                      <a:noFill/>
                    </a:lnR>
                    <a:lnT>
                      <a:noFill/>
                    </a:lnT>
                    <a:lnB>
                      <a:noFill/>
                    </a:lnB>
                  </a:tcPr>
                </a:tc>
              </a:tr>
              <a:tr h="355211">
                <a:tc>
                  <a:txBody>
                    <a:bodyPr/>
                    <a:lstStyle/>
                    <a:p>
                      <a:r>
                        <a:rPr lang="en-US" sz="2000" baseline="0"/>
                        <a:t>Mode.Throughput</a:t>
                      </a:r>
                    </a:p>
                  </a:txBody>
                  <a:tcPr marL="88803" marR="88803" marT="44401" marB="44401" anchor="ctr">
                    <a:lnL>
                      <a:noFill/>
                    </a:lnL>
                    <a:lnR>
                      <a:noFill/>
                    </a:lnR>
                    <a:lnT>
                      <a:noFill/>
                    </a:lnT>
                    <a:lnB>
                      <a:noFill/>
                    </a:lnB>
                  </a:tcPr>
                </a:tc>
                <a:tc>
                  <a:txBody>
                    <a:bodyPr/>
                    <a:lstStyle/>
                    <a:p>
                      <a:r>
                        <a:rPr lang="en-US" sz="2000" baseline="0"/>
                        <a:t>Calculate number of operations in a time unit. </a:t>
                      </a:r>
                    </a:p>
                  </a:txBody>
                  <a:tcPr marL="88803" marR="88803" marT="44401" marB="44401" anchor="ctr">
                    <a:lnL>
                      <a:noFill/>
                    </a:lnL>
                    <a:lnR>
                      <a:noFill/>
                    </a:lnR>
                    <a:lnT>
                      <a:noFill/>
                    </a:lnT>
                    <a:lnB>
                      <a:noFill/>
                    </a:lnB>
                  </a:tcPr>
                </a:tc>
              </a:tr>
              <a:tr h="355211">
                <a:tc>
                  <a:txBody>
                    <a:bodyPr/>
                    <a:lstStyle/>
                    <a:p>
                      <a:r>
                        <a:rPr lang="en-US" sz="2000" baseline="0"/>
                        <a:t>Mode.AverageTime</a:t>
                      </a:r>
                    </a:p>
                  </a:txBody>
                  <a:tcPr marL="88803" marR="88803" marT="44401" marB="44401" anchor="ctr">
                    <a:lnL>
                      <a:noFill/>
                    </a:lnL>
                    <a:lnR>
                      <a:noFill/>
                    </a:lnR>
                    <a:lnT>
                      <a:noFill/>
                    </a:lnT>
                    <a:lnB>
                      <a:noFill/>
                    </a:lnB>
                  </a:tcPr>
                </a:tc>
                <a:tc>
                  <a:txBody>
                    <a:bodyPr/>
                    <a:lstStyle/>
                    <a:p>
                      <a:r>
                        <a:rPr lang="en-US" sz="2000" baseline="0"/>
                        <a:t>Calculate an average running time. </a:t>
                      </a:r>
                    </a:p>
                  </a:txBody>
                  <a:tcPr marL="88803" marR="88803" marT="44401" marB="44401" anchor="ctr">
                    <a:lnL>
                      <a:noFill/>
                    </a:lnL>
                    <a:lnR>
                      <a:noFill/>
                    </a:lnR>
                    <a:lnT>
                      <a:noFill/>
                    </a:lnT>
                    <a:lnB>
                      <a:noFill/>
                    </a:lnB>
                  </a:tcPr>
                </a:tc>
              </a:tr>
              <a:tr h="621620">
                <a:tc>
                  <a:txBody>
                    <a:bodyPr/>
                    <a:lstStyle/>
                    <a:p>
                      <a:r>
                        <a:rPr lang="en-US" sz="2000" baseline="0"/>
                        <a:t>Mode.SampleTime</a:t>
                      </a:r>
                    </a:p>
                  </a:txBody>
                  <a:tcPr marL="88803" marR="88803" marT="44401" marB="44401" anchor="ctr">
                    <a:lnL>
                      <a:noFill/>
                    </a:lnL>
                    <a:lnR>
                      <a:noFill/>
                    </a:lnR>
                    <a:lnT>
                      <a:noFill/>
                    </a:lnT>
                    <a:lnB>
                      <a:noFill/>
                    </a:lnB>
                  </a:tcPr>
                </a:tc>
                <a:tc>
                  <a:txBody>
                    <a:bodyPr/>
                    <a:lstStyle/>
                    <a:p>
                      <a:r>
                        <a:rPr lang="en-US" sz="2000" baseline="0"/>
                        <a:t>Calculate how long does it take for a method to run (including percentiles). </a:t>
                      </a:r>
                    </a:p>
                  </a:txBody>
                  <a:tcPr marL="88803" marR="88803" marT="44401" marB="44401" anchor="ctr">
                    <a:lnL>
                      <a:noFill/>
                    </a:lnL>
                    <a:lnR>
                      <a:noFill/>
                    </a:lnR>
                    <a:lnT>
                      <a:noFill/>
                    </a:lnT>
                    <a:lnB>
                      <a:noFill/>
                    </a:lnB>
                  </a:tcPr>
                </a:tc>
              </a:tr>
              <a:tr h="1420845">
                <a:tc>
                  <a:txBody>
                    <a:bodyPr/>
                    <a:lstStyle/>
                    <a:p>
                      <a:r>
                        <a:rPr lang="en-US" sz="2000" baseline="0" dirty="0" err="1"/>
                        <a:t>Mode.SingleShotTime</a:t>
                      </a:r>
                      <a:endParaRPr lang="en-US" sz="2000" baseline="0" dirty="0"/>
                    </a:p>
                  </a:txBody>
                  <a:tcPr marL="88803" marR="88803" marT="44401" marB="44401" anchor="ctr">
                    <a:lnL>
                      <a:noFill/>
                    </a:lnL>
                    <a:lnR>
                      <a:noFill/>
                    </a:lnR>
                    <a:lnT>
                      <a:noFill/>
                    </a:lnT>
                    <a:lnB>
                      <a:noFill/>
                    </a:lnB>
                  </a:tcPr>
                </a:tc>
                <a:tc>
                  <a:txBody>
                    <a:bodyPr/>
                    <a:lstStyle/>
                    <a:p>
                      <a:r>
                        <a:rPr lang="en-US" sz="2000" baseline="0"/>
                        <a:t>Just run a method once (useful for cold-testing mode). Or more than once if you have specified a batch size for your iterations (see @Measurement annotation below) – in this case JMH will calculate the batch running time (total time for all invocations in a batch). </a:t>
                      </a:r>
                    </a:p>
                  </a:txBody>
                  <a:tcPr marL="88803" marR="88803" marT="44401" marB="44401" anchor="ctr">
                    <a:lnL>
                      <a:noFill/>
                    </a:lnL>
                    <a:lnR>
                      <a:noFill/>
                    </a:lnR>
                    <a:lnT>
                      <a:noFill/>
                    </a:lnT>
                    <a:lnB>
                      <a:noFill/>
                    </a:lnB>
                  </a:tcPr>
                </a:tc>
              </a:tr>
              <a:tr h="888028">
                <a:tc>
                  <a:txBody>
                    <a:bodyPr/>
                    <a:lstStyle/>
                    <a:p>
                      <a:r>
                        <a:rPr lang="en-US" sz="2000" baseline="0"/>
                        <a:t>Any set of these modes</a:t>
                      </a:r>
                    </a:p>
                  </a:txBody>
                  <a:tcPr marL="88803" marR="88803" marT="44401" marB="44401" anchor="ctr">
                    <a:lnL>
                      <a:noFill/>
                    </a:lnL>
                    <a:lnR>
                      <a:noFill/>
                    </a:lnR>
                    <a:lnT>
                      <a:noFill/>
                    </a:lnT>
                    <a:lnB>
                      <a:noFill/>
                    </a:lnB>
                  </a:tcPr>
                </a:tc>
                <a:tc>
                  <a:txBody>
                    <a:bodyPr/>
                    <a:lstStyle/>
                    <a:p>
                      <a:r>
                        <a:rPr lang="en-US" sz="2000" baseline="0" dirty="0"/>
                        <a:t>You can specify any set of these modes – the test will be run several times (depending on number of requested modes). </a:t>
                      </a:r>
                    </a:p>
                  </a:txBody>
                  <a:tcPr marL="88803" marR="88803" marT="44401" marB="44401" anchor="ctr">
                    <a:lnL>
                      <a:noFill/>
                    </a:lnL>
                    <a:lnR>
                      <a:noFill/>
                    </a:lnR>
                    <a:lnT>
                      <a:noFill/>
                    </a:lnT>
                    <a:lnB>
                      <a:noFill/>
                    </a:lnB>
                  </a:tcPr>
                </a:tc>
              </a:tr>
              <a:tr h="355211">
                <a:tc>
                  <a:txBody>
                    <a:bodyPr/>
                    <a:lstStyle/>
                    <a:p>
                      <a:r>
                        <a:rPr lang="en-US" sz="2000" baseline="0"/>
                        <a:t>Mode.All</a:t>
                      </a:r>
                    </a:p>
                  </a:txBody>
                  <a:tcPr marL="88803" marR="88803" marT="44401" marB="44401" anchor="ctr">
                    <a:lnL>
                      <a:noFill/>
                    </a:lnL>
                    <a:lnR>
                      <a:noFill/>
                    </a:lnR>
                    <a:lnT>
                      <a:noFill/>
                    </a:lnT>
                    <a:lnB>
                      <a:noFill/>
                    </a:lnB>
                  </a:tcPr>
                </a:tc>
                <a:tc>
                  <a:txBody>
                    <a:bodyPr/>
                    <a:lstStyle/>
                    <a:p>
                      <a:r>
                        <a:rPr lang="en-US" sz="2000" baseline="0" dirty="0"/>
                        <a:t>All these modes one after another. </a:t>
                      </a:r>
                    </a:p>
                  </a:txBody>
                  <a:tcPr marL="88803" marR="88803" marT="44401" marB="44401" anchor="ctr">
                    <a:lnL>
                      <a:noFill/>
                    </a:lnL>
                    <a:lnR>
                      <a:noFill/>
                    </a:lnR>
                    <a:lnT>
                      <a:noFill/>
                    </a:lnT>
                    <a:lnB>
                      <a:noFill/>
                    </a:lnB>
                  </a:tcPr>
                </a:tc>
              </a:tr>
            </a:tbl>
          </a:graphicData>
        </a:graphic>
      </p:graphicFrame>
    </p:spTree>
    <p:extLst>
      <p:ext uri="{BB962C8B-B14F-4D97-AF65-F5344CB8AC3E}">
        <p14:creationId xmlns:p14="http://schemas.microsoft.com/office/powerpoint/2010/main" val="1451244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Important Annotations</a:t>
            </a:r>
            <a:endParaRPr lang="en-US" dirty="0"/>
          </a:p>
        </p:txBody>
      </p:sp>
      <p:sp>
        <p:nvSpPr>
          <p:cNvPr id="3" name="Content Placeholder 2"/>
          <p:cNvSpPr>
            <a:spLocks noGrp="1"/>
          </p:cNvSpPr>
          <p:nvPr>
            <p:ph idx="1"/>
          </p:nvPr>
        </p:nvSpPr>
        <p:spPr/>
        <p:txBody>
          <a:bodyPr/>
          <a:lstStyle/>
          <a:p>
            <a:r>
              <a:rPr lang="en-US" dirty="0" smtClean="0"/>
              <a:t>@</a:t>
            </a:r>
            <a:r>
              <a:rPr lang="en-US" dirty="0" err="1" smtClean="0"/>
              <a:t>OutputTimeUnit</a:t>
            </a:r>
            <a:endParaRPr lang="en-US" dirty="0" smtClean="0"/>
          </a:p>
          <a:p>
            <a:pPr lvl="1"/>
            <a:r>
              <a:rPr lang="en-US" dirty="0" smtClean="0"/>
              <a:t>Takes a </a:t>
            </a:r>
            <a:r>
              <a:rPr lang="en-US" dirty="0" err="1" smtClean="0"/>
              <a:t>java.util.concurrent.TimeUnit</a:t>
            </a:r>
            <a:endParaRPr lang="en-US" dirty="0"/>
          </a:p>
        </p:txBody>
      </p:sp>
    </p:spTree>
    <p:extLst>
      <p:ext uri="{BB962C8B-B14F-4D97-AF65-F5344CB8AC3E}">
        <p14:creationId xmlns:p14="http://schemas.microsoft.com/office/powerpoint/2010/main" val="3073450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65281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Morals of Demo 01</a:t>
            </a:r>
            <a:endParaRPr lang="en-US" dirty="0"/>
          </a:p>
        </p:txBody>
      </p:sp>
      <p:sp>
        <p:nvSpPr>
          <p:cNvPr id="3" name="Content Placeholder 2"/>
          <p:cNvSpPr>
            <a:spLocks noGrp="1"/>
          </p:cNvSpPr>
          <p:nvPr>
            <p:ph idx="1"/>
          </p:nvPr>
        </p:nvSpPr>
        <p:spPr/>
        <p:txBody>
          <a:bodyPr/>
          <a:lstStyle/>
          <a:p>
            <a:r>
              <a:rPr lang="en-US" dirty="0" smtClean="0"/>
              <a:t>Writing simple benchmarks which yield meaningful results is very difficult</a:t>
            </a:r>
          </a:p>
          <a:p>
            <a:r>
              <a:rPr lang="en-US" dirty="0" smtClean="0"/>
              <a:t>Stop Watch benchmarking is rarely meaningful</a:t>
            </a:r>
          </a:p>
          <a:p>
            <a:r>
              <a:rPr lang="en-US" dirty="0" smtClean="0"/>
              <a:t>The cause of much of this difficulty is the VM’s optimizations</a:t>
            </a:r>
            <a:endParaRPr lang="en-US" dirty="0"/>
          </a:p>
        </p:txBody>
      </p:sp>
    </p:spTree>
    <p:extLst>
      <p:ext uri="{BB962C8B-B14F-4D97-AF65-F5344CB8AC3E}">
        <p14:creationId xmlns:p14="http://schemas.microsoft.com/office/powerpoint/2010/main" val="14040851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 Dead Code Elimination</a:t>
            </a:r>
            <a:endParaRPr lang="en-US" dirty="0"/>
          </a:p>
        </p:txBody>
      </p:sp>
      <p:sp>
        <p:nvSpPr>
          <p:cNvPr id="3" name="Content Placeholder 2"/>
          <p:cNvSpPr>
            <a:spLocks noGrp="1"/>
          </p:cNvSpPr>
          <p:nvPr>
            <p:ph idx="1"/>
          </p:nvPr>
        </p:nvSpPr>
        <p:spPr/>
        <p:txBody>
          <a:bodyPr/>
          <a:lstStyle/>
          <a:p>
            <a:r>
              <a:rPr lang="en-US" dirty="0"/>
              <a:t>Dead code elimination is a well known problem among </a:t>
            </a:r>
            <a:r>
              <a:rPr lang="en-US" dirty="0" err="1"/>
              <a:t>microbenchmark</a:t>
            </a:r>
            <a:r>
              <a:rPr lang="en-US" dirty="0"/>
              <a:t> </a:t>
            </a:r>
            <a:r>
              <a:rPr lang="en-US" dirty="0" smtClean="0"/>
              <a:t>writers</a:t>
            </a:r>
          </a:p>
          <a:p>
            <a:r>
              <a:rPr lang="en-US" dirty="0" smtClean="0"/>
              <a:t>The </a:t>
            </a:r>
            <a:r>
              <a:rPr lang="en-US" dirty="0"/>
              <a:t>general solution is to use the result of calculations </a:t>
            </a:r>
            <a:r>
              <a:rPr lang="en-US" dirty="0" smtClean="0"/>
              <a:t>somehow</a:t>
            </a:r>
          </a:p>
          <a:p>
            <a:r>
              <a:rPr lang="en-US" dirty="0" smtClean="0"/>
              <a:t>Never write VOID tests, always return the result</a:t>
            </a:r>
          </a:p>
          <a:p>
            <a:pPr lvl="1"/>
            <a:r>
              <a:rPr lang="en-US" dirty="0" smtClean="0"/>
              <a:t>This will work MOST of the time</a:t>
            </a:r>
          </a:p>
          <a:p>
            <a:pPr lvl="1"/>
            <a:endParaRPr lang="en-US" dirty="0"/>
          </a:p>
        </p:txBody>
      </p:sp>
    </p:spTree>
    <p:extLst>
      <p:ext uri="{BB962C8B-B14F-4D97-AF65-F5344CB8AC3E}">
        <p14:creationId xmlns:p14="http://schemas.microsoft.com/office/powerpoint/2010/main" val="384545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Blackhole</a:t>
            </a:r>
            <a:endParaRPr lang="en-US" dirty="0"/>
          </a:p>
        </p:txBody>
      </p:sp>
      <p:sp>
        <p:nvSpPr>
          <p:cNvPr id="3" name="Content Placeholder 2"/>
          <p:cNvSpPr>
            <a:spLocks noGrp="1"/>
          </p:cNvSpPr>
          <p:nvPr>
            <p:ph idx="1"/>
          </p:nvPr>
        </p:nvSpPr>
        <p:spPr/>
        <p:txBody>
          <a:bodyPr>
            <a:normAutofit lnSpcReduction="10000"/>
          </a:bodyPr>
          <a:lstStyle/>
          <a:p>
            <a:r>
              <a:rPr lang="en-US" dirty="0" err="1" smtClean="0"/>
              <a:t>org.openjdk.jmh.infra.Blackhole</a:t>
            </a:r>
            <a:endParaRPr lang="en-US" dirty="0" smtClean="0"/>
          </a:p>
          <a:p>
            <a:r>
              <a:rPr lang="en-US" dirty="0" smtClean="0"/>
              <a:t>Avoid possibility of dead code elimination</a:t>
            </a:r>
          </a:p>
          <a:p>
            <a:pPr lvl="1"/>
            <a:r>
              <a:rPr lang="en-US" dirty="0" smtClean="0"/>
              <a:t>Provides consume(Object x) methods – send your method’s output here </a:t>
            </a:r>
          </a:p>
          <a:p>
            <a:pPr lvl="1"/>
            <a:r>
              <a:rPr lang="en-US" dirty="0" smtClean="0"/>
              <a:t>Instances are </a:t>
            </a:r>
            <a:r>
              <a:rPr lang="en-US" dirty="0"/>
              <a:t>a</a:t>
            </a:r>
            <a:r>
              <a:rPr lang="en-US" dirty="0" smtClean="0"/>
              <a:t>utomatically injected into your @Benchmark method calls as arguments</a:t>
            </a:r>
            <a:endParaRPr lang="en-US" dirty="0"/>
          </a:p>
          <a:p>
            <a:r>
              <a:rPr lang="en-US" i="1" dirty="0" err="1" smtClean="0"/>
              <a:t>Blackhole</a:t>
            </a:r>
            <a:r>
              <a:rPr lang="en-US" i="1" dirty="0" smtClean="0"/>
              <a:t> </a:t>
            </a:r>
            <a:r>
              <a:rPr lang="en-US" i="1" dirty="0"/>
              <a:t>"consumes" the values, conceiving no information to JIT whether </a:t>
            </a:r>
            <a:r>
              <a:rPr lang="en-US" i="1" dirty="0" smtClean="0"/>
              <a:t>the </a:t>
            </a:r>
            <a:r>
              <a:rPr lang="en-US" i="1" dirty="0"/>
              <a:t>value is actually used afterwards. This can save from the dead-code </a:t>
            </a:r>
            <a:r>
              <a:rPr lang="en-US" i="1" dirty="0" smtClean="0"/>
              <a:t>elimination </a:t>
            </a:r>
            <a:r>
              <a:rPr lang="en-US" i="1" dirty="0"/>
              <a:t>of the computations resulting in the given values</a:t>
            </a:r>
            <a:r>
              <a:rPr lang="en-US" i="1" dirty="0" smtClean="0"/>
              <a:t>.</a:t>
            </a:r>
          </a:p>
          <a:p>
            <a:r>
              <a:rPr lang="en-US" dirty="0" smtClean="0"/>
              <a:t>But how does it work?</a:t>
            </a:r>
          </a:p>
          <a:p>
            <a:pPr lvl="1"/>
            <a:r>
              <a:rPr lang="en-US" dirty="0" smtClean="0"/>
              <a:t>???????????????</a:t>
            </a:r>
            <a:endParaRPr lang="en-US" dirty="0"/>
          </a:p>
        </p:txBody>
      </p:sp>
    </p:spTree>
    <p:extLst>
      <p:ext uri="{BB962C8B-B14F-4D97-AF65-F5344CB8AC3E}">
        <p14:creationId xmlns:p14="http://schemas.microsoft.com/office/powerpoint/2010/main" val="3674696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Blackhole</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59605" y="1690688"/>
            <a:ext cx="4872789" cy="4872789"/>
          </a:xfrm>
        </p:spPr>
      </p:pic>
    </p:spTree>
    <p:extLst>
      <p:ext uri="{BB962C8B-B14F-4D97-AF65-F5344CB8AC3E}">
        <p14:creationId xmlns:p14="http://schemas.microsoft.com/office/powerpoint/2010/main" val="4050977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Blackhole</a:t>
            </a:r>
            <a:endParaRPr lang="en-US" dirty="0"/>
          </a:p>
        </p:txBody>
      </p:sp>
      <p:sp>
        <p:nvSpPr>
          <p:cNvPr id="3" name="Content Placeholder 2"/>
          <p:cNvSpPr>
            <a:spLocks noGrp="1"/>
          </p:cNvSpPr>
          <p:nvPr>
            <p:ph idx="1"/>
          </p:nvPr>
        </p:nvSpPr>
        <p:spPr/>
        <p:txBody>
          <a:bodyPr/>
          <a:lstStyle/>
          <a:p>
            <a:r>
              <a:rPr lang="en-US" dirty="0" smtClean="0"/>
              <a:t>Outsmart the JIT</a:t>
            </a:r>
          </a:p>
          <a:p>
            <a:r>
              <a:rPr lang="en-US" dirty="0" smtClean="0"/>
              <a:t>Make certain it can’t tell a value isn’t used afterwards…by using it</a:t>
            </a:r>
            <a:endParaRPr lang="en-US" dirty="0"/>
          </a:p>
        </p:txBody>
      </p:sp>
    </p:spTree>
    <p:extLst>
      <p:ext uri="{BB962C8B-B14F-4D97-AF65-F5344CB8AC3E}">
        <p14:creationId xmlns:p14="http://schemas.microsoft.com/office/powerpoint/2010/main" val="602434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 Constant Folding</a:t>
            </a:r>
            <a:endParaRPr lang="en-US" dirty="0"/>
          </a:p>
        </p:txBody>
      </p:sp>
      <p:sp>
        <p:nvSpPr>
          <p:cNvPr id="3" name="Content Placeholder 2"/>
          <p:cNvSpPr>
            <a:spLocks noGrp="1"/>
          </p:cNvSpPr>
          <p:nvPr>
            <p:ph idx="1"/>
          </p:nvPr>
        </p:nvSpPr>
        <p:spPr/>
        <p:txBody>
          <a:bodyPr/>
          <a:lstStyle/>
          <a:p>
            <a:r>
              <a:rPr lang="en-US" dirty="0"/>
              <a:t>If result of your calculation is predictable and does not depend on state objects, it is likely to be </a:t>
            </a:r>
            <a:r>
              <a:rPr lang="en-US" dirty="0" smtClean="0"/>
              <a:t>optimized away by the JIT</a:t>
            </a:r>
          </a:p>
          <a:p>
            <a:r>
              <a:rPr lang="en-US" dirty="0" smtClean="0"/>
              <a:t>Always </a:t>
            </a:r>
            <a:r>
              <a:rPr lang="en-US" dirty="0"/>
              <a:t>read the test input from a </a:t>
            </a:r>
            <a:r>
              <a:rPr lang="en-US" dirty="0" smtClean="0"/>
              <a:t>@State object to avoid this</a:t>
            </a:r>
            <a:endParaRPr lang="en-US" dirty="0"/>
          </a:p>
        </p:txBody>
      </p:sp>
    </p:spTree>
    <p:extLst>
      <p:ext uri="{BB962C8B-B14F-4D97-AF65-F5344CB8AC3E}">
        <p14:creationId xmlns:p14="http://schemas.microsoft.com/office/powerpoint/2010/main" val="864964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 Loops</a:t>
            </a:r>
            <a:endParaRPr lang="en-US" dirty="0"/>
          </a:p>
        </p:txBody>
      </p:sp>
      <p:sp>
        <p:nvSpPr>
          <p:cNvPr id="3" name="Content Placeholder 2"/>
          <p:cNvSpPr>
            <a:spLocks noGrp="1"/>
          </p:cNvSpPr>
          <p:nvPr>
            <p:ph idx="1"/>
          </p:nvPr>
        </p:nvSpPr>
        <p:spPr/>
        <p:txBody>
          <a:bodyPr/>
          <a:lstStyle/>
          <a:p>
            <a:r>
              <a:rPr lang="en-US" dirty="0"/>
              <a:t>Do not use loops in your </a:t>
            </a:r>
            <a:r>
              <a:rPr lang="en-US" dirty="0" smtClean="0"/>
              <a:t>tests</a:t>
            </a:r>
          </a:p>
          <a:p>
            <a:r>
              <a:rPr lang="en-US" dirty="0" smtClean="0"/>
              <a:t>JIT will try to optimize them away</a:t>
            </a:r>
          </a:p>
          <a:p>
            <a:r>
              <a:rPr lang="en-US" dirty="0" smtClean="0"/>
              <a:t>Test calculation (single operation) as much as possible</a:t>
            </a:r>
            <a:endParaRPr lang="en-US" dirty="0"/>
          </a:p>
        </p:txBody>
      </p:sp>
    </p:spTree>
    <p:extLst>
      <p:ext uri="{BB962C8B-B14F-4D97-AF65-F5344CB8AC3E}">
        <p14:creationId xmlns:p14="http://schemas.microsoft.com/office/powerpoint/2010/main" val="4257981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 Forks</a:t>
            </a:r>
            <a:endParaRPr lang="en-US" dirty="0"/>
          </a:p>
        </p:txBody>
      </p:sp>
      <p:sp>
        <p:nvSpPr>
          <p:cNvPr id="3" name="Content Placeholder 2"/>
          <p:cNvSpPr>
            <a:spLocks noGrp="1"/>
          </p:cNvSpPr>
          <p:nvPr>
            <p:ph idx="1"/>
          </p:nvPr>
        </p:nvSpPr>
        <p:spPr/>
        <p:txBody>
          <a:bodyPr/>
          <a:lstStyle/>
          <a:p>
            <a:r>
              <a:rPr lang="en-US" dirty="0" smtClean="0"/>
              <a:t>JVM “profiles”</a:t>
            </a:r>
          </a:p>
          <a:p>
            <a:pPr lvl="1"/>
            <a:r>
              <a:rPr lang="en-US" dirty="0" smtClean="0"/>
              <a:t>Information about loaded classes and their execution information</a:t>
            </a:r>
          </a:p>
          <a:p>
            <a:r>
              <a:rPr lang="en-US" dirty="0" smtClean="0"/>
              <a:t>Do not set forks to 0</a:t>
            </a:r>
            <a:endParaRPr lang="en-US" dirty="0"/>
          </a:p>
        </p:txBody>
      </p:sp>
    </p:spTree>
    <p:extLst>
      <p:ext uri="{BB962C8B-B14F-4D97-AF65-F5344CB8AC3E}">
        <p14:creationId xmlns:p14="http://schemas.microsoft.com/office/powerpoint/2010/main" val="735483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Hints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63452503"/>
              </p:ext>
            </p:extLst>
          </p:nvPr>
        </p:nvGraphicFramePr>
        <p:xfrm>
          <a:off x="838200" y="2583974"/>
          <a:ext cx="10515600" cy="3108960"/>
        </p:xfrm>
        <a:graphic>
          <a:graphicData uri="http://schemas.openxmlformats.org/drawingml/2006/table">
            <a:tbl>
              <a:tblPr/>
              <a:tblGrid>
                <a:gridCol w="4353113"/>
                <a:gridCol w="6162487"/>
              </a:tblGrid>
              <a:tr h="0">
                <a:tc>
                  <a:txBody>
                    <a:bodyPr/>
                    <a:lstStyle/>
                    <a:p>
                      <a:r>
                        <a:rPr lang="en-US" sz="2000" b="1" baseline="0" dirty="0"/>
                        <a:t>Name</a:t>
                      </a:r>
                    </a:p>
                  </a:txBody>
                  <a:tcPr anchor="ctr">
                    <a:lnL>
                      <a:noFill/>
                    </a:lnL>
                    <a:lnR>
                      <a:noFill/>
                    </a:lnR>
                    <a:lnT>
                      <a:noFill/>
                    </a:lnT>
                    <a:lnB>
                      <a:noFill/>
                    </a:lnB>
                  </a:tcPr>
                </a:tc>
                <a:tc>
                  <a:txBody>
                    <a:bodyPr/>
                    <a:lstStyle/>
                    <a:p>
                      <a:r>
                        <a:rPr lang="en-US" sz="2000" b="1" baseline="0" dirty="0"/>
                        <a:t>Description</a:t>
                      </a:r>
                    </a:p>
                  </a:txBody>
                  <a:tcPr anchor="ctr">
                    <a:lnL>
                      <a:noFill/>
                    </a:lnL>
                    <a:lnR>
                      <a:noFill/>
                    </a:lnR>
                    <a:lnT>
                      <a:noFill/>
                    </a:lnT>
                    <a:lnB>
                      <a:noFill/>
                    </a:lnB>
                  </a:tcPr>
                </a:tc>
              </a:tr>
              <a:tr h="0">
                <a:tc>
                  <a:txBody>
                    <a:bodyPr/>
                    <a:lstStyle/>
                    <a:p>
                      <a:r>
                        <a:rPr lang="en-US" sz="2000" baseline="0"/>
                        <a:t>CompilerControl.Mode.DONT_INLINE</a:t>
                      </a:r>
                    </a:p>
                  </a:txBody>
                  <a:tcPr anchor="ctr">
                    <a:lnL>
                      <a:noFill/>
                    </a:lnL>
                    <a:lnR>
                      <a:noFill/>
                    </a:lnR>
                    <a:lnT>
                      <a:noFill/>
                    </a:lnT>
                    <a:lnB>
                      <a:noFill/>
                    </a:lnB>
                  </a:tcPr>
                </a:tc>
                <a:tc>
                  <a:txBody>
                    <a:bodyPr/>
                    <a:lstStyle/>
                    <a:p>
                      <a:r>
                        <a:rPr lang="en-US" sz="2000" baseline="0" dirty="0"/>
                        <a:t>This method should not be </a:t>
                      </a:r>
                      <a:r>
                        <a:rPr lang="en-US" sz="2000" baseline="0" dirty="0" err="1"/>
                        <a:t>inlined</a:t>
                      </a:r>
                      <a:r>
                        <a:rPr lang="en-US" sz="2000" baseline="0" dirty="0"/>
                        <a:t>. Useful to measure the method call cost and to evaluate if it worth to increase the inline threshold for the JVM. </a:t>
                      </a:r>
                    </a:p>
                  </a:txBody>
                  <a:tcPr anchor="ctr">
                    <a:lnL>
                      <a:noFill/>
                    </a:lnL>
                    <a:lnR>
                      <a:noFill/>
                    </a:lnR>
                    <a:lnT>
                      <a:noFill/>
                    </a:lnT>
                    <a:lnB>
                      <a:noFill/>
                    </a:lnB>
                  </a:tcPr>
                </a:tc>
              </a:tr>
              <a:tr h="0">
                <a:tc>
                  <a:txBody>
                    <a:bodyPr/>
                    <a:lstStyle/>
                    <a:p>
                      <a:r>
                        <a:rPr lang="en-US" sz="2000" baseline="0"/>
                        <a:t>CompilerControl.Mode.INLINE</a:t>
                      </a:r>
                    </a:p>
                  </a:txBody>
                  <a:tcPr anchor="ctr">
                    <a:lnL>
                      <a:noFill/>
                    </a:lnL>
                    <a:lnR>
                      <a:noFill/>
                    </a:lnR>
                    <a:lnT>
                      <a:noFill/>
                    </a:lnT>
                    <a:lnB>
                      <a:noFill/>
                    </a:lnB>
                  </a:tcPr>
                </a:tc>
                <a:tc>
                  <a:txBody>
                    <a:bodyPr/>
                    <a:lstStyle/>
                    <a:p>
                      <a:r>
                        <a:rPr lang="en-US" sz="2000" baseline="0" dirty="0"/>
                        <a:t>Ask the compiler to inline this method. Usually should be used in conjunction with </a:t>
                      </a:r>
                      <a:r>
                        <a:rPr lang="en-US" sz="2000" baseline="0" dirty="0" err="1"/>
                        <a:t>Mode.DONT_INLINE</a:t>
                      </a:r>
                      <a:r>
                        <a:rPr lang="en-US" sz="2000" baseline="0" dirty="0"/>
                        <a:t> to check pros and cons of </a:t>
                      </a:r>
                      <a:r>
                        <a:rPr lang="en-US" sz="2000" baseline="0" dirty="0" err="1"/>
                        <a:t>inlining</a:t>
                      </a:r>
                      <a:r>
                        <a:rPr lang="en-US" sz="2000" baseline="0" dirty="0"/>
                        <a:t>. </a:t>
                      </a:r>
                    </a:p>
                  </a:txBody>
                  <a:tcPr anchor="ctr">
                    <a:lnL>
                      <a:noFill/>
                    </a:lnL>
                    <a:lnR>
                      <a:noFill/>
                    </a:lnR>
                    <a:lnT>
                      <a:noFill/>
                    </a:lnT>
                    <a:lnB>
                      <a:noFill/>
                    </a:lnB>
                  </a:tcPr>
                </a:tc>
              </a:tr>
              <a:tr h="0">
                <a:tc>
                  <a:txBody>
                    <a:bodyPr/>
                    <a:lstStyle/>
                    <a:p>
                      <a:r>
                        <a:rPr lang="en-US" sz="2000" baseline="0"/>
                        <a:t>CompilerControl.Mode.EXCLUDE</a:t>
                      </a:r>
                    </a:p>
                  </a:txBody>
                  <a:tcPr anchor="ctr">
                    <a:lnL>
                      <a:noFill/>
                    </a:lnL>
                    <a:lnR>
                      <a:noFill/>
                    </a:lnR>
                    <a:lnT>
                      <a:noFill/>
                    </a:lnT>
                    <a:lnB>
                      <a:noFill/>
                    </a:lnB>
                  </a:tcPr>
                </a:tc>
                <a:tc>
                  <a:txBody>
                    <a:bodyPr/>
                    <a:lstStyle/>
                    <a:p>
                      <a:r>
                        <a:rPr lang="en-US" sz="2000" baseline="0" dirty="0"/>
                        <a:t>Do not compile this method – interpret it instead. Useful in holy wars as an argument how good is the JIT </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472970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2</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52817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2 - Results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11131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JMH</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hlinkClick r:id="rId3"/>
              </a:rPr>
              <a:t>http://openjdk.java.net/projects/code-tools/jmh/</a:t>
            </a:r>
            <a:endParaRPr lang="en-US" dirty="0" smtClean="0"/>
          </a:p>
          <a:p>
            <a:r>
              <a:rPr lang="en-US" dirty="0" smtClean="0"/>
              <a:t>Solid foundation for writing and running benchmarks whose results are “not always erroneous due to unwanted VM optimizations”</a:t>
            </a:r>
          </a:p>
          <a:p>
            <a:pPr lvl="1"/>
            <a:r>
              <a:rPr lang="en-US" dirty="0" smtClean="0"/>
              <a:t>Does not prevent all pitfalls, but can at least mitigate MOST of them</a:t>
            </a:r>
          </a:p>
          <a:p>
            <a:r>
              <a:rPr lang="en-US" dirty="0" err="1" smtClean="0"/>
              <a:t>OpenJDK</a:t>
            </a:r>
            <a:r>
              <a:rPr lang="en-US" dirty="0" smtClean="0"/>
              <a:t> project</a:t>
            </a:r>
          </a:p>
          <a:p>
            <a:pPr lvl="1"/>
            <a:r>
              <a:rPr lang="en-US" dirty="0"/>
              <a:t>http://mvnrepository.com/artifact/org.openjdk.jmh/jmh-core</a:t>
            </a:r>
            <a:endParaRPr lang="en-US" dirty="0" smtClean="0"/>
          </a:p>
          <a:p>
            <a:pPr lvl="1"/>
            <a:r>
              <a:rPr lang="en-US" dirty="0" smtClean="0"/>
              <a:t>Active development (1.11.2 released October 2015)</a:t>
            </a:r>
          </a:p>
          <a:p>
            <a:pPr lvl="1"/>
            <a:r>
              <a:rPr lang="en-US" dirty="0" smtClean="0"/>
              <a:t>Developed by same guys in Oracle who maintain the JIT</a:t>
            </a:r>
          </a:p>
          <a:p>
            <a:r>
              <a:rPr lang="en-US" dirty="0" err="1"/>
              <a:t>Microbenchmarks</a:t>
            </a:r>
            <a:r>
              <a:rPr lang="en-US" dirty="0"/>
              <a:t> – benchmarks which stress a particular piece of code, NOT an entire application stack</a:t>
            </a:r>
          </a:p>
          <a:p>
            <a:r>
              <a:rPr lang="en-US" dirty="0" smtClean="0"/>
              <a:t>Concurrent benchmarks</a:t>
            </a:r>
          </a:p>
          <a:p>
            <a:endParaRPr lang="en-US" dirty="0"/>
          </a:p>
        </p:txBody>
      </p:sp>
    </p:spTree>
    <p:extLst>
      <p:ext uri="{BB962C8B-B14F-4D97-AF65-F5344CB8AC3E}">
        <p14:creationId xmlns:p14="http://schemas.microsoft.com/office/powerpoint/2010/main" val="30335108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Considerations</a:t>
            </a:r>
            <a:endParaRPr lang="en-US" dirty="0"/>
          </a:p>
        </p:txBody>
      </p:sp>
      <p:sp>
        <p:nvSpPr>
          <p:cNvPr id="3" name="Content Placeholder 2"/>
          <p:cNvSpPr>
            <a:spLocks noGrp="1"/>
          </p:cNvSpPr>
          <p:nvPr>
            <p:ph idx="1"/>
          </p:nvPr>
        </p:nvSpPr>
        <p:spPr/>
        <p:txBody>
          <a:bodyPr/>
          <a:lstStyle/>
          <a:p>
            <a:r>
              <a:rPr lang="en-US" b="1" dirty="0"/>
              <a:t>JMH annotations </a:t>
            </a:r>
            <a:r>
              <a:rPr lang="en-US" b="1" dirty="0" err="1"/>
              <a:t>Javadocs</a:t>
            </a:r>
            <a:r>
              <a:rPr lang="en-US" b="1" dirty="0"/>
              <a:t> and Samples are essential </a:t>
            </a:r>
            <a:r>
              <a:rPr lang="en-US" b="1" dirty="0" smtClean="0"/>
              <a:t>reading</a:t>
            </a:r>
            <a:endParaRPr lang="en-US" dirty="0" smtClean="0"/>
          </a:p>
          <a:p>
            <a:pPr lvl="1"/>
            <a:r>
              <a:rPr lang="en-US" dirty="0" smtClean="0"/>
              <a:t>Follow </a:t>
            </a:r>
            <a:r>
              <a:rPr lang="en-US" dirty="0"/>
              <a:t>the </a:t>
            </a:r>
            <a:r>
              <a:rPr lang="en-US" dirty="0">
                <a:hlinkClick r:id="rId2"/>
              </a:rPr>
              <a:t>JMH samples</a:t>
            </a:r>
            <a:r>
              <a:rPr lang="en-US" dirty="0"/>
              <a:t> to get familiar with the API, use cases, culprits, and pitfalls </a:t>
            </a:r>
          </a:p>
          <a:p>
            <a:r>
              <a:rPr lang="en-US" b="1" dirty="0" smtClean="0"/>
              <a:t>Your </a:t>
            </a:r>
            <a:r>
              <a:rPr lang="en-US" b="1" dirty="0"/>
              <a:t>benchmarks should be </a:t>
            </a:r>
            <a:r>
              <a:rPr lang="en-US" b="1" dirty="0" smtClean="0"/>
              <a:t>peer-reviewed</a:t>
            </a:r>
            <a:endParaRPr lang="en-US" dirty="0" smtClean="0"/>
          </a:p>
          <a:p>
            <a:pPr lvl="1"/>
            <a:r>
              <a:rPr lang="en-US" dirty="0" smtClean="0"/>
              <a:t>JMH does </a:t>
            </a:r>
            <a:r>
              <a:rPr lang="en-US" b="1" dirty="0" smtClean="0"/>
              <a:t>NOT</a:t>
            </a:r>
            <a:r>
              <a:rPr lang="en-US" dirty="0" smtClean="0"/>
              <a:t> magically </a:t>
            </a:r>
            <a:r>
              <a:rPr lang="en-US" dirty="0"/>
              <a:t>free you from considering benchmarking </a:t>
            </a:r>
            <a:r>
              <a:rPr lang="en-US" dirty="0" smtClean="0"/>
              <a:t>pitfalls</a:t>
            </a:r>
          </a:p>
          <a:p>
            <a:pPr lvl="1"/>
            <a:r>
              <a:rPr lang="en-US" dirty="0" smtClean="0"/>
              <a:t>“We </a:t>
            </a:r>
            <a:r>
              <a:rPr lang="en-US" dirty="0"/>
              <a:t>only promise to make avoiding them easier, not </a:t>
            </a:r>
            <a:r>
              <a:rPr lang="en-US" dirty="0" smtClean="0"/>
              <a:t>avoid </a:t>
            </a:r>
            <a:r>
              <a:rPr lang="en-US" dirty="0"/>
              <a:t>them completely</a:t>
            </a:r>
            <a:r>
              <a:rPr lang="en-US" dirty="0" smtClean="0"/>
              <a:t>.”</a:t>
            </a:r>
            <a:endParaRPr lang="en-US" dirty="0"/>
          </a:p>
          <a:p>
            <a:endParaRPr lang="en-US" dirty="0"/>
          </a:p>
        </p:txBody>
      </p:sp>
    </p:spTree>
    <p:extLst>
      <p:ext uri="{BB962C8B-B14F-4D97-AF65-F5344CB8AC3E}">
        <p14:creationId xmlns:p14="http://schemas.microsoft.com/office/powerpoint/2010/main" val="3475315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 JMH is useful for all sorts of </a:t>
            </a:r>
            <a:r>
              <a:rPr lang="en-US" dirty="0" err="1"/>
              <a:t>microbenchmarking</a:t>
            </a:r>
            <a:r>
              <a:rPr lang="en-US" dirty="0"/>
              <a:t> – from nanoseconds to seconds per test. It takes care of all measurement logic, leaving you just a task of writing the test method(s</a:t>
            </a:r>
            <a:r>
              <a:rPr lang="en-US" dirty="0" smtClean="0"/>
              <a:t>).</a:t>
            </a:r>
          </a:p>
          <a:p>
            <a:r>
              <a:rPr lang="en-US" dirty="0" smtClean="0"/>
              <a:t>Cardinal rules:</a:t>
            </a:r>
          </a:p>
          <a:p>
            <a:pPr lvl="1"/>
            <a:r>
              <a:rPr lang="en-US" dirty="0" smtClean="0"/>
              <a:t>1. Read input from @State</a:t>
            </a:r>
          </a:p>
          <a:p>
            <a:pPr lvl="1"/>
            <a:r>
              <a:rPr lang="en-US" dirty="0" smtClean="0"/>
              <a:t>2. Toss output down a </a:t>
            </a:r>
            <a:r>
              <a:rPr lang="en-US" smtClean="0"/>
              <a:t>Blackhole</a:t>
            </a:r>
            <a:endParaRPr lang="en-US" dirty="0"/>
          </a:p>
        </p:txBody>
      </p:sp>
    </p:spTree>
    <p:extLst>
      <p:ext uri="{BB962C8B-B14F-4D97-AF65-F5344CB8AC3E}">
        <p14:creationId xmlns:p14="http://schemas.microsoft.com/office/powerpoint/2010/main" val="1728611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Main</a:t>
            </a:r>
          </a:p>
          <a:p>
            <a:pPr lvl="1"/>
            <a:r>
              <a:rPr lang="en-US" dirty="0" smtClean="0"/>
              <a:t>1 - </a:t>
            </a:r>
            <a:r>
              <a:rPr lang="en-US" dirty="0">
                <a:hlinkClick r:id="rId2"/>
              </a:rPr>
              <a:t>http://www.oracle.com/technetwork/articles/java/architect-benchmarking-2266277.html</a:t>
            </a:r>
            <a:endParaRPr lang="en-US" dirty="0"/>
          </a:p>
          <a:p>
            <a:pPr lvl="2"/>
            <a:r>
              <a:rPr lang="en-US" dirty="0" smtClean="0"/>
              <a:t>The </a:t>
            </a:r>
            <a:r>
              <a:rPr lang="en-US" dirty="0" smtClean="0"/>
              <a:t>basis for this whole presentation</a:t>
            </a:r>
          </a:p>
          <a:p>
            <a:pPr lvl="1"/>
            <a:endParaRPr lang="en-US" dirty="0" smtClean="0"/>
          </a:p>
          <a:p>
            <a:r>
              <a:rPr lang="en-US" dirty="0" smtClean="0"/>
              <a:t>Background</a:t>
            </a:r>
          </a:p>
          <a:p>
            <a:pPr lvl="1"/>
            <a:r>
              <a:rPr lang="en-US" dirty="0"/>
              <a:t>2</a:t>
            </a:r>
            <a:r>
              <a:rPr lang="en-US" dirty="0" smtClean="0"/>
              <a:t> - </a:t>
            </a:r>
            <a:r>
              <a:rPr lang="en-US" dirty="0" smtClean="0">
                <a:hlinkClick r:id="rId3"/>
              </a:rPr>
              <a:t>http</a:t>
            </a:r>
            <a:r>
              <a:rPr lang="en-US" dirty="0">
                <a:hlinkClick r:id="rId3"/>
              </a:rPr>
              <a:t>://java-performance.info/jmh/</a:t>
            </a:r>
            <a:endParaRPr lang="en-US" dirty="0"/>
          </a:p>
        </p:txBody>
      </p:sp>
    </p:spTree>
    <p:extLst>
      <p:ext uri="{BB962C8B-B14F-4D97-AF65-F5344CB8AC3E}">
        <p14:creationId xmlns:p14="http://schemas.microsoft.com/office/powerpoint/2010/main" val="1280026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 How it Works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7836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 Setup</a:t>
            </a:r>
            <a:endParaRPr lang="en-US" dirty="0"/>
          </a:p>
        </p:txBody>
      </p:sp>
      <p:sp>
        <p:nvSpPr>
          <p:cNvPr id="3" name="Content Placeholder 2"/>
          <p:cNvSpPr>
            <a:spLocks noGrp="1"/>
          </p:cNvSpPr>
          <p:nvPr>
            <p:ph idx="1"/>
          </p:nvPr>
        </p:nvSpPr>
        <p:spPr/>
        <p:txBody>
          <a:bodyPr>
            <a:normAutofit fontScale="92500"/>
          </a:bodyPr>
          <a:lstStyle/>
          <a:p>
            <a:r>
              <a:rPr lang="en-US" dirty="0" smtClean="0"/>
              <a:t>Setup as a Maven project</a:t>
            </a:r>
          </a:p>
          <a:p>
            <a:pPr lvl="1"/>
            <a:r>
              <a:rPr lang="en-US" dirty="0" smtClean="0"/>
              <a:t>“</a:t>
            </a:r>
            <a:r>
              <a:rPr lang="en-US" dirty="0"/>
              <a:t>The recommended way to run a JMH benchmark is to use </a:t>
            </a:r>
            <a:r>
              <a:rPr lang="en-US" dirty="0">
                <a:hlinkClick r:id="rId3"/>
              </a:rPr>
              <a:t>Maven</a:t>
            </a:r>
            <a:r>
              <a:rPr lang="en-US" dirty="0"/>
              <a:t> to setup a standalone project that depends on the jar files of your </a:t>
            </a:r>
            <a:r>
              <a:rPr lang="en-US" dirty="0" smtClean="0"/>
              <a:t>application”</a:t>
            </a:r>
          </a:p>
          <a:p>
            <a:r>
              <a:rPr lang="en-US" dirty="0" smtClean="0"/>
              <a:t>#$*@ Maven – use </a:t>
            </a:r>
            <a:r>
              <a:rPr lang="en-US" dirty="0" err="1" smtClean="0"/>
              <a:t>Gradle</a:t>
            </a:r>
            <a:r>
              <a:rPr lang="en-US" dirty="0" smtClean="0"/>
              <a:t> instead	</a:t>
            </a:r>
          </a:p>
          <a:p>
            <a:pPr lvl="1"/>
            <a:r>
              <a:rPr lang="en-US" dirty="0">
                <a:hlinkClick r:id="rId4"/>
              </a:rPr>
              <a:t>https://</a:t>
            </a:r>
            <a:r>
              <a:rPr lang="en-US" dirty="0" smtClean="0">
                <a:hlinkClick r:id="rId4"/>
              </a:rPr>
              <a:t>github.com/melix/jmh-gradle-plugin</a:t>
            </a:r>
            <a:endParaRPr lang="en-US" dirty="0" smtClean="0"/>
          </a:p>
          <a:p>
            <a:pPr lvl="1"/>
            <a:r>
              <a:rPr lang="en-US" dirty="0" smtClean="0"/>
              <a:t>“The </a:t>
            </a:r>
            <a:r>
              <a:rPr lang="en-US" dirty="0" err="1"/>
              <a:t>jmh</a:t>
            </a:r>
            <a:r>
              <a:rPr lang="en-US" dirty="0"/>
              <a:t> plugin makes it easy to test existing sources without having to create a separate project for this</a:t>
            </a:r>
            <a:r>
              <a:rPr lang="en-US" dirty="0" smtClean="0"/>
              <a:t>.”</a:t>
            </a:r>
            <a:endParaRPr lang="en-US" dirty="0"/>
          </a:p>
          <a:p>
            <a:r>
              <a:rPr lang="en-US" dirty="0" smtClean="0"/>
              <a:t>Runner project already setup – just add the code you want to benchmark</a:t>
            </a:r>
          </a:p>
          <a:p>
            <a:pPr lvl="1"/>
            <a:r>
              <a:rPr lang="en-US" dirty="0" smtClean="0"/>
              <a:t>Type “</a:t>
            </a:r>
            <a:r>
              <a:rPr lang="en-US" dirty="0" err="1" smtClean="0"/>
              <a:t>gradle</a:t>
            </a:r>
            <a:r>
              <a:rPr lang="en-US" dirty="0" smtClean="0"/>
              <a:t> </a:t>
            </a:r>
            <a:r>
              <a:rPr lang="en-US" dirty="0" err="1" smtClean="0"/>
              <a:t>jmh</a:t>
            </a:r>
            <a:r>
              <a:rPr lang="en-US" dirty="0" smtClean="0"/>
              <a:t>” and then wait for results</a:t>
            </a:r>
          </a:p>
          <a:p>
            <a:r>
              <a:rPr lang="en-US" dirty="0" smtClean="0"/>
              <a:t>Possible to run within an existing project, within an IDE</a:t>
            </a:r>
          </a:p>
          <a:p>
            <a:pPr lvl="1"/>
            <a:r>
              <a:rPr lang="en-US" dirty="0" smtClean="0"/>
              <a:t>Not recommended</a:t>
            </a:r>
          </a:p>
        </p:txBody>
      </p:sp>
    </p:spTree>
    <p:extLst>
      <p:ext uri="{BB962C8B-B14F-4D97-AF65-F5344CB8AC3E}">
        <p14:creationId xmlns:p14="http://schemas.microsoft.com/office/powerpoint/2010/main" val="3570349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JMH – </a:t>
            </a:r>
            <a:r>
              <a:rPr lang="en-US" dirty="0" smtClean="0"/>
              <a:t>Setup (2)</a:t>
            </a:r>
            <a:endParaRPr lang="en-US" dirty="0"/>
          </a:p>
        </p:txBody>
      </p:sp>
      <p:sp>
        <p:nvSpPr>
          <p:cNvPr id="3" name="Content Placeholder 2"/>
          <p:cNvSpPr>
            <a:spLocks noGrp="1"/>
          </p:cNvSpPr>
          <p:nvPr>
            <p:ph idx="1"/>
          </p:nvPr>
        </p:nvSpPr>
        <p:spPr/>
        <p:txBody>
          <a:bodyPr/>
          <a:lstStyle/>
          <a:p>
            <a:r>
              <a:rPr lang="en-US" dirty="0" smtClean="0"/>
              <a:t>Keep code and benchmarks separate</a:t>
            </a:r>
          </a:p>
          <a:p>
            <a:r>
              <a:rPr lang="en-US" dirty="0" smtClean="0"/>
              <a:t>In </a:t>
            </a:r>
            <a:r>
              <a:rPr lang="en-US" dirty="0" err="1" smtClean="0"/>
              <a:t>Gradle</a:t>
            </a:r>
            <a:r>
              <a:rPr lang="en-US" dirty="0" smtClean="0"/>
              <a:t>/Maven – split into 2 separate source trees</a:t>
            </a:r>
            <a:endParaRPr lang="en-US" dirty="0"/>
          </a:p>
          <a:p>
            <a:pPr lvl="1"/>
            <a:r>
              <a:rPr lang="en-US" dirty="0"/>
              <a:t>/</a:t>
            </a:r>
            <a:r>
              <a:rPr lang="en-US" dirty="0" err="1" smtClean="0"/>
              <a:t>src</a:t>
            </a:r>
            <a:r>
              <a:rPr lang="en-US" dirty="0" smtClean="0"/>
              <a:t>/main/java</a:t>
            </a:r>
          </a:p>
          <a:p>
            <a:pPr lvl="2"/>
            <a:r>
              <a:rPr lang="en-US" dirty="0" smtClean="0"/>
              <a:t>Application code</a:t>
            </a:r>
          </a:p>
          <a:p>
            <a:pPr lvl="1"/>
            <a:r>
              <a:rPr lang="en-US" dirty="0" smtClean="0"/>
              <a:t>/</a:t>
            </a:r>
            <a:r>
              <a:rPr lang="en-US" dirty="0" err="1" smtClean="0"/>
              <a:t>src</a:t>
            </a:r>
            <a:r>
              <a:rPr lang="en-US" dirty="0" smtClean="0"/>
              <a:t>/</a:t>
            </a:r>
            <a:r>
              <a:rPr lang="en-US" dirty="0" err="1" smtClean="0"/>
              <a:t>jmh</a:t>
            </a:r>
            <a:r>
              <a:rPr lang="en-US" dirty="0" smtClean="0"/>
              <a:t>/java</a:t>
            </a:r>
          </a:p>
          <a:p>
            <a:pPr lvl="2"/>
            <a:r>
              <a:rPr lang="en-US" dirty="0" smtClean="0"/>
              <a:t>Benchmark code</a:t>
            </a:r>
          </a:p>
          <a:p>
            <a:r>
              <a:rPr lang="en-US" dirty="0" smtClean="0"/>
              <a:t>Or build a benchmark project which depends on your application jar(s)</a:t>
            </a:r>
          </a:p>
        </p:txBody>
      </p:sp>
    </p:spTree>
    <p:extLst>
      <p:ext uri="{BB962C8B-B14F-4D97-AF65-F5344CB8AC3E}">
        <p14:creationId xmlns:p14="http://schemas.microsoft.com/office/powerpoint/2010/main" val="324309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 Defaults</a:t>
            </a:r>
            <a:endParaRPr lang="en-US" dirty="0"/>
          </a:p>
        </p:txBody>
      </p:sp>
      <p:sp>
        <p:nvSpPr>
          <p:cNvPr id="3" name="Content Placeholder 2"/>
          <p:cNvSpPr>
            <a:spLocks noGrp="1"/>
          </p:cNvSpPr>
          <p:nvPr>
            <p:ph idx="1"/>
          </p:nvPr>
        </p:nvSpPr>
        <p:spPr/>
        <p:txBody>
          <a:bodyPr/>
          <a:lstStyle/>
          <a:p>
            <a:r>
              <a:rPr lang="en-US" dirty="0" smtClean="0"/>
              <a:t>Each benchmark run 20 warm-up rounds (max 1 second each)</a:t>
            </a:r>
          </a:p>
          <a:p>
            <a:r>
              <a:rPr lang="en-US" dirty="0" smtClean="0"/>
              <a:t>Then 20 measurement rounds (max 1 second each)</a:t>
            </a:r>
          </a:p>
          <a:p>
            <a:r>
              <a:rPr lang="en-US" dirty="0" smtClean="0"/>
              <a:t>Launches a new JVM 10 times for running each benchmark</a:t>
            </a:r>
          </a:p>
          <a:p>
            <a:r>
              <a:rPr lang="en-US" dirty="0" smtClean="0"/>
              <a:t>Command line flags and source annotations can customize this per benchmark</a:t>
            </a:r>
          </a:p>
          <a:p>
            <a:pPr lvl="1"/>
            <a:r>
              <a:rPr lang="en-US" dirty="0" smtClean="0"/>
              <a:t>Running through </a:t>
            </a:r>
            <a:r>
              <a:rPr lang="en-US" dirty="0" err="1" smtClean="0"/>
              <a:t>Gradle</a:t>
            </a:r>
            <a:r>
              <a:rPr lang="en-US" dirty="0" smtClean="0"/>
              <a:t> – configurable in build script</a:t>
            </a:r>
          </a:p>
          <a:p>
            <a:pPr lvl="1"/>
            <a:r>
              <a:rPr lang="en-US" dirty="0">
                <a:hlinkClick r:id="rId3"/>
              </a:rPr>
              <a:t>https://</a:t>
            </a:r>
            <a:r>
              <a:rPr lang="en-US" dirty="0" smtClean="0">
                <a:hlinkClick r:id="rId3"/>
              </a:rPr>
              <a:t>github.com/melix/jmh-gradle-plugin#configuration-options</a:t>
            </a:r>
            <a:endParaRPr lang="en-US" dirty="0" smtClean="0"/>
          </a:p>
          <a:p>
            <a:pPr lvl="1"/>
            <a:endParaRPr lang="en-US" dirty="0"/>
          </a:p>
        </p:txBody>
      </p:sp>
    </p:spTree>
    <p:extLst>
      <p:ext uri="{BB962C8B-B14F-4D97-AF65-F5344CB8AC3E}">
        <p14:creationId xmlns:p14="http://schemas.microsoft.com/office/powerpoint/2010/main" val="2162986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 Hello World</a:t>
            </a:r>
            <a:endParaRPr lang="en-US" dirty="0"/>
          </a:p>
        </p:txBody>
      </p:sp>
      <p:sp>
        <p:nvSpPr>
          <p:cNvPr id="3" name="Content Placeholder 2"/>
          <p:cNvSpPr>
            <a:spLocks noGrp="1"/>
          </p:cNvSpPr>
          <p:nvPr>
            <p:ph idx="1"/>
          </p:nvPr>
        </p:nvSpPr>
        <p:spPr/>
        <p:txBody>
          <a:bodyPr/>
          <a:lstStyle/>
          <a:p>
            <a:r>
              <a:rPr lang="en-US" dirty="0" smtClean="0"/>
              <a:t>JMH-Runner project is self-contained example</a:t>
            </a:r>
          </a:p>
          <a:p>
            <a:r>
              <a:rPr lang="en-US" dirty="0" smtClean="0"/>
              <a:t>Output in build/reports/</a:t>
            </a:r>
            <a:r>
              <a:rPr lang="en-US" dirty="0" err="1" smtClean="0"/>
              <a:t>jmh</a:t>
            </a:r>
            <a:r>
              <a:rPr lang="en-US" dirty="0" smtClean="0"/>
              <a:t>/human.txt</a:t>
            </a:r>
            <a:endParaRPr lang="en-US" dirty="0"/>
          </a:p>
        </p:txBody>
      </p:sp>
    </p:spTree>
    <p:extLst>
      <p:ext uri="{BB962C8B-B14F-4D97-AF65-F5344CB8AC3E}">
        <p14:creationId xmlns:p14="http://schemas.microsoft.com/office/powerpoint/2010/main" val="1353279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JMH Output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doc\sample-human.txt</a:t>
            </a:r>
          </a:p>
          <a:p>
            <a:r>
              <a:rPr lang="en-US" dirty="0" smtClean="0"/>
              <a:t>Configuration Info</a:t>
            </a:r>
          </a:p>
          <a:p>
            <a:pPr lvl="1"/>
            <a:r>
              <a:rPr lang="en-US" dirty="0" smtClean="0"/>
              <a:t>JMH, JVM version</a:t>
            </a:r>
          </a:p>
          <a:p>
            <a:pPr lvl="1"/>
            <a:r>
              <a:rPr lang="en-US" dirty="0" smtClean="0"/>
              <a:t>JVM Configuration</a:t>
            </a:r>
          </a:p>
          <a:p>
            <a:pPr lvl="1"/>
            <a:r>
              <a:rPr lang="en-US" dirty="0" smtClean="0"/>
              <a:t>JMH Configuration</a:t>
            </a:r>
          </a:p>
          <a:p>
            <a:r>
              <a:rPr lang="en-US" dirty="0" smtClean="0"/>
              <a:t>Profiling Results</a:t>
            </a:r>
          </a:p>
          <a:p>
            <a:pPr lvl="1"/>
            <a:r>
              <a:rPr lang="en-US" dirty="0" smtClean="0"/>
              <a:t>Operations / second (default output mode) </a:t>
            </a:r>
          </a:p>
          <a:p>
            <a:pPr lvl="1"/>
            <a:r>
              <a:rPr lang="en-US" dirty="0" smtClean="0"/>
              <a:t>Computed statistics (min, </a:t>
            </a:r>
            <a:r>
              <a:rPr lang="en-US" dirty="0" err="1" smtClean="0"/>
              <a:t>avg</a:t>
            </a:r>
            <a:r>
              <a:rPr lang="en-US" dirty="0" smtClean="0"/>
              <a:t>, max, </a:t>
            </a:r>
            <a:r>
              <a:rPr lang="en-US" dirty="0" err="1" smtClean="0"/>
              <a:t>stdev</a:t>
            </a:r>
            <a:r>
              <a:rPr lang="en-US" dirty="0" smtClean="0"/>
              <a:t>, confidence interval)</a:t>
            </a:r>
          </a:p>
          <a:p>
            <a:r>
              <a:rPr lang="en-US" dirty="0" smtClean="0"/>
              <a:t>What’s missing?</a:t>
            </a:r>
          </a:p>
          <a:p>
            <a:pPr lvl="1"/>
            <a:r>
              <a:rPr lang="en-US" dirty="0" smtClean="0"/>
              <a:t>OS</a:t>
            </a:r>
          </a:p>
          <a:p>
            <a:pPr lvl="1"/>
            <a:r>
              <a:rPr lang="en-US" dirty="0" smtClean="0"/>
              <a:t>Hardware</a:t>
            </a:r>
          </a:p>
          <a:p>
            <a:pPr lvl="1"/>
            <a:r>
              <a:rPr lang="en-US" dirty="0" smtClean="0"/>
              <a:t>System Load</a:t>
            </a:r>
            <a:endParaRPr lang="en-US" dirty="0"/>
          </a:p>
        </p:txBody>
      </p:sp>
    </p:spTree>
    <p:extLst>
      <p:ext uri="{BB962C8B-B14F-4D97-AF65-F5344CB8AC3E}">
        <p14:creationId xmlns:p14="http://schemas.microsoft.com/office/powerpoint/2010/main" val="3822949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2756</Words>
  <Application>Microsoft Office PowerPoint</Application>
  <PresentationFormat>Widescreen</PresentationFormat>
  <Paragraphs>254</Paragraphs>
  <Slides>32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An Introduction to JVM Microbenchmarking with JMH</vt:lpstr>
      <vt:lpstr>The Morals of Demo 01</vt:lpstr>
      <vt:lpstr>Enter JMH</vt:lpstr>
      <vt:lpstr>JMH – How it Works</vt:lpstr>
      <vt:lpstr>JMH – Setup</vt:lpstr>
      <vt:lpstr>JMH – Setup (2)</vt:lpstr>
      <vt:lpstr>JMH – Defaults</vt:lpstr>
      <vt:lpstr>JMH – Hello World</vt:lpstr>
      <vt:lpstr>Sample JMH Output</vt:lpstr>
      <vt:lpstr>Setting JVM/JMH Configuration </vt:lpstr>
      <vt:lpstr>Demo 1</vt:lpstr>
      <vt:lpstr>Levels of Repetition</vt:lpstr>
      <vt:lpstr>Limits of resolution</vt:lpstr>
      <vt:lpstr>PowerPoint Presentation</vt:lpstr>
      <vt:lpstr>@State</vt:lpstr>
      <vt:lpstr>@State - Arguments</vt:lpstr>
      <vt:lpstr>@BenchmarkMode</vt:lpstr>
      <vt:lpstr>Other Important Annotations</vt:lpstr>
      <vt:lpstr>PowerPoint Presentation</vt:lpstr>
      <vt:lpstr>Problem - Dead Code Elimination</vt:lpstr>
      <vt:lpstr>Blackhole</vt:lpstr>
      <vt:lpstr>Blackhole</vt:lpstr>
      <vt:lpstr>@Blackhole</vt:lpstr>
      <vt:lpstr>Problem – Constant Folding</vt:lpstr>
      <vt:lpstr>Problem - Loops</vt:lpstr>
      <vt:lpstr>Problem - Forks</vt:lpstr>
      <vt:lpstr>Compiler Hints</vt:lpstr>
      <vt:lpstr>Demo 2</vt:lpstr>
      <vt:lpstr>Demo 2 - Results</vt:lpstr>
      <vt:lpstr>Further Considerations</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Tresansky</dc:creator>
  <cp:lastModifiedBy>Thomas Tresansky</cp:lastModifiedBy>
  <cp:revision>33</cp:revision>
  <dcterms:created xsi:type="dcterms:W3CDTF">2016-01-05T17:36:25Z</dcterms:created>
  <dcterms:modified xsi:type="dcterms:W3CDTF">2016-01-25T18:40:07Z</dcterms:modified>
</cp:coreProperties>
</file>