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8" r:id="rId3"/>
    <p:sldId id="291" r:id="rId4"/>
    <p:sldId id="292" r:id="rId5"/>
    <p:sldId id="294" r:id="rId6"/>
    <p:sldId id="293" r:id="rId7"/>
    <p:sldId id="295" r:id="rId8"/>
    <p:sldId id="290" r:id="rId9"/>
    <p:sldId id="257" r:id="rId10"/>
    <p:sldId id="296" r:id="rId11"/>
    <p:sldId id="298" r:id="rId12"/>
    <p:sldId id="297" r:id="rId13"/>
    <p:sldId id="289" r:id="rId14"/>
    <p:sldId id="258" r:id="rId15"/>
    <p:sldId id="262" r:id="rId16"/>
    <p:sldId id="259" r:id="rId17"/>
    <p:sldId id="263" r:id="rId18"/>
    <p:sldId id="260" r:id="rId19"/>
    <p:sldId id="265" r:id="rId20"/>
    <p:sldId id="267" r:id="rId21"/>
    <p:sldId id="268" r:id="rId22"/>
    <p:sldId id="266" r:id="rId23"/>
    <p:sldId id="269" r:id="rId24"/>
    <p:sldId id="270" r:id="rId25"/>
    <p:sldId id="271" r:id="rId26"/>
    <p:sldId id="272" r:id="rId27"/>
    <p:sldId id="281" r:id="rId28"/>
    <p:sldId id="278" r:id="rId29"/>
    <p:sldId id="279" r:id="rId30"/>
    <p:sldId id="280" r:id="rId31"/>
    <p:sldId id="282" r:id="rId32"/>
    <p:sldId id="274" r:id="rId33"/>
    <p:sldId id="275" r:id="rId34"/>
    <p:sldId id="273" r:id="rId35"/>
    <p:sldId id="283" r:id="rId36"/>
    <p:sldId id="284" r:id="rId37"/>
    <p:sldId id="285" r:id="rId38"/>
    <p:sldId id="286" r:id="rId39"/>
    <p:sldId id="276" r:id="rId40"/>
    <p:sldId id="277" r:id="rId41"/>
    <p:sldId id="264" r:id="rId42"/>
    <p:sldId id="287" r:id="rId43"/>
    <p:sldId id="26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59960" autoAdjust="0"/>
  </p:normalViewPr>
  <p:slideViewPr>
    <p:cSldViewPr snapToGrid="0">
      <p:cViewPr varScale="1">
        <p:scale>
          <a:sx n="48" d="100"/>
          <a:sy n="48"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Constant_fold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  This tool is probably the *BEST POSSIBLE WAY* at the present time to answer questions like are these lines of Java code faster than these other lines.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the complex and cryptic internal workings of the JVM.  But I know enough to be dangerous and you can too.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circumstances the JIT-compiler may be able to detect that the benchmark does not do anything and eliminates large parts or even the whole benchmark code. The performance looks astonishing but unfortunately the benchmark developer has just been fooled by the JIT-compiler.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2125869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Constant folding</a:t>
            </a:r>
            <a:r>
              <a:rPr lang="en-US" dirty="0" smtClean="0"/>
              <a:t> is the process of simplifying constant expressions at compile time. Terms in constant expressions are typically simple literals, such as the integer 2, but can also be variables whose values are never modified, or variables explicitly marked as constant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346436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all that seems like a lot of things</a:t>
            </a:r>
            <a:r>
              <a:rPr lang="en-US" baseline="0" dirty="0" smtClean="0"/>
              <a:t> to keep in mind while writing your benchmarks, it’s because it *is*!  Writing meaningful </a:t>
            </a:r>
            <a:r>
              <a:rPr lang="en-US" baseline="0" dirty="0" err="1" smtClean="0"/>
              <a:t>microbenchmarks</a:t>
            </a:r>
            <a:r>
              <a:rPr lang="en-US" baseline="0" dirty="0" smtClean="0"/>
              <a:t> by hand is very, very hard.</a:t>
            </a:r>
          </a:p>
          <a:p>
            <a:endParaRPr lang="en-US" baseline="0" dirty="0" smtClean="0"/>
          </a:p>
          <a:p>
            <a:r>
              <a:rPr lang="en-US" baseline="0" dirty="0" smtClean="0"/>
              <a:t>So you can follow this procedure…or you can use a tool which aims to mitigate all those troubles…</a:t>
            </a:r>
            <a:r>
              <a:rPr lang="en-US" baseline="0" dirty="0" err="1" smtClean="0"/>
              <a:t>jmh</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46840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micro and concurrent, JMH is a general-purpose benchmarking harness also possibly useful for larger benchmarks, too.  Emphasis is on using it</a:t>
            </a:r>
            <a:r>
              <a:rPr lang="en-US" baseline="0" dirty="0" smtClean="0"/>
              <a:t> for MICRO benchmarks though, different profiling tools are probably more useful for measuring larger parts of an application.</a:t>
            </a:r>
          </a:p>
          <a:p>
            <a:endParaRPr lang="en-US" b="1" baseline="0" dirty="0" smtClean="0"/>
          </a:p>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is somewhat difficult because - </a:t>
            </a:r>
          </a:p>
          <a:p>
            <a:r>
              <a:rPr lang="en-US" dirty="0" smtClean="0"/>
              <a:t>In all cases, the key to using JMH is enabling the annotation- or bytecode-processors to generate the synthetic benchmark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setup a simple </a:t>
            </a:r>
            <a:r>
              <a:rPr lang="en-US" baseline="0" dirty="0" err="1" smtClean="0"/>
              <a:t>Gradle</a:t>
            </a:r>
            <a:r>
              <a:rPr lang="en-US" baseline="0" dirty="0" smtClean="0"/>
              <a:t> project which will run JMH for you – all you have to do is add your code to the </a:t>
            </a:r>
            <a:r>
              <a:rPr lang="en-US" baseline="0" dirty="0" err="1" smtClean="0"/>
              <a:t>src</a:t>
            </a:r>
            <a:r>
              <a:rPr lang="en-US" baseline="0" dirty="0" smtClean="0"/>
              <a:t>/</a:t>
            </a:r>
            <a:r>
              <a:rPr lang="en-US" baseline="0" dirty="0" err="1" smtClean="0"/>
              <a:t>jmh</a:t>
            </a:r>
            <a:r>
              <a:rPr lang="en-US" baseline="0" dirty="0" smtClean="0"/>
              <a:t>/java folder, and run.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 – /</a:t>
            </a:r>
            <a:r>
              <a:rPr lang="en-US" baseline="0" dirty="0" err="1" smtClean="0"/>
              <a:t>jmh</a:t>
            </a:r>
            <a:r>
              <a:rPr lang="en-US" baseline="0" dirty="0" smtClean="0"/>
              <a:t>/human.txt for human-readable output</a:t>
            </a:r>
            <a:endParaRPr lang="en-US" dirty="0" smtClean="0"/>
          </a:p>
          <a:p>
            <a:endParaRPr lang="en-US" dirty="0" smtClean="0"/>
          </a:p>
          <a:p>
            <a:r>
              <a:rPr lang="en-US" dirty="0" smtClean="0"/>
              <a:t>Alternately,</a:t>
            </a:r>
            <a:r>
              <a:rPr lang="en-US" baseline="0" dirty="0" smtClean="0"/>
              <a:t> this runner is setup as a Visual Studio Code project – which is in many ways a nicer editor/runner than eclipse for this sort of thing – I’d use eclipse for heavy java development, but for managing the project and running it, </a:t>
            </a:r>
            <a:r>
              <a:rPr lang="en-US" baseline="0" dirty="0" err="1" smtClean="0"/>
              <a:t>VSCode</a:t>
            </a:r>
            <a:r>
              <a:rPr lang="en-US" baseline="0" dirty="0" smtClean="0"/>
              <a:t> is nicer.  It calls out to </a:t>
            </a:r>
            <a:r>
              <a:rPr lang="en-US" baseline="0" dirty="0" err="1" smtClean="0"/>
              <a:t>Gradle</a:t>
            </a:r>
            <a:r>
              <a:rPr lang="en-US" baseline="0" dirty="0" smtClean="0"/>
              <a:t>.</a:t>
            </a:r>
          </a:p>
          <a:p>
            <a:r>
              <a:rPr lang="en-US" b="1" baseline="0" dirty="0" smtClean="0"/>
              <a:t>Ctrl-Shift-R </a:t>
            </a:r>
            <a:r>
              <a:rPr lang="en-US" b="0" baseline="0" dirty="0" smtClean="0"/>
              <a:t>to run tasks – </a:t>
            </a:r>
            <a:r>
              <a:rPr lang="en-US" b="0" baseline="0" dirty="0" err="1" smtClean="0"/>
              <a:t>jmh</a:t>
            </a:r>
            <a:r>
              <a:rPr lang="en-US" b="0" baseline="0" dirty="0" smtClean="0"/>
              <a:t> task</a:t>
            </a:r>
            <a:endParaRPr lang="en-US" b="1" baseline="0" dirty="0" smtClean="0"/>
          </a:p>
          <a:p>
            <a:r>
              <a:rPr lang="en-US" b="0" baseline="0" dirty="0" smtClean="0"/>
              <a:t>Bindings defined in hidden .</a:t>
            </a:r>
            <a:r>
              <a:rPr lang="en-US" b="0" baseline="0" dirty="0" err="1" smtClean="0"/>
              <a:t>vscode</a:t>
            </a:r>
            <a:r>
              <a:rPr lang="en-US" b="0" baseline="0" dirty="0" smtClean="0"/>
              <a:t> directory</a:t>
            </a:r>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150639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that</a:t>
            </a:r>
            <a:r>
              <a:rPr lang="en-US" baseline="0" dirty="0" smtClean="0"/>
              <a:t> if you run twice on the same machine – without making major changes to that machine’s software or hardware, you can meaningfully compare output.</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Output is in operations/sec – so higher is faster (this is a default, you can also output in other modes)</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baseline="0" dirty="0" smtClean="0"/>
          </a:p>
          <a:p>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baseline benchmark that gives us a reference on 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return the value of field x; because the value can be changed from a large number of sources, the virtual machine is unlikely to attempt constant folding optimizations. The code of sum is very similar.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10 times we’ll launch a new JVM to run a loop of 20 + 20 = 40 iterations, each of which will run for a max of 1 second – 400 seconds = 6min 40sec max test time</a:t>
            </a:r>
          </a:p>
          <a:p>
            <a:endParaRPr lang="en-US" baseline="0" dirty="0" smtClean="0"/>
          </a:p>
          <a:p>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73945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also need to define the non-uniform access to your state object – for example to test the “readers-writers” scenario where the number of readers is usually higher than the number of writers. JMH uses the notion of thread groups for this case. </a:t>
            </a:r>
          </a:p>
          <a:p>
            <a:r>
              <a:rPr lang="en-US" dirty="0" smtClean="0"/>
              <a:t>In order to setup a group of tests, you need: </a:t>
            </a:r>
          </a:p>
          <a:p>
            <a:endParaRPr lang="en-US" dirty="0" smtClean="0"/>
          </a:p>
          <a:p>
            <a:r>
              <a:rPr lang="en-US" dirty="0" smtClean="0"/>
              <a:t>Mark all your test methods with @Group(name) annotation, providing the same string name for all tests in a group (otherwise these tests will be run independently – no warning will be given!). </a:t>
            </a:r>
          </a:p>
          <a:p>
            <a:endParaRPr lang="en-US" dirty="0" smtClean="0"/>
          </a:p>
          <a:p>
            <a:r>
              <a:rPr lang="en-US" dirty="0" smtClean="0"/>
              <a:t>Annotate each of your tests with @</a:t>
            </a:r>
            <a:r>
              <a:rPr lang="en-US" dirty="0" err="1" smtClean="0"/>
              <a:t>GroupThreads</a:t>
            </a:r>
            <a:r>
              <a:rPr lang="en-US" dirty="0" smtClean="0"/>
              <a:t>(</a:t>
            </a:r>
            <a:r>
              <a:rPr lang="en-US" dirty="0" err="1" smtClean="0"/>
              <a:t>threadsNumber</a:t>
            </a:r>
            <a:r>
              <a:rPr lang="en-US" dirty="0" smtClean="0"/>
              <a:t>) annotation, specifying a number of threads which will run the given method. </a:t>
            </a:r>
          </a:p>
          <a:p>
            <a:endParaRPr lang="en-US" dirty="0" smtClean="0"/>
          </a:p>
          <a:p>
            <a:r>
              <a:rPr lang="en-US" dirty="0" smtClean="0"/>
              <a:t>JMH will start a sum of all your @</a:t>
            </a:r>
            <a:r>
              <a:rPr lang="en-US" dirty="0" err="1" smtClean="0"/>
              <a:t>GroupThreads</a:t>
            </a:r>
            <a:r>
              <a:rPr lang="en-US" dirty="0" smtClean="0"/>
              <a:t> for the given group and will run all tests in a group concurrently in the same trial. The results will be given for the group and for each method independently. </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27</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level, or override</a:t>
            </a:r>
            <a:r>
              <a:rPr lang="en-US" baseline="0" dirty="0" smtClean="0"/>
              <a:t> at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28</a:t>
            </a:fld>
            <a:endParaRPr lang="en-US"/>
          </a:p>
        </p:txBody>
      </p:sp>
    </p:spTree>
    <p:extLst>
      <p:ext uri="{BB962C8B-B14F-4D97-AF65-F5344CB8AC3E}">
        <p14:creationId xmlns:p14="http://schemas.microsoft.com/office/powerpoint/2010/main" val="3238524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specify time unit to use via @</a:t>
            </a:r>
            <a:r>
              <a:rPr lang="en-US" dirty="0" err="1" smtClean="0"/>
              <a:t>OutputTimeUnit</a:t>
            </a:r>
            <a:r>
              <a:rPr lang="en-US" dirty="0" smtClean="0"/>
              <a:t>, which requires an argument of the standard Java type </a:t>
            </a:r>
            <a:r>
              <a:rPr lang="en-US" dirty="0" err="1" smtClean="0"/>
              <a:t>java.util.concurrent.TimeUnit</a:t>
            </a:r>
            <a:r>
              <a:rPr lang="en-US" dirty="0" smtClean="0"/>
              <a:t>. Unfortunately, if you have specified several test modes for one test, the given time unit will be used for all tests (for example, it may be convenient to measure </a:t>
            </a:r>
            <a:r>
              <a:rPr lang="en-US" dirty="0" err="1" smtClean="0"/>
              <a:t>SampleTime</a:t>
            </a:r>
            <a:r>
              <a:rPr lang="en-US" dirty="0" smtClean="0"/>
              <a:t> in nanoseconds, but throughput should better be measured in the longer time units).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282043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thing you are trying to benchmark.</a:t>
            </a:r>
          </a:p>
          <a:p>
            <a:endParaRPr lang="en-US" baseline="0" dirty="0" smtClean="0"/>
          </a:p>
          <a:p>
            <a:r>
              <a:rPr lang="en-US" baseline="0" dirty="0" smtClean="0"/>
              <a:t>Just returning the value works most of the time, this is meant to work as much of the time as is possible (but still NOT 100% - which is why you need a baseline)</a:t>
            </a:r>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test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32</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34</a:t>
            </a:fld>
            <a:endParaRPr lang="en-US"/>
          </a:p>
        </p:txBody>
      </p:sp>
    </p:spTree>
    <p:extLst>
      <p:ext uri="{BB962C8B-B14F-4D97-AF65-F5344CB8AC3E}">
        <p14:creationId xmlns:p14="http://schemas.microsoft.com/office/powerpoint/2010/main" val="126935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a:t>
            </a:r>
            <a:r>
              <a:rPr lang="en-US" baseline="0" dirty="0" smtClean="0"/>
              <a:t>really, </a:t>
            </a:r>
            <a:r>
              <a:rPr lang="en-US" baseline="0" dirty="0" smtClean="0"/>
              <a:t>really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36</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37</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38</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clearly see the effects of dead-code elimination and constant folding. The only meaningful measurement of distance() is when the value is being consumed by JMH (using the </a:t>
            </a:r>
            <a:r>
              <a:rPr lang="en-US" dirty="0" err="1" smtClean="0"/>
              <a:t>bBlackhole</a:t>
            </a:r>
            <a:r>
              <a:rPr lang="en-US" dirty="0" smtClean="0"/>
              <a:t>) and the</a:t>
            </a:r>
            <a:r>
              <a:rPr lang="en-US" baseline="0" dirty="0" smtClean="0"/>
              <a:t> </a:t>
            </a:r>
            <a:r>
              <a:rPr lang="en-US" dirty="0" smtClean="0"/>
              <a:t>parameters are passed through field values of a @State class. </a:t>
            </a:r>
          </a:p>
          <a:p>
            <a:endParaRPr lang="en-US" dirty="0" smtClean="0"/>
          </a:p>
          <a:p>
            <a:r>
              <a:rPr lang="en-US" dirty="0" smtClean="0"/>
              <a:t>All other cases are meaningless</a:t>
            </a:r>
            <a:r>
              <a:rPr lang="en-US" baseline="0" dirty="0" smtClean="0"/>
              <a:t> – they are similar to measuring </a:t>
            </a:r>
            <a:r>
              <a:rPr lang="en-US" dirty="0" smtClean="0"/>
              <a:t>the performance </a:t>
            </a:r>
            <a:r>
              <a:rPr lang="en-US" smtClean="0"/>
              <a:t>of benchmarking a </a:t>
            </a:r>
            <a:r>
              <a:rPr lang="en-US" dirty="0" smtClean="0"/>
              <a:t>constant double or an empty void-returning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40</a:t>
            </a:fld>
            <a:endParaRPr lang="en-US"/>
          </a:p>
        </p:txBody>
      </p:sp>
    </p:spTree>
    <p:extLst>
      <p:ext uri="{BB962C8B-B14F-4D97-AF65-F5344CB8AC3E}">
        <p14:creationId xmlns:p14="http://schemas.microsoft.com/office/powerpoint/2010/main" val="54321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a:t>
            </a:r>
            <a:r>
              <a:rPr lang="en-US" baseline="0" dirty="0" smtClean="0"/>
              <a:t>Red is </a:t>
            </a:r>
            <a:r>
              <a:rPr lang="en-US" baseline="0" dirty="0" smtClean="0"/>
              <a:t>roughly more to less controllable.</a:t>
            </a:r>
          </a:p>
          <a:p>
            <a:endParaRPr lang="en-US" baseline="0" dirty="0" smtClean="0"/>
          </a:p>
          <a:p>
            <a:r>
              <a:rPr lang="en-US" baseline="0" dirty="0" smtClean="0"/>
              <a:t>These are all external to the execution of the code you write.  Use an identical (virtual machine restored from backup file, quiet machine).  R</a:t>
            </a:r>
            <a:r>
              <a:rPr lang="en-US" dirty="0" smtClean="0"/>
              <a:t>un JVM as a high-priority/real-time process.</a:t>
            </a:r>
            <a:endParaRPr lang="en-US" baseline="0" dirty="0" smtClean="0"/>
          </a:p>
          <a:p>
            <a:endParaRPr lang="en-US" baseline="0" dirty="0" smtClean="0"/>
          </a:p>
          <a:p>
            <a:r>
              <a:rPr lang="en-US" baseline="0" dirty="0" smtClean="0"/>
              <a:t>Garbage collection can be disabled (remember – MICRO benchmarks) to make things simpler.</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method is executed in interpreted mode at first. The Java interpreter counts how many times a method is invoked and requests that it should be JIT-compiled. </a:t>
            </a:r>
          </a:p>
          <a:p>
            <a:endParaRPr lang="en-US" dirty="0" smtClean="0"/>
          </a:p>
          <a:p>
            <a:r>
              <a:rPr lang="en-US" dirty="0" smtClean="0"/>
              <a:t>Loosely speaking this happens after a method has been called 10.000 times (see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gradlew</a:t>
            </a:r>
            <a:r>
              <a:rPr lang="en-US" dirty="0" smtClean="0"/>
              <a:t> simple-all –daemon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35215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melix/jmh-gradle-plugi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hg.openjdk.java.net/code-tools/jmh/file/tip/jmh-samples/src/main/java/org/openjdk/jmh/sampl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 Id="rId5" Type="http://schemas.openxmlformats.org/officeDocument/2006/relationships/hyperlink" Target="http://daniel.mitterdorfer.name/categories/series-jmh-intro/" TargetMode="External"/><Relationship Id="rId4" Type="http://schemas.openxmlformats.org/officeDocument/2006/relationships/hyperlink" Target="https://www.ibm.com/developerworks/java/library/j-jtp0222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iki.openjdk.java.net/display/HotSpot/PerformanceTacticInde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Deoptimization</a:t>
            </a:r>
            <a:endParaRPr lang="en-US" dirty="0"/>
          </a:p>
        </p:txBody>
      </p:sp>
      <p:sp>
        <p:nvSpPr>
          <p:cNvPr id="3" name="Content Placeholder 2"/>
          <p:cNvSpPr>
            <a:spLocks noGrp="1"/>
          </p:cNvSpPr>
          <p:nvPr>
            <p:ph idx="1"/>
          </p:nvPr>
        </p:nvSpPr>
        <p:spPr/>
        <p:txBody>
          <a:bodyPr/>
          <a:lstStyle/>
          <a:p>
            <a:r>
              <a:rPr lang="en-US" dirty="0" smtClean="0"/>
              <a:t>One example: </a:t>
            </a:r>
            <a:r>
              <a:rPr lang="en-US" smtClean="0"/>
              <a:t>Method Dispatch</a:t>
            </a:r>
          </a:p>
          <a:p>
            <a:r>
              <a:rPr lang="en-US" dirty="0" smtClean="0"/>
              <a:t>Monomorphic = 1</a:t>
            </a:r>
          </a:p>
          <a:p>
            <a:r>
              <a:rPr lang="en-US" dirty="0" err="1" smtClean="0"/>
              <a:t>Bimorphic</a:t>
            </a:r>
            <a:r>
              <a:rPr lang="en-US" dirty="0" smtClean="0"/>
              <a:t> = 2 </a:t>
            </a:r>
          </a:p>
          <a:p>
            <a:r>
              <a:rPr lang="en-US" dirty="0" err="1" smtClean="0"/>
              <a:t>Megamorphic</a:t>
            </a:r>
            <a:r>
              <a:rPr lang="en-US" dirty="0" smtClean="0"/>
              <a:t> = many</a:t>
            </a:r>
          </a:p>
          <a:p>
            <a:r>
              <a:rPr lang="en-US" dirty="0" smtClean="0"/>
              <a:t>Monomorphic faster than </a:t>
            </a:r>
            <a:r>
              <a:rPr lang="en-US" dirty="0" err="1"/>
              <a:t>Bimorphic</a:t>
            </a:r>
            <a:r>
              <a:rPr lang="en-US" dirty="0"/>
              <a:t> </a:t>
            </a:r>
            <a:r>
              <a:rPr lang="en-US" dirty="0" smtClean="0"/>
              <a:t>faster than </a:t>
            </a:r>
            <a:r>
              <a:rPr lang="en-US" dirty="0" err="1" smtClean="0"/>
              <a:t>Megamorphic</a:t>
            </a:r>
            <a:endParaRPr lang="en-US" dirty="0" smtClean="0"/>
          </a:p>
          <a:p>
            <a:pPr lvl="1"/>
            <a:endParaRPr lang="en-US" dirty="0"/>
          </a:p>
        </p:txBody>
      </p:sp>
    </p:spTree>
    <p:extLst>
      <p:ext uri="{BB962C8B-B14F-4D97-AF65-F5344CB8AC3E}">
        <p14:creationId xmlns:p14="http://schemas.microsoft.com/office/powerpoint/2010/main" val="37257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Dead-Code Elimination</a:t>
            </a:r>
            <a:endParaRPr lang="en-US" dirty="0"/>
          </a:p>
        </p:txBody>
      </p:sp>
      <p:sp>
        <p:nvSpPr>
          <p:cNvPr id="3" name="Content Placeholder 2"/>
          <p:cNvSpPr>
            <a:spLocks noGrp="1"/>
          </p:cNvSpPr>
          <p:nvPr>
            <p:ph idx="1"/>
          </p:nvPr>
        </p:nvSpPr>
        <p:spPr/>
        <p:txBody>
          <a:bodyPr/>
          <a:lstStyle/>
          <a:p>
            <a:r>
              <a:rPr lang="en-US" dirty="0" smtClean="0"/>
              <a:t>JIT understands control flow </a:t>
            </a:r>
          </a:p>
          <a:p>
            <a:r>
              <a:rPr lang="en-US" dirty="0"/>
              <a:t>I</a:t>
            </a:r>
            <a:r>
              <a:rPr lang="en-US" dirty="0" smtClean="0"/>
              <a:t>f result is not used, it is not needed</a:t>
            </a:r>
          </a:p>
          <a:p>
            <a:pPr lvl="1"/>
            <a:r>
              <a:rPr lang="en-US" dirty="0" smtClean="0"/>
              <a:t>So why waste cycles computing it?</a:t>
            </a:r>
            <a:endParaRPr lang="en-US" dirty="0"/>
          </a:p>
        </p:txBody>
      </p:sp>
    </p:spTree>
    <p:extLst>
      <p:ext uri="{BB962C8B-B14F-4D97-AF65-F5344CB8AC3E}">
        <p14:creationId xmlns:p14="http://schemas.microsoft.com/office/powerpoint/2010/main" val="94814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Folding</a:t>
            </a:r>
            <a:endParaRPr lang="en-US" dirty="0"/>
          </a:p>
        </p:txBody>
      </p:sp>
      <p:sp>
        <p:nvSpPr>
          <p:cNvPr id="3" name="Content Placeholder 2"/>
          <p:cNvSpPr>
            <a:spLocks noGrp="1"/>
          </p:cNvSpPr>
          <p:nvPr>
            <p:ph idx="1"/>
          </p:nvPr>
        </p:nvSpPr>
        <p:spPr/>
        <p:txBody>
          <a:bodyPr/>
          <a:lstStyle/>
          <a:p>
            <a:r>
              <a:rPr lang="en-US" dirty="0" smtClean="0"/>
              <a:t>The compiler </a:t>
            </a:r>
            <a:r>
              <a:rPr lang="en-US" dirty="0" err="1" smtClean="0"/>
              <a:t>precalculates</a:t>
            </a:r>
            <a:r>
              <a:rPr lang="en-US" dirty="0" smtClean="0"/>
              <a:t> constant expressions at compile time</a:t>
            </a:r>
          </a:p>
          <a:p>
            <a:pPr lvl="1"/>
            <a:r>
              <a:rPr lang="en-US" dirty="0" smtClean="0"/>
              <a:t>Can never change, so why spend (runtime) cycles computing it?</a:t>
            </a:r>
          </a:p>
          <a:p>
            <a:r>
              <a:rPr lang="en-US" dirty="0" smtClean="0"/>
              <a:t>Typically simple literals, but could also be variables whose values are never modified</a:t>
            </a:r>
            <a:endParaRPr lang="en-US" dirty="0"/>
          </a:p>
        </p:txBody>
      </p:sp>
    </p:spTree>
    <p:extLst>
      <p:ext uri="{BB962C8B-B14F-4D97-AF65-F5344CB8AC3E}">
        <p14:creationId xmlns:p14="http://schemas.microsoft.com/office/powerpoint/2010/main" val="239977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a:t>
            </a:r>
            <a:r>
              <a:rPr lang="en-US" dirty="0" smtClean="0"/>
              <a:t>Study the </a:t>
            </a:r>
            <a:r>
              <a:rPr lang="en-US" dirty="0" smtClean="0"/>
              <a:t>preconditions of each of the JIT’s optimization techniques and figure out how to avoid each one.  </a:t>
            </a:r>
            <a:r>
              <a:rPr lang="en-US" dirty="0" smtClean="0"/>
              <a:t>Read </a:t>
            </a:r>
            <a:r>
              <a:rPr lang="en-US" dirty="0"/>
              <a:t>the hundreds of papers on optimizing the execution of Java </a:t>
            </a:r>
            <a:r>
              <a:rPr lang="en-US" dirty="0" smtClean="0"/>
              <a:t>code.  Write a few papers of your own, get them published and peer reviewed.  Build a standardized, bare-bones test system running your own custom non-timesharing OS…</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p>
          <a:p>
            <a:r>
              <a:rPr lang="en-US" dirty="0" smtClean="0"/>
              <a:t>Concurrent benchmarks</a:t>
            </a:r>
          </a:p>
          <a:p>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fontScale="92500"/>
          </a:bodyPr>
          <a:lstStyle/>
          <a:p>
            <a:r>
              <a:rPr lang="en-US" dirty="0" smtClean="0"/>
              <a:t>Setup as a Maven project</a:t>
            </a:r>
          </a:p>
          <a:p>
            <a:pPr lvl="1"/>
            <a:r>
              <a:rPr lang="en-US" dirty="0" smtClean="0"/>
              <a:t>“</a:t>
            </a:r>
            <a:r>
              <a:rPr lang="en-US" dirty="0"/>
              <a:t>The recommended way to run a JMH benchmark is to use </a:t>
            </a:r>
            <a:r>
              <a:rPr lang="en-US" dirty="0">
                <a:hlinkClick r:id="rId3"/>
              </a:rPr>
              <a:t>Maven</a:t>
            </a:r>
            <a:r>
              <a:rPr lang="en-US" dirty="0"/>
              <a:t> to setup a standalone project that depends on the jar files of your </a:t>
            </a:r>
            <a:r>
              <a:rPr lang="en-US" dirty="0" smtClean="0"/>
              <a:t>application”</a:t>
            </a:r>
          </a:p>
          <a:p>
            <a:r>
              <a:rPr lang="en-US" dirty="0" smtClean="0"/>
              <a:t>#$*@ Maven – use </a:t>
            </a:r>
            <a:r>
              <a:rPr lang="en-US" dirty="0" err="1" smtClean="0"/>
              <a:t>Gradle</a:t>
            </a:r>
            <a:r>
              <a:rPr lang="en-US" dirty="0" smtClean="0"/>
              <a:t> instead	</a:t>
            </a:r>
          </a:p>
          <a:p>
            <a:pPr lvl="1"/>
            <a:r>
              <a:rPr lang="en-US" dirty="0">
                <a:hlinkClick r:id="rId4"/>
              </a:rPr>
              <a:t>https://</a:t>
            </a:r>
            <a:r>
              <a:rPr lang="en-US" dirty="0" smtClean="0">
                <a:hlinkClick r:id="rId4"/>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endParaRPr lang="en-US" dirty="0"/>
          </a:p>
          <a:p>
            <a:r>
              <a:rPr lang="en-US" dirty="0" smtClean="0"/>
              <a:t>Runner project already setup – just add the code you want to benchmark</a:t>
            </a:r>
          </a:p>
          <a:p>
            <a:pPr lvl="1"/>
            <a:r>
              <a:rPr lang="en-US" dirty="0" smtClean="0"/>
              <a:t>Type “</a:t>
            </a:r>
            <a:r>
              <a:rPr lang="en-US" dirty="0" err="1" smtClean="0"/>
              <a:t>gradle</a:t>
            </a:r>
            <a:r>
              <a:rPr lang="en-US" dirty="0" smtClean="0"/>
              <a:t> </a:t>
            </a:r>
            <a:r>
              <a:rPr lang="en-US" dirty="0" err="1" smtClean="0"/>
              <a:t>jmh</a:t>
            </a:r>
            <a:r>
              <a:rPr lang="en-US" dirty="0" smtClean="0"/>
              <a:t>” and then wait for results</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Keep code and benchmarks separate</a:t>
            </a:r>
          </a:p>
          <a:p>
            <a:r>
              <a:rPr lang="en-US" dirty="0" smtClean="0"/>
              <a:t>In </a:t>
            </a:r>
            <a:r>
              <a:rPr lang="en-US" dirty="0" err="1" smtClean="0"/>
              <a:t>Gradle</a:t>
            </a:r>
            <a:r>
              <a:rPr lang="en-US" dirty="0" smtClean="0"/>
              <a:t>/Maven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p:txBody>
          <a:bodyPr/>
          <a:lstStyle/>
          <a:p>
            <a:r>
              <a:rPr lang="en-US" dirty="0" smtClean="0"/>
              <a:t>Each benchmark run 20 warm-up rounds (max 1 second each)</a:t>
            </a:r>
          </a:p>
          <a:p>
            <a:r>
              <a:rPr lang="en-US" dirty="0" smtClean="0"/>
              <a:t>Then 20 measurement rounds (max 1 second each)</a:t>
            </a:r>
          </a:p>
          <a:p>
            <a:r>
              <a:rPr lang="en-US" dirty="0" smtClean="0"/>
              <a:t>Launches a new JVM 10 times for running each benchmark</a:t>
            </a:r>
          </a:p>
          <a:p>
            <a:r>
              <a:rPr lang="en-US" dirty="0" smtClean="0"/>
              <a:t>Command line flags and source annotations can customize this per benchmark</a:t>
            </a:r>
          </a:p>
          <a:p>
            <a:pPr lvl="1"/>
            <a:r>
              <a:rPr lang="en-US" dirty="0" smtClean="0"/>
              <a:t>Running through </a:t>
            </a:r>
            <a:r>
              <a:rPr lang="en-US" dirty="0" err="1" smtClean="0"/>
              <a:t>Gradle</a:t>
            </a:r>
            <a:r>
              <a:rPr lang="en-US" dirty="0" smtClean="0"/>
              <a:t> – configurable in build script</a:t>
            </a:r>
          </a:p>
          <a:p>
            <a:pPr lvl="1"/>
            <a:r>
              <a:rPr lang="en-US" dirty="0">
                <a:hlinkClick r:id="rId3"/>
              </a:rPr>
              <a:t>https://</a:t>
            </a:r>
            <a:r>
              <a:rPr lang="en-US" dirty="0" smtClean="0">
                <a:hlinkClick r:id="rId3"/>
              </a:rPr>
              <a:t>github.com/melix/jmh-gradle-plugin#configuration-options</a:t>
            </a:r>
            <a:endParaRPr lang="en-US" dirty="0" smtClean="0"/>
          </a:p>
          <a:p>
            <a:pPr lvl="1"/>
            <a:endParaRPr lang="en-US" dirty="0"/>
          </a:p>
        </p:txBody>
      </p:sp>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Hello World</a:t>
            </a:r>
            <a:endParaRPr lang="en-US" dirty="0"/>
          </a:p>
        </p:txBody>
      </p:sp>
      <p:sp>
        <p:nvSpPr>
          <p:cNvPr id="3" name="Content Placeholder 2"/>
          <p:cNvSpPr>
            <a:spLocks noGrp="1"/>
          </p:cNvSpPr>
          <p:nvPr>
            <p:ph idx="1"/>
          </p:nvPr>
        </p:nvSpPr>
        <p:spPr/>
        <p:txBody>
          <a:bodyPr/>
          <a:lstStyle/>
          <a:p>
            <a:r>
              <a:rPr lang="en-US" dirty="0" smtClean="0"/>
              <a:t>JMH-Runner project is self-contained example</a:t>
            </a:r>
          </a:p>
          <a:p>
            <a:r>
              <a:rPr lang="en-US" dirty="0" smtClean="0"/>
              <a:t>Output in build/reports/</a:t>
            </a:r>
            <a:r>
              <a:rPr lang="en-US" dirty="0" err="1" smtClean="0"/>
              <a:t>jmh</a:t>
            </a:r>
            <a:r>
              <a:rPr lang="en-US" dirty="0" smtClean="0"/>
              <a:t>/human.txt</a:t>
            </a:r>
            <a:endParaRPr lang="en-US" dirty="0"/>
          </a:p>
        </p:txBody>
      </p:sp>
    </p:spTree>
    <p:extLst>
      <p:ext uri="{BB962C8B-B14F-4D97-AF65-F5344CB8AC3E}">
        <p14:creationId xmlns:p14="http://schemas.microsoft.com/office/powerpoint/2010/main" val="1353279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performance 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JMH Output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doc\sample-human.txt</a:t>
            </a:r>
          </a:p>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JVM/JMH Configuration </a:t>
            </a:r>
            <a:endParaRPr lang="en-US" dirty="0"/>
          </a:p>
        </p:txBody>
      </p:sp>
      <p:sp>
        <p:nvSpPr>
          <p:cNvPr id="3" name="Content Placeholder 2"/>
          <p:cNvSpPr>
            <a:spLocks noGrp="1"/>
          </p:cNvSpPr>
          <p:nvPr>
            <p:ph idx="1"/>
          </p:nvPr>
        </p:nvSpPr>
        <p:spPr/>
        <p:txBody>
          <a:bodyPr/>
          <a:lstStyle/>
          <a:p>
            <a:r>
              <a:rPr lang="en-US" dirty="0" smtClean="0"/>
              <a:t>Like many annotations – most specific wins</a:t>
            </a:r>
          </a:p>
          <a:p>
            <a:pPr lvl="1"/>
            <a:r>
              <a:rPr lang="en-US" dirty="0" smtClean="0"/>
              <a:t>Defaults in </a:t>
            </a:r>
            <a:r>
              <a:rPr lang="en-US" dirty="0" err="1" smtClean="0"/>
              <a:t>build.gradle</a:t>
            </a:r>
            <a:r>
              <a:rPr lang="en-US" dirty="0" smtClean="0"/>
              <a:t> file for all </a:t>
            </a:r>
            <a:r>
              <a:rPr lang="en-US" dirty="0" err="1" smtClean="0"/>
              <a:t>jmh</a:t>
            </a:r>
            <a:r>
              <a:rPr lang="en-US" dirty="0" smtClean="0"/>
              <a:t> benchmarks</a:t>
            </a:r>
          </a:p>
          <a:p>
            <a:pPr lvl="1"/>
            <a:r>
              <a:rPr lang="en-US" dirty="0" smtClean="0"/>
              <a:t>Override at class level (benchmark class) with JMH annotations</a:t>
            </a:r>
          </a:p>
          <a:p>
            <a:pPr lvl="1"/>
            <a:r>
              <a:rPr lang="en-US" dirty="0" smtClean="0"/>
              <a:t>Override at method level (@Benchmark method) with other JMH annotations</a:t>
            </a:r>
          </a:p>
          <a:p>
            <a:r>
              <a:rPr lang="en-US" dirty="0" smtClean="0"/>
              <a:t>Both JMH and many relevant JVM options</a:t>
            </a:r>
            <a:endParaRPr lang="en-US" dirty="0"/>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Content Placeholder 2"/>
          <p:cNvSpPr>
            <a:spLocks noGrp="1"/>
          </p:cNvSpPr>
          <p:nvPr>
            <p:ph idx="1"/>
          </p:nvPr>
        </p:nvSpPr>
        <p:spPr/>
        <p:txBody>
          <a:bodyPr/>
          <a:lstStyle/>
          <a:p>
            <a:r>
              <a:rPr lang="en-US" dirty="0" smtClean="0"/>
              <a:t>Goal – measure the cost of an addition</a:t>
            </a:r>
          </a:p>
          <a:p>
            <a:r>
              <a:rPr lang="en-US" dirty="0" smtClean="0"/>
              <a:t>Baseline method – cost</a:t>
            </a:r>
            <a:r>
              <a:rPr lang="en-US" dirty="0"/>
              <a:t> </a:t>
            </a:r>
            <a:r>
              <a:rPr lang="en-US" dirty="0" smtClean="0"/>
              <a:t>of a method call doing everything EXCEPT the addition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keep x and y thread-scoped (more on this later)</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Repetition</a:t>
            </a:r>
            <a:endParaRPr lang="en-US" dirty="0"/>
          </a:p>
        </p:txBody>
      </p:sp>
      <p:sp>
        <p:nvSpPr>
          <p:cNvPr id="3" name="Content Placeholder 2"/>
          <p:cNvSpPr>
            <a:spLocks noGrp="1"/>
          </p:cNvSpPr>
          <p:nvPr>
            <p:ph idx="1"/>
          </p:nvPr>
        </p:nvSpPr>
        <p:spPr/>
        <p:txBody>
          <a:bodyPr/>
          <a:lstStyle/>
          <a:p>
            <a:r>
              <a:rPr lang="en-US" dirty="0" smtClean="0"/>
              <a:t>Fork (default = 10)</a:t>
            </a:r>
          </a:p>
          <a:p>
            <a:pPr lvl="1"/>
            <a:r>
              <a:rPr lang="en-US" dirty="0" smtClean="0"/>
              <a:t>Warmup Iterations (default = 20 @ 1 second each)</a:t>
            </a:r>
          </a:p>
          <a:p>
            <a:pPr lvl="1"/>
            <a:r>
              <a:rPr lang="en-US" dirty="0" smtClean="0"/>
              <a:t>Test iterations (default = 20 @ 1 second each)</a:t>
            </a:r>
          </a:p>
          <a:p>
            <a:r>
              <a:rPr lang="en-US" dirty="0" smtClean="0"/>
              <a:t>More repetitions = greater accuracy</a:t>
            </a:r>
          </a:p>
          <a:p>
            <a:r>
              <a:rPr lang="en-US" dirty="0" smtClean="0"/>
              <a:t>Probably want to tone it down to begin</a:t>
            </a:r>
            <a:endParaRPr lang="en-US" dirty="0"/>
          </a:p>
        </p:txBody>
      </p:sp>
    </p:spTree>
    <p:extLst>
      <p:ext uri="{BB962C8B-B14F-4D97-AF65-F5344CB8AC3E}">
        <p14:creationId xmlns:p14="http://schemas.microsoft.com/office/powerpoint/2010/main" val="352884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State classes encapsulate state (input) to benchmarks</a:t>
            </a:r>
          </a:p>
          <a:p>
            <a:pPr lvl="1"/>
            <a:r>
              <a:rPr lang="en-US" dirty="0" smtClean="0"/>
              <a:t>There </a:t>
            </a:r>
            <a:r>
              <a:rPr lang="en-US" dirty="0"/>
              <a:t>should be a no-</a:t>
            </a:r>
            <a:r>
              <a:rPr lang="en-US" dirty="0" err="1"/>
              <a:t>arg</a:t>
            </a:r>
            <a:r>
              <a:rPr lang="en-US" dirty="0"/>
              <a:t> constructor (default constructor).</a:t>
            </a:r>
          </a:p>
          <a:p>
            <a:pPr lvl="1"/>
            <a:r>
              <a:rPr lang="en-US" dirty="0"/>
              <a:t>It should be a public class.</a:t>
            </a:r>
          </a:p>
          <a:p>
            <a:pPr lvl="1"/>
            <a:r>
              <a:rPr lang="en-US" dirty="0"/>
              <a:t>Inner classes should be static</a:t>
            </a:r>
            <a:r>
              <a:rPr lang="en-US" dirty="0" smtClean="0"/>
              <a:t>.</a:t>
            </a:r>
          </a:p>
          <a:p>
            <a:r>
              <a:rPr lang="en-US" dirty="0" smtClean="0"/>
              <a:t>@Setup / @</a:t>
            </a:r>
            <a:r>
              <a:rPr lang="en-US" dirty="0" err="1" smtClean="0"/>
              <a:t>TearDown</a:t>
            </a:r>
            <a:endParaRPr lang="en-US" dirty="0" smtClean="0"/>
          </a:p>
          <a:p>
            <a:pPr lvl="1"/>
            <a:r>
              <a:rPr lang="en-US" dirty="0" smtClean="0"/>
              <a:t>Can specify before/after entire benchmark or iteration or method call</a:t>
            </a:r>
            <a:endParaRPr lang="en-US" dirty="0"/>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BenchmarkMode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145803"/>
              </p:ext>
            </p:extLst>
          </p:nvPr>
        </p:nvGraphicFramePr>
        <p:xfrm>
          <a:off x="989838" y="1825625"/>
          <a:ext cx="10363962" cy="4581683"/>
        </p:xfrm>
        <a:graphic>
          <a:graphicData uri="http://schemas.openxmlformats.org/drawingml/2006/table">
            <a:tbl>
              <a:tblPr/>
              <a:tblGrid>
                <a:gridCol w="2500891"/>
                <a:gridCol w="7863071"/>
              </a:tblGrid>
              <a:tr h="355211">
                <a:tc>
                  <a:txBody>
                    <a:bodyPr/>
                    <a:lstStyle/>
                    <a:p>
                      <a:r>
                        <a:rPr lang="en-US" sz="2000" b="1" baseline="0" dirty="0"/>
                        <a:t>Name</a:t>
                      </a:r>
                    </a:p>
                  </a:txBody>
                  <a:tcPr marL="88803" marR="88803" marT="44401" marB="44401" anchor="ctr">
                    <a:lnL>
                      <a:noFill/>
                    </a:lnL>
                    <a:lnR>
                      <a:noFill/>
                    </a:lnR>
                    <a:lnT>
                      <a:noFill/>
                    </a:lnT>
                    <a:lnB>
                      <a:noFill/>
                    </a:lnB>
                  </a:tcPr>
                </a:tc>
                <a:tc>
                  <a:txBody>
                    <a:bodyPr/>
                    <a:lstStyle/>
                    <a:p>
                      <a:r>
                        <a:rPr lang="en-US" sz="2000" b="1" baseline="0" dirty="0"/>
                        <a:t>Description</a:t>
                      </a:r>
                    </a:p>
                  </a:txBody>
                  <a:tcPr marL="88803" marR="88803" marT="44401" marB="44401" anchor="ctr">
                    <a:lnL>
                      <a:noFill/>
                    </a:lnL>
                    <a:lnR>
                      <a:noFill/>
                    </a:lnR>
                    <a:lnT>
                      <a:noFill/>
                    </a:lnT>
                    <a:lnB>
                      <a:noFill/>
                    </a:lnB>
                  </a:tcPr>
                </a:tc>
              </a:tr>
              <a:tr h="355211">
                <a:tc>
                  <a:txBody>
                    <a:bodyPr/>
                    <a:lstStyle/>
                    <a:p>
                      <a:r>
                        <a:rPr lang="en-US" sz="2000" baseline="0"/>
                        <a:t>Mode.Throughput</a:t>
                      </a:r>
                    </a:p>
                  </a:txBody>
                  <a:tcPr marL="88803" marR="88803" marT="44401" marB="44401" anchor="ctr">
                    <a:lnL>
                      <a:noFill/>
                    </a:lnL>
                    <a:lnR>
                      <a:noFill/>
                    </a:lnR>
                    <a:lnT>
                      <a:noFill/>
                    </a:lnT>
                    <a:lnB>
                      <a:noFill/>
                    </a:lnB>
                  </a:tcPr>
                </a:tc>
                <a:tc>
                  <a:txBody>
                    <a:bodyPr/>
                    <a:lstStyle/>
                    <a:p>
                      <a:r>
                        <a:rPr lang="en-US" sz="2000" baseline="0"/>
                        <a:t>Calculate number of operations in a time unit. </a:t>
                      </a:r>
                    </a:p>
                  </a:txBody>
                  <a:tcPr marL="88803" marR="88803" marT="44401" marB="44401" anchor="ctr">
                    <a:lnL>
                      <a:noFill/>
                    </a:lnL>
                    <a:lnR>
                      <a:noFill/>
                    </a:lnR>
                    <a:lnT>
                      <a:noFill/>
                    </a:lnT>
                    <a:lnB>
                      <a:noFill/>
                    </a:lnB>
                  </a:tcPr>
                </a:tc>
              </a:tr>
              <a:tr h="355211">
                <a:tc>
                  <a:txBody>
                    <a:bodyPr/>
                    <a:lstStyle/>
                    <a:p>
                      <a:r>
                        <a:rPr lang="en-US" sz="2000" baseline="0"/>
                        <a:t>Mode.AverageTime</a:t>
                      </a:r>
                    </a:p>
                  </a:txBody>
                  <a:tcPr marL="88803" marR="88803" marT="44401" marB="44401" anchor="ctr">
                    <a:lnL>
                      <a:noFill/>
                    </a:lnL>
                    <a:lnR>
                      <a:noFill/>
                    </a:lnR>
                    <a:lnT>
                      <a:noFill/>
                    </a:lnT>
                    <a:lnB>
                      <a:noFill/>
                    </a:lnB>
                  </a:tcPr>
                </a:tc>
                <a:tc>
                  <a:txBody>
                    <a:bodyPr/>
                    <a:lstStyle/>
                    <a:p>
                      <a:r>
                        <a:rPr lang="en-US" sz="2000" baseline="0"/>
                        <a:t>Calculate an average running time. </a:t>
                      </a:r>
                    </a:p>
                  </a:txBody>
                  <a:tcPr marL="88803" marR="88803" marT="44401" marB="44401" anchor="ctr">
                    <a:lnL>
                      <a:noFill/>
                    </a:lnL>
                    <a:lnR>
                      <a:noFill/>
                    </a:lnR>
                    <a:lnT>
                      <a:noFill/>
                    </a:lnT>
                    <a:lnB>
                      <a:noFill/>
                    </a:lnB>
                  </a:tcPr>
                </a:tc>
              </a:tr>
              <a:tr h="621620">
                <a:tc>
                  <a:txBody>
                    <a:bodyPr/>
                    <a:lstStyle/>
                    <a:p>
                      <a:r>
                        <a:rPr lang="en-US" sz="2000" baseline="0"/>
                        <a:t>Mode.SampleTime</a:t>
                      </a:r>
                    </a:p>
                  </a:txBody>
                  <a:tcPr marL="88803" marR="88803" marT="44401" marB="44401" anchor="ctr">
                    <a:lnL>
                      <a:noFill/>
                    </a:lnL>
                    <a:lnR>
                      <a:noFill/>
                    </a:lnR>
                    <a:lnT>
                      <a:noFill/>
                    </a:lnT>
                    <a:lnB>
                      <a:noFill/>
                    </a:lnB>
                  </a:tcPr>
                </a:tc>
                <a:tc>
                  <a:txBody>
                    <a:bodyPr/>
                    <a:lstStyle/>
                    <a:p>
                      <a:r>
                        <a:rPr lang="en-US" sz="2000" baseline="0"/>
                        <a:t>Calculate how long does it take for a method to run (including percentiles). </a:t>
                      </a:r>
                    </a:p>
                  </a:txBody>
                  <a:tcPr marL="88803" marR="88803" marT="44401" marB="44401" anchor="ctr">
                    <a:lnL>
                      <a:noFill/>
                    </a:lnL>
                    <a:lnR>
                      <a:noFill/>
                    </a:lnR>
                    <a:lnT>
                      <a:noFill/>
                    </a:lnT>
                    <a:lnB>
                      <a:noFill/>
                    </a:lnB>
                  </a:tcPr>
                </a:tc>
              </a:tr>
              <a:tr h="1420845">
                <a:tc>
                  <a:txBody>
                    <a:bodyPr/>
                    <a:lstStyle/>
                    <a:p>
                      <a:r>
                        <a:rPr lang="en-US" sz="2000" baseline="0" dirty="0" err="1"/>
                        <a:t>Mode.SingleShotTime</a:t>
                      </a:r>
                      <a:endParaRPr lang="en-US" sz="2000" baseline="0" dirty="0"/>
                    </a:p>
                  </a:txBody>
                  <a:tcPr marL="88803" marR="88803" marT="44401" marB="44401" anchor="ctr">
                    <a:lnL>
                      <a:noFill/>
                    </a:lnL>
                    <a:lnR>
                      <a:noFill/>
                    </a:lnR>
                    <a:lnT>
                      <a:noFill/>
                    </a:lnT>
                    <a:lnB>
                      <a:noFill/>
                    </a:lnB>
                  </a:tcPr>
                </a:tc>
                <a:tc>
                  <a:txBody>
                    <a:bodyPr/>
                    <a:lstStyle/>
                    <a:p>
                      <a:r>
                        <a:rPr lang="en-US" sz="2000" baseline="0"/>
                        <a:t>Just run a method once (useful for cold-testing mode). Or more than once if you have specified a batch size for your iterations (see @Measurement annotation below) – in this case JMH will calculate the batch running time (total time for all invocations in a batch). </a:t>
                      </a:r>
                    </a:p>
                  </a:txBody>
                  <a:tcPr marL="88803" marR="88803" marT="44401" marB="44401" anchor="ctr">
                    <a:lnL>
                      <a:noFill/>
                    </a:lnL>
                    <a:lnR>
                      <a:noFill/>
                    </a:lnR>
                    <a:lnT>
                      <a:noFill/>
                    </a:lnT>
                    <a:lnB>
                      <a:noFill/>
                    </a:lnB>
                  </a:tcPr>
                </a:tc>
              </a:tr>
              <a:tr h="888028">
                <a:tc>
                  <a:txBody>
                    <a:bodyPr/>
                    <a:lstStyle/>
                    <a:p>
                      <a:r>
                        <a:rPr lang="en-US" sz="2000" baseline="0"/>
                        <a:t>Any set of these modes</a:t>
                      </a:r>
                    </a:p>
                  </a:txBody>
                  <a:tcPr marL="88803" marR="88803" marT="44401" marB="44401" anchor="ctr">
                    <a:lnL>
                      <a:noFill/>
                    </a:lnL>
                    <a:lnR>
                      <a:noFill/>
                    </a:lnR>
                    <a:lnT>
                      <a:noFill/>
                    </a:lnT>
                    <a:lnB>
                      <a:noFill/>
                    </a:lnB>
                  </a:tcPr>
                </a:tc>
                <a:tc>
                  <a:txBody>
                    <a:bodyPr/>
                    <a:lstStyle/>
                    <a:p>
                      <a:r>
                        <a:rPr lang="en-US" sz="2000" baseline="0" dirty="0"/>
                        <a:t>You can specify any set of these modes – the test will be run several times (depending on number of requested modes). </a:t>
                      </a:r>
                    </a:p>
                  </a:txBody>
                  <a:tcPr marL="88803" marR="88803" marT="44401" marB="44401" anchor="ctr">
                    <a:lnL>
                      <a:noFill/>
                    </a:lnL>
                    <a:lnR>
                      <a:noFill/>
                    </a:lnR>
                    <a:lnT>
                      <a:noFill/>
                    </a:lnT>
                    <a:lnB>
                      <a:noFill/>
                    </a:lnB>
                  </a:tcPr>
                </a:tc>
              </a:tr>
              <a:tr h="355211">
                <a:tc>
                  <a:txBody>
                    <a:bodyPr/>
                    <a:lstStyle/>
                    <a:p>
                      <a:r>
                        <a:rPr lang="en-US" sz="2000" baseline="0"/>
                        <a:t>Mode.All</a:t>
                      </a:r>
                    </a:p>
                  </a:txBody>
                  <a:tcPr marL="88803" marR="88803" marT="44401" marB="44401" anchor="ctr">
                    <a:lnL>
                      <a:noFill/>
                    </a:lnL>
                    <a:lnR>
                      <a:noFill/>
                    </a:lnR>
                    <a:lnT>
                      <a:noFill/>
                    </a:lnT>
                    <a:lnB>
                      <a:noFill/>
                    </a:lnB>
                  </a:tcPr>
                </a:tc>
                <a:tc>
                  <a:txBody>
                    <a:bodyPr/>
                    <a:lstStyle/>
                    <a:p>
                      <a:r>
                        <a:rPr lang="en-US" sz="2000" baseline="0" dirty="0"/>
                        <a:t>All these modes one after another. </a:t>
                      </a: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1451244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Annotations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OutputTimeUnit</a:t>
            </a:r>
            <a:endParaRPr lang="en-US" dirty="0" smtClean="0"/>
          </a:p>
          <a:p>
            <a:pPr lvl="1"/>
            <a:r>
              <a:rPr lang="en-US" dirty="0" smtClean="0"/>
              <a:t>Takes a </a:t>
            </a:r>
            <a:r>
              <a:rPr lang="en-US" dirty="0" err="1" smtClean="0"/>
              <a:t>java.util.concurrent.TimeUnit</a:t>
            </a:r>
            <a:endParaRPr lang="en-US" dirty="0"/>
          </a:p>
        </p:txBody>
      </p:sp>
    </p:spTree>
    <p:extLst>
      <p:ext uri="{BB962C8B-B14F-4D97-AF65-F5344CB8AC3E}">
        <p14:creationId xmlns:p14="http://schemas.microsoft.com/office/powerpoint/2010/main" val="307345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5281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Dead Code Elimination</a:t>
            </a:r>
            <a:endParaRPr lang="en-US" dirty="0"/>
          </a:p>
        </p:txBody>
      </p:sp>
      <p:sp>
        <p:nvSpPr>
          <p:cNvPr id="3" name="Content Placeholder 2"/>
          <p:cNvSpPr>
            <a:spLocks noGrp="1"/>
          </p:cNvSpPr>
          <p:nvPr>
            <p:ph idx="1"/>
          </p:nvPr>
        </p:nvSpPr>
        <p:spPr/>
        <p:txBody>
          <a:bodyPr/>
          <a:lstStyle/>
          <a:p>
            <a:r>
              <a:rPr lang="en-US" dirty="0"/>
              <a:t>Dead code elimination is a well known problem among </a:t>
            </a:r>
            <a:r>
              <a:rPr lang="en-US" dirty="0" err="1"/>
              <a:t>microbenchmark</a:t>
            </a:r>
            <a:r>
              <a:rPr lang="en-US" dirty="0"/>
              <a:t> </a:t>
            </a:r>
            <a:r>
              <a:rPr lang="en-US" dirty="0" smtClean="0"/>
              <a:t>writers</a:t>
            </a:r>
          </a:p>
          <a:p>
            <a:r>
              <a:rPr lang="en-US" dirty="0" smtClean="0"/>
              <a:t>The </a:t>
            </a:r>
            <a:r>
              <a:rPr lang="en-US" dirty="0"/>
              <a:t>general solution is to use the result of calculations </a:t>
            </a:r>
            <a:r>
              <a:rPr lang="en-US" dirty="0" smtClean="0"/>
              <a:t>somehow</a:t>
            </a:r>
          </a:p>
          <a:p>
            <a:r>
              <a:rPr lang="en-US" dirty="0" smtClean="0"/>
              <a:t>Never write VOID tests, always return the result</a:t>
            </a:r>
          </a:p>
          <a:p>
            <a:pPr lvl="1"/>
            <a:r>
              <a:rPr lang="en-US" dirty="0" smtClean="0"/>
              <a:t>This will work MOST of the time</a:t>
            </a:r>
          </a:p>
          <a:p>
            <a:pPr lvl="1"/>
            <a:endParaRPr lang="en-US" dirty="0"/>
          </a:p>
        </p:txBody>
      </p:sp>
    </p:spTree>
    <p:extLst>
      <p:ext uri="{BB962C8B-B14F-4D97-AF65-F5344CB8AC3E}">
        <p14:creationId xmlns:p14="http://schemas.microsoft.com/office/powerpoint/2010/main" val="384545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smtClean="0"/>
              <a:t>Instances are </a:t>
            </a:r>
            <a:r>
              <a:rPr lang="en-US" dirty="0"/>
              <a:t>a</a:t>
            </a:r>
            <a:r>
              <a:rPr lang="en-US" dirty="0" smtClean="0"/>
              <a:t>utomatically injected into your @Benchmark method calls as arguments</a:t>
            </a:r>
            <a:endParaRPr lang="en-US" dirty="0"/>
          </a:p>
          <a:p>
            <a:r>
              <a:rPr lang="en-US" i="1" dirty="0" err="1" smtClean="0"/>
              <a:t>Blackhole</a:t>
            </a:r>
            <a:r>
              <a:rPr lang="en-US" i="1" dirty="0" smtClean="0"/>
              <a:t> </a:t>
            </a:r>
            <a:r>
              <a:rPr lang="en-US" i="1" dirty="0"/>
              <a:t>"consumes" the values, conceiving no information to JIT whether </a:t>
            </a:r>
            <a:r>
              <a:rPr lang="en-US" i="1" dirty="0" smtClean="0"/>
              <a:t>the </a:t>
            </a:r>
            <a:r>
              <a:rPr lang="en-US" i="1" dirty="0"/>
              <a:t>value is actually used afterwards. This can save from the dead-code </a:t>
            </a:r>
            <a:r>
              <a:rPr lang="en-US" i="1" dirty="0" smtClean="0"/>
              <a:t>elimination </a:t>
            </a:r>
            <a:r>
              <a:rPr lang="en-US" i="1" dirty="0"/>
              <a:t>of the computations resulting in the given values</a:t>
            </a:r>
            <a:r>
              <a:rPr lang="en-US" i="1" dirty="0" smtClean="0"/>
              <a:t>.</a:t>
            </a:r>
          </a:p>
          <a:p>
            <a:r>
              <a:rPr lang="en-US" dirty="0" smtClean="0"/>
              <a:t>But how does it work?</a:t>
            </a:r>
          </a:p>
          <a:p>
            <a:pPr lvl="1"/>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Blackhole</a:t>
            </a:r>
            <a:endParaRPr lang="en-US" dirty="0"/>
          </a:p>
        </p:txBody>
      </p:sp>
      <p:sp>
        <p:nvSpPr>
          <p:cNvPr id="3" name="Content Placeholder 2"/>
          <p:cNvSpPr>
            <a:spLocks noGrp="1"/>
          </p:cNvSpPr>
          <p:nvPr>
            <p:ph idx="1"/>
          </p:nvPr>
        </p:nvSpPr>
        <p:spPr/>
        <p:txBody>
          <a:bodyPr/>
          <a:lstStyle/>
          <a:p>
            <a:r>
              <a:rPr lang="en-US" dirty="0" smtClean="0"/>
              <a:t>Outsmart the JIT</a:t>
            </a:r>
          </a:p>
          <a:p>
            <a:r>
              <a:rPr lang="en-US" dirty="0" smtClean="0"/>
              <a:t>Make certain it can’t tell a value isn’t used afterwards…by using it</a:t>
            </a:r>
            <a:endParaRPr lang="en-US" dirty="0"/>
          </a:p>
        </p:txBody>
      </p:sp>
    </p:spTree>
    <p:extLst>
      <p:ext uri="{BB962C8B-B14F-4D97-AF65-F5344CB8AC3E}">
        <p14:creationId xmlns:p14="http://schemas.microsoft.com/office/powerpoint/2010/main" val="602434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Constant Folding</a:t>
            </a:r>
            <a:endParaRPr lang="en-US" dirty="0"/>
          </a:p>
        </p:txBody>
      </p:sp>
      <p:sp>
        <p:nvSpPr>
          <p:cNvPr id="3" name="Content Placeholder 2"/>
          <p:cNvSpPr>
            <a:spLocks noGrp="1"/>
          </p:cNvSpPr>
          <p:nvPr>
            <p:ph idx="1"/>
          </p:nvPr>
        </p:nvSpPr>
        <p:spPr/>
        <p:txBody>
          <a:bodyPr/>
          <a:lstStyle/>
          <a:p>
            <a:r>
              <a:rPr lang="en-US" dirty="0"/>
              <a:t>If result of your calculation is predictable and does not depend on state objects, it is likely to be </a:t>
            </a:r>
            <a:r>
              <a:rPr lang="en-US" dirty="0" smtClean="0"/>
              <a:t>optimized away by the JIT</a:t>
            </a:r>
          </a:p>
          <a:p>
            <a:r>
              <a:rPr lang="en-US" dirty="0" smtClean="0"/>
              <a:t>Always </a:t>
            </a:r>
            <a:r>
              <a:rPr lang="en-US" dirty="0"/>
              <a:t>read the test input from a </a:t>
            </a:r>
            <a:r>
              <a:rPr lang="en-US" dirty="0" smtClean="0"/>
              <a:t>@State object to avoid this</a:t>
            </a:r>
            <a:endParaRPr lang="en-US" dirty="0"/>
          </a:p>
        </p:txBody>
      </p:sp>
    </p:spTree>
    <p:extLst>
      <p:ext uri="{BB962C8B-B14F-4D97-AF65-F5344CB8AC3E}">
        <p14:creationId xmlns:p14="http://schemas.microsoft.com/office/powerpoint/2010/main" val="864964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Loops</a:t>
            </a:r>
            <a:endParaRPr lang="en-US" dirty="0"/>
          </a:p>
        </p:txBody>
      </p:sp>
      <p:sp>
        <p:nvSpPr>
          <p:cNvPr id="3" name="Content Placeholder 2"/>
          <p:cNvSpPr>
            <a:spLocks noGrp="1"/>
          </p:cNvSpPr>
          <p:nvPr>
            <p:ph idx="1"/>
          </p:nvPr>
        </p:nvSpPr>
        <p:spPr/>
        <p:txBody>
          <a:bodyPr/>
          <a:lstStyle/>
          <a:p>
            <a:r>
              <a:rPr lang="en-US" dirty="0"/>
              <a:t>Do not use loops 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Forks</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information</a:t>
            </a:r>
          </a:p>
          <a:p>
            <a:r>
              <a:rPr lang="en-US" dirty="0" smtClean="0"/>
              <a:t>Do not set forks to 0</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281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C0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0000"/>
                </a:solidFill>
              </a:rPr>
              <a:t>The effects of the JIT</a:t>
            </a:r>
            <a:endParaRPr lang="en-US" dirty="0">
              <a:solidFill>
                <a:srgbClr val="FF0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1131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a:t>
            </a:r>
            <a:r>
              <a:rPr lang="en-US" dirty="0">
                <a:hlinkClick r:id="rId2"/>
              </a:rPr>
              <a:t>JMH samples</a:t>
            </a:r>
            <a:r>
              <a:rPr lang="en-US" dirty="0"/>
              <a:t>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JMH is useful for all sorts of </a:t>
            </a:r>
            <a:r>
              <a:rPr lang="en-US" dirty="0" err="1"/>
              <a:t>microbenchmarking</a:t>
            </a:r>
            <a:r>
              <a:rPr lang="en-US" dirty="0"/>
              <a:t> – from nanoseconds to seconds per test. It takes care of all measurement logic, leaving you just a task of writing the test method(s</a:t>
            </a:r>
            <a:r>
              <a:rPr lang="en-US" dirty="0" smtClean="0"/>
              <a:t>).</a:t>
            </a:r>
          </a:p>
          <a:p>
            <a:r>
              <a:rPr lang="en-US" dirty="0" smtClean="0"/>
              <a:t>Cardinal rules:</a:t>
            </a:r>
          </a:p>
          <a:p>
            <a:pPr lvl="1"/>
            <a:r>
              <a:rPr lang="en-US" dirty="0" smtClean="0"/>
              <a:t>1. Read input from @State</a:t>
            </a:r>
          </a:p>
          <a:p>
            <a:pPr lvl="1"/>
            <a:r>
              <a:rPr lang="en-US" dirty="0" smtClean="0"/>
              <a:t>2. Toss output down a </a:t>
            </a:r>
            <a:r>
              <a:rPr lang="en-US" smtClean="0"/>
              <a:t>Blackhole</a:t>
            </a:r>
            <a:endParaRPr lang="en-US" dirty="0"/>
          </a:p>
        </p:txBody>
      </p:sp>
    </p:spTree>
    <p:extLst>
      <p:ext uri="{BB962C8B-B14F-4D97-AF65-F5344CB8AC3E}">
        <p14:creationId xmlns:p14="http://schemas.microsoft.com/office/powerpoint/2010/main" val="1728611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dirty="0" smtClean="0">
                <a:hlinkClick r:id="rId2"/>
              </a:rPr>
              <a:t>http</a:t>
            </a:r>
            <a:r>
              <a:rPr lang="en-US" dirty="0">
                <a:hlinkClick r:id="rId2"/>
              </a:rPr>
              <a:t>://</a:t>
            </a:r>
            <a:r>
              <a:rPr lang="en-US" dirty="0" smtClean="0">
                <a:hlinkClick r:id="rId2"/>
              </a:rPr>
              <a:t>www.oracle.com/technetwork/articles/java/architect-benchmarking-2266277.html</a:t>
            </a:r>
            <a:endParaRPr lang="en-US" dirty="0"/>
          </a:p>
          <a:p>
            <a:pPr marL="914400" lvl="2" indent="0">
              <a:buNone/>
            </a:pPr>
            <a:r>
              <a:rPr lang="en-US" dirty="0" smtClean="0"/>
              <a:t>The basis for this whole presentation</a:t>
            </a:r>
          </a:p>
          <a:p>
            <a:pPr marL="914400" lvl="1" indent="-457200">
              <a:buFont typeface="+mj-lt"/>
              <a:buAutoNum type="arabicPeriod"/>
            </a:pPr>
            <a:r>
              <a:rPr lang="en-US" dirty="0" smtClean="0">
                <a:hlinkClick r:id="rId3"/>
              </a:rPr>
              <a:t>http</a:t>
            </a:r>
            <a:r>
              <a:rPr lang="en-US" dirty="0">
                <a:hlinkClick r:id="rId3"/>
              </a:rPr>
              <a:t>://java-performance.info/jmh</a:t>
            </a:r>
            <a:r>
              <a:rPr lang="en-US" dirty="0" smtClean="0">
                <a:hlinkClick r:id="rId3"/>
              </a:rPr>
              <a:t>/</a:t>
            </a:r>
            <a:endParaRPr lang="en-US" dirty="0" smtClean="0"/>
          </a:p>
          <a:p>
            <a:pPr marL="914400" lvl="1" indent="-457200">
              <a:buFont typeface="+mj-lt"/>
              <a:buAutoNum type="arabicPeriod"/>
            </a:pPr>
            <a:r>
              <a:rPr lang="en-US" dirty="0">
                <a:hlinkClick r:id="rId4"/>
              </a:rPr>
              <a:t>https://www.ibm.com/developerworks/java/library/j-jtp02225</a:t>
            </a:r>
            <a:r>
              <a:rPr lang="en-US" dirty="0" smtClean="0">
                <a:hlinkClick r:id="rId4"/>
              </a:rPr>
              <a:t>/</a:t>
            </a:r>
            <a:endParaRPr lang="en-US" dirty="0" smtClean="0"/>
          </a:p>
          <a:p>
            <a:pPr marL="914400" lvl="1" indent="-457200">
              <a:buFont typeface="+mj-lt"/>
              <a:buAutoNum type="arabicPeriod"/>
            </a:pPr>
            <a:r>
              <a:rPr lang="en-US" dirty="0">
                <a:hlinkClick r:id="rId5"/>
              </a:rPr>
              <a:t>http://daniel.mitterdorfer.name/categories/series-jmh-intro</a:t>
            </a:r>
            <a:r>
              <a:rPr lang="en-US" dirty="0" smtClean="0">
                <a:hlinkClick r:id="rId5"/>
              </a:rPr>
              <a:t>/</a:t>
            </a: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spots</a:t>
            </a:r>
          </a:p>
          <a:p>
            <a:pPr lvl="1"/>
            <a:r>
              <a:rPr lang="en-US" dirty="0"/>
              <a:t>G</a:t>
            </a:r>
            <a:r>
              <a:rPr lang="en-US" dirty="0" smtClean="0"/>
              <a:t>athers information about the program as it runs</a:t>
            </a:r>
          </a:p>
          <a:p>
            <a:pPr lvl="1"/>
            <a:r>
              <a:rPr lang="en-US" dirty="0" smtClean="0"/>
              <a:t>Dynamically optimizes critical sections</a:t>
            </a:r>
          </a:p>
          <a:p>
            <a:pPr lvl="1"/>
            <a:r>
              <a:rPr lang="en-US" dirty="0" smtClean="0"/>
              <a:t>Throughput time increases over time</a:t>
            </a:r>
          </a:p>
          <a:p>
            <a:r>
              <a:rPr lang="en-US" dirty="0" smtClean="0"/>
              <a:t>An (outdated) list of &gt; 70 optimizations performed by the JIT</a:t>
            </a:r>
          </a:p>
          <a:p>
            <a:pPr lvl="1"/>
            <a:r>
              <a:rPr lang="en-US" dirty="0">
                <a:hlinkClick r:id="rId3"/>
              </a:rPr>
              <a:t>https://</a:t>
            </a:r>
            <a:r>
              <a:rPr lang="en-US" dirty="0" smtClean="0">
                <a:hlinkClick r:id="rId3"/>
              </a:rPr>
              <a:t>wiki.openjdk.java.net/display/HotSpot/PerformanceTacticIndex</a:t>
            </a:r>
            <a:endParaRPr lang="en-US" dirty="0" smtClean="0"/>
          </a:p>
          <a:p>
            <a:r>
              <a:rPr lang="en-US" dirty="0" smtClean="0">
                <a:solidFill>
                  <a:srgbClr val="FF0000"/>
                </a:solidFill>
              </a:rPr>
              <a:t>What 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Results</a:t>
            </a:r>
          </a:p>
          <a:p>
            <a:r>
              <a:rPr lang="en-US" dirty="0"/>
              <a:t>-XX:+</a:t>
            </a:r>
            <a:r>
              <a:rPr lang="en-US" dirty="0" err="1" smtClean="0"/>
              <a:t>PrintCompilation</a:t>
            </a:r>
            <a:endParaRPr lang="en-US" dirty="0"/>
          </a:p>
          <a:p>
            <a:pPr lvl="1"/>
            <a:r>
              <a:rPr lang="en-US" dirty="0" smtClean="0"/>
              <a:t>Verify no JIT activity</a:t>
            </a:r>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Moral </a:t>
            </a:r>
            <a:r>
              <a:rPr lang="en-US" dirty="0" smtClean="0"/>
              <a:t>of </a:t>
            </a:r>
            <a:r>
              <a:rPr lang="en-US" dirty="0" err="1"/>
              <a:t>SimpleBenchmarker</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a:t>
            </a:r>
            <a:r>
              <a:rPr lang="en-US" dirty="0" smtClean="0"/>
              <a:t>difficult</a:t>
            </a:r>
            <a:endParaRPr lang="en-US" dirty="0" smtClean="0"/>
          </a:p>
          <a:p>
            <a:r>
              <a:rPr lang="en-US" dirty="0" smtClean="0"/>
              <a:t>The cause of much of this difficulty is the </a:t>
            </a:r>
            <a:r>
              <a:rPr lang="en-US" dirty="0" smtClean="0"/>
              <a:t>JIT’s optimizations</a:t>
            </a:r>
            <a:endParaRPr lang="en-US" dirty="0"/>
          </a:p>
          <a:p>
            <a:pPr lvl="1"/>
            <a:r>
              <a:rPr lang="en-US" dirty="0" err="1" smtClean="0"/>
              <a:t>Deoptimization</a:t>
            </a:r>
            <a:endParaRPr lang="en-US" dirty="0" smtClean="0"/>
          </a:p>
          <a:p>
            <a:pPr lvl="1"/>
            <a:r>
              <a:rPr lang="en-US" dirty="0" smtClean="0"/>
              <a:t>Dead-Code Elimination</a:t>
            </a:r>
            <a:endParaRPr lang="en-US" dirty="0"/>
          </a:p>
          <a:p>
            <a:pPr lvl="1"/>
            <a:r>
              <a:rPr lang="en-US" dirty="0"/>
              <a:t>Constant Folding</a:t>
            </a:r>
          </a:p>
          <a:p>
            <a:pPr lvl="1"/>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3828</Words>
  <Application>Microsoft Office PowerPoint</Application>
  <PresentationFormat>Widescreen</PresentationFormat>
  <Paragraphs>362</Paragraphs>
  <Slides>43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 of SimpleBenchmarker</vt:lpstr>
      <vt:lpstr>Deoptimization</vt:lpstr>
      <vt:lpstr>Dead-Code Elimination</vt:lpstr>
      <vt:lpstr>Constant Folding</vt:lpstr>
      <vt:lpstr>How to Write a Perfect Microbenchmark</vt:lpstr>
      <vt:lpstr>Enter JMH</vt:lpstr>
      <vt:lpstr>JMH – How it Works</vt:lpstr>
      <vt:lpstr>JMH – Setup</vt:lpstr>
      <vt:lpstr>JMH – Setup (2)</vt:lpstr>
      <vt:lpstr>JMH – Defaults</vt:lpstr>
      <vt:lpstr>JMH – Hello World</vt:lpstr>
      <vt:lpstr>Sample JMH Output</vt:lpstr>
      <vt:lpstr>Setting JVM/JMH Configuration </vt:lpstr>
      <vt:lpstr>Demo 1</vt:lpstr>
      <vt:lpstr>Levels of Repetition</vt:lpstr>
      <vt:lpstr>Limits of resolution</vt:lpstr>
      <vt:lpstr>PowerPoint Presentation</vt:lpstr>
      <vt:lpstr>@State</vt:lpstr>
      <vt:lpstr>@State - Arguments</vt:lpstr>
      <vt:lpstr>@BenchmarkMode</vt:lpstr>
      <vt:lpstr>Other Important Annotations</vt:lpstr>
      <vt:lpstr>PowerPoint Presentation</vt:lpstr>
      <vt:lpstr>Problem - Dead Code Elimination</vt:lpstr>
      <vt:lpstr>Blackhole</vt:lpstr>
      <vt:lpstr>Blackhole</vt:lpstr>
      <vt:lpstr>@Blackhole</vt:lpstr>
      <vt:lpstr>Problem – Constant Folding</vt:lpstr>
      <vt:lpstr>Problem - Loops</vt:lpstr>
      <vt:lpstr>Problem - Forks</vt:lpstr>
      <vt:lpstr>Compiler Hints</vt:lpstr>
      <vt:lpstr>Demo 2</vt:lpstr>
      <vt:lpstr>Demo 2 - Results</vt:lpstr>
      <vt:lpstr>Further Considerations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74</cp:revision>
  <dcterms:created xsi:type="dcterms:W3CDTF">2016-01-05T17:36:25Z</dcterms:created>
  <dcterms:modified xsi:type="dcterms:W3CDTF">2016-02-04T14:11:30Z</dcterms:modified>
</cp:coreProperties>
</file>