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3" r:id="rId3"/>
    <p:sldId id="298" r:id="rId4"/>
    <p:sldId id="258" r:id="rId5"/>
    <p:sldId id="287" r:id="rId6"/>
    <p:sldId id="257" r:id="rId7"/>
    <p:sldId id="259" r:id="rId8"/>
    <p:sldId id="260" r:id="rId9"/>
    <p:sldId id="261" r:id="rId10"/>
    <p:sldId id="277" r:id="rId11"/>
    <p:sldId id="297" r:id="rId12"/>
    <p:sldId id="301" r:id="rId13"/>
    <p:sldId id="282" r:id="rId14"/>
    <p:sldId id="284" r:id="rId15"/>
    <p:sldId id="286" r:id="rId16"/>
    <p:sldId id="308" r:id="rId17"/>
    <p:sldId id="310" r:id="rId18"/>
    <p:sldId id="309" r:id="rId19"/>
    <p:sldId id="307" r:id="rId20"/>
    <p:sldId id="283" r:id="rId21"/>
    <p:sldId id="302" r:id="rId22"/>
    <p:sldId id="303" r:id="rId23"/>
    <p:sldId id="278" r:id="rId24"/>
    <p:sldId id="292" r:id="rId25"/>
    <p:sldId id="293" r:id="rId26"/>
    <p:sldId id="294" r:id="rId27"/>
    <p:sldId id="299" r:id="rId28"/>
    <p:sldId id="305" r:id="rId29"/>
    <p:sldId id="279" r:id="rId30"/>
    <p:sldId id="265" r:id="rId31"/>
    <p:sldId id="311" r:id="rId32"/>
    <p:sldId id="280" r:id="rId33"/>
    <p:sldId id="289" r:id="rId34"/>
    <p:sldId id="304" r:id="rId35"/>
    <p:sldId id="300" r:id="rId36"/>
    <p:sldId id="306" r:id="rId37"/>
    <p:sldId id="290" r:id="rId38"/>
    <p:sldId id="26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2">
          <p15:clr>
            <a:srgbClr val="A4A3A4"/>
          </p15:clr>
        </p15:guide>
        <p15:guide id="2" pos="2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42"/>
    <p:restoredTop sz="94915"/>
  </p:normalViewPr>
  <p:slideViewPr>
    <p:cSldViewPr snapToGrid="0" snapToObjects="1" showGuides="1">
      <p:cViewPr>
        <p:scale>
          <a:sx n="105" d="100"/>
          <a:sy n="105" d="100"/>
        </p:scale>
        <p:origin x="288" y="56"/>
      </p:cViewPr>
      <p:guideLst>
        <p:guide orient="horz" pos="2852"/>
        <p:guide pos="2432"/>
      </p:guideLst>
    </p:cSldViewPr>
  </p:slideViewPr>
  <p:notesTextViewPr>
    <p:cViewPr>
      <p:scale>
        <a:sx n="100" d="100"/>
        <a:sy n="100" d="100"/>
      </p:scale>
      <p:origin x="0" y="0"/>
    </p:cViewPr>
  </p:notesTextViewPr>
  <p:sorterViewPr>
    <p:cViewPr>
      <p:scale>
        <a:sx n="66" d="100"/>
        <a:sy n="66" d="100"/>
      </p:scale>
      <p:origin x="0" y="98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9130E-3F68-2848-B171-BFD34479F726}" type="datetimeFigureOut">
              <a:rPr lang="en-US" smtClean="0"/>
              <a:t>3/18/16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8B172-8678-A647-AE58-0EB0A50FC7B4}" type="slidenum">
              <a:rPr lang="en-US" smtClean="0"/>
              <a:t>‹#›</a:t>
            </a:fld>
            <a:endParaRPr lang="en-US"/>
          </a:p>
        </p:txBody>
      </p:sp>
    </p:spTree>
    <p:extLst>
      <p:ext uri="{BB962C8B-B14F-4D97-AF65-F5344CB8AC3E}">
        <p14:creationId xmlns:p14="http://schemas.microsoft.com/office/powerpoint/2010/main" val="37289970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a:t>
            </a:fld>
            <a:endParaRPr lang="en-US"/>
          </a:p>
        </p:txBody>
      </p:sp>
    </p:spTree>
    <p:extLst>
      <p:ext uri="{BB962C8B-B14F-4D97-AF65-F5344CB8AC3E}">
        <p14:creationId xmlns:p14="http://schemas.microsoft.com/office/powerpoint/2010/main" val="3767278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ABHI/CHASE</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10</a:t>
            </a:fld>
            <a:endParaRPr lang="en-US"/>
          </a:p>
        </p:txBody>
      </p:sp>
    </p:spTree>
    <p:extLst>
      <p:ext uri="{BB962C8B-B14F-4D97-AF65-F5344CB8AC3E}">
        <p14:creationId xmlns:p14="http://schemas.microsoft.com/office/powerpoint/2010/main" val="126601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CHASE</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11</a:t>
            </a:fld>
            <a:endParaRPr lang="en-US"/>
          </a:p>
        </p:txBody>
      </p:sp>
    </p:spTree>
    <p:extLst>
      <p:ext uri="{BB962C8B-B14F-4D97-AF65-F5344CB8AC3E}">
        <p14:creationId xmlns:p14="http://schemas.microsoft.com/office/powerpoint/2010/main" val="1198920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12</a:t>
            </a:fld>
            <a:endParaRPr lang="en-US"/>
          </a:p>
        </p:txBody>
      </p:sp>
    </p:spTree>
    <p:extLst>
      <p:ext uri="{BB962C8B-B14F-4D97-AF65-F5344CB8AC3E}">
        <p14:creationId xmlns:p14="http://schemas.microsoft.com/office/powerpoint/2010/main" val="463148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CHASE TO ADD HERE</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13</a:t>
            </a:fld>
            <a:endParaRPr lang="en-US"/>
          </a:p>
        </p:txBody>
      </p:sp>
    </p:spTree>
    <p:extLst>
      <p:ext uri="{BB962C8B-B14F-4D97-AF65-F5344CB8AC3E}">
        <p14:creationId xmlns:p14="http://schemas.microsoft.com/office/powerpoint/2010/main" val="2832181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14</a:t>
            </a:fld>
            <a:endParaRPr lang="en-US"/>
          </a:p>
        </p:txBody>
      </p:sp>
    </p:spTree>
    <p:extLst>
      <p:ext uri="{BB962C8B-B14F-4D97-AF65-F5344CB8AC3E}">
        <p14:creationId xmlns:p14="http://schemas.microsoft.com/office/powerpoint/2010/main" val="1681681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15</a:t>
            </a:fld>
            <a:endParaRPr lang="en-US"/>
          </a:p>
        </p:txBody>
      </p:sp>
    </p:spTree>
    <p:extLst>
      <p:ext uri="{BB962C8B-B14F-4D97-AF65-F5344CB8AC3E}">
        <p14:creationId xmlns:p14="http://schemas.microsoft.com/office/powerpoint/2010/main" val="2946758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16</a:t>
            </a:fld>
            <a:endParaRPr lang="en-US"/>
          </a:p>
        </p:txBody>
      </p:sp>
    </p:spTree>
    <p:extLst>
      <p:ext uri="{BB962C8B-B14F-4D97-AF65-F5344CB8AC3E}">
        <p14:creationId xmlns:p14="http://schemas.microsoft.com/office/powerpoint/2010/main" val="2086844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17</a:t>
            </a:fld>
            <a:endParaRPr lang="en-US"/>
          </a:p>
        </p:txBody>
      </p:sp>
    </p:spTree>
    <p:extLst>
      <p:ext uri="{BB962C8B-B14F-4D97-AF65-F5344CB8AC3E}">
        <p14:creationId xmlns:p14="http://schemas.microsoft.com/office/powerpoint/2010/main" val="9034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18</a:t>
            </a:fld>
            <a:endParaRPr lang="en-US"/>
          </a:p>
        </p:txBody>
      </p:sp>
    </p:spTree>
    <p:extLst>
      <p:ext uri="{BB962C8B-B14F-4D97-AF65-F5344CB8AC3E}">
        <p14:creationId xmlns:p14="http://schemas.microsoft.com/office/powerpoint/2010/main" val="9991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19</a:t>
            </a:fld>
            <a:endParaRPr lang="en-US"/>
          </a:p>
        </p:txBody>
      </p:sp>
    </p:spTree>
    <p:extLst>
      <p:ext uri="{BB962C8B-B14F-4D97-AF65-F5344CB8AC3E}">
        <p14:creationId xmlns:p14="http://schemas.microsoft.com/office/powerpoint/2010/main" val="111160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p>
          <a:p>
            <a:endParaRPr lang="en-US" dirty="0" smtClean="0"/>
          </a:p>
          <a:p>
            <a:r>
              <a:rPr lang="en-US" dirty="0" smtClean="0"/>
              <a:t>Welcome back to the 4</a:t>
            </a:r>
            <a:r>
              <a:rPr lang="en-US" baseline="30000" dirty="0" smtClean="0"/>
              <a:t>th</a:t>
            </a:r>
            <a:r>
              <a:rPr lang="en-US" baseline="0" dirty="0" smtClean="0"/>
              <a:t> </a:t>
            </a:r>
            <a:r>
              <a:rPr lang="en-US" dirty="0" smtClean="0"/>
              <a:t> Annual </a:t>
            </a:r>
            <a:r>
              <a:rPr lang="en-US" dirty="0" err="1" smtClean="0"/>
              <a:t>Hackathon</a:t>
            </a:r>
            <a:r>
              <a:rPr lang="en-US" dirty="0" smtClean="0"/>
              <a:t> CLT. Who was here last year? </a:t>
            </a:r>
            <a:r>
              <a:rPr lang="en-US" dirty="0" err="1" smtClean="0"/>
              <a:t>Hackababy</a:t>
            </a:r>
            <a:r>
              <a:rPr lang="en-US" dirty="0" smtClean="0"/>
              <a:t> is here,</a:t>
            </a:r>
            <a:r>
              <a:rPr lang="en-US" baseline="0" dirty="0" smtClean="0"/>
              <a:t> OMG. </a:t>
            </a:r>
            <a:endParaRPr lang="en-US" dirty="0" smtClean="0"/>
          </a:p>
          <a:p>
            <a:endParaRPr lang="en-US" dirty="0" smtClean="0"/>
          </a:p>
          <a:p>
            <a:r>
              <a:rPr lang="en-US" dirty="0" smtClean="0"/>
              <a:t>This event is made possible by our sponsors--Data Chambers, </a:t>
            </a:r>
            <a:r>
              <a:rPr lang="en-US" baseline="0" dirty="0" smtClean="0"/>
              <a:t>Harris Teeter, P&amp;G, </a:t>
            </a:r>
            <a:r>
              <a:rPr lang="en-US" baseline="0" dirty="0" err="1" smtClean="0"/>
              <a:t>MillerCoors</a:t>
            </a:r>
            <a:r>
              <a:rPr lang="en-US" baseline="0" dirty="0" smtClean="0"/>
              <a:t>, </a:t>
            </a:r>
            <a:r>
              <a:rPr lang="en-US" baseline="0" dirty="0" err="1" smtClean="0"/>
              <a:t>Tresata</a:t>
            </a:r>
            <a:r>
              <a:rPr lang="en-US" baseline="0" dirty="0" smtClean="0"/>
              <a:t>, </a:t>
            </a:r>
            <a:r>
              <a:rPr lang="en-US" baseline="0" dirty="0" err="1" smtClean="0"/>
              <a:t>Kforce</a:t>
            </a:r>
            <a:r>
              <a:rPr lang="en-US" baseline="0" dirty="0" smtClean="0"/>
              <a:t>, University City Partners, </a:t>
            </a:r>
            <a:r>
              <a:rPr lang="en-US" baseline="0" dirty="0" err="1" smtClean="0"/>
              <a:t>Enlighted</a:t>
            </a:r>
            <a:r>
              <a:rPr lang="en-US" baseline="0" dirty="0" smtClean="0"/>
              <a:t>, Oak Ridge Staffing-- we thank them for supporting Charlotte’s tech community.</a:t>
            </a:r>
          </a:p>
          <a:p>
            <a:endParaRPr lang="en-US" baseline="0" dirty="0" smtClean="0"/>
          </a:p>
          <a:p>
            <a:r>
              <a:rPr lang="en-US" baseline="0" dirty="0" smtClean="0"/>
              <a:t>Thanks to DJ </a:t>
            </a:r>
            <a:r>
              <a:rPr lang="en-US" baseline="0" dirty="0" err="1" smtClean="0"/>
              <a:t>Smitty</a:t>
            </a:r>
            <a:r>
              <a:rPr lang="en-US" baseline="0" dirty="0" smtClean="0"/>
              <a:t> for dropping beats. Thank you to UNC </a:t>
            </a:r>
            <a:r>
              <a:rPr lang="en-US" baseline="0" dirty="0" err="1" smtClean="0"/>
              <a:t>Cfor</a:t>
            </a:r>
            <a:r>
              <a:rPr lang="en-US" baseline="0" dirty="0" smtClean="0"/>
              <a:t> providing space not just for this event and a big </a:t>
            </a:r>
            <a:r>
              <a:rPr lang="en-US" baseline="0" dirty="0" err="1" smtClean="0"/>
              <a:t>shoutout</a:t>
            </a:r>
            <a:r>
              <a:rPr lang="en-US" baseline="0" dirty="0" smtClean="0"/>
              <a:t> to Jim Currie specifically who manages the PORTAL building- he is the coolest. Thank you also to those of you from the media who are here to cover the event. </a:t>
            </a:r>
          </a:p>
          <a:p>
            <a:endParaRPr lang="en-US" baseline="0" dirty="0" smtClean="0"/>
          </a:p>
          <a:p>
            <a:r>
              <a:rPr lang="en-US" baseline="0" dirty="0" smtClean="0"/>
              <a:t>Events like this are made possible by the support of the community and by people like you.</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a:t>
            </a:fld>
            <a:endParaRPr lang="en-US"/>
          </a:p>
        </p:txBody>
      </p:sp>
    </p:spTree>
    <p:extLst>
      <p:ext uri="{BB962C8B-B14F-4D97-AF65-F5344CB8AC3E}">
        <p14:creationId xmlns:p14="http://schemas.microsoft.com/office/powerpoint/2010/main" val="3732431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 </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20</a:t>
            </a:fld>
            <a:endParaRPr lang="en-US"/>
          </a:p>
        </p:txBody>
      </p:sp>
    </p:spTree>
    <p:extLst>
      <p:ext uri="{BB962C8B-B14F-4D97-AF65-F5344CB8AC3E}">
        <p14:creationId xmlns:p14="http://schemas.microsoft.com/office/powerpoint/2010/main" val="1706415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 Starting at 10:30am tomorrow morning. </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21</a:t>
            </a:fld>
            <a:endParaRPr lang="en-US"/>
          </a:p>
        </p:txBody>
      </p:sp>
    </p:spTree>
    <p:extLst>
      <p:ext uri="{BB962C8B-B14F-4D97-AF65-F5344CB8AC3E}">
        <p14:creationId xmlns:p14="http://schemas.microsoft.com/office/powerpoint/2010/main" val="283896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  Starting at 1:30PM</a:t>
            </a:r>
            <a:r>
              <a:rPr lang="en-US" baseline="0" dirty="0" smtClean="0"/>
              <a:t> tomorrow afternoon.</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22</a:t>
            </a:fld>
            <a:endParaRPr lang="en-US"/>
          </a:p>
        </p:txBody>
      </p:sp>
    </p:spTree>
    <p:extLst>
      <p:ext uri="{BB962C8B-B14F-4D97-AF65-F5344CB8AC3E}">
        <p14:creationId xmlns:p14="http://schemas.microsoft.com/office/powerpoint/2010/main" val="181161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JAININ</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23</a:t>
            </a:fld>
            <a:endParaRPr lang="en-US"/>
          </a:p>
        </p:txBody>
      </p:sp>
    </p:spTree>
    <p:extLst>
      <p:ext uri="{BB962C8B-B14F-4D97-AF65-F5344CB8AC3E}">
        <p14:creationId xmlns:p14="http://schemas.microsoft.com/office/powerpoint/2010/main" val="369764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JAININ</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24</a:t>
            </a:fld>
            <a:endParaRPr lang="en-US"/>
          </a:p>
        </p:txBody>
      </p:sp>
    </p:spTree>
    <p:extLst>
      <p:ext uri="{BB962C8B-B14F-4D97-AF65-F5344CB8AC3E}">
        <p14:creationId xmlns:p14="http://schemas.microsoft.com/office/powerpoint/2010/main" val="1969777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JAININ</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25</a:t>
            </a:fld>
            <a:endParaRPr lang="en-US"/>
          </a:p>
        </p:txBody>
      </p:sp>
    </p:spTree>
    <p:extLst>
      <p:ext uri="{BB962C8B-B14F-4D97-AF65-F5344CB8AC3E}">
        <p14:creationId xmlns:p14="http://schemas.microsoft.com/office/powerpoint/2010/main" val="445363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JAININ</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26</a:t>
            </a:fld>
            <a:endParaRPr lang="en-US"/>
          </a:p>
        </p:txBody>
      </p:sp>
    </p:spTree>
    <p:extLst>
      <p:ext uri="{BB962C8B-B14F-4D97-AF65-F5344CB8AC3E}">
        <p14:creationId xmlns:p14="http://schemas.microsoft.com/office/powerpoint/2010/main" val="125096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CAITLIN</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27</a:t>
            </a:fld>
            <a:endParaRPr lang="en-US"/>
          </a:p>
        </p:txBody>
      </p:sp>
    </p:spTree>
    <p:extLst>
      <p:ext uri="{BB962C8B-B14F-4D97-AF65-F5344CB8AC3E}">
        <p14:creationId xmlns:p14="http://schemas.microsoft.com/office/powerpoint/2010/main" val="1577774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CAITLIN</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28</a:t>
            </a:fld>
            <a:endParaRPr lang="en-US"/>
          </a:p>
        </p:txBody>
      </p:sp>
    </p:spTree>
    <p:extLst>
      <p:ext uri="{BB962C8B-B14F-4D97-AF65-F5344CB8AC3E}">
        <p14:creationId xmlns:p14="http://schemas.microsoft.com/office/powerpoint/2010/main" val="1034488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29</a:t>
            </a:fld>
            <a:endParaRPr lang="en-US"/>
          </a:p>
        </p:txBody>
      </p:sp>
    </p:spTree>
    <p:extLst>
      <p:ext uri="{BB962C8B-B14F-4D97-AF65-F5344CB8AC3E}">
        <p14:creationId xmlns:p14="http://schemas.microsoft.com/office/powerpoint/2010/main" val="164107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a:t>
            </a:fld>
            <a:endParaRPr lang="en-US"/>
          </a:p>
        </p:txBody>
      </p:sp>
    </p:spTree>
    <p:extLst>
      <p:ext uri="{BB962C8B-B14F-4D97-AF65-F5344CB8AC3E}">
        <p14:creationId xmlns:p14="http://schemas.microsoft.com/office/powerpoint/2010/main" val="1251981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30</a:t>
            </a:fld>
            <a:endParaRPr lang="en-US"/>
          </a:p>
        </p:txBody>
      </p:sp>
    </p:spTree>
    <p:extLst>
      <p:ext uri="{BB962C8B-B14F-4D97-AF65-F5344CB8AC3E}">
        <p14:creationId xmlns:p14="http://schemas.microsoft.com/office/powerpoint/2010/main" val="15043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 …OR IS</a:t>
            </a:r>
            <a:r>
              <a:rPr lang="en-US" baseline="0" dirty="0" smtClean="0"/>
              <a:t> IT</a:t>
            </a:r>
            <a:endParaRPr lang="en-US" dirty="0" smtClean="0"/>
          </a:p>
          <a:p>
            <a:r>
              <a:rPr lang="en-US" dirty="0" smtClean="0"/>
              <a:t>COURTESY OF CABOT CHEDDAR, AIRFARE, MEALS,</a:t>
            </a:r>
            <a:r>
              <a:rPr lang="en-US" baseline="0" dirty="0" smtClean="0"/>
              <a:t> ACCOMODATIONS INCLUDED FOR A TRIP TO SMUGGLER’S NOTCH.  TERMS LISTED ON THE SITE, BUT NEEDED TO REGISTER BY MARCH 10</a:t>
            </a:r>
            <a:r>
              <a:rPr lang="en-US" baseline="30000" dirty="0" smtClean="0"/>
              <a:t>TH</a:t>
            </a:r>
            <a:r>
              <a:rPr lang="en-US" baseline="0" dirty="0" smtClean="0"/>
              <a:t>, PARTICIPATE AND PROMOTE THE EVENT VIA THE HASHTAG #HACKATHONCLT. IF YOU HAVEN’T PROMOTED YET, WHICH MANY OF YOU HAVE NOT, PLEASE DO SO BEFORE TOMORROW SO WE CAN KEEP YOU IN THE RUNNING </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31</a:t>
            </a:fld>
            <a:endParaRPr lang="en-US"/>
          </a:p>
        </p:txBody>
      </p:sp>
    </p:spTree>
    <p:extLst>
      <p:ext uri="{BB962C8B-B14F-4D97-AF65-F5344CB8AC3E}">
        <p14:creationId xmlns:p14="http://schemas.microsoft.com/office/powerpoint/2010/main" val="1902976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32</a:t>
            </a:fld>
            <a:endParaRPr lang="en-US"/>
          </a:p>
        </p:txBody>
      </p:sp>
    </p:spTree>
    <p:extLst>
      <p:ext uri="{BB962C8B-B14F-4D97-AF65-F5344CB8AC3E}">
        <p14:creationId xmlns:p14="http://schemas.microsoft.com/office/powerpoint/2010/main" val="364263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33</a:t>
            </a:fld>
            <a:endParaRPr lang="en-US"/>
          </a:p>
        </p:txBody>
      </p:sp>
    </p:spTree>
    <p:extLst>
      <p:ext uri="{BB962C8B-B14F-4D97-AF65-F5344CB8AC3E}">
        <p14:creationId xmlns:p14="http://schemas.microsoft.com/office/powerpoint/2010/main" val="1852183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34</a:t>
            </a:fld>
            <a:endParaRPr lang="en-US"/>
          </a:p>
        </p:txBody>
      </p:sp>
    </p:spTree>
    <p:extLst>
      <p:ext uri="{BB962C8B-B14F-4D97-AF65-F5344CB8AC3E}">
        <p14:creationId xmlns:p14="http://schemas.microsoft.com/office/powerpoint/2010/main" val="1870738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p>
          <a:p>
            <a:endParaRPr lang="en-US" dirty="0" smtClean="0"/>
          </a:p>
          <a:p>
            <a:r>
              <a:rPr lang="en-US" dirty="0" smtClean="0"/>
              <a:t>ALL</a:t>
            </a:r>
            <a:r>
              <a:rPr lang="en-US" baseline="0" dirty="0" smtClean="0"/>
              <a:t> LOCATED ON MAIN LEVEL…FOR THOSE FACE TO FACE QUESTIONS</a:t>
            </a:r>
          </a:p>
          <a:p>
            <a:endParaRPr lang="en-US" baseline="0" dirty="0" smtClean="0"/>
          </a:p>
          <a:p>
            <a:r>
              <a:rPr lang="en-US" baseline="0" dirty="0" smtClean="0"/>
              <a:t>Also blue bands = data, green bands = tech, white = </a:t>
            </a:r>
            <a:r>
              <a:rPr lang="en-US" baseline="0" dirty="0" err="1" smtClean="0"/>
              <a:t>orion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35</a:t>
            </a:fld>
            <a:endParaRPr lang="en-US"/>
          </a:p>
        </p:txBody>
      </p:sp>
    </p:spTree>
    <p:extLst>
      <p:ext uri="{BB962C8B-B14F-4D97-AF65-F5344CB8AC3E}">
        <p14:creationId xmlns:p14="http://schemas.microsoft.com/office/powerpoint/2010/main" val="199793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37</a:t>
            </a:fld>
            <a:endParaRPr lang="en-US"/>
          </a:p>
        </p:txBody>
      </p:sp>
    </p:spTree>
    <p:extLst>
      <p:ext uri="{BB962C8B-B14F-4D97-AF65-F5344CB8AC3E}">
        <p14:creationId xmlns:p14="http://schemas.microsoft.com/office/powerpoint/2010/main" val="1404514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38</a:t>
            </a:fld>
            <a:endParaRPr lang="en-US"/>
          </a:p>
        </p:txBody>
      </p:sp>
    </p:spTree>
    <p:extLst>
      <p:ext uri="{BB962C8B-B14F-4D97-AF65-F5344CB8AC3E}">
        <p14:creationId xmlns:p14="http://schemas.microsoft.com/office/powerpoint/2010/main" val="54250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p>
          <a:p>
            <a:endParaRPr lang="en-US" dirty="0" smtClean="0"/>
          </a:p>
          <a:p>
            <a:r>
              <a:rPr lang="en-US" dirty="0" smtClean="0"/>
              <a:t>If you’re on Twitter you can follow this event’s conversation at #</a:t>
            </a:r>
            <a:r>
              <a:rPr lang="en-US" dirty="0" err="1" smtClean="0"/>
              <a:t>hackathonCLT</a:t>
            </a:r>
            <a:r>
              <a:rPr lang="en-US" dirty="0" smtClean="0"/>
              <a:t> and @</a:t>
            </a:r>
            <a:r>
              <a:rPr lang="en-US" dirty="0" err="1" smtClean="0"/>
              <a:t>charlottehacks</a:t>
            </a:r>
            <a:r>
              <a:rPr lang="en-US" dirty="0" smtClean="0"/>
              <a:t>. </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4</a:t>
            </a:fld>
            <a:endParaRPr lang="en-US"/>
          </a:p>
        </p:txBody>
      </p:sp>
    </p:spTree>
    <p:extLst>
      <p:ext uri="{BB962C8B-B14F-4D97-AF65-F5344CB8AC3E}">
        <p14:creationId xmlns:p14="http://schemas.microsoft.com/office/powerpoint/2010/main" val="93461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br>
              <a:rPr lang="en-US" dirty="0" smtClean="0"/>
            </a:br>
            <a:r>
              <a:rPr lang="en-US" dirty="0" smtClean="0"/>
              <a:t/>
            </a:r>
            <a:br>
              <a:rPr lang="en-US" dirty="0" smtClean="0"/>
            </a:br>
            <a:r>
              <a:rPr lang="en-US" dirty="0" smtClean="0"/>
              <a:t>Here’s how the next 20 or so hours will go…</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5</a:t>
            </a:fld>
            <a:endParaRPr lang="en-US"/>
          </a:p>
        </p:txBody>
      </p:sp>
    </p:spTree>
    <p:extLst>
      <p:ext uri="{BB962C8B-B14F-4D97-AF65-F5344CB8AC3E}">
        <p14:creationId xmlns:p14="http://schemas.microsoft.com/office/powerpoint/2010/main" val="38255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br>
              <a:rPr lang="en-US" dirty="0" smtClean="0"/>
            </a:br>
            <a:r>
              <a:rPr lang="en-US" dirty="0" smtClean="0"/>
              <a:t/>
            </a:r>
            <a:br>
              <a:rPr lang="en-US" dirty="0" smtClean="0"/>
            </a:br>
            <a:endParaRPr lang="en-US" dirty="0" smtClean="0"/>
          </a:p>
          <a:p>
            <a:r>
              <a:rPr lang="en-US" dirty="0" smtClean="0"/>
              <a:t>A </a:t>
            </a:r>
            <a:r>
              <a:rPr lang="en-US" dirty="0" err="1" smtClean="0"/>
              <a:t>hackathon</a:t>
            </a:r>
            <a:r>
              <a:rPr lang="en-US" dirty="0" smtClean="0"/>
              <a:t> is, simply put, a hacking marathon. How many of you are here for</a:t>
            </a:r>
            <a:r>
              <a:rPr lang="en-US" baseline="0" dirty="0" smtClean="0"/>
              <a:t> your first </a:t>
            </a:r>
            <a:r>
              <a:rPr lang="en-US" baseline="0" dirty="0" err="1" smtClean="0"/>
              <a:t>hackathon</a:t>
            </a:r>
            <a:r>
              <a:rPr lang="en-US" baseline="0" dirty="0" smtClean="0"/>
              <a:t> ever? </a:t>
            </a:r>
          </a:p>
          <a:p>
            <a:endParaRPr lang="en-US" baseline="0" dirty="0" smtClean="0"/>
          </a:p>
          <a:p>
            <a:r>
              <a:rPr lang="en-US" dirty="0" smtClean="0"/>
              <a:t>This is an opportunity to network, showcase your skills, challenge your skills, play in a creative outlet outside work, and most importantly connect with the tech community at large.</a:t>
            </a:r>
          </a:p>
          <a:p>
            <a:endParaRPr lang="en-US" dirty="0" smtClean="0"/>
          </a:p>
          <a:p>
            <a:r>
              <a:rPr lang="en-US" dirty="0" smtClean="0"/>
              <a:t>We’re in Charlotte first and foremost</a:t>
            </a:r>
            <a:r>
              <a:rPr lang="en-US" baseline="0" dirty="0" smtClean="0"/>
              <a:t> because we live and work here (obviously) but also because we believe Charlotte is still making a name for itself as a tech capital and a lot of the talent here go unrecognized.</a:t>
            </a:r>
          </a:p>
          <a:p>
            <a:endParaRPr lang="en-US" baseline="0" dirty="0" smtClean="0"/>
          </a:p>
          <a:p>
            <a:r>
              <a:rPr lang="en-US" baseline="0" dirty="0" smtClean="0"/>
              <a:t>Our motivation in creating this event (along with all of our sponsors) is simply to help foster community and draw attention to the talent we have right here in Charlotte. And throw an awesome party.</a:t>
            </a:r>
          </a:p>
          <a:p>
            <a:endParaRPr lang="en-US" baseline="0" dirty="0" smtClean="0"/>
          </a:p>
          <a:p>
            <a:r>
              <a:rPr lang="en-US" dirty="0" smtClean="0"/>
              <a:t>4</a:t>
            </a:r>
            <a:r>
              <a:rPr lang="en-US" baseline="30000" dirty="0" smtClean="0"/>
              <a:t>th</a:t>
            </a:r>
            <a:r>
              <a:rPr lang="en-US" dirty="0" smtClean="0"/>
              <a:t> year running</a:t>
            </a:r>
          </a:p>
          <a:p>
            <a:endParaRPr lang="en-US" dirty="0" smtClean="0"/>
          </a:p>
          <a:p>
            <a:r>
              <a:rPr lang="en-US" dirty="0" smtClean="0"/>
              <a:t>Co-founded by </a:t>
            </a:r>
            <a:r>
              <a:rPr lang="en-US" dirty="0" err="1" smtClean="0"/>
              <a:t>Tresata</a:t>
            </a:r>
            <a:r>
              <a:rPr lang="en-US" dirty="0" smtClean="0"/>
              <a:t> and Harris Teeter</a:t>
            </a:r>
          </a:p>
          <a:p>
            <a:endParaRPr lang="en-US" dirty="0" smtClean="0"/>
          </a:p>
          <a:p>
            <a:r>
              <a:rPr lang="en-US" dirty="0" smtClean="0"/>
              <a:t>Charlotte’s biggest developer party </a:t>
            </a:r>
          </a:p>
          <a:p>
            <a:endParaRPr lang="en-US" dirty="0" smtClean="0"/>
          </a:p>
          <a:p>
            <a:r>
              <a:rPr lang="en-US" dirty="0" smtClean="0"/>
              <a:t>Celebrates tech talent and </a:t>
            </a:r>
            <a:r>
              <a:rPr lang="en-US" sz="1600" b="1" dirty="0" smtClean="0">
                <a:latin typeface="Avenir Black" charset="0"/>
                <a:ea typeface="Avenir Black" charset="0"/>
                <a:cs typeface="Avenir Black" charset="0"/>
              </a:rPr>
              <a:t>community</a:t>
            </a:r>
            <a:r>
              <a:rPr lang="en-US" dirty="0" smtClean="0"/>
              <a:t> in our city </a:t>
            </a:r>
          </a:p>
          <a:p>
            <a:endParaRPr lang="en-US" dirty="0" smtClean="0"/>
          </a:p>
          <a:p>
            <a:r>
              <a:rPr lang="en-US" dirty="0" smtClean="0"/>
              <a:t>REAL (anonymized) data…REAL problems…REAL(</a:t>
            </a:r>
            <a:r>
              <a:rPr lang="en-US" dirty="0" err="1" smtClean="0"/>
              <a:t>ly</a:t>
            </a:r>
            <a:r>
              <a:rPr lang="en-US" dirty="0" smtClean="0"/>
              <a:t> big) prizes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6</a:t>
            </a:fld>
            <a:endParaRPr lang="en-US"/>
          </a:p>
        </p:txBody>
      </p:sp>
    </p:spTree>
    <p:extLst>
      <p:ext uri="{BB962C8B-B14F-4D97-AF65-F5344CB8AC3E}">
        <p14:creationId xmlns:p14="http://schemas.microsoft.com/office/powerpoint/2010/main" val="637741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p>
          <a:p>
            <a:endParaRPr lang="en-US" dirty="0" smtClean="0"/>
          </a:p>
          <a:p>
            <a:r>
              <a:rPr lang="en-US" dirty="0" smtClean="0"/>
              <a:t>Again, we can’t thank our community of supporters enough for making this happen. </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7</a:t>
            </a:fld>
            <a:endParaRPr lang="en-US"/>
          </a:p>
        </p:txBody>
      </p:sp>
    </p:spTree>
    <p:extLst>
      <p:ext uri="{BB962C8B-B14F-4D97-AF65-F5344CB8AC3E}">
        <p14:creationId xmlns:p14="http://schemas.microsoft.com/office/powerpoint/2010/main" val="154761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8</a:t>
            </a:fld>
            <a:endParaRPr lang="en-US"/>
          </a:p>
        </p:txBody>
      </p:sp>
    </p:spTree>
    <p:extLst>
      <p:ext uri="{BB962C8B-B14F-4D97-AF65-F5344CB8AC3E}">
        <p14:creationId xmlns:p14="http://schemas.microsoft.com/office/powerpoint/2010/main" val="3589596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BRITTANY</a:t>
            </a:r>
            <a:endParaRPr lang="en-US" dirty="0"/>
          </a:p>
        </p:txBody>
      </p:sp>
      <p:sp>
        <p:nvSpPr>
          <p:cNvPr id="4" name="Slide Number Placeholder 3"/>
          <p:cNvSpPr>
            <a:spLocks noGrp="1"/>
          </p:cNvSpPr>
          <p:nvPr>
            <p:ph type="sldNum" sz="quarter" idx="10"/>
          </p:nvPr>
        </p:nvSpPr>
        <p:spPr/>
        <p:txBody>
          <a:bodyPr/>
          <a:lstStyle/>
          <a:p>
            <a:fld id="{2D78B172-8678-A647-AE58-0EB0A50FC7B4}" type="slidenum">
              <a:rPr lang="en-US" smtClean="0"/>
              <a:t>9</a:t>
            </a:fld>
            <a:endParaRPr lang="en-US"/>
          </a:p>
        </p:txBody>
      </p:sp>
    </p:spTree>
    <p:extLst>
      <p:ext uri="{BB962C8B-B14F-4D97-AF65-F5344CB8AC3E}">
        <p14:creationId xmlns:p14="http://schemas.microsoft.com/office/powerpoint/2010/main" val="140039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5DDC34-69F3-AD44-B742-5B8A01F9592D}"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374657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DDC34-69F3-AD44-B742-5B8A01F9592D}"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67552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DDC34-69F3-AD44-B742-5B8A01F9592D}"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264788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DDC34-69F3-AD44-B742-5B8A01F9592D}"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259917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5DDC34-69F3-AD44-B742-5B8A01F9592D}"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242325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5DDC34-69F3-AD44-B742-5B8A01F9592D}"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423943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5DDC34-69F3-AD44-B742-5B8A01F9592D}" type="datetimeFigureOut">
              <a:rPr lang="en-US" smtClean="0"/>
              <a:t>3/18/16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148389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5DDC34-69F3-AD44-B742-5B8A01F9592D}" type="datetimeFigureOut">
              <a:rPr lang="en-US" smtClean="0"/>
              <a:t>3/18/16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66063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DDC34-69F3-AD44-B742-5B8A01F9592D}" type="datetimeFigureOut">
              <a:rPr lang="en-US" smtClean="0"/>
              <a:t>3/18/16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234601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DDC34-69F3-AD44-B742-5B8A01F9592D}"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122035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DDC34-69F3-AD44-B742-5B8A01F9592D}"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09EFD-E3BC-214B-8D00-5C5A71E85F77}" type="slidenum">
              <a:rPr lang="en-US" smtClean="0"/>
              <a:t>‹#›</a:t>
            </a:fld>
            <a:endParaRPr lang="en-US"/>
          </a:p>
        </p:txBody>
      </p:sp>
    </p:spTree>
    <p:extLst>
      <p:ext uri="{BB962C8B-B14F-4D97-AF65-F5344CB8AC3E}">
        <p14:creationId xmlns:p14="http://schemas.microsoft.com/office/powerpoint/2010/main" val="28487929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DDC34-69F3-AD44-B742-5B8A01F9592D}" type="datetimeFigureOut">
              <a:rPr lang="en-US" smtClean="0"/>
              <a:t>3/18/16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09EFD-E3BC-214B-8D00-5C5A71E85F77}" type="slidenum">
              <a:rPr lang="en-US" smtClean="0"/>
              <a:t>‹#›</a:t>
            </a:fld>
            <a:endParaRPr lang="en-US"/>
          </a:p>
        </p:txBody>
      </p:sp>
    </p:spTree>
    <p:extLst>
      <p:ext uri="{BB962C8B-B14F-4D97-AF65-F5344CB8AC3E}">
        <p14:creationId xmlns:p14="http://schemas.microsoft.com/office/powerpoint/2010/main" val="298174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776" y="0"/>
            <a:ext cx="6858000" cy="6858000"/>
          </a:xfrm>
          <a:prstGeom prst="rect">
            <a:avLst/>
          </a:prstGeom>
        </p:spPr>
      </p:pic>
    </p:spTree>
    <p:extLst>
      <p:ext uri="{BB962C8B-B14F-4D97-AF65-F5344CB8AC3E}">
        <p14:creationId xmlns:p14="http://schemas.microsoft.com/office/powerpoint/2010/main" val="270646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800" dirty="0" smtClean="0">
                <a:solidFill>
                  <a:srgbClr val="FFFFFF"/>
                </a:solidFill>
                <a:latin typeface="Avenir Book"/>
                <a:cs typeface="Avenir Book"/>
              </a:rPr>
              <a:t>THE PROBLEM</a:t>
            </a:r>
            <a:endParaRPr lang="en-US" sz="8800" dirty="0">
              <a:solidFill>
                <a:srgbClr val="FFFFFF"/>
              </a:solidFill>
              <a:latin typeface="Avenir Book"/>
              <a:cs typeface="Avenir Book"/>
            </a:endParaRPr>
          </a:p>
        </p:txBody>
      </p:sp>
    </p:spTree>
    <p:extLst>
      <p:ext uri="{BB962C8B-B14F-4D97-AF65-F5344CB8AC3E}">
        <p14:creationId xmlns:p14="http://schemas.microsoft.com/office/powerpoint/2010/main" val="4026372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r>
              <a:rPr lang="en-US" dirty="0">
                <a:solidFill>
                  <a:schemeClr val="bg1"/>
                </a:solidFill>
                <a:latin typeface="Avenir Book"/>
                <a:cs typeface="Avenir Book"/>
              </a:rPr>
              <a:t>b</a:t>
            </a:r>
            <a:r>
              <a:rPr lang="en-US" dirty="0" smtClean="0">
                <a:solidFill>
                  <a:schemeClr val="bg1"/>
                </a:solidFill>
                <a:latin typeface="Avenir Book"/>
                <a:cs typeface="Avenir Book"/>
              </a:rPr>
              <a:t>usiness problem</a:t>
            </a:r>
            <a:endParaRPr lang="en-US" dirty="0">
              <a:solidFill>
                <a:schemeClr val="bg1"/>
              </a:solidFill>
              <a:latin typeface="Avenir Book"/>
              <a:cs typeface="Avenir Book"/>
            </a:endParaRPr>
          </a:p>
        </p:txBody>
      </p:sp>
      <p:sp>
        <p:nvSpPr>
          <p:cNvPr id="2" name="Rectangle 1"/>
          <p:cNvSpPr/>
          <p:nvPr/>
        </p:nvSpPr>
        <p:spPr>
          <a:xfrm>
            <a:off x="746579" y="2607822"/>
            <a:ext cx="7650841" cy="2308324"/>
          </a:xfrm>
          <a:prstGeom prst="rect">
            <a:avLst/>
          </a:prstGeom>
        </p:spPr>
        <p:txBody>
          <a:bodyPr wrap="square">
            <a:spAutoFit/>
          </a:bodyPr>
          <a:lstStyle/>
          <a:p>
            <a:pPr algn="ctr"/>
            <a:r>
              <a:rPr lang="en-US" sz="2400" dirty="0" smtClean="0">
                <a:solidFill>
                  <a:schemeClr val="bg1"/>
                </a:solidFill>
                <a:latin typeface="Avenir Book" charset="0"/>
                <a:ea typeface="Avenir Book" charset="0"/>
                <a:cs typeface="Avenir Book" charset="0"/>
              </a:rPr>
              <a:t>HOW CAN THE SECOND HARVEST FOOD BANK OF METROLINA GROW –RAISE </a:t>
            </a:r>
            <a:r>
              <a:rPr lang="en-US" sz="2400" dirty="0">
                <a:solidFill>
                  <a:schemeClr val="bg1"/>
                </a:solidFill>
                <a:latin typeface="Avenir Book" charset="0"/>
                <a:ea typeface="Avenir Book" charset="0"/>
                <a:cs typeface="Avenir Book" charset="0"/>
              </a:rPr>
              <a:t>MORE DONATIONS, </a:t>
            </a:r>
            <a:r>
              <a:rPr lang="en-US" sz="2400" dirty="0" smtClean="0">
                <a:solidFill>
                  <a:schemeClr val="bg1"/>
                </a:solidFill>
                <a:latin typeface="Avenir Book" charset="0"/>
                <a:ea typeface="Avenir Book" charset="0"/>
                <a:cs typeface="Avenir Book" charset="0"/>
              </a:rPr>
              <a:t>BECOME </a:t>
            </a:r>
            <a:r>
              <a:rPr lang="en-US" sz="2400" dirty="0">
                <a:solidFill>
                  <a:schemeClr val="bg1"/>
                </a:solidFill>
                <a:latin typeface="Avenir Book" charset="0"/>
                <a:ea typeface="Avenir Book" charset="0"/>
                <a:cs typeface="Avenir Book" charset="0"/>
              </a:rPr>
              <a:t>EFFICIENT IN </a:t>
            </a:r>
            <a:r>
              <a:rPr lang="en-US" sz="2400" dirty="0" smtClean="0">
                <a:solidFill>
                  <a:schemeClr val="bg1"/>
                </a:solidFill>
                <a:latin typeface="Avenir Book" charset="0"/>
                <a:ea typeface="Avenir Book" charset="0"/>
                <a:cs typeface="Avenir Book" charset="0"/>
              </a:rPr>
              <a:t>DISTRIBUTION AND DO SOMETHING NO OTHER NON-PROFIT MAY HAVE DONE….</a:t>
            </a:r>
          </a:p>
          <a:p>
            <a:pPr algn="ctr"/>
            <a:r>
              <a:rPr lang="en-US" sz="2400" dirty="0" smtClean="0">
                <a:solidFill>
                  <a:schemeClr val="bg1"/>
                </a:solidFill>
                <a:latin typeface="Avenir Book" charset="0"/>
                <a:ea typeface="Avenir Book" charset="0"/>
                <a:cs typeface="Avenir Book" charset="0"/>
              </a:rPr>
              <a:t>…THEN EVERYBODY </a:t>
            </a:r>
            <a:r>
              <a:rPr lang="en-US" sz="2400" dirty="0">
                <a:solidFill>
                  <a:schemeClr val="bg1"/>
                </a:solidFill>
                <a:latin typeface="Avenir Book" charset="0"/>
                <a:ea typeface="Avenir Book" charset="0"/>
                <a:cs typeface="Avenir Book" charset="0"/>
              </a:rPr>
              <a:t>WINS (LITERALLY)</a:t>
            </a:r>
          </a:p>
        </p:txBody>
      </p:sp>
    </p:spTree>
    <p:extLst>
      <p:ext uri="{BB962C8B-B14F-4D97-AF65-F5344CB8AC3E}">
        <p14:creationId xmlns:p14="http://schemas.microsoft.com/office/powerpoint/2010/main" val="4089800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r>
              <a:rPr lang="en-US" dirty="0">
                <a:solidFill>
                  <a:schemeClr val="bg1"/>
                </a:solidFill>
                <a:latin typeface="Avenir Book"/>
                <a:cs typeface="Avenir Book"/>
              </a:rPr>
              <a:t>k</a:t>
            </a:r>
            <a:r>
              <a:rPr lang="en-US" dirty="0" smtClean="0">
                <a:solidFill>
                  <a:schemeClr val="bg1"/>
                </a:solidFill>
                <a:latin typeface="Avenir Book"/>
                <a:cs typeface="Avenir Book"/>
              </a:rPr>
              <a:t>ey statistics</a:t>
            </a:r>
            <a:endParaRPr lang="en-US" dirty="0">
              <a:solidFill>
                <a:schemeClr val="bg1"/>
              </a:solidFill>
              <a:latin typeface="Avenir Book"/>
              <a:cs typeface="Avenir Book"/>
            </a:endParaRPr>
          </a:p>
        </p:txBody>
      </p:sp>
      <p:sp>
        <p:nvSpPr>
          <p:cNvPr id="3" name="TextBox 2"/>
          <p:cNvSpPr txBox="1"/>
          <p:nvPr/>
        </p:nvSpPr>
        <p:spPr>
          <a:xfrm>
            <a:off x="166256" y="2622745"/>
            <a:ext cx="8797636" cy="369332"/>
          </a:xfrm>
          <a:prstGeom prst="rect">
            <a:avLst/>
          </a:prstGeom>
          <a:noFill/>
        </p:spPr>
        <p:txBody>
          <a:bodyPr wrap="square" rtlCol="0">
            <a:spAutoFit/>
          </a:bodyPr>
          <a:lstStyle/>
          <a:p>
            <a:pPr marL="457200" indent="-457200">
              <a:buFont typeface="Arial" charset="0"/>
              <a:buChar char="•"/>
            </a:pPr>
            <a:r>
              <a:rPr lang="en-US" b="1" dirty="0" smtClean="0">
                <a:solidFill>
                  <a:schemeClr val="bg1"/>
                </a:solidFill>
                <a:latin typeface="Avenir Book" charset="0"/>
                <a:ea typeface="Avenir Book" charset="0"/>
                <a:cs typeface="Avenir Book" charset="0"/>
              </a:rPr>
              <a:t>46MM lbs. of food </a:t>
            </a:r>
            <a:r>
              <a:rPr lang="en-US" b="1" dirty="0">
                <a:solidFill>
                  <a:schemeClr val="bg1"/>
                </a:solidFill>
                <a:latin typeface="Avenir Book" charset="0"/>
                <a:ea typeface="Avenir Book" charset="0"/>
                <a:cs typeface="Avenir Book" charset="0"/>
                <a:sym typeface="Wingdings"/>
              </a:rPr>
              <a:t>-</a:t>
            </a:r>
            <a:r>
              <a:rPr lang="en-US" b="1" dirty="0" smtClean="0">
                <a:solidFill>
                  <a:schemeClr val="bg1"/>
                </a:solidFill>
                <a:latin typeface="Avenir Book" charset="0"/>
                <a:ea typeface="Avenir Book" charset="0"/>
                <a:cs typeface="Avenir Book" charset="0"/>
                <a:sym typeface="Wingdings"/>
              </a:rPr>
              <a:t> 75MM lbs. of food</a:t>
            </a:r>
            <a:endParaRPr lang="en-US" b="1" dirty="0">
              <a:solidFill>
                <a:schemeClr val="bg1"/>
              </a:solidFill>
              <a:latin typeface="Avenir Book" charset="0"/>
              <a:ea typeface="Avenir Book" charset="0"/>
              <a:cs typeface="Avenir Book" charset="0"/>
            </a:endParaRPr>
          </a:p>
        </p:txBody>
      </p:sp>
      <p:sp>
        <p:nvSpPr>
          <p:cNvPr id="5" name="TextBox 4"/>
          <p:cNvSpPr txBox="1"/>
          <p:nvPr/>
        </p:nvSpPr>
        <p:spPr>
          <a:xfrm>
            <a:off x="166256" y="2005671"/>
            <a:ext cx="8520544" cy="369332"/>
          </a:xfrm>
          <a:prstGeom prst="rect">
            <a:avLst/>
          </a:prstGeom>
          <a:noFill/>
        </p:spPr>
        <p:txBody>
          <a:bodyPr wrap="square" rtlCol="0">
            <a:spAutoFit/>
          </a:bodyPr>
          <a:lstStyle/>
          <a:p>
            <a:pPr marL="457200" indent="-457200">
              <a:buFont typeface="Arial" charset="0"/>
              <a:buChar char="•"/>
            </a:pPr>
            <a:r>
              <a:rPr lang="en-US" b="1" dirty="0" smtClean="0">
                <a:solidFill>
                  <a:schemeClr val="bg1"/>
                </a:solidFill>
                <a:latin typeface="Avenir Book" charset="0"/>
                <a:ea typeface="Avenir Book" charset="0"/>
                <a:cs typeface="Avenir Book" charset="0"/>
              </a:rPr>
              <a:t>SPACE - 23,000 sq. ft. </a:t>
            </a:r>
            <a:r>
              <a:rPr lang="en-US" b="1" dirty="0" smtClean="0">
                <a:solidFill>
                  <a:schemeClr val="bg1"/>
                </a:solidFill>
                <a:latin typeface="Avenir Book" charset="0"/>
                <a:ea typeface="Avenir Book" charset="0"/>
                <a:cs typeface="Avenir Book" charset="0"/>
                <a:sym typeface="Wingdings"/>
              </a:rPr>
              <a:t>-  61,000 sq. ft. of space</a:t>
            </a:r>
            <a:endParaRPr lang="en-US" b="1" dirty="0">
              <a:solidFill>
                <a:schemeClr val="bg1"/>
              </a:solidFill>
              <a:latin typeface="Avenir Book" charset="0"/>
              <a:ea typeface="Avenir Book" charset="0"/>
              <a:cs typeface="Avenir Book" charset="0"/>
            </a:endParaRPr>
          </a:p>
        </p:txBody>
      </p:sp>
      <p:sp>
        <p:nvSpPr>
          <p:cNvPr id="6" name="TextBox 5"/>
          <p:cNvSpPr txBox="1"/>
          <p:nvPr/>
        </p:nvSpPr>
        <p:spPr>
          <a:xfrm>
            <a:off x="166256" y="3239819"/>
            <a:ext cx="8797636" cy="369332"/>
          </a:xfrm>
          <a:prstGeom prst="rect">
            <a:avLst/>
          </a:prstGeom>
          <a:noFill/>
        </p:spPr>
        <p:txBody>
          <a:bodyPr wrap="square" rtlCol="0">
            <a:spAutoFit/>
          </a:bodyPr>
          <a:lstStyle/>
          <a:p>
            <a:pPr marL="457200" indent="-457200">
              <a:buFont typeface="Arial" charset="0"/>
              <a:buChar char="•"/>
            </a:pPr>
            <a:r>
              <a:rPr lang="en-US" b="1" dirty="0" smtClean="0">
                <a:solidFill>
                  <a:schemeClr val="bg1"/>
                </a:solidFill>
                <a:latin typeface="Avenir Book" charset="0"/>
                <a:ea typeface="Avenir Book" charset="0"/>
                <a:cs typeface="Avenir Book" charset="0"/>
              </a:rPr>
              <a:t>35MM meals distributed</a:t>
            </a:r>
          </a:p>
        </p:txBody>
      </p:sp>
      <p:sp>
        <p:nvSpPr>
          <p:cNvPr id="7" name="TextBox 6"/>
          <p:cNvSpPr txBox="1"/>
          <p:nvPr/>
        </p:nvSpPr>
        <p:spPr>
          <a:xfrm>
            <a:off x="166256" y="1388597"/>
            <a:ext cx="8520544" cy="369332"/>
          </a:xfrm>
          <a:prstGeom prst="rect">
            <a:avLst/>
          </a:prstGeom>
          <a:noFill/>
        </p:spPr>
        <p:txBody>
          <a:bodyPr wrap="square" rtlCol="0">
            <a:spAutoFit/>
          </a:bodyPr>
          <a:lstStyle/>
          <a:p>
            <a:pPr marL="457200" indent="-457200">
              <a:buFont typeface="Arial" charset="0"/>
              <a:buChar char="•"/>
            </a:pPr>
            <a:r>
              <a:rPr lang="en-US" b="1" dirty="0" smtClean="0">
                <a:solidFill>
                  <a:schemeClr val="bg1"/>
                </a:solidFill>
                <a:latin typeface="Avenir Book" charset="0"/>
                <a:ea typeface="Avenir Book" charset="0"/>
                <a:cs typeface="Avenir Book" charset="0"/>
              </a:rPr>
              <a:t>DOUBLING FOOTPRINT</a:t>
            </a:r>
            <a:endParaRPr lang="en-US" b="1" dirty="0">
              <a:solidFill>
                <a:schemeClr val="bg1"/>
              </a:solidFill>
              <a:latin typeface="Avenir Book" charset="0"/>
              <a:ea typeface="Avenir Book" charset="0"/>
              <a:cs typeface="Avenir Book" charset="0"/>
            </a:endParaRPr>
          </a:p>
        </p:txBody>
      </p:sp>
      <p:sp>
        <p:nvSpPr>
          <p:cNvPr id="8" name="TextBox 7"/>
          <p:cNvSpPr txBox="1"/>
          <p:nvPr/>
        </p:nvSpPr>
        <p:spPr>
          <a:xfrm>
            <a:off x="173182" y="3856893"/>
            <a:ext cx="8797636" cy="369332"/>
          </a:xfrm>
          <a:prstGeom prst="rect">
            <a:avLst/>
          </a:prstGeom>
          <a:noFill/>
        </p:spPr>
        <p:txBody>
          <a:bodyPr wrap="square" rtlCol="0">
            <a:spAutoFit/>
          </a:bodyPr>
          <a:lstStyle/>
          <a:p>
            <a:pPr marL="457200" indent="-457200">
              <a:buFont typeface="Arial" charset="0"/>
              <a:buChar char="•"/>
            </a:pPr>
            <a:r>
              <a:rPr lang="en-US" b="1" dirty="0" smtClean="0">
                <a:solidFill>
                  <a:schemeClr val="bg1"/>
                </a:solidFill>
                <a:latin typeface="Avenir Book" charset="0"/>
                <a:ea typeface="Avenir Book" charset="0"/>
                <a:cs typeface="Avenir Book" charset="0"/>
              </a:rPr>
              <a:t>1 in 7 struggles with hunger</a:t>
            </a:r>
          </a:p>
        </p:txBody>
      </p:sp>
      <p:sp>
        <p:nvSpPr>
          <p:cNvPr id="2" name="Rectangle 1"/>
          <p:cNvSpPr/>
          <p:nvPr/>
        </p:nvSpPr>
        <p:spPr>
          <a:xfrm>
            <a:off x="173181" y="4473969"/>
            <a:ext cx="8632151" cy="1200329"/>
          </a:xfrm>
          <a:prstGeom prst="rect">
            <a:avLst/>
          </a:prstGeom>
        </p:spPr>
        <p:txBody>
          <a:bodyPr wrap="square">
            <a:spAutoFit/>
          </a:bodyPr>
          <a:lstStyle/>
          <a:p>
            <a:pPr marL="471488" indent="-471488">
              <a:buFont typeface="Arial" charset="0"/>
              <a:buChar char="•"/>
            </a:pPr>
            <a:r>
              <a:rPr lang="en-US" b="1" dirty="0" smtClean="0">
                <a:solidFill>
                  <a:schemeClr val="bg1"/>
                </a:solidFill>
                <a:latin typeface="Avenir Book" charset="0"/>
                <a:ea typeface="Avenir Book" charset="0"/>
                <a:cs typeface="Avenir Book" charset="0"/>
              </a:rPr>
              <a:t>Counties </a:t>
            </a:r>
            <a:r>
              <a:rPr lang="en-US" b="1" dirty="0">
                <a:solidFill>
                  <a:schemeClr val="bg1"/>
                </a:solidFill>
                <a:latin typeface="Avenir Book" charset="0"/>
                <a:ea typeface="Avenir Book" charset="0"/>
                <a:cs typeface="Avenir Book" charset="0"/>
              </a:rPr>
              <a:t>served – Anson NC, Burke NC, Cabarrus NC, Catawba NC, Cleveland NC, Gaston NC, Iredell NC, Lincoln NC</a:t>
            </a:r>
            <a:r>
              <a:rPr lang="en-US" b="1" dirty="0" smtClean="0">
                <a:solidFill>
                  <a:schemeClr val="bg1"/>
                </a:solidFill>
                <a:latin typeface="Avenir Book" charset="0"/>
                <a:ea typeface="Avenir Book" charset="0"/>
                <a:cs typeface="Avenir Book" charset="0"/>
              </a:rPr>
              <a:t>, Mecklenburg </a:t>
            </a:r>
            <a:r>
              <a:rPr lang="en-US" b="1" dirty="0">
                <a:solidFill>
                  <a:schemeClr val="bg1"/>
                </a:solidFill>
                <a:latin typeface="Avenir Book" charset="0"/>
                <a:ea typeface="Avenir Book" charset="0"/>
                <a:cs typeface="Avenir Book" charset="0"/>
              </a:rPr>
              <a:t>NC, Montgomery NC, Rowan NC, Rutherford NC, Stanly NC, Union NC, Cherokee SC</a:t>
            </a:r>
            <a:r>
              <a:rPr lang="en-US" b="1" dirty="0" smtClean="0">
                <a:solidFill>
                  <a:schemeClr val="bg1"/>
                </a:solidFill>
                <a:latin typeface="Avenir Book" charset="0"/>
                <a:ea typeface="Avenir Book" charset="0"/>
                <a:cs typeface="Avenir Book" charset="0"/>
              </a:rPr>
              <a:t>, Lancaster </a:t>
            </a:r>
            <a:r>
              <a:rPr lang="en-US" b="1" dirty="0">
                <a:solidFill>
                  <a:schemeClr val="bg1"/>
                </a:solidFill>
                <a:latin typeface="Avenir Book" charset="0"/>
                <a:ea typeface="Avenir Book" charset="0"/>
                <a:cs typeface="Avenir Book" charset="0"/>
              </a:rPr>
              <a:t>SC, Spartanburg SC, Union SC, York SC</a:t>
            </a:r>
          </a:p>
        </p:txBody>
      </p:sp>
    </p:spTree>
    <p:extLst>
      <p:ext uri="{BB962C8B-B14F-4D97-AF65-F5344CB8AC3E}">
        <p14:creationId xmlns:p14="http://schemas.microsoft.com/office/powerpoint/2010/main" val="46882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r>
              <a:rPr lang="en-US" dirty="0" smtClean="0">
                <a:solidFill>
                  <a:schemeClr val="bg1"/>
                </a:solidFill>
                <a:latin typeface="Avenir Book"/>
                <a:cs typeface="Avenir Book"/>
              </a:rPr>
              <a:t>what are you looking for</a:t>
            </a:r>
            <a:endParaRPr lang="en-US" dirty="0">
              <a:solidFill>
                <a:schemeClr val="bg1"/>
              </a:solidFill>
              <a:latin typeface="Avenir Book"/>
              <a:cs typeface="Avenir Book"/>
            </a:endParaRPr>
          </a:p>
        </p:txBody>
      </p:sp>
      <p:sp>
        <p:nvSpPr>
          <p:cNvPr id="3" name="Rectangle 2"/>
          <p:cNvSpPr/>
          <p:nvPr/>
        </p:nvSpPr>
        <p:spPr>
          <a:xfrm>
            <a:off x="457200" y="1417638"/>
            <a:ext cx="7537013" cy="4401205"/>
          </a:xfrm>
          <a:prstGeom prst="rect">
            <a:avLst/>
          </a:prstGeom>
        </p:spPr>
        <p:txBody>
          <a:bodyPr wrap="square">
            <a:spAutoFit/>
          </a:bodyPr>
          <a:lstStyle/>
          <a:p>
            <a:pPr marL="285750" indent="-285750">
              <a:buFont typeface="Arial"/>
              <a:buChar char="•"/>
            </a:pPr>
            <a:r>
              <a:rPr lang="en-US" sz="2000" dirty="0">
                <a:solidFill>
                  <a:srgbClr val="FFFFFF"/>
                </a:solidFill>
                <a:latin typeface="Avenir Book"/>
                <a:cs typeface="Avenir Book"/>
              </a:rPr>
              <a:t>u</a:t>
            </a:r>
            <a:r>
              <a:rPr lang="en-US" sz="2000" dirty="0" smtClean="0">
                <a:solidFill>
                  <a:srgbClr val="FFFFFF"/>
                </a:solidFill>
                <a:latin typeface="Avenir Book"/>
                <a:cs typeface="Avenir Book"/>
              </a:rPr>
              <a:t>nderstanding of the data (it is big)</a:t>
            </a:r>
          </a:p>
          <a:p>
            <a:pPr marL="285750" indent="-285750">
              <a:buFont typeface="Arial"/>
              <a:buChar char="•"/>
            </a:pPr>
            <a:endParaRPr lang="en-US" sz="2000" dirty="0" smtClean="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scale trumps complexity in </a:t>
            </a:r>
            <a:r>
              <a:rPr lang="en-US" sz="2000" dirty="0" err="1" smtClean="0">
                <a:solidFill>
                  <a:srgbClr val="FFFFFF"/>
                </a:solidFill>
                <a:latin typeface="Avenir Book"/>
                <a:cs typeface="Avenir Book"/>
              </a:rPr>
              <a:t>algo</a:t>
            </a:r>
            <a:endParaRPr lang="en-US" sz="2000" dirty="0" smtClean="0">
              <a:solidFill>
                <a:srgbClr val="FFFFFF"/>
              </a:solidFill>
              <a:latin typeface="Avenir Book"/>
              <a:cs typeface="Avenir Book"/>
            </a:endParaRPr>
          </a:p>
          <a:p>
            <a:pPr marL="285750" indent="-285750">
              <a:buFont typeface="Arial"/>
              <a:buChar char="•"/>
            </a:pPr>
            <a:endParaRPr lang="en-US" sz="2000" dirty="0" smtClean="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Ability to tease out sophisticated insights</a:t>
            </a:r>
          </a:p>
          <a:p>
            <a:pPr marL="285750" indent="-285750">
              <a:buFont typeface="Arial"/>
              <a:buChar char="•"/>
            </a:pPr>
            <a:endParaRPr lang="en-US" sz="2000" dirty="0" smtClean="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Merge data we haven’t given you</a:t>
            </a:r>
          </a:p>
          <a:p>
            <a:pPr marL="285750" indent="-285750">
              <a:buFont typeface="Arial"/>
              <a:buChar char="•"/>
            </a:pPr>
            <a:endParaRPr lang="en-US" sz="2000" dirty="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Bottlenecks (in collection, distribution)</a:t>
            </a:r>
          </a:p>
          <a:p>
            <a:pPr marL="285750" indent="-285750">
              <a:buFont typeface="Arial"/>
              <a:buChar char="•"/>
            </a:pPr>
            <a:endParaRPr lang="en-US" sz="2000" dirty="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PATTERNS (ANY pattern – checks, herringbone, </a:t>
            </a:r>
            <a:r>
              <a:rPr lang="en-US" sz="2000" dirty="0" err="1" smtClean="0">
                <a:solidFill>
                  <a:srgbClr val="FFFFFF"/>
                </a:solidFill>
                <a:latin typeface="Avenir Book"/>
                <a:cs typeface="Avenir Book"/>
              </a:rPr>
              <a:t>tie’dye</a:t>
            </a:r>
            <a:r>
              <a:rPr lang="en-US" sz="2000" dirty="0" smtClean="0">
                <a:solidFill>
                  <a:srgbClr val="FFFFFF"/>
                </a:solidFill>
                <a:latin typeface="Avenir Book"/>
                <a:cs typeface="Avenir Book"/>
              </a:rPr>
              <a:t>)</a:t>
            </a:r>
          </a:p>
          <a:p>
            <a:pPr marL="285750" indent="-285750">
              <a:buFont typeface="Arial"/>
              <a:buChar char="•"/>
            </a:pPr>
            <a:endParaRPr lang="en-US" sz="2000" dirty="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Simple yet powerful algorithms</a:t>
            </a:r>
          </a:p>
          <a:p>
            <a:pPr marL="285750" indent="-285750">
              <a:buFont typeface="Arial"/>
              <a:buChar char="•"/>
            </a:pPr>
            <a:endParaRPr lang="en-US" sz="2000" dirty="0">
              <a:solidFill>
                <a:srgbClr val="FFFFFF"/>
              </a:solidFill>
              <a:latin typeface="Avenir Book"/>
              <a:cs typeface="Avenir Book"/>
            </a:endParaRPr>
          </a:p>
        </p:txBody>
      </p:sp>
    </p:spTree>
    <p:extLst>
      <p:ext uri="{BB962C8B-B14F-4D97-AF65-F5344CB8AC3E}">
        <p14:creationId xmlns:p14="http://schemas.microsoft.com/office/powerpoint/2010/main" val="3034997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800" dirty="0" smtClean="0">
                <a:solidFill>
                  <a:srgbClr val="FFFFFF"/>
                </a:solidFill>
                <a:latin typeface="Avenir Book"/>
                <a:cs typeface="Avenir Book"/>
              </a:rPr>
              <a:t>THE DATA</a:t>
            </a:r>
            <a:endParaRPr lang="en-US" sz="8800" dirty="0">
              <a:solidFill>
                <a:srgbClr val="FFFFFF"/>
              </a:solidFill>
              <a:latin typeface="Avenir Book"/>
              <a:cs typeface="Avenir Book"/>
            </a:endParaRPr>
          </a:p>
        </p:txBody>
      </p:sp>
    </p:spTree>
    <p:extLst>
      <p:ext uri="{BB962C8B-B14F-4D97-AF65-F5344CB8AC3E}">
        <p14:creationId xmlns:p14="http://schemas.microsoft.com/office/powerpoint/2010/main" val="4188028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a:cs typeface="Avenir Book"/>
              </a:rPr>
              <a:t>w</a:t>
            </a:r>
            <a:r>
              <a:rPr lang="en-US" dirty="0" smtClean="0">
                <a:solidFill>
                  <a:srgbClr val="FFFFFF"/>
                </a:solidFill>
                <a:latin typeface="Avenir Book"/>
                <a:cs typeface="Avenir Book"/>
              </a:rPr>
              <a:t>hat you get</a:t>
            </a:r>
            <a:endParaRPr lang="en-US" dirty="0">
              <a:solidFill>
                <a:srgbClr val="FFFFFF"/>
              </a:solidFill>
              <a:latin typeface="Avenir Book"/>
              <a:cs typeface="Avenir Book"/>
            </a:endParaRPr>
          </a:p>
        </p:txBody>
      </p:sp>
      <p:sp>
        <p:nvSpPr>
          <p:cNvPr id="4" name="TextBox 3"/>
          <p:cNvSpPr txBox="1"/>
          <p:nvPr/>
        </p:nvSpPr>
        <p:spPr>
          <a:xfrm>
            <a:off x="840225" y="1730187"/>
            <a:ext cx="7846575" cy="2739211"/>
          </a:xfrm>
          <a:prstGeom prst="rect">
            <a:avLst/>
          </a:prstGeom>
          <a:noFill/>
        </p:spPr>
        <p:txBody>
          <a:bodyPr wrap="square" rtlCol="0">
            <a:spAutoFit/>
          </a:bodyPr>
          <a:lstStyle/>
          <a:p>
            <a:pPr marL="285750" indent="-285750">
              <a:buFont typeface="Arial"/>
              <a:buChar char="•"/>
            </a:pPr>
            <a:r>
              <a:rPr lang="en-US" sz="2000" dirty="0">
                <a:solidFill>
                  <a:srgbClr val="FFFFFF"/>
                </a:solidFill>
                <a:latin typeface="Avenir Book"/>
                <a:cs typeface="Avenir Book"/>
              </a:rPr>
              <a:t>r</a:t>
            </a:r>
            <a:r>
              <a:rPr lang="en-US" sz="2000" dirty="0" smtClean="0">
                <a:solidFill>
                  <a:srgbClr val="FFFFFF"/>
                </a:solidFill>
                <a:latin typeface="Avenir Book"/>
                <a:cs typeface="Avenir Book"/>
              </a:rPr>
              <a:t>eal-world donation data + retail data</a:t>
            </a:r>
            <a:br>
              <a:rPr lang="en-US" sz="2000" dirty="0" smtClean="0">
                <a:solidFill>
                  <a:srgbClr val="FFFFFF"/>
                </a:solidFill>
                <a:latin typeface="Avenir Book"/>
                <a:cs typeface="Avenir Book"/>
              </a:rPr>
            </a:br>
            <a:endParaRPr lang="en-US" sz="2000" dirty="0" smtClean="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1.6 billion+ records</a:t>
            </a:r>
            <a:br>
              <a:rPr lang="en-US" sz="2000" dirty="0" smtClean="0">
                <a:solidFill>
                  <a:srgbClr val="FFFFFF"/>
                </a:solidFill>
                <a:latin typeface="Avenir Book"/>
                <a:cs typeface="Avenir Book"/>
              </a:rPr>
            </a:br>
            <a:endParaRPr lang="en-US" sz="2000" dirty="0" smtClean="0">
              <a:solidFill>
                <a:srgbClr val="FFFFFF"/>
              </a:solidFill>
              <a:latin typeface="Avenir Book"/>
              <a:cs typeface="Avenir Book"/>
            </a:endParaRPr>
          </a:p>
          <a:p>
            <a:pPr marL="285750" indent="-285750">
              <a:buFont typeface="Arial"/>
              <a:buChar char="•"/>
            </a:pPr>
            <a:r>
              <a:rPr lang="en-US" sz="2000" dirty="0">
                <a:solidFill>
                  <a:srgbClr val="FFFFFF"/>
                </a:solidFill>
                <a:latin typeface="Avenir Book"/>
                <a:cs typeface="Avenir Book"/>
              </a:rPr>
              <a:t>s</a:t>
            </a:r>
            <a:r>
              <a:rPr lang="en-US" sz="2000" dirty="0" smtClean="0">
                <a:solidFill>
                  <a:srgbClr val="FFFFFF"/>
                </a:solidFill>
                <a:latin typeface="Avenir Book"/>
                <a:cs typeface="Avenir Book"/>
              </a:rPr>
              <a:t>crubbed &amp; de-identified</a:t>
            </a:r>
            <a:br>
              <a:rPr lang="en-US" sz="2000" dirty="0" smtClean="0">
                <a:solidFill>
                  <a:srgbClr val="FFFFFF"/>
                </a:solidFill>
                <a:latin typeface="Avenir Book"/>
                <a:cs typeface="Avenir Book"/>
              </a:rPr>
            </a:br>
            <a:endParaRPr lang="en-US" sz="2000" dirty="0" smtClean="0">
              <a:solidFill>
                <a:srgbClr val="FFFFFF"/>
              </a:solidFill>
              <a:latin typeface="Avenir Book"/>
              <a:cs typeface="Avenir Book"/>
            </a:endParaRPr>
          </a:p>
          <a:p>
            <a:pPr marL="285750" indent="-285750">
              <a:buFont typeface="Arial"/>
              <a:buChar char="•"/>
            </a:pPr>
            <a:r>
              <a:rPr lang="en-US" sz="2000" dirty="0" smtClean="0">
                <a:solidFill>
                  <a:srgbClr val="FFFFFF"/>
                </a:solidFill>
                <a:latin typeface="Avenir Book"/>
                <a:cs typeface="Avenir Book"/>
              </a:rPr>
              <a:t>field names &amp; explanations in Data Dictionary on </a:t>
            </a:r>
            <a:r>
              <a:rPr lang="en-US" sz="2000" dirty="0" err="1" smtClean="0">
                <a:solidFill>
                  <a:srgbClr val="FFFFFF"/>
                </a:solidFill>
                <a:latin typeface="Avenir Book"/>
                <a:cs typeface="Avenir Book"/>
              </a:rPr>
              <a:t>github</a:t>
            </a:r>
            <a:endParaRPr lang="en-US" sz="2000" dirty="0" smtClean="0">
              <a:solidFill>
                <a:srgbClr val="FFFFFF"/>
              </a:solidFill>
              <a:latin typeface="Avenir Book"/>
              <a:cs typeface="Avenir Book"/>
            </a:endParaRPr>
          </a:p>
          <a:p>
            <a:pPr marL="742950" lvl="1" indent="-285750">
              <a:buFont typeface="Arial"/>
              <a:buChar char="•"/>
            </a:pPr>
            <a:endParaRPr lang="en-US" sz="1600" dirty="0" smtClean="0">
              <a:solidFill>
                <a:srgbClr val="FFFFFF"/>
              </a:solidFill>
              <a:latin typeface="Avenir Book"/>
              <a:cs typeface="Avenir Book"/>
            </a:endParaRPr>
          </a:p>
          <a:p>
            <a:pPr marL="742950" lvl="1" indent="-285750">
              <a:buFont typeface="Arial"/>
              <a:buChar char="•"/>
            </a:pPr>
            <a:endParaRPr lang="en-US" sz="1600" dirty="0" smtClean="0">
              <a:solidFill>
                <a:srgbClr val="FFFFFF"/>
              </a:solidFill>
              <a:latin typeface="Avenir Book"/>
              <a:cs typeface="Avenir Book"/>
            </a:endParaRPr>
          </a:p>
        </p:txBody>
      </p:sp>
    </p:spTree>
    <p:extLst>
      <p:ext uri="{BB962C8B-B14F-4D97-AF65-F5344CB8AC3E}">
        <p14:creationId xmlns:p14="http://schemas.microsoft.com/office/powerpoint/2010/main" val="1992668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venir Book" charset="0"/>
                <a:ea typeface="Avenir Book" charset="0"/>
                <a:cs typeface="Avenir Book" charset="0"/>
              </a:rPr>
              <a:t>donations data</a:t>
            </a:r>
            <a:endParaRPr lang="en-US" dirty="0">
              <a:solidFill>
                <a:schemeClr val="bg1"/>
              </a:solidFill>
              <a:latin typeface="Avenir Book" charset="0"/>
              <a:ea typeface="Avenir Book" charset="0"/>
              <a:cs typeface="Avenir Book" charset="0"/>
            </a:endParaRPr>
          </a:p>
        </p:txBody>
      </p:sp>
      <p:sp>
        <p:nvSpPr>
          <p:cNvPr id="3" name="Content Placeholder 2"/>
          <p:cNvSpPr>
            <a:spLocks noGrp="1"/>
          </p:cNvSpPr>
          <p:nvPr>
            <p:ph idx="1"/>
          </p:nvPr>
        </p:nvSpPr>
        <p:spPr>
          <a:xfrm>
            <a:off x="457200" y="1226129"/>
            <a:ext cx="8229600" cy="4525963"/>
          </a:xfrm>
        </p:spPr>
        <p:txBody>
          <a:bodyPr>
            <a:noAutofit/>
          </a:bodyPr>
          <a:lstStyle/>
          <a:p>
            <a:r>
              <a:rPr lang="en-US" sz="1200" b="1" dirty="0" err="1" smtClean="0">
                <a:solidFill>
                  <a:schemeClr val="bg1"/>
                </a:solidFill>
                <a:latin typeface="Avenir Book" charset="0"/>
                <a:ea typeface="Avenir Book" charset="0"/>
                <a:cs typeface="Avenir Book" charset="0"/>
              </a:rPr>
              <a:t>Posting_Date</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Date </a:t>
            </a:r>
            <a:r>
              <a:rPr lang="en-US" sz="1200" dirty="0">
                <a:solidFill>
                  <a:schemeClr val="bg1"/>
                </a:solidFill>
                <a:latin typeface="Avenir Book" charset="0"/>
                <a:ea typeface="Avenir Book" charset="0"/>
                <a:cs typeface="Avenir Book" charset="0"/>
              </a:rPr>
              <a:t>items were received</a:t>
            </a:r>
          </a:p>
          <a:p>
            <a:r>
              <a:rPr lang="en-US" sz="1200" b="1" dirty="0" err="1">
                <a:solidFill>
                  <a:schemeClr val="bg1"/>
                </a:solidFill>
                <a:latin typeface="Avenir Book" charset="0"/>
                <a:ea typeface="Avenir Book" charset="0"/>
                <a:cs typeface="Avenir Book" charset="0"/>
              </a:rPr>
              <a:t>Location_Code</a:t>
            </a:r>
            <a:r>
              <a:rPr lang="en-US" sz="1200" dirty="0" err="1">
                <a:solidFill>
                  <a:schemeClr val="bg1"/>
                </a:solidFill>
                <a:latin typeface="Avenir Book" charset="0"/>
                <a:ea typeface="Avenir Book" charset="0"/>
                <a:cs typeface="Avenir Book" charset="0"/>
              </a:rPr>
              <a:t>|Location</a:t>
            </a:r>
            <a:r>
              <a:rPr lang="en-US" sz="1200" dirty="0">
                <a:solidFill>
                  <a:schemeClr val="bg1"/>
                </a:solidFill>
                <a:latin typeface="Avenir Book" charset="0"/>
                <a:ea typeface="Avenir Book" charset="0"/>
                <a:cs typeface="Avenir Book" charset="0"/>
              </a:rPr>
              <a:t> of distribution center</a:t>
            </a:r>
          </a:p>
          <a:p>
            <a:r>
              <a:rPr lang="en-US" sz="1200" b="1" dirty="0" err="1" smtClean="0">
                <a:solidFill>
                  <a:schemeClr val="bg1"/>
                </a:solidFill>
                <a:latin typeface="Avenir Book" charset="0"/>
                <a:ea typeface="Avenir Book" charset="0"/>
                <a:cs typeface="Avenir Book" charset="0"/>
              </a:rPr>
              <a:t>Lot_No</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Internal </a:t>
            </a:r>
            <a:r>
              <a:rPr lang="en-US" sz="1200" dirty="0">
                <a:solidFill>
                  <a:schemeClr val="bg1"/>
                </a:solidFill>
                <a:latin typeface="Avenir Book" charset="0"/>
                <a:ea typeface="Avenir Book" charset="0"/>
                <a:cs typeface="Avenir Book" charset="0"/>
              </a:rPr>
              <a:t>set identifier</a:t>
            </a:r>
          </a:p>
          <a:p>
            <a:r>
              <a:rPr lang="en-US" sz="1200" b="1" dirty="0" err="1" smtClean="0">
                <a:solidFill>
                  <a:schemeClr val="bg1"/>
                </a:solidFill>
                <a:latin typeface="Avenir Book" charset="0"/>
                <a:ea typeface="Avenir Book" charset="0"/>
                <a:cs typeface="Avenir Book" charset="0"/>
              </a:rPr>
              <a:t>Pallet_No</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Internal </a:t>
            </a:r>
            <a:r>
              <a:rPr lang="en-US" sz="1200" dirty="0">
                <a:solidFill>
                  <a:schemeClr val="bg1"/>
                </a:solidFill>
                <a:latin typeface="Avenir Book" charset="0"/>
                <a:ea typeface="Avenir Book" charset="0"/>
                <a:cs typeface="Avenir Book" charset="0"/>
              </a:rPr>
              <a:t>sub-set identifier</a:t>
            </a:r>
          </a:p>
          <a:p>
            <a:r>
              <a:rPr lang="en-US" sz="1200" b="1" dirty="0" err="1" smtClean="0">
                <a:solidFill>
                  <a:schemeClr val="bg1"/>
                </a:solidFill>
                <a:latin typeface="Avenir Book" charset="0"/>
                <a:ea typeface="Avenir Book" charset="0"/>
                <a:cs typeface="Avenir Book" charset="0"/>
              </a:rPr>
              <a:t>Document_No</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Similar </a:t>
            </a:r>
            <a:r>
              <a:rPr lang="en-US" sz="1200" dirty="0">
                <a:solidFill>
                  <a:schemeClr val="bg1"/>
                </a:solidFill>
                <a:latin typeface="Avenir Book" charset="0"/>
                <a:ea typeface="Avenir Book" charset="0"/>
                <a:cs typeface="Avenir Book" charset="0"/>
              </a:rPr>
              <a:t>to receipt number</a:t>
            </a:r>
          </a:p>
          <a:p>
            <a:r>
              <a:rPr lang="en-US" sz="1200" b="1" dirty="0" err="1" smtClean="0">
                <a:solidFill>
                  <a:schemeClr val="bg1"/>
                </a:solidFill>
                <a:latin typeface="Avenir Book" charset="0"/>
                <a:ea typeface="Avenir Book" charset="0"/>
                <a:cs typeface="Avenir Book" charset="0"/>
              </a:rPr>
              <a:t>Ext_Gross_Weight</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Weight </a:t>
            </a:r>
            <a:r>
              <a:rPr lang="en-US" sz="1200" dirty="0">
                <a:solidFill>
                  <a:schemeClr val="bg1"/>
                </a:solidFill>
                <a:latin typeface="Avenir Book" charset="0"/>
                <a:ea typeface="Avenir Book" charset="0"/>
                <a:cs typeface="Avenir Book" charset="0"/>
              </a:rPr>
              <a:t>of items in </a:t>
            </a:r>
            <a:r>
              <a:rPr lang="en-US" sz="1200" dirty="0" err="1">
                <a:solidFill>
                  <a:schemeClr val="bg1"/>
                </a:solidFill>
                <a:latin typeface="Avenir Book" charset="0"/>
                <a:ea typeface="Avenir Book" charset="0"/>
                <a:cs typeface="Avenir Book" charset="0"/>
              </a:rPr>
              <a:t>lbs</a:t>
            </a:r>
            <a:endParaRPr lang="en-US" sz="1200" dirty="0">
              <a:solidFill>
                <a:schemeClr val="bg1"/>
              </a:solidFill>
              <a:latin typeface="Avenir Book" charset="0"/>
              <a:ea typeface="Avenir Book" charset="0"/>
              <a:cs typeface="Avenir Book" charset="0"/>
            </a:endParaRPr>
          </a:p>
          <a:p>
            <a:r>
              <a:rPr lang="en-US" sz="1200" b="1" dirty="0" smtClean="0">
                <a:solidFill>
                  <a:schemeClr val="bg1"/>
                </a:solidFill>
                <a:latin typeface="Avenir Book" charset="0"/>
                <a:ea typeface="Avenir Book" charset="0"/>
                <a:cs typeface="Avenir Book" charset="0"/>
              </a:rPr>
              <a:t>Unit </a:t>
            </a:r>
            <a:r>
              <a:rPr lang="en-US" sz="1200" dirty="0" smtClean="0">
                <a:solidFill>
                  <a:schemeClr val="bg1"/>
                </a:solidFill>
                <a:latin typeface="Avenir Book" charset="0"/>
                <a:ea typeface="Avenir Book" charset="0"/>
                <a:cs typeface="Avenir Book" charset="0"/>
              </a:rPr>
              <a:t>| Unit </a:t>
            </a:r>
            <a:r>
              <a:rPr lang="en-US" sz="1200" dirty="0">
                <a:solidFill>
                  <a:schemeClr val="bg1"/>
                </a:solidFill>
                <a:latin typeface="Avenir Book" charset="0"/>
                <a:ea typeface="Avenir Book" charset="0"/>
                <a:cs typeface="Avenir Book" charset="0"/>
              </a:rPr>
              <a:t>to measure quantity</a:t>
            </a:r>
          </a:p>
          <a:p>
            <a:r>
              <a:rPr lang="en-US" sz="1200" b="1" dirty="0" smtClean="0">
                <a:solidFill>
                  <a:schemeClr val="bg1"/>
                </a:solidFill>
                <a:latin typeface="Avenir Book" charset="0"/>
                <a:ea typeface="Avenir Book" charset="0"/>
                <a:cs typeface="Avenir Book" charset="0"/>
              </a:rPr>
              <a:t>Quantity </a:t>
            </a:r>
            <a:r>
              <a:rPr lang="en-US" sz="1200" dirty="0" smtClean="0">
                <a:solidFill>
                  <a:schemeClr val="bg1"/>
                </a:solidFill>
                <a:latin typeface="Avenir Book" charset="0"/>
                <a:ea typeface="Avenir Book" charset="0"/>
                <a:cs typeface="Avenir Book" charset="0"/>
              </a:rPr>
              <a:t>| Number </a:t>
            </a:r>
            <a:r>
              <a:rPr lang="en-US" sz="1200" dirty="0">
                <a:solidFill>
                  <a:schemeClr val="bg1"/>
                </a:solidFill>
                <a:latin typeface="Avenir Book" charset="0"/>
                <a:ea typeface="Avenir Book" charset="0"/>
                <a:cs typeface="Avenir Book" charset="0"/>
              </a:rPr>
              <a:t>of items or cases</a:t>
            </a:r>
          </a:p>
          <a:p>
            <a:r>
              <a:rPr lang="en-US" sz="1200" b="1" dirty="0" err="1" smtClean="0">
                <a:solidFill>
                  <a:schemeClr val="bg1"/>
                </a:solidFill>
                <a:latin typeface="Avenir Book" charset="0"/>
                <a:ea typeface="Avenir Book" charset="0"/>
                <a:cs typeface="Avenir Book" charset="0"/>
              </a:rPr>
              <a:t>Cost_Amount</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Value </a:t>
            </a:r>
            <a:r>
              <a:rPr lang="en-US" sz="1200" dirty="0">
                <a:solidFill>
                  <a:schemeClr val="bg1"/>
                </a:solidFill>
                <a:latin typeface="Avenir Book" charset="0"/>
                <a:ea typeface="Avenir Book" charset="0"/>
                <a:cs typeface="Avenir Book" charset="0"/>
              </a:rPr>
              <a:t>of items if receipt provided</a:t>
            </a:r>
          </a:p>
          <a:p>
            <a:r>
              <a:rPr lang="en-US" sz="1200" b="1" dirty="0" err="1" smtClean="0">
                <a:solidFill>
                  <a:schemeClr val="bg1"/>
                </a:solidFill>
                <a:latin typeface="Avenir Book" charset="0"/>
                <a:ea typeface="Avenir Book" charset="0"/>
                <a:cs typeface="Avenir Book" charset="0"/>
              </a:rPr>
              <a:t>Entry_No</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Number </a:t>
            </a:r>
            <a:r>
              <a:rPr lang="en-US" sz="1200" dirty="0">
                <a:solidFill>
                  <a:schemeClr val="bg1"/>
                </a:solidFill>
                <a:latin typeface="Avenir Book" charset="0"/>
                <a:ea typeface="Avenir Book" charset="0"/>
                <a:cs typeface="Avenir Book" charset="0"/>
              </a:rPr>
              <a:t>of entry</a:t>
            </a:r>
          </a:p>
          <a:p>
            <a:r>
              <a:rPr lang="en-US" sz="1200" b="1" dirty="0" err="1" smtClean="0">
                <a:solidFill>
                  <a:schemeClr val="bg1"/>
                </a:solidFill>
                <a:latin typeface="Avenir Book" charset="0"/>
                <a:ea typeface="Avenir Book" charset="0"/>
                <a:cs typeface="Avenir Book" charset="0"/>
              </a:rPr>
              <a:t>Category_Code</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Item </a:t>
            </a:r>
            <a:r>
              <a:rPr lang="en-US" sz="1200" dirty="0">
                <a:solidFill>
                  <a:schemeClr val="bg1"/>
                </a:solidFill>
                <a:latin typeface="Avenir Book" charset="0"/>
                <a:ea typeface="Avenir Book" charset="0"/>
                <a:cs typeface="Avenir Book" charset="0"/>
              </a:rPr>
              <a:t>category identifier</a:t>
            </a:r>
          </a:p>
          <a:p>
            <a:r>
              <a:rPr lang="en-US" sz="1200" b="1" dirty="0" err="1" smtClean="0">
                <a:solidFill>
                  <a:schemeClr val="bg1"/>
                </a:solidFill>
                <a:latin typeface="Avenir Book" charset="0"/>
                <a:ea typeface="Avenir Book" charset="0"/>
                <a:cs typeface="Avenir Book" charset="0"/>
              </a:rPr>
              <a:t>Category_Description</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Type </a:t>
            </a:r>
            <a:r>
              <a:rPr lang="en-US" sz="1200" dirty="0">
                <a:solidFill>
                  <a:schemeClr val="bg1"/>
                </a:solidFill>
                <a:latin typeface="Avenir Book" charset="0"/>
                <a:ea typeface="Avenir Book" charset="0"/>
                <a:cs typeface="Avenir Book" charset="0"/>
              </a:rPr>
              <a:t>of product</a:t>
            </a:r>
          </a:p>
          <a:p>
            <a:r>
              <a:rPr lang="en-US" sz="1200" b="1" dirty="0" err="1" smtClean="0">
                <a:solidFill>
                  <a:schemeClr val="bg1"/>
                </a:solidFill>
                <a:latin typeface="Avenir Book" charset="0"/>
                <a:ea typeface="Avenir Book" charset="0"/>
                <a:cs typeface="Avenir Book" charset="0"/>
              </a:rPr>
              <a:t>Donor_Category</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High </a:t>
            </a:r>
            <a:r>
              <a:rPr lang="en-US" sz="1200" dirty="0">
                <a:solidFill>
                  <a:schemeClr val="bg1"/>
                </a:solidFill>
                <a:latin typeface="Avenir Book" charset="0"/>
                <a:ea typeface="Avenir Book" charset="0"/>
                <a:cs typeface="Avenir Book" charset="0"/>
              </a:rPr>
              <a:t>level description of the donor</a:t>
            </a:r>
          </a:p>
          <a:p>
            <a:r>
              <a:rPr lang="en-US" sz="1200" b="1" dirty="0" err="1" smtClean="0">
                <a:solidFill>
                  <a:schemeClr val="bg1"/>
                </a:solidFill>
                <a:latin typeface="Avenir Book" charset="0"/>
                <a:ea typeface="Avenir Book" charset="0"/>
                <a:cs typeface="Avenir Book" charset="0"/>
              </a:rPr>
              <a:t>Donor</a:t>
            </a:r>
            <a:r>
              <a:rPr lang="en-US" sz="1200" dirty="0" err="1" smtClean="0">
                <a:solidFill>
                  <a:schemeClr val="bg1"/>
                </a:solidFill>
                <a:latin typeface="Avenir Book" charset="0"/>
                <a:ea typeface="Avenir Book" charset="0"/>
                <a:cs typeface="Avenir Book" charset="0"/>
              </a:rPr>
              <a:t>_City</a:t>
            </a:r>
            <a:r>
              <a:rPr lang="en-US" sz="1200" dirty="0" smtClean="0">
                <a:solidFill>
                  <a:schemeClr val="bg1"/>
                </a:solidFill>
                <a:latin typeface="Avenir Book" charset="0"/>
                <a:ea typeface="Avenir Book" charset="0"/>
                <a:cs typeface="Avenir Book" charset="0"/>
              </a:rPr>
              <a:t> | City</a:t>
            </a:r>
            <a:endParaRPr lang="en-US" sz="1200" dirty="0">
              <a:solidFill>
                <a:schemeClr val="bg1"/>
              </a:solidFill>
              <a:latin typeface="Avenir Book" charset="0"/>
              <a:ea typeface="Avenir Book" charset="0"/>
              <a:cs typeface="Avenir Book" charset="0"/>
            </a:endParaRPr>
          </a:p>
          <a:p>
            <a:r>
              <a:rPr lang="en-US" sz="1200" b="1" dirty="0" err="1" smtClean="0">
                <a:solidFill>
                  <a:schemeClr val="bg1"/>
                </a:solidFill>
                <a:latin typeface="Avenir Book" charset="0"/>
                <a:ea typeface="Avenir Book" charset="0"/>
                <a:cs typeface="Avenir Book" charset="0"/>
              </a:rPr>
              <a:t>Donor_State</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State</a:t>
            </a:r>
            <a:endParaRPr lang="en-US" sz="1200" dirty="0">
              <a:solidFill>
                <a:schemeClr val="bg1"/>
              </a:solidFill>
              <a:latin typeface="Avenir Book" charset="0"/>
              <a:ea typeface="Avenir Book" charset="0"/>
              <a:cs typeface="Avenir Book" charset="0"/>
            </a:endParaRPr>
          </a:p>
          <a:p>
            <a:r>
              <a:rPr lang="en-US" sz="1200" b="1" dirty="0" err="1" smtClean="0">
                <a:solidFill>
                  <a:schemeClr val="bg1"/>
                </a:solidFill>
                <a:latin typeface="Avenir Book" charset="0"/>
                <a:ea typeface="Avenir Book" charset="0"/>
                <a:cs typeface="Avenir Book" charset="0"/>
              </a:rPr>
              <a:t>Donor_Zip</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Zip</a:t>
            </a:r>
            <a:endParaRPr lang="en-US" sz="1200" dirty="0">
              <a:solidFill>
                <a:schemeClr val="bg1"/>
              </a:solidFill>
              <a:latin typeface="Avenir Book" charset="0"/>
              <a:ea typeface="Avenir Book" charset="0"/>
              <a:cs typeface="Avenir Book" charset="0"/>
            </a:endParaRPr>
          </a:p>
          <a:p>
            <a:r>
              <a:rPr lang="en-US" sz="1200" b="1" dirty="0" err="1" smtClean="0">
                <a:solidFill>
                  <a:schemeClr val="bg1"/>
                </a:solidFill>
                <a:latin typeface="Avenir Book" charset="0"/>
                <a:ea typeface="Avenir Book" charset="0"/>
                <a:cs typeface="Avenir Book" charset="0"/>
              </a:rPr>
              <a:t>Donor_ID</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Unique </a:t>
            </a:r>
            <a:r>
              <a:rPr lang="en-US" sz="1200" dirty="0">
                <a:solidFill>
                  <a:schemeClr val="bg1"/>
                </a:solidFill>
                <a:latin typeface="Avenir Book" charset="0"/>
                <a:ea typeface="Avenir Book" charset="0"/>
                <a:cs typeface="Avenir Book" charset="0"/>
              </a:rPr>
              <a:t>identifier for donor</a:t>
            </a:r>
          </a:p>
        </p:txBody>
      </p:sp>
    </p:spTree>
    <p:extLst>
      <p:ext uri="{BB962C8B-B14F-4D97-AF65-F5344CB8AC3E}">
        <p14:creationId xmlns:p14="http://schemas.microsoft.com/office/powerpoint/2010/main" val="531476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venir Book" charset="0"/>
                <a:ea typeface="Avenir Book" charset="0"/>
                <a:cs typeface="Avenir Book" charset="0"/>
              </a:rPr>
              <a:t>monetary donations data</a:t>
            </a:r>
            <a:endParaRPr lang="en-US" dirty="0">
              <a:solidFill>
                <a:schemeClr val="bg1"/>
              </a:solidFill>
              <a:latin typeface="Avenir Book" charset="0"/>
              <a:ea typeface="Avenir Book" charset="0"/>
              <a:cs typeface="Avenir Book" charset="0"/>
            </a:endParaRPr>
          </a:p>
        </p:txBody>
      </p:sp>
      <p:sp>
        <p:nvSpPr>
          <p:cNvPr id="3" name="Content Placeholder 2"/>
          <p:cNvSpPr>
            <a:spLocks noGrp="1"/>
          </p:cNvSpPr>
          <p:nvPr>
            <p:ph idx="1"/>
          </p:nvPr>
        </p:nvSpPr>
        <p:spPr>
          <a:xfrm>
            <a:off x="457200" y="1417638"/>
            <a:ext cx="8229600" cy="4525963"/>
          </a:xfrm>
        </p:spPr>
        <p:txBody>
          <a:bodyPr>
            <a:normAutofit/>
          </a:bodyPr>
          <a:lstStyle/>
          <a:p>
            <a:r>
              <a:rPr lang="en-US" sz="1700" b="1" dirty="0" smtClean="0">
                <a:solidFill>
                  <a:schemeClr val="bg1"/>
                </a:solidFill>
                <a:latin typeface="Avenir Book" charset="0"/>
                <a:ea typeface="Avenir Book" charset="0"/>
                <a:cs typeface="Avenir Book" charset="0"/>
              </a:rPr>
              <a:t>ID </a:t>
            </a:r>
            <a:r>
              <a:rPr lang="en-US" sz="1700" dirty="0" smtClean="0">
                <a:solidFill>
                  <a:schemeClr val="bg1"/>
                </a:solidFill>
                <a:latin typeface="Avenir Book" charset="0"/>
                <a:ea typeface="Avenir Book" charset="0"/>
                <a:cs typeface="Avenir Book" charset="0"/>
              </a:rPr>
              <a:t>| Donation </a:t>
            </a:r>
            <a:r>
              <a:rPr lang="en-US" sz="1700" dirty="0">
                <a:solidFill>
                  <a:schemeClr val="bg1"/>
                </a:solidFill>
                <a:latin typeface="Avenir Book" charset="0"/>
                <a:ea typeface="Avenir Book" charset="0"/>
                <a:cs typeface="Avenir Book" charset="0"/>
              </a:rPr>
              <a:t>identifier</a:t>
            </a:r>
          </a:p>
          <a:p>
            <a:r>
              <a:rPr lang="en-US" sz="1700" b="1" dirty="0" smtClean="0">
                <a:solidFill>
                  <a:schemeClr val="bg1"/>
                </a:solidFill>
                <a:latin typeface="Avenir Book" charset="0"/>
                <a:ea typeface="Avenir Book" charset="0"/>
                <a:cs typeface="Avenir Book" charset="0"/>
              </a:rPr>
              <a:t>City</a:t>
            </a:r>
            <a:r>
              <a:rPr lang="en-US" sz="1700" dirty="0" smtClean="0">
                <a:solidFill>
                  <a:schemeClr val="bg1"/>
                </a:solidFill>
                <a:latin typeface="Avenir Book" charset="0"/>
                <a:ea typeface="Avenir Book" charset="0"/>
                <a:cs typeface="Avenir Book" charset="0"/>
              </a:rPr>
              <a:t> | Donor </a:t>
            </a:r>
            <a:r>
              <a:rPr lang="en-US" sz="1700" dirty="0">
                <a:solidFill>
                  <a:schemeClr val="bg1"/>
                </a:solidFill>
                <a:latin typeface="Avenir Book" charset="0"/>
                <a:ea typeface="Avenir Book" charset="0"/>
                <a:cs typeface="Avenir Book" charset="0"/>
              </a:rPr>
              <a:t>city</a:t>
            </a:r>
          </a:p>
          <a:p>
            <a:r>
              <a:rPr lang="en-US" sz="1700" b="1" dirty="0" smtClean="0">
                <a:solidFill>
                  <a:schemeClr val="bg1"/>
                </a:solidFill>
                <a:latin typeface="Avenir Book" charset="0"/>
                <a:ea typeface="Avenir Book" charset="0"/>
                <a:cs typeface="Avenir Book" charset="0"/>
              </a:rPr>
              <a:t>State</a:t>
            </a:r>
            <a:r>
              <a:rPr lang="en-US" sz="1700" dirty="0" smtClean="0">
                <a:solidFill>
                  <a:schemeClr val="bg1"/>
                </a:solidFill>
                <a:latin typeface="Avenir Book" charset="0"/>
                <a:ea typeface="Avenir Book" charset="0"/>
                <a:cs typeface="Avenir Book" charset="0"/>
              </a:rPr>
              <a:t> | Donor </a:t>
            </a:r>
            <a:r>
              <a:rPr lang="en-US" sz="1700" dirty="0">
                <a:solidFill>
                  <a:schemeClr val="bg1"/>
                </a:solidFill>
                <a:latin typeface="Avenir Book" charset="0"/>
                <a:ea typeface="Avenir Book" charset="0"/>
                <a:cs typeface="Avenir Book" charset="0"/>
              </a:rPr>
              <a:t>state</a:t>
            </a:r>
          </a:p>
          <a:p>
            <a:r>
              <a:rPr lang="en-US" sz="1700" b="1" dirty="0" smtClean="0">
                <a:solidFill>
                  <a:schemeClr val="bg1"/>
                </a:solidFill>
                <a:latin typeface="Avenir Book" charset="0"/>
                <a:ea typeface="Avenir Book" charset="0"/>
                <a:cs typeface="Avenir Book" charset="0"/>
              </a:rPr>
              <a:t>Zip</a:t>
            </a:r>
            <a:r>
              <a:rPr lang="en-US" sz="1700" dirty="0" smtClean="0">
                <a:solidFill>
                  <a:schemeClr val="bg1"/>
                </a:solidFill>
                <a:latin typeface="Avenir Book" charset="0"/>
                <a:ea typeface="Avenir Book" charset="0"/>
                <a:cs typeface="Avenir Book" charset="0"/>
              </a:rPr>
              <a:t> | Donor </a:t>
            </a:r>
            <a:r>
              <a:rPr lang="en-US" sz="1700" dirty="0">
                <a:solidFill>
                  <a:schemeClr val="bg1"/>
                </a:solidFill>
                <a:latin typeface="Avenir Book" charset="0"/>
                <a:ea typeface="Avenir Book" charset="0"/>
                <a:cs typeface="Avenir Book" charset="0"/>
              </a:rPr>
              <a:t>zip</a:t>
            </a:r>
          </a:p>
          <a:p>
            <a:r>
              <a:rPr lang="en-US" sz="1700" b="1" dirty="0" err="1" smtClean="0">
                <a:solidFill>
                  <a:schemeClr val="bg1"/>
                </a:solidFill>
                <a:latin typeface="Avenir Book" charset="0"/>
                <a:ea typeface="Avenir Book" charset="0"/>
                <a:cs typeface="Avenir Book" charset="0"/>
              </a:rPr>
              <a:t>Donation_Date</a:t>
            </a:r>
            <a:r>
              <a:rPr lang="en-US" sz="1700" dirty="0" smtClean="0">
                <a:solidFill>
                  <a:schemeClr val="bg1"/>
                </a:solidFill>
                <a:latin typeface="Avenir Book" charset="0"/>
                <a:ea typeface="Avenir Book" charset="0"/>
                <a:cs typeface="Avenir Book" charset="0"/>
              </a:rPr>
              <a:t> | Date </a:t>
            </a:r>
            <a:r>
              <a:rPr lang="en-US" sz="1700" dirty="0">
                <a:solidFill>
                  <a:schemeClr val="bg1"/>
                </a:solidFill>
                <a:latin typeface="Avenir Book" charset="0"/>
                <a:ea typeface="Avenir Book" charset="0"/>
                <a:cs typeface="Avenir Book" charset="0"/>
              </a:rPr>
              <a:t>donation was made</a:t>
            </a:r>
          </a:p>
          <a:p>
            <a:r>
              <a:rPr lang="en-US" sz="1700" b="1" dirty="0" err="1" smtClean="0">
                <a:solidFill>
                  <a:schemeClr val="bg1"/>
                </a:solidFill>
                <a:latin typeface="Avenir Book" charset="0"/>
                <a:ea typeface="Avenir Book" charset="0"/>
                <a:cs typeface="Avenir Book" charset="0"/>
              </a:rPr>
              <a:t>Donation_Amount</a:t>
            </a:r>
            <a:r>
              <a:rPr lang="en-US" sz="1700" dirty="0" smtClean="0">
                <a:solidFill>
                  <a:schemeClr val="bg1"/>
                </a:solidFill>
                <a:latin typeface="Avenir Book" charset="0"/>
                <a:ea typeface="Avenir Book" charset="0"/>
                <a:cs typeface="Avenir Book" charset="0"/>
              </a:rPr>
              <a:t> | Monetary </a:t>
            </a:r>
            <a:r>
              <a:rPr lang="en-US" sz="1700" dirty="0">
                <a:solidFill>
                  <a:schemeClr val="bg1"/>
                </a:solidFill>
                <a:latin typeface="Avenir Book" charset="0"/>
                <a:ea typeface="Avenir Book" charset="0"/>
                <a:cs typeface="Avenir Book" charset="0"/>
              </a:rPr>
              <a:t>donation amount</a:t>
            </a:r>
          </a:p>
          <a:p>
            <a:r>
              <a:rPr lang="en-US" sz="1700" b="1" dirty="0" err="1" smtClean="0">
                <a:solidFill>
                  <a:schemeClr val="bg1"/>
                </a:solidFill>
                <a:latin typeface="Avenir Book" charset="0"/>
                <a:ea typeface="Avenir Book" charset="0"/>
                <a:cs typeface="Avenir Book" charset="0"/>
              </a:rPr>
              <a:t>Donation_Type</a:t>
            </a:r>
            <a:r>
              <a:rPr lang="en-US" sz="1700" dirty="0" smtClean="0">
                <a:solidFill>
                  <a:schemeClr val="bg1"/>
                </a:solidFill>
                <a:latin typeface="Avenir Book" charset="0"/>
                <a:ea typeface="Avenir Book" charset="0"/>
                <a:cs typeface="Avenir Book" charset="0"/>
              </a:rPr>
              <a:t> | Code </a:t>
            </a:r>
            <a:r>
              <a:rPr lang="en-US" sz="1700" dirty="0">
                <a:solidFill>
                  <a:schemeClr val="bg1"/>
                </a:solidFill>
                <a:latin typeface="Avenir Book" charset="0"/>
                <a:ea typeface="Avenir Book" charset="0"/>
                <a:cs typeface="Avenir Book" charset="0"/>
              </a:rPr>
              <a:t>representing method of payment</a:t>
            </a:r>
          </a:p>
          <a:p>
            <a:r>
              <a:rPr lang="en-US" sz="1700" b="1" dirty="0" err="1" smtClean="0">
                <a:solidFill>
                  <a:schemeClr val="bg1"/>
                </a:solidFill>
                <a:latin typeface="Avenir Book" charset="0"/>
                <a:ea typeface="Avenir Book" charset="0"/>
                <a:cs typeface="Avenir Book" charset="0"/>
              </a:rPr>
              <a:t>Donation_Number</a:t>
            </a:r>
            <a:r>
              <a:rPr lang="en-US" sz="1700" dirty="0" smtClean="0">
                <a:solidFill>
                  <a:schemeClr val="bg1"/>
                </a:solidFill>
                <a:latin typeface="Avenir Book" charset="0"/>
                <a:ea typeface="Avenir Book" charset="0"/>
                <a:cs typeface="Avenir Book" charset="0"/>
              </a:rPr>
              <a:t> | Entry </a:t>
            </a:r>
            <a:r>
              <a:rPr lang="en-US" sz="1700" dirty="0">
                <a:solidFill>
                  <a:schemeClr val="bg1"/>
                </a:solidFill>
                <a:latin typeface="Avenir Book" charset="0"/>
                <a:ea typeface="Avenir Book" charset="0"/>
                <a:cs typeface="Avenir Book" charset="0"/>
              </a:rPr>
              <a:t>number for donation</a:t>
            </a:r>
          </a:p>
          <a:p>
            <a:r>
              <a:rPr lang="en-US" sz="1700" b="1" dirty="0" err="1" smtClean="0">
                <a:solidFill>
                  <a:schemeClr val="bg1"/>
                </a:solidFill>
                <a:latin typeface="Avenir Book" charset="0"/>
                <a:ea typeface="Avenir Book" charset="0"/>
                <a:cs typeface="Avenir Book" charset="0"/>
              </a:rPr>
              <a:t>Donation_Batch_Number</a:t>
            </a:r>
            <a:r>
              <a:rPr lang="en-US" sz="1700" b="1" dirty="0" smtClean="0">
                <a:solidFill>
                  <a:schemeClr val="bg1"/>
                </a:solidFill>
                <a:latin typeface="Avenir Book" charset="0"/>
                <a:ea typeface="Avenir Book" charset="0"/>
                <a:cs typeface="Avenir Book" charset="0"/>
              </a:rPr>
              <a:t> </a:t>
            </a:r>
            <a:r>
              <a:rPr lang="en-US" sz="1700" dirty="0" smtClean="0">
                <a:solidFill>
                  <a:schemeClr val="bg1"/>
                </a:solidFill>
                <a:latin typeface="Avenir Book" charset="0"/>
                <a:ea typeface="Avenir Book" charset="0"/>
                <a:cs typeface="Avenir Book" charset="0"/>
              </a:rPr>
              <a:t>| Identifier </a:t>
            </a:r>
            <a:r>
              <a:rPr lang="en-US" sz="1700" dirty="0">
                <a:solidFill>
                  <a:schemeClr val="bg1"/>
                </a:solidFill>
                <a:latin typeface="Avenir Book" charset="0"/>
                <a:ea typeface="Avenir Book" charset="0"/>
                <a:cs typeface="Avenir Book" charset="0"/>
              </a:rPr>
              <a:t>for group donation</a:t>
            </a:r>
          </a:p>
          <a:p>
            <a:r>
              <a:rPr lang="en-US" sz="1700" b="1" dirty="0" err="1" smtClean="0">
                <a:solidFill>
                  <a:schemeClr val="bg1"/>
                </a:solidFill>
                <a:latin typeface="Avenir Book" charset="0"/>
                <a:ea typeface="Avenir Book" charset="0"/>
                <a:cs typeface="Avenir Book" charset="0"/>
              </a:rPr>
              <a:t>Donation_When_Added</a:t>
            </a:r>
            <a:r>
              <a:rPr lang="en-US" sz="1700" dirty="0" smtClean="0">
                <a:solidFill>
                  <a:schemeClr val="bg1"/>
                </a:solidFill>
                <a:latin typeface="Avenir Book" charset="0"/>
                <a:ea typeface="Avenir Book" charset="0"/>
                <a:cs typeface="Avenir Book" charset="0"/>
              </a:rPr>
              <a:t> | Date </a:t>
            </a:r>
            <a:r>
              <a:rPr lang="en-US" sz="1700" dirty="0">
                <a:solidFill>
                  <a:schemeClr val="bg1"/>
                </a:solidFill>
                <a:latin typeface="Avenir Book" charset="0"/>
                <a:ea typeface="Avenir Book" charset="0"/>
                <a:cs typeface="Avenir Book" charset="0"/>
              </a:rPr>
              <a:t>donation was accepted</a:t>
            </a:r>
          </a:p>
          <a:p>
            <a:r>
              <a:rPr lang="en-US" sz="1700" b="1" dirty="0" err="1" smtClean="0">
                <a:solidFill>
                  <a:schemeClr val="bg1"/>
                </a:solidFill>
                <a:latin typeface="Avenir Book" charset="0"/>
                <a:ea typeface="Avenir Book" charset="0"/>
                <a:cs typeface="Avenir Book" charset="0"/>
              </a:rPr>
              <a:t>Donation_When_Acknowledged</a:t>
            </a:r>
            <a:r>
              <a:rPr lang="en-US" sz="1700" dirty="0" smtClean="0">
                <a:solidFill>
                  <a:schemeClr val="bg1"/>
                </a:solidFill>
                <a:latin typeface="Avenir Book" charset="0"/>
                <a:ea typeface="Avenir Book" charset="0"/>
                <a:cs typeface="Avenir Book" charset="0"/>
              </a:rPr>
              <a:t> | Date </a:t>
            </a:r>
            <a:r>
              <a:rPr lang="en-US" sz="1700" dirty="0">
                <a:solidFill>
                  <a:schemeClr val="bg1"/>
                </a:solidFill>
                <a:latin typeface="Avenir Book" charset="0"/>
                <a:ea typeface="Avenir Book" charset="0"/>
                <a:cs typeface="Avenir Book" charset="0"/>
              </a:rPr>
              <a:t>donor was acknowledged</a:t>
            </a:r>
          </a:p>
        </p:txBody>
      </p:sp>
    </p:spTree>
    <p:extLst>
      <p:ext uri="{BB962C8B-B14F-4D97-AF65-F5344CB8AC3E}">
        <p14:creationId xmlns:p14="http://schemas.microsoft.com/office/powerpoint/2010/main" val="536877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latin typeface="Avenir Book" charset="0"/>
                <a:ea typeface="Avenir Book" charset="0"/>
                <a:cs typeface="Avenir Book" charset="0"/>
              </a:rPr>
              <a:t>d</a:t>
            </a:r>
            <a:r>
              <a:rPr lang="en-US" dirty="0" err="1" smtClean="0">
                <a:solidFill>
                  <a:schemeClr val="bg1"/>
                </a:solidFill>
                <a:latin typeface="Avenir Book" charset="0"/>
                <a:ea typeface="Avenir Book" charset="0"/>
                <a:cs typeface="Avenir Book" charset="0"/>
              </a:rPr>
              <a:t>istributon</a:t>
            </a:r>
            <a:r>
              <a:rPr lang="en-US" dirty="0" smtClean="0">
                <a:solidFill>
                  <a:schemeClr val="bg1"/>
                </a:solidFill>
                <a:latin typeface="Avenir Book" charset="0"/>
                <a:ea typeface="Avenir Book" charset="0"/>
                <a:cs typeface="Avenir Book" charset="0"/>
              </a:rPr>
              <a:t> center data</a:t>
            </a:r>
            <a:endParaRPr lang="en-US" dirty="0">
              <a:solidFill>
                <a:schemeClr val="bg1"/>
              </a:solidFill>
              <a:latin typeface="Avenir Book" charset="0"/>
              <a:ea typeface="Avenir Book" charset="0"/>
              <a:cs typeface="Avenir Book" charset="0"/>
            </a:endParaRPr>
          </a:p>
        </p:txBody>
      </p:sp>
      <p:sp>
        <p:nvSpPr>
          <p:cNvPr id="3" name="Content Placeholder 2"/>
          <p:cNvSpPr>
            <a:spLocks noGrp="1"/>
          </p:cNvSpPr>
          <p:nvPr>
            <p:ph idx="1"/>
          </p:nvPr>
        </p:nvSpPr>
        <p:spPr>
          <a:xfrm>
            <a:off x="457200" y="1267691"/>
            <a:ext cx="8229600" cy="4525963"/>
          </a:xfrm>
        </p:spPr>
        <p:txBody>
          <a:bodyPr>
            <a:normAutofit/>
          </a:bodyPr>
          <a:lstStyle/>
          <a:p>
            <a:r>
              <a:rPr lang="en-US" sz="1200" dirty="0" err="1" smtClean="0">
                <a:solidFill>
                  <a:schemeClr val="bg1"/>
                </a:solidFill>
                <a:latin typeface="Avenir Book" charset="0"/>
                <a:ea typeface="Avenir Book" charset="0"/>
                <a:cs typeface="Avenir Book" charset="0"/>
              </a:rPr>
              <a:t>Posting_Date</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Date </a:t>
            </a:r>
            <a:r>
              <a:rPr lang="en-US" sz="1200" dirty="0">
                <a:solidFill>
                  <a:schemeClr val="bg1"/>
                </a:solidFill>
                <a:latin typeface="Avenir Book" charset="0"/>
                <a:ea typeface="Avenir Book" charset="0"/>
                <a:cs typeface="Avenir Book" charset="0"/>
              </a:rPr>
              <a:t>items were received</a:t>
            </a:r>
          </a:p>
          <a:p>
            <a:r>
              <a:rPr lang="en-US" sz="1200" b="1" dirty="0" err="1" smtClean="0">
                <a:solidFill>
                  <a:schemeClr val="bg1"/>
                </a:solidFill>
                <a:latin typeface="Avenir Book" charset="0"/>
                <a:ea typeface="Avenir Book" charset="0"/>
                <a:cs typeface="Avenir Book" charset="0"/>
              </a:rPr>
              <a:t>Location_Code</a:t>
            </a:r>
            <a:r>
              <a:rPr lang="en-US" sz="1200" dirty="0" smtClean="0">
                <a:solidFill>
                  <a:schemeClr val="bg1"/>
                </a:solidFill>
                <a:latin typeface="Avenir Book" charset="0"/>
                <a:ea typeface="Avenir Book" charset="0"/>
                <a:cs typeface="Avenir Book" charset="0"/>
              </a:rPr>
              <a:t> | Location </a:t>
            </a:r>
            <a:r>
              <a:rPr lang="en-US" sz="1200" dirty="0">
                <a:solidFill>
                  <a:schemeClr val="bg1"/>
                </a:solidFill>
                <a:latin typeface="Avenir Book" charset="0"/>
                <a:ea typeface="Avenir Book" charset="0"/>
                <a:cs typeface="Avenir Book" charset="0"/>
              </a:rPr>
              <a:t>of distribution center</a:t>
            </a:r>
          </a:p>
          <a:p>
            <a:r>
              <a:rPr lang="en-US" sz="1200" b="1" dirty="0" err="1" smtClean="0">
                <a:solidFill>
                  <a:schemeClr val="bg1"/>
                </a:solidFill>
                <a:latin typeface="Avenir Book" charset="0"/>
                <a:ea typeface="Avenir Book" charset="0"/>
                <a:cs typeface="Avenir Book" charset="0"/>
              </a:rPr>
              <a:t>Lot_No</a:t>
            </a:r>
            <a:r>
              <a:rPr lang="en-US" sz="1200" dirty="0" smtClean="0">
                <a:solidFill>
                  <a:schemeClr val="bg1"/>
                </a:solidFill>
                <a:latin typeface="Avenir Book" charset="0"/>
                <a:ea typeface="Avenir Book" charset="0"/>
                <a:cs typeface="Avenir Book" charset="0"/>
              </a:rPr>
              <a:t> | Internal </a:t>
            </a:r>
            <a:r>
              <a:rPr lang="en-US" sz="1200" dirty="0">
                <a:solidFill>
                  <a:schemeClr val="bg1"/>
                </a:solidFill>
                <a:latin typeface="Avenir Book" charset="0"/>
                <a:ea typeface="Avenir Book" charset="0"/>
                <a:cs typeface="Avenir Book" charset="0"/>
              </a:rPr>
              <a:t>set identifier</a:t>
            </a:r>
          </a:p>
          <a:p>
            <a:r>
              <a:rPr lang="en-US" sz="1200" b="1" dirty="0" err="1" smtClean="0">
                <a:solidFill>
                  <a:schemeClr val="bg1"/>
                </a:solidFill>
                <a:latin typeface="Avenir Book" charset="0"/>
                <a:ea typeface="Avenir Book" charset="0"/>
                <a:cs typeface="Avenir Book" charset="0"/>
              </a:rPr>
              <a:t>Pallet_No</a:t>
            </a:r>
            <a:r>
              <a:rPr lang="en-US" sz="1200" dirty="0" smtClean="0">
                <a:solidFill>
                  <a:schemeClr val="bg1"/>
                </a:solidFill>
                <a:latin typeface="Avenir Book" charset="0"/>
                <a:ea typeface="Avenir Book" charset="0"/>
                <a:cs typeface="Avenir Book" charset="0"/>
              </a:rPr>
              <a:t> | Internal </a:t>
            </a:r>
            <a:r>
              <a:rPr lang="en-US" sz="1200" dirty="0">
                <a:solidFill>
                  <a:schemeClr val="bg1"/>
                </a:solidFill>
                <a:latin typeface="Avenir Book" charset="0"/>
                <a:ea typeface="Avenir Book" charset="0"/>
                <a:cs typeface="Avenir Book" charset="0"/>
              </a:rPr>
              <a:t>sub-set identifier</a:t>
            </a:r>
          </a:p>
          <a:p>
            <a:r>
              <a:rPr lang="en-US" sz="1200" b="1" dirty="0" err="1" smtClean="0">
                <a:solidFill>
                  <a:schemeClr val="bg1"/>
                </a:solidFill>
                <a:latin typeface="Avenir Book" charset="0"/>
                <a:ea typeface="Avenir Book" charset="0"/>
                <a:cs typeface="Avenir Book" charset="0"/>
              </a:rPr>
              <a:t>Document_No</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Unique </a:t>
            </a:r>
            <a:r>
              <a:rPr lang="en-US" sz="1200" dirty="0">
                <a:solidFill>
                  <a:schemeClr val="bg1"/>
                </a:solidFill>
                <a:latin typeface="Avenir Book" charset="0"/>
                <a:ea typeface="Avenir Book" charset="0"/>
                <a:cs typeface="Avenir Book" charset="0"/>
              </a:rPr>
              <a:t>to each Donor's donation, bring together types of donations</a:t>
            </a:r>
          </a:p>
          <a:p>
            <a:r>
              <a:rPr lang="en-US" sz="1200" b="1" dirty="0" err="1" smtClean="0">
                <a:solidFill>
                  <a:schemeClr val="bg1"/>
                </a:solidFill>
                <a:latin typeface="Avenir Book" charset="0"/>
                <a:ea typeface="Avenir Book" charset="0"/>
                <a:cs typeface="Avenir Book" charset="0"/>
              </a:rPr>
              <a:t>Ext_Gross_Weight</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Weight </a:t>
            </a:r>
            <a:r>
              <a:rPr lang="en-US" sz="1200" dirty="0">
                <a:solidFill>
                  <a:schemeClr val="bg1"/>
                </a:solidFill>
                <a:latin typeface="Avenir Book" charset="0"/>
                <a:ea typeface="Avenir Book" charset="0"/>
                <a:cs typeface="Avenir Book" charset="0"/>
              </a:rPr>
              <a:t>of items</a:t>
            </a:r>
          </a:p>
          <a:p>
            <a:r>
              <a:rPr lang="en-US" sz="1200" b="1" dirty="0" smtClean="0">
                <a:solidFill>
                  <a:schemeClr val="bg1"/>
                </a:solidFill>
                <a:latin typeface="Avenir Book" charset="0"/>
                <a:ea typeface="Avenir Book" charset="0"/>
                <a:cs typeface="Avenir Book" charset="0"/>
              </a:rPr>
              <a:t>Unit</a:t>
            </a:r>
            <a:r>
              <a:rPr lang="en-US" sz="1200" dirty="0" smtClean="0">
                <a:solidFill>
                  <a:schemeClr val="bg1"/>
                </a:solidFill>
                <a:latin typeface="Avenir Book" charset="0"/>
                <a:ea typeface="Avenir Book" charset="0"/>
                <a:cs typeface="Avenir Book" charset="0"/>
              </a:rPr>
              <a:t> | Unit </a:t>
            </a:r>
            <a:r>
              <a:rPr lang="en-US" sz="1200" dirty="0">
                <a:solidFill>
                  <a:schemeClr val="bg1"/>
                </a:solidFill>
                <a:latin typeface="Avenir Book" charset="0"/>
                <a:ea typeface="Avenir Book" charset="0"/>
                <a:cs typeface="Avenir Book" charset="0"/>
              </a:rPr>
              <a:t>to measure </a:t>
            </a:r>
            <a:r>
              <a:rPr lang="en-US" sz="1200" dirty="0" smtClean="0">
                <a:solidFill>
                  <a:schemeClr val="bg1"/>
                </a:solidFill>
                <a:latin typeface="Avenir Book" charset="0"/>
                <a:ea typeface="Avenir Book" charset="0"/>
                <a:cs typeface="Avenir Book" charset="0"/>
              </a:rPr>
              <a:t>quantity</a:t>
            </a:r>
            <a:endParaRPr lang="en-US" sz="1200" dirty="0">
              <a:solidFill>
                <a:schemeClr val="bg1"/>
              </a:solidFill>
              <a:latin typeface="Avenir Book" charset="0"/>
              <a:ea typeface="Avenir Book" charset="0"/>
              <a:cs typeface="Avenir Book" charset="0"/>
            </a:endParaRPr>
          </a:p>
          <a:p>
            <a:r>
              <a:rPr lang="en-US" sz="1200" b="1" dirty="0" smtClean="0">
                <a:solidFill>
                  <a:schemeClr val="bg1"/>
                </a:solidFill>
                <a:latin typeface="Avenir Book" charset="0"/>
                <a:ea typeface="Avenir Book" charset="0"/>
                <a:cs typeface="Avenir Book" charset="0"/>
              </a:rPr>
              <a:t>Quantity</a:t>
            </a:r>
            <a:r>
              <a:rPr lang="en-US" sz="1200" dirty="0" smtClean="0">
                <a:solidFill>
                  <a:schemeClr val="bg1"/>
                </a:solidFill>
                <a:latin typeface="Avenir Book" charset="0"/>
                <a:ea typeface="Avenir Book" charset="0"/>
                <a:cs typeface="Avenir Book" charset="0"/>
              </a:rPr>
              <a:t> | Number </a:t>
            </a:r>
            <a:r>
              <a:rPr lang="en-US" sz="1200" dirty="0">
                <a:solidFill>
                  <a:schemeClr val="bg1"/>
                </a:solidFill>
                <a:latin typeface="Avenir Book" charset="0"/>
                <a:ea typeface="Avenir Book" charset="0"/>
                <a:cs typeface="Avenir Book" charset="0"/>
              </a:rPr>
              <a:t>of items</a:t>
            </a:r>
          </a:p>
          <a:p>
            <a:r>
              <a:rPr lang="en-US" sz="1200" b="1" dirty="0" err="1" smtClean="0">
                <a:solidFill>
                  <a:schemeClr val="bg1"/>
                </a:solidFill>
                <a:latin typeface="Avenir Book" charset="0"/>
                <a:ea typeface="Avenir Book" charset="0"/>
                <a:cs typeface="Avenir Book" charset="0"/>
              </a:rPr>
              <a:t>Cost_Amount</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Value </a:t>
            </a:r>
            <a:r>
              <a:rPr lang="en-US" sz="1200" dirty="0">
                <a:solidFill>
                  <a:schemeClr val="bg1"/>
                </a:solidFill>
                <a:latin typeface="Avenir Book" charset="0"/>
                <a:ea typeface="Avenir Book" charset="0"/>
                <a:cs typeface="Avenir Book" charset="0"/>
              </a:rPr>
              <a:t>of items if receipt provided</a:t>
            </a:r>
          </a:p>
          <a:p>
            <a:r>
              <a:rPr lang="en-US" sz="1200" b="1" dirty="0" err="1" smtClean="0">
                <a:solidFill>
                  <a:schemeClr val="bg1"/>
                </a:solidFill>
                <a:latin typeface="Avenir Book" charset="0"/>
                <a:ea typeface="Avenir Book" charset="0"/>
                <a:cs typeface="Avenir Book" charset="0"/>
              </a:rPr>
              <a:t>Entry_No</a:t>
            </a:r>
            <a:r>
              <a:rPr lang="en-US" sz="1200" dirty="0" smtClean="0">
                <a:solidFill>
                  <a:schemeClr val="bg1"/>
                </a:solidFill>
                <a:latin typeface="Avenir Book" charset="0"/>
                <a:ea typeface="Avenir Book" charset="0"/>
                <a:cs typeface="Avenir Book" charset="0"/>
              </a:rPr>
              <a:t> | Number </a:t>
            </a:r>
            <a:r>
              <a:rPr lang="en-US" sz="1200" dirty="0">
                <a:solidFill>
                  <a:schemeClr val="bg1"/>
                </a:solidFill>
                <a:latin typeface="Avenir Book" charset="0"/>
                <a:ea typeface="Avenir Book" charset="0"/>
                <a:cs typeface="Avenir Book" charset="0"/>
              </a:rPr>
              <a:t>of entry</a:t>
            </a:r>
          </a:p>
          <a:p>
            <a:r>
              <a:rPr lang="en-US" sz="1200" b="1" dirty="0" err="1" smtClean="0">
                <a:solidFill>
                  <a:schemeClr val="bg1"/>
                </a:solidFill>
                <a:latin typeface="Avenir Book" charset="0"/>
                <a:ea typeface="Avenir Book" charset="0"/>
                <a:cs typeface="Avenir Book" charset="0"/>
              </a:rPr>
              <a:t>Category_Code</a:t>
            </a:r>
            <a:r>
              <a:rPr lang="en-US" sz="1200" dirty="0" smtClean="0">
                <a:solidFill>
                  <a:schemeClr val="bg1"/>
                </a:solidFill>
                <a:latin typeface="Avenir Book" charset="0"/>
                <a:ea typeface="Avenir Book" charset="0"/>
                <a:cs typeface="Avenir Book" charset="0"/>
              </a:rPr>
              <a:t> | Item </a:t>
            </a:r>
            <a:r>
              <a:rPr lang="en-US" sz="1200" dirty="0">
                <a:solidFill>
                  <a:schemeClr val="bg1"/>
                </a:solidFill>
                <a:latin typeface="Avenir Book" charset="0"/>
                <a:ea typeface="Avenir Book" charset="0"/>
                <a:cs typeface="Avenir Book" charset="0"/>
              </a:rPr>
              <a:t>category identifier</a:t>
            </a:r>
          </a:p>
          <a:p>
            <a:r>
              <a:rPr lang="en-US" sz="1200" b="1" dirty="0" err="1" smtClean="0">
                <a:solidFill>
                  <a:schemeClr val="bg1"/>
                </a:solidFill>
                <a:latin typeface="Avenir Book" charset="0"/>
                <a:ea typeface="Avenir Book" charset="0"/>
                <a:cs typeface="Avenir Book" charset="0"/>
              </a:rPr>
              <a:t>Category_Description</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Type </a:t>
            </a:r>
            <a:r>
              <a:rPr lang="en-US" sz="1200" dirty="0">
                <a:solidFill>
                  <a:schemeClr val="bg1"/>
                </a:solidFill>
                <a:latin typeface="Avenir Book" charset="0"/>
                <a:ea typeface="Avenir Book" charset="0"/>
                <a:cs typeface="Avenir Book" charset="0"/>
              </a:rPr>
              <a:t>of product</a:t>
            </a:r>
          </a:p>
          <a:p>
            <a:r>
              <a:rPr lang="en-US" sz="1200" b="1" dirty="0" err="1" smtClean="0">
                <a:solidFill>
                  <a:schemeClr val="bg1"/>
                </a:solidFill>
                <a:latin typeface="Avenir Book" charset="0"/>
                <a:ea typeface="Avenir Book" charset="0"/>
                <a:cs typeface="Avenir Book" charset="0"/>
              </a:rPr>
              <a:t>Agency_FBC_County_Code</a:t>
            </a:r>
            <a:r>
              <a:rPr lang="en-US" sz="1200" dirty="0" smtClean="0">
                <a:solidFill>
                  <a:schemeClr val="bg1"/>
                </a:solidFill>
                <a:latin typeface="Avenir Book" charset="0"/>
                <a:ea typeface="Avenir Book" charset="0"/>
                <a:cs typeface="Avenir Book" charset="0"/>
              </a:rPr>
              <a:t> | County</a:t>
            </a:r>
            <a:endParaRPr lang="en-US" sz="1200" dirty="0">
              <a:solidFill>
                <a:schemeClr val="bg1"/>
              </a:solidFill>
              <a:latin typeface="Avenir Book" charset="0"/>
              <a:ea typeface="Avenir Book" charset="0"/>
              <a:cs typeface="Avenir Book" charset="0"/>
            </a:endParaRPr>
          </a:p>
          <a:p>
            <a:r>
              <a:rPr lang="en-US" sz="1200" b="1" dirty="0" err="1" smtClean="0">
                <a:solidFill>
                  <a:schemeClr val="bg1"/>
                </a:solidFill>
                <a:latin typeface="Avenir Book" charset="0"/>
                <a:ea typeface="Avenir Book" charset="0"/>
                <a:cs typeface="Avenir Book" charset="0"/>
              </a:rPr>
              <a:t>Agency_UNC_Activity_Status</a:t>
            </a:r>
            <a:r>
              <a:rPr lang="en-US" sz="1200" dirty="0" smtClean="0">
                <a:solidFill>
                  <a:schemeClr val="bg1"/>
                </a:solidFill>
                <a:latin typeface="Avenir Book" charset="0"/>
                <a:ea typeface="Avenir Book" charset="0"/>
                <a:cs typeface="Avenir Book" charset="0"/>
              </a:rPr>
              <a:t> | Flag </a:t>
            </a:r>
            <a:r>
              <a:rPr lang="en-US" sz="1200" dirty="0">
                <a:solidFill>
                  <a:schemeClr val="bg1"/>
                </a:solidFill>
                <a:latin typeface="Avenir Book" charset="0"/>
                <a:ea typeface="Avenir Book" charset="0"/>
                <a:cs typeface="Avenir Book" charset="0"/>
              </a:rPr>
              <a:t>indicating agency is still active</a:t>
            </a:r>
          </a:p>
          <a:p>
            <a:r>
              <a:rPr lang="en-US" sz="1200" b="1" dirty="0" err="1" smtClean="0">
                <a:solidFill>
                  <a:schemeClr val="bg1"/>
                </a:solidFill>
                <a:latin typeface="Avenir Book" charset="0"/>
                <a:ea typeface="Avenir Book" charset="0"/>
                <a:cs typeface="Avenir Book" charset="0"/>
              </a:rPr>
              <a:t>Agency_City</a:t>
            </a:r>
            <a:r>
              <a:rPr lang="en-US" sz="1200" b="1" dirty="0" smtClean="0">
                <a:solidFill>
                  <a:schemeClr val="bg1"/>
                </a:solidFill>
                <a:latin typeface="Avenir Book" charset="0"/>
                <a:ea typeface="Avenir Book" charset="0"/>
                <a:cs typeface="Avenir Book" charset="0"/>
              </a:rPr>
              <a:t> </a:t>
            </a:r>
            <a:r>
              <a:rPr lang="en-US" sz="1200" dirty="0" smtClean="0">
                <a:solidFill>
                  <a:schemeClr val="bg1"/>
                </a:solidFill>
                <a:latin typeface="Avenir Book" charset="0"/>
                <a:ea typeface="Avenir Book" charset="0"/>
                <a:cs typeface="Avenir Book" charset="0"/>
              </a:rPr>
              <a:t>| City</a:t>
            </a:r>
            <a:endParaRPr lang="en-US" sz="1200" dirty="0">
              <a:solidFill>
                <a:schemeClr val="bg1"/>
              </a:solidFill>
              <a:latin typeface="Avenir Book" charset="0"/>
              <a:ea typeface="Avenir Book" charset="0"/>
              <a:cs typeface="Avenir Book" charset="0"/>
            </a:endParaRPr>
          </a:p>
          <a:p>
            <a:r>
              <a:rPr lang="en-US" sz="1200" b="1" dirty="0" err="1" smtClean="0">
                <a:solidFill>
                  <a:schemeClr val="bg1"/>
                </a:solidFill>
                <a:latin typeface="Avenir Book" charset="0"/>
                <a:ea typeface="Avenir Book" charset="0"/>
                <a:cs typeface="Avenir Book" charset="0"/>
              </a:rPr>
              <a:t>Agency_State</a:t>
            </a:r>
            <a:r>
              <a:rPr lang="en-US" sz="1200" dirty="0" smtClean="0">
                <a:solidFill>
                  <a:schemeClr val="bg1"/>
                </a:solidFill>
                <a:latin typeface="Avenir Book" charset="0"/>
                <a:ea typeface="Avenir Book" charset="0"/>
                <a:cs typeface="Avenir Book" charset="0"/>
              </a:rPr>
              <a:t> | State</a:t>
            </a:r>
            <a:endParaRPr lang="en-US" sz="1200" dirty="0">
              <a:solidFill>
                <a:schemeClr val="bg1"/>
              </a:solidFill>
              <a:latin typeface="Avenir Book" charset="0"/>
              <a:ea typeface="Avenir Book" charset="0"/>
              <a:cs typeface="Avenir Book" charset="0"/>
            </a:endParaRPr>
          </a:p>
          <a:p>
            <a:r>
              <a:rPr lang="en-US" sz="1200" b="1" dirty="0" err="1" smtClean="0">
                <a:solidFill>
                  <a:schemeClr val="bg1"/>
                </a:solidFill>
                <a:latin typeface="Avenir Book" charset="0"/>
                <a:ea typeface="Avenir Book" charset="0"/>
                <a:cs typeface="Avenir Book" charset="0"/>
              </a:rPr>
              <a:t>Agency_Zip</a:t>
            </a:r>
            <a:r>
              <a:rPr lang="en-US" sz="1200" dirty="0" smtClean="0">
                <a:solidFill>
                  <a:schemeClr val="bg1"/>
                </a:solidFill>
                <a:latin typeface="Avenir Book" charset="0"/>
                <a:ea typeface="Avenir Book" charset="0"/>
                <a:cs typeface="Avenir Book" charset="0"/>
              </a:rPr>
              <a:t> | Zip</a:t>
            </a:r>
            <a:endParaRPr lang="en-US" sz="1200" dirty="0">
              <a:solidFill>
                <a:schemeClr val="bg1"/>
              </a:solidFill>
              <a:latin typeface="Avenir Book" charset="0"/>
              <a:ea typeface="Avenir Book" charset="0"/>
              <a:cs typeface="Avenir Book" charset="0"/>
            </a:endParaRPr>
          </a:p>
          <a:p>
            <a:r>
              <a:rPr lang="en-US" sz="1200" b="1" dirty="0" err="1" smtClean="0">
                <a:solidFill>
                  <a:schemeClr val="bg1"/>
                </a:solidFill>
                <a:latin typeface="Avenir Book" charset="0"/>
                <a:ea typeface="Avenir Book" charset="0"/>
                <a:cs typeface="Avenir Book" charset="0"/>
              </a:rPr>
              <a:t>Agency_FBC_Size_Code</a:t>
            </a:r>
            <a:r>
              <a:rPr lang="en-US" sz="1200" dirty="0" smtClean="0">
                <a:solidFill>
                  <a:schemeClr val="bg1"/>
                </a:solidFill>
                <a:latin typeface="Avenir Book" charset="0"/>
                <a:ea typeface="Avenir Book" charset="0"/>
                <a:cs typeface="Avenir Book" charset="0"/>
              </a:rPr>
              <a:t> | Estimate </a:t>
            </a:r>
            <a:r>
              <a:rPr lang="en-US" sz="1200" dirty="0">
                <a:solidFill>
                  <a:schemeClr val="bg1"/>
                </a:solidFill>
                <a:latin typeface="Avenir Book" charset="0"/>
                <a:ea typeface="Avenir Book" charset="0"/>
                <a:cs typeface="Avenir Book" charset="0"/>
              </a:rPr>
              <a:t>of person count</a:t>
            </a:r>
          </a:p>
          <a:p>
            <a:r>
              <a:rPr lang="en-US" sz="1200" b="1" dirty="0" err="1" smtClean="0">
                <a:solidFill>
                  <a:schemeClr val="bg1"/>
                </a:solidFill>
                <a:latin typeface="Avenir Book" charset="0"/>
                <a:ea typeface="Avenir Book" charset="0"/>
                <a:cs typeface="Avenir Book" charset="0"/>
              </a:rPr>
              <a:t>Agency_FBC_Category_Code</a:t>
            </a:r>
            <a:r>
              <a:rPr lang="en-US" sz="1200" dirty="0" smtClean="0">
                <a:solidFill>
                  <a:schemeClr val="bg1"/>
                </a:solidFill>
                <a:latin typeface="Avenir Book" charset="0"/>
                <a:ea typeface="Avenir Book" charset="0"/>
                <a:cs typeface="Avenir Book" charset="0"/>
              </a:rPr>
              <a:t> | Internal </a:t>
            </a:r>
            <a:r>
              <a:rPr lang="en-US" sz="1200" dirty="0">
                <a:solidFill>
                  <a:schemeClr val="bg1"/>
                </a:solidFill>
                <a:latin typeface="Avenir Book" charset="0"/>
                <a:ea typeface="Avenir Book" charset="0"/>
                <a:cs typeface="Avenir Book" charset="0"/>
              </a:rPr>
              <a:t>program that is receiving items</a:t>
            </a:r>
          </a:p>
          <a:p>
            <a:r>
              <a:rPr lang="en-US" sz="1200" b="1" dirty="0" err="1" smtClean="0">
                <a:solidFill>
                  <a:schemeClr val="bg1"/>
                </a:solidFill>
                <a:latin typeface="Avenir Book" charset="0"/>
                <a:ea typeface="Avenir Book" charset="0"/>
                <a:cs typeface="Avenir Book" charset="0"/>
              </a:rPr>
              <a:t>Agency_ID</a:t>
            </a:r>
            <a:r>
              <a:rPr lang="en-US" sz="1200" dirty="0" smtClean="0">
                <a:solidFill>
                  <a:schemeClr val="bg1"/>
                </a:solidFill>
                <a:latin typeface="Avenir Book" charset="0"/>
                <a:ea typeface="Avenir Book" charset="0"/>
                <a:cs typeface="Avenir Book" charset="0"/>
              </a:rPr>
              <a:t> | Unique </a:t>
            </a:r>
            <a:r>
              <a:rPr lang="en-US" sz="1200" dirty="0">
                <a:solidFill>
                  <a:schemeClr val="bg1"/>
                </a:solidFill>
                <a:latin typeface="Avenir Book" charset="0"/>
                <a:ea typeface="Avenir Book" charset="0"/>
                <a:cs typeface="Avenir Book" charset="0"/>
              </a:rPr>
              <a:t>identifier for agency</a:t>
            </a:r>
          </a:p>
        </p:txBody>
      </p:sp>
    </p:spTree>
    <p:extLst>
      <p:ext uri="{BB962C8B-B14F-4D97-AF65-F5344CB8AC3E}">
        <p14:creationId xmlns:p14="http://schemas.microsoft.com/office/powerpoint/2010/main" val="94776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latin typeface="Avenir Book" charset="0"/>
                <a:ea typeface="Avenir Book" charset="0"/>
                <a:cs typeface="Avenir Book" charset="0"/>
              </a:rPr>
              <a:t>ht</a:t>
            </a:r>
            <a:r>
              <a:rPr lang="en-US" dirty="0" smtClean="0">
                <a:solidFill>
                  <a:schemeClr val="bg1"/>
                </a:solidFill>
                <a:latin typeface="Avenir Book" charset="0"/>
                <a:ea typeface="Avenir Book" charset="0"/>
                <a:cs typeface="Avenir Book" charset="0"/>
              </a:rPr>
              <a:t> transactions</a:t>
            </a:r>
            <a:endParaRPr lang="en-US" dirty="0">
              <a:solidFill>
                <a:schemeClr val="bg1"/>
              </a:solidFill>
              <a:latin typeface="Avenir Book" charset="0"/>
              <a:ea typeface="Avenir Book" charset="0"/>
              <a:cs typeface="Avenir Book" charset="0"/>
            </a:endParaRPr>
          </a:p>
        </p:txBody>
      </p:sp>
      <p:sp>
        <p:nvSpPr>
          <p:cNvPr id="3" name="Content Placeholder 2"/>
          <p:cNvSpPr>
            <a:spLocks noGrp="1"/>
          </p:cNvSpPr>
          <p:nvPr>
            <p:ph idx="1"/>
          </p:nvPr>
        </p:nvSpPr>
        <p:spPr>
          <a:xfrm>
            <a:off x="457200" y="1164654"/>
            <a:ext cx="8229600" cy="4800600"/>
          </a:xfrm>
        </p:spPr>
        <p:txBody>
          <a:bodyPr>
            <a:normAutofit/>
          </a:bodyPr>
          <a:lstStyle/>
          <a:p>
            <a:r>
              <a:rPr lang="en-US" sz="1000" b="1" dirty="0" smtClean="0">
                <a:solidFill>
                  <a:schemeClr val="bg1"/>
                </a:solidFill>
                <a:latin typeface="Avenir Book" charset="0"/>
                <a:ea typeface="Avenir Book" charset="0"/>
                <a:cs typeface="Avenir Book" charset="0"/>
              </a:rPr>
              <a:t>field</a:t>
            </a:r>
            <a:r>
              <a:rPr lang="en-US" sz="1000" dirty="0" smtClean="0">
                <a:solidFill>
                  <a:schemeClr val="bg1"/>
                </a:solidFill>
                <a:latin typeface="Avenir Book" charset="0"/>
                <a:ea typeface="Avenir Book" charset="0"/>
                <a:cs typeface="Avenir Book" charset="0"/>
              </a:rPr>
              <a:t> | definition </a:t>
            </a:r>
          </a:p>
          <a:p>
            <a:r>
              <a:rPr lang="en-US" sz="1000" b="1" dirty="0" smtClean="0">
                <a:solidFill>
                  <a:schemeClr val="bg1"/>
                </a:solidFill>
                <a:latin typeface="Avenir Book" charset="0"/>
                <a:ea typeface="Avenir Book" charset="0"/>
                <a:cs typeface="Avenir Book" charset="0"/>
              </a:rPr>
              <a:t>customer</a:t>
            </a:r>
            <a:r>
              <a:rPr lang="en-US" sz="1000" dirty="0" smtClean="0">
                <a:solidFill>
                  <a:schemeClr val="bg1"/>
                </a:solidFill>
                <a:latin typeface="Avenir Book" charset="0"/>
                <a:ea typeface="Avenir Book" charset="0"/>
                <a:cs typeface="Avenir Book" charset="0"/>
              </a:rPr>
              <a:t> | unique id per customer household</a:t>
            </a:r>
          </a:p>
          <a:p>
            <a:r>
              <a:rPr lang="en-US" sz="1000" b="1" dirty="0" smtClean="0">
                <a:solidFill>
                  <a:schemeClr val="bg1"/>
                </a:solidFill>
                <a:latin typeface="Avenir Book" charset="0"/>
                <a:ea typeface="Avenir Book" charset="0"/>
                <a:cs typeface="Avenir Book" charset="0"/>
              </a:rPr>
              <a:t>receipt</a:t>
            </a:r>
            <a:r>
              <a:rPr lang="en-US" sz="1000" dirty="0" smtClean="0">
                <a:solidFill>
                  <a:schemeClr val="bg1"/>
                </a:solidFill>
                <a:latin typeface="Avenir Book" charset="0"/>
                <a:ea typeface="Avenir Book" charset="0"/>
                <a:cs typeface="Avenir Book" charset="0"/>
              </a:rPr>
              <a:t> | unique id per checkout</a:t>
            </a:r>
          </a:p>
          <a:p>
            <a:r>
              <a:rPr lang="en-US" sz="1000" b="1" dirty="0" smtClean="0">
                <a:solidFill>
                  <a:schemeClr val="bg1"/>
                </a:solidFill>
                <a:latin typeface="Avenir Book" charset="0"/>
                <a:ea typeface="Avenir Book" charset="0"/>
                <a:cs typeface="Avenir Book" charset="0"/>
              </a:rPr>
              <a:t>date time </a:t>
            </a:r>
            <a:r>
              <a:rPr lang="en-US" sz="1000" dirty="0" smtClean="0">
                <a:solidFill>
                  <a:schemeClr val="bg1"/>
                </a:solidFill>
                <a:latin typeface="Avenir Book" charset="0"/>
                <a:ea typeface="Avenir Book" charset="0"/>
                <a:cs typeface="Avenir Book" charset="0"/>
              </a:rPr>
              <a:t>|date and time of checkout in </a:t>
            </a:r>
            <a:r>
              <a:rPr lang="en-US" sz="1000" dirty="0" err="1" smtClean="0">
                <a:solidFill>
                  <a:schemeClr val="bg1"/>
                </a:solidFill>
                <a:latin typeface="Avenir Book" charset="0"/>
                <a:ea typeface="Avenir Book" charset="0"/>
                <a:cs typeface="Avenir Book" charset="0"/>
              </a:rPr>
              <a:t>yyyy</a:t>
            </a:r>
            <a:r>
              <a:rPr lang="en-US" sz="1000" dirty="0" smtClean="0">
                <a:solidFill>
                  <a:schemeClr val="bg1"/>
                </a:solidFill>
                <a:latin typeface="Avenir Book" charset="0"/>
                <a:ea typeface="Avenir Book" charset="0"/>
                <a:cs typeface="Avenir Book" charset="0"/>
              </a:rPr>
              <a:t>-mm-</a:t>
            </a:r>
            <a:r>
              <a:rPr lang="en-US" sz="1000" dirty="0" err="1" smtClean="0">
                <a:solidFill>
                  <a:schemeClr val="bg1"/>
                </a:solidFill>
                <a:latin typeface="Avenir Book" charset="0"/>
                <a:ea typeface="Avenir Book" charset="0"/>
                <a:cs typeface="Avenir Book" charset="0"/>
              </a:rPr>
              <a:t>dd</a:t>
            </a:r>
            <a:r>
              <a:rPr lang="en-US" sz="1000" dirty="0" smtClean="0">
                <a:solidFill>
                  <a:schemeClr val="bg1"/>
                </a:solidFill>
                <a:latin typeface="Avenir Book" charset="0"/>
                <a:ea typeface="Avenir Book" charset="0"/>
                <a:cs typeface="Avenir Book" charset="0"/>
              </a:rPr>
              <a:t> </a:t>
            </a:r>
            <a:r>
              <a:rPr lang="en-US" sz="1000" dirty="0" err="1" smtClean="0">
                <a:solidFill>
                  <a:schemeClr val="bg1"/>
                </a:solidFill>
                <a:latin typeface="Avenir Book" charset="0"/>
                <a:ea typeface="Avenir Book" charset="0"/>
                <a:cs typeface="Avenir Book" charset="0"/>
              </a:rPr>
              <a:t>hh:mm:ss</a:t>
            </a:r>
            <a:endParaRPr lang="en-US" sz="1000" dirty="0" smtClean="0">
              <a:solidFill>
                <a:schemeClr val="bg1"/>
              </a:solidFill>
              <a:latin typeface="Avenir Book" charset="0"/>
              <a:ea typeface="Avenir Book" charset="0"/>
              <a:cs typeface="Avenir Book" charset="0"/>
            </a:endParaRPr>
          </a:p>
          <a:p>
            <a:r>
              <a:rPr lang="en-US" sz="1000" b="1" dirty="0" smtClean="0">
                <a:solidFill>
                  <a:schemeClr val="bg1"/>
                </a:solidFill>
                <a:latin typeface="Avenir Book" charset="0"/>
                <a:ea typeface="Avenir Book" charset="0"/>
                <a:cs typeface="Avenir Book" charset="0"/>
              </a:rPr>
              <a:t>zip</a:t>
            </a:r>
            <a:r>
              <a:rPr lang="en-US" sz="1000" dirty="0" smtClean="0">
                <a:solidFill>
                  <a:schemeClr val="bg1"/>
                </a:solidFill>
                <a:latin typeface="Avenir Book" charset="0"/>
                <a:ea typeface="Avenir Book" charset="0"/>
                <a:cs typeface="Avenir Book" charset="0"/>
              </a:rPr>
              <a:t> | 5 digit postal code where the transaction took place</a:t>
            </a:r>
          </a:p>
          <a:p>
            <a:r>
              <a:rPr lang="en-US" sz="1000" b="1" dirty="0" err="1" smtClean="0">
                <a:solidFill>
                  <a:schemeClr val="bg1"/>
                </a:solidFill>
                <a:latin typeface="Avenir Book" charset="0"/>
                <a:ea typeface="Avenir Book" charset="0"/>
                <a:cs typeface="Avenir Book" charset="0"/>
              </a:rPr>
              <a:t>Ean</a:t>
            </a:r>
            <a:r>
              <a:rPr lang="en-US" sz="1000" dirty="0" smtClean="0">
                <a:solidFill>
                  <a:schemeClr val="bg1"/>
                </a:solidFill>
                <a:latin typeface="Avenir Book" charset="0"/>
                <a:ea typeface="Avenir Book" charset="0"/>
                <a:cs typeface="Avenir Book" charset="0"/>
              </a:rPr>
              <a:t> | industry standard item id number</a:t>
            </a:r>
          </a:p>
          <a:p>
            <a:r>
              <a:rPr lang="en-US" sz="1000" b="1" dirty="0" err="1" smtClean="0">
                <a:solidFill>
                  <a:schemeClr val="bg1"/>
                </a:solidFill>
                <a:latin typeface="Avenir Book" charset="0"/>
                <a:ea typeface="Avenir Book" charset="0"/>
                <a:cs typeface="Avenir Book" charset="0"/>
              </a:rPr>
              <a:t>Plu</a:t>
            </a:r>
            <a:r>
              <a:rPr lang="en-US" sz="1000" b="1" dirty="0" smtClean="0">
                <a:solidFill>
                  <a:schemeClr val="bg1"/>
                </a:solidFill>
                <a:latin typeface="Avenir Book" charset="0"/>
                <a:ea typeface="Avenir Book" charset="0"/>
                <a:cs typeface="Avenir Book" charset="0"/>
              </a:rPr>
              <a:t> </a:t>
            </a:r>
            <a:r>
              <a:rPr lang="en-US" sz="1000" dirty="0" smtClean="0">
                <a:solidFill>
                  <a:schemeClr val="bg1"/>
                </a:solidFill>
                <a:latin typeface="Avenir Book" charset="0"/>
                <a:ea typeface="Avenir Book" charset="0"/>
                <a:cs typeface="Avenir Book" charset="0"/>
              </a:rPr>
              <a:t>| item id number for weighted items like produce and meat</a:t>
            </a:r>
          </a:p>
          <a:p>
            <a:r>
              <a:rPr lang="en-US" sz="1000" b="1" dirty="0" err="1" smtClean="0">
                <a:solidFill>
                  <a:schemeClr val="bg1"/>
                </a:solidFill>
                <a:latin typeface="Avenir Book" charset="0"/>
                <a:ea typeface="Avenir Book" charset="0"/>
                <a:cs typeface="Avenir Book" charset="0"/>
              </a:rPr>
              <a:t>Mupc</a:t>
            </a:r>
            <a:r>
              <a:rPr lang="en-US" sz="1000" dirty="0" smtClean="0">
                <a:solidFill>
                  <a:schemeClr val="bg1"/>
                </a:solidFill>
                <a:latin typeface="Avenir Book" charset="0"/>
                <a:ea typeface="Avenir Book" charset="0"/>
                <a:cs typeface="Avenir Book" charset="0"/>
              </a:rPr>
              <a:t> | id number for small groups of items (different flavors of a particular brand and size of yogurt will have different </a:t>
            </a:r>
            <a:r>
              <a:rPr lang="en-US" sz="1000" dirty="0" err="1" smtClean="0">
                <a:solidFill>
                  <a:schemeClr val="bg1"/>
                </a:solidFill>
                <a:latin typeface="Avenir Book" charset="0"/>
                <a:ea typeface="Avenir Book" charset="0"/>
                <a:cs typeface="Avenir Book" charset="0"/>
              </a:rPr>
              <a:t>eans</a:t>
            </a:r>
            <a:r>
              <a:rPr lang="en-US" sz="1000" dirty="0" smtClean="0">
                <a:solidFill>
                  <a:schemeClr val="bg1"/>
                </a:solidFill>
                <a:latin typeface="Avenir Book" charset="0"/>
                <a:ea typeface="Avenir Book" charset="0"/>
                <a:cs typeface="Avenir Book" charset="0"/>
              </a:rPr>
              <a:t> but may have the same </a:t>
            </a:r>
            <a:r>
              <a:rPr lang="en-US" sz="1000" dirty="0" err="1" smtClean="0">
                <a:solidFill>
                  <a:schemeClr val="bg1"/>
                </a:solidFill>
                <a:latin typeface="Avenir Book" charset="0"/>
                <a:ea typeface="Avenir Book" charset="0"/>
                <a:cs typeface="Avenir Book" charset="0"/>
              </a:rPr>
              <a:t>mupc</a:t>
            </a:r>
            <a:r>
              <a:rPr lang="en-US" sz="1000" dirty="0" smtClean="0">
                <a:solidFill>
                  <a:schemeClr val="bg1"/>
                </a:solidFill>
                <a:latin typeface="Avenir Book" charset="0"/>
                <a:ea typeface="Avenir Book" charset="0"/>
                <a:cs typeface="Avenir Book" charset="0"/>
              </a:rPr>
              <a:t>)</a:t>
            </a:r>
          </a:p>
          <a:p>
            <a:r>
              <a:rPr lang="en-US" sz="1000" b="1" dirty="0" err="1" smtClean="0">
                <a:solidFill>
                  <a:schemeClr val="bg1"/>
                </a:solidFill>
                <a:latin typeface="Avenir Book" charset="0"/>
                <a:ea typeface="Avenir Book" charset="0"/>
                <a:cs typeface="Avenir Book" charset="0"/>
              </a:rPr>
              <a:t>Subcat</a:t>
            </a:r>
            <a:r>
              <a:rPr lang="en-US" sz="1000" b="1" dirty="0" smtClean="0">
                <a:solidFill>
                  <a:schemeClr val="bg1"/>
                </a:solidFill>
                <a:latin typeface="Avenir Book" charset="0"/>
                <a:ea typeface="Avenir Book" charset="0"/>
                <a:cs typeface="Avenir Book" charset="0"/>
              </a:rPr>
              <a:t> </a:t>
            </a:r>
            <a:r>
              <a:rPr lang="en-US" sz="1000" dirty="0" smtClean="0">
                <a:solidFill>
                  <a:schemeClr val="bg1"/>
                </a:solidFill>
                <a:latin typeface="Avenir Book" charset="0"/>
                <a:ea typeface="Avenir Book" charset="0"/>
                <a:cs typeface="Avenir Book" charset="0"/>
              </a:rPr>
              <a:t>| item subcategory number</a:t>
            </a:r>
          </a:p>
          <a:p>
            <a:r>
              <a:rPr lang="en-US" sz="1000" b="1" dirty="0" smtClean="0">
                <a:solidFill>
                  <a:schemeClr val="bg1"/>
                </a:solidFill>
                <a:latin typeface="Avenir Book" charset="0"/>
                <a:ea typeface="Avenir Book" charset="0"/>
                <a:cs typeface="Avenir Book" charset="0"/>
              </a:rPr>
              <a:t>Cat </a:t>
            </a:r>
            <a:r>
              <a:rPr lang="en-US" sz="1000" dirty="0" smtClean="0">
                <a:solidFill>
                  <a:schemeClr val="bg1"/>
                </a:solidFill>
                <a:latin typeface="Avenir Book" charset="0"/>
                <a:ea typeface="Avenir Book" charset="0"/>
                <a:cs typeface="Avenir Book" charset="0"/>
              </a:rPr>
              <a:t>| item category number</a:t>
            </a:r>
          </a:p>
          <a:p>
            <a:r>
              <a:rPr lang="en-US" sz="1000" b="1" dirty="0" err="1" smtClean="0">
                <a:solidFill>
                  <a:schemeClr val="bg1"/>
                </a:solidFill>
                <a:latin typeface="Avenir Book" charset="0"/>
                <a:ea typeface="Avenir Book" charset="0"/>
                <a:cs typeface="Avenir Book" charset="0"/>
              </a:rPr>
              <a:t>Dept</a:t>
            </a:r>
            <a:r>
              <a:rPr lang="en-US" sz="1000" b="1" dirty="0" smtClean="0">
                <a:solidFill>
                  <a:schemeClr val="bg1"/>
                </a:solidFill>
                <a:latin typeface="Avenir Book" charset="0"/>
                <a:ea typeface="Avenir Book" charset="0"/>
                <a:cs typeface="Avenir Book" charset="0"/>
              </a:rPr>
              <a:t> </a:t>
            </a:r>
            <a:r>
              <a:rPr lang="en-US" sz="1000" dirty="0" smtClean="0">
                <a:solidFill>
                  <a:schemeClr val="bg1"/>
                </a:solidFill>
                <a:latin typeface="Avenir Book" charset="0"/>
                <a:ea typeface="Avenir Book" charset="0"/>
                <a:cs typeface="Avenir Book" charset="0"/>
              </a:rPr>
              <a:t>| item department number</a:t>
            </a:r>
          </a:p>
          <a:p>
            <a:r>
              <a:rPr lang="en-US" sz="1000" b="1" dirty="0" err="1" smtClean="0">
                <a:solidFill>
                  <a:schemeClr val="bg1"/>
                </a:solidFill>
                <a:latin typeface="Avenir Book" charset="0"/>
                <a:ea typeface="Avenir Book" charset="0"/>
                <a:cs typeface="Avenir Book" charset="0"/>
              </a:rPr>
              <a:t>Ean</a:t>
            </a:r>
            <a:r>
              <a:rPr lang="en-US" sz="1000" b="1" dirty="0" smtClean="0">
                <a:solidFill>
                  <a:schemeClr val="bg1"/>
                </a:solidFill>
                <a:latin typeface="Avenir Book" charset="0"/>
                <a:ea typeface="Avenir Book" charset="0"/>
                <a:cs typeface="Avenir Book" charset="0"/>
              </a:rPr>
              <a:t> description </a:t>
            </a:r>
            <a:r>
              <a:rPr lang="en-US" sz="1000" dirty="0" smtClean="0">
                <a:solidFill>
                  <a:schemeClr val="bg1"/>
                </a:solidFill>
                <a:latin typeface="Avenir Book" charset="0"/>
                <a:ea typeface="Avenir Book" charset="0"/>
                <a:cs typeface="Avenir Book" charset="0"/>
              </a:rPr>
              <a:t>| item description at the </a:t>
            </a:r>
            <a:r>
              <a:rPr lang="en-US" sz="1000" dirty="0" err="1" smtClean="0">
                <a:solidFill>
                  <a:schemeClr val="bg1"/>
                </a:solidFill>
                <a:latin typeface="Avenir Book" charset="0"/>
                <a:ea typeface="Avenir Book" charset="0"/>
                <a:cs typeface="Avenir Book" charset="0"/>
              </a:rPr>
              <a:t>ean</a:t>
            </a:r>
            <a:r>
              <a:rPr lang="en-US" sz="1000" dirty="0" smtClean="0">
                <a:solidFill>
                  <a:schemeClr val="bg1"/>
                </a:solidFill>
                <a:latin typeface="Avenir Book" charset="0"/>
                <a:ea typeface="Avenir Book" charset="0"/>
                <a:cs typeface="Avenir Book" charset="0"/>
              </a:rPr>
              <a:t> level</a:t>
            </a:r>
          </a:p>
          <a:p>
            <a:r>
              <a:rPr lang="en-US" sz="1000" b="1" dirty="0" err="1" smtClean="0">
                <a:solidFill>
                  <a:schemeClr val="bg1"/>
                </a:solidFill>
                <a:latin typeface="Avenir Book" charset="0"/>
                <a:ea typeface="Avenir Book" charset="0"/>
                <a:cs typeface="Avenir Book" charset="0"/>
              </a:rPr>
              <a:t>Subcat</a:t>
            </a:r>
            <a:r>
              <a:rPr lang="en-US" sz="1000" b="1" dirty="0" smtClean="0">
                <a:solidFill>
                  <a:schemeClr val="bg1"/>
                </a:solidFill>
                <a:latin typeface="Avenir Book" charset="0"/>
                <a:ea typeface="Avenir Book" charset="0"/>
                <a:cs typeface="Avenir Book" charset="0"/>
              </a:rPr>
              <a:t> description</a:t>
            </a:r>
            <a:r>
              <a:rPr lang="en-US" sz="1000" dirty="0" smtClean="0">
                <a:solidFill>
                  <a:schemeClr val="bg1"/>
                </a:solidFill>
                <a:latin typeface="Avenir Book" charset="0"/>
                <a:ea typeface="Avenir Book" charset="0"/>
                <a:cs typeface="Avenir Book" charset="0"/>
              </a:rPr>
              <a:t>| item description at the </a:t>
            </a:r>
            <a:r>
              <a:rPr lang="en-US" sz="1000" dirty="0" err="1" smtClean="0">
                <a:solidFill>
                  <a:schemeClr val="bg1"/>
                </a:solidFill>
                <a:latin typeface="Avenir Book" charset="0"/>
                <a:ea typeface="Avenir Book" charset="0"/>
                <a:cs typeface="Avenir Book" charset="0"/>
              </a:rPr>
              <a:t>subcat</a:t>
            </a:r>
            <a:r>
              <a:rPr lang="en-US" sz="1000" dirty="0" smtClean="0">
                <a:solidFill>
                  <a:schemeClr val="bg1"/>
                </a:solidFill>
                <a:latin typeface="Avenir Book" charset="0"/>
                <a:ea typeface="Avenir Book" charset="0"/>
                <a:cs typeface="Avenir Book" charset="0"/>
              </a:rPr>
              <a:t> level </a:t>
            </a:r>
          </a:p>
          <a:p>
            <a:r>
              <a:rPr lang="en-US" sz="1000" b="1" dirty="0" smtClean="0">
                <a:solidFill>
                  <a:schemeClr val="bg1"/>
                </a:solidFill>
                <a:latin typeface="Avenir Book" charset="0"/>
                <a:ea typeface="Avenir Book" charset="0"/>
                <a:cs typeface="Avenir Book" charset="0"/>
              </a:rPr>
              <a:t>Cat description</a:t>
            </a:r>
            <a:r>
              <a:rPr lang="en-US" sz="1000" dirty="0" smtClean="0">
                <a:solidFill>
                  <a:schemeClr val="bg1"/>
                </a:solidFill>
                <a:latin typeface="Avenir Book" charset="0"/>
                <a:ea typeface="Avenir Book" charset="0"/>
                <a:cs typeface="Avenir Book" charset="0"/>
              </a:rPr>
              <a:t>| item description at the cat level</a:t>
            </a:r>
          </a:p>
          <a:p>
            <a:r>
              <a:rPr lang="en-US" sz="1000" b="1" dirty="0" err="1" smtClean="0">
                <a:solidFill>
                  <a:schemeClr val="bg1"/>
                </a:solidFill>
                <a:latin typeface="Avenir Book" charset="0"/>
                <a:ea typeface="Avenir Book" charset="0"/>
                <a:cs typeface="Avenir Book" charset="0"/>
              </a:rPr>
              <a:t>Dept</a:t>
            </a:r>
            <a:r>
              <a:rPr lang="en-US" sz="1000" b="1" dirty="0" smtClean="0">
                <a:solidFill>
                  <a:schemeClr val="bg1"/>
                </a:solidFill>
                <a:latin typeface="Avenir Book" charset="0"/>
                <a:ea typeface="Avenir Book" charset="0"/>
                <a:cs typeface="Avenir Book" charset="0"/>
              </a:rPr>
              <a:t> description </a:t>
            </a:r>
            <a:r>
              <a:rPr lang="en-US" sz="1000" dirty="0" smtClean="0">
                <a:solidFill>
                  <a:schemeClr val="bg1"/>
                </a:solidFill>
                <a:latin typeface="Avenir Book" charset="0"/>
                <a:ea typeface="Avenir Book" charset="0"/>
                <a:cs typeface="Avenir Book" charset="0"/>
              </a:rPr>
              <a:t>| item description at the </a:t>
            </a:r>
            <a:r>
              <a:rPr lang="en-US" sz="1000" dirty="0" err="1" smtClean="0">
                <a:solidFill>
                  <a:schemeClr val="bg1"/>
                </a:solidFill>
                <a:latin typeface="Avenir Book" charset="0"/>
                <a:ea typeface="Avenir Book" charset="0"/>
                <a:cs typeface="Avenir Book" charset="0"/>
              </a:rPr>
              <a:t>dept</a:t>
            </a:r>
            <a:r>
              <a:rPr lang="en-US" sz="1000" dirty="0" smtClean="0">
                <a:solidFill>
                  <a:schemeClr val="bg1"/>
                </a:solidFill>
                <a:latin typeface="Avenir Book" charset="0"/>
                <a:ea typeface="Avenir Book" charset="0"/>
                <a:cs typeface="Avenir Book" charset="0"/>
              </a:rPr>
              <a:t> level</a:t>
            </a:r>
          </a:p>
          <a:p>
            <a:r>
              <a:rPr lang="en-US" sz="1000" b="1" dirty="0" smtClean="0">
                <a:solidFill>
                  <a:schemeClr val="bg1"/>
                </a:solidFill>
                <a:latin typeface="Avenir Book" charset="0"/>
                <a:ea typeface="Avenir Book" charset="0"/>
                <a:cs typeface="Avenir Book" charset="0"/>
              </a:rPr>
              <a:t>Promo id </a:t>
            </a:r>
            <a:r>
              <a:rPr lang="en-US" sz="1000" dirty="0" smtClean="0">
                <a:solidFill>
                  <a:schemeClr val="bg1"/>
                </a:solidFill>
                <a:latin typeface="Avenir Book" charset="0"/>
                <a:ea typeface="Avenir Book" charset="0"/>
                <a:cs typeface="Avenir Book" charset="0"/>
              </a:rPr>
              <a:t>|id identifying the promotion (if there is one) that applies to the transaction</a:t>
            </a:r>
          </a:p>
          <a:p>
            <a:r>
              <a:rPr lang="en-US" sz="1000" b="1" dirty="0" smtClean="0">
                <a:solidFill>
                  <a:schemeClr val="bg1"/>
                </a:solidFill>
                <a:latin typeface="Avenir Book" charset="0"/>
                <a:ea typeface="Avenir Book" charset="0"/>
                <a:cs typeface="Avenir Book" charset="0"/>
              </a:rPr>
              <a:t>Price</a:t>
            </a:r>
            <a:r>
              <a:rPr lang="en-US" sz="1000" dirty="0" smtClean="0">
                <a:solidFill>
                  <a:schemeClr val="bg1"/>
                </a:solidFill>
                <a:latin typeface="Avenir Book" charset="0"/>
                <a:ea typeface="Avenir Book" charset="0"/>
                <a:cs typeface="Avenir Book" charset="0"/>
              </a:rPr>
              <a:t> | gross $ sales for this </a:t>
            </a:r>
            <a:r>
              <a:rPr lang="en-US" sz="1000" dirty="0" err="1" smtClean="0">
                <a:solidFill>
                  <a:schemeClr val="bg1"/>
                </a:solidFill>
                <a:latin typeface="Avenir Book" charset="0"/>
                <a:ea typeface="Avenir Book" charset="0"/>
                <a:cs typeface="Avenir Book" charset="0"/>
              </a:rPr>
              <a:t>ean</a:t>
            </a:r>
            <a:r>
              <a:rPr lang="en-US" sz="1000" dirty="0" smtClean="0">
                <a:solidFill>
                  <a:schemeClr val="bg1"/>
                </a:solidFill>
                <a:latin typeface="Avenir Book" charset="0"/>
                <a:ea typeface="Avenir Book" charset="0"/>
                <a:cs typeface="Avenir Book" charset="0"/>
              </a:rPr>
              <a:t> from this receipt</a:t>
            </a:r>
          </a:p>
          <a:p>
            <a:r>
              <a:rPr lang="en-US" sz="1000" b="1" dirty="0" smtClean="0">
                <a:solidFill>
                  <a:schemeClr val="bg1"/>
                </a:solidFill>
                <a:latin typeface="Avenir Book" charset="0"/>
                <a:ea typeface="Avenir Book" charset="0"/>
                <a:cs typeface="Avenir Book" charset="0"/>
              </a:rPr>
              <a:t>Discount</a:t>
            </a:r>
            <a:r>
              <a:rPr lang="en-US" sz="1000" dirty="0" smtClean="0">
                <a:solidFill>
                  <a:schemeClr val="bg1"/>
                </a:solidFill>
                <a:latin typeface="Avenir Book" charset="0"/>
                <a:ea typeface="Avenir Book" charset="0"/>
                <a:cs typeface="Avenir Book" charset="0"/>
              </a:rPr>
              <a:t> | total $ discounts for this </a:t>
            </a:r>
            <a:r>
              <a:rPr lang="en-US" sz="1000" dirty="0" err="1" smtClean="0">
                <a:solidFill>
                  <a:schemeClr val="bg1"/>
                </a:solidFill>
                <a:latin typeface="Avenir Book" charset="0"/>
                <a:ea typeface="Avenir Book" charset="0"/>
                <a:cs typeface="Avenir Book" charset="0"/>
              </a:rPr>
              <a:t>ean</a:t>
            </a:r>
            <a:r>
              <a:rPr lang="en-US" sz="1000" dirty="0" smtClean="0">
                <a:solidFill>
                  <a:schemeClr val="bg1"/>
                </a:solidFill>
                <a:latin typeface="Avenir Book" charset="0"/>
                <a:ea typeface="Avenir Book" charset="0"/>
                <a:cs typeface="Avenir Book" charset="0"/>
              </a:rPr>
              <a:t> from this receipt</a:t>
            </a:r>
          </a:p>
          <a:p>
            <a:r>
              <a:rPr lang="en-US" sz="1000" b="1" dirty="0" smtClean="0">
                <a:solidFill>
                  <a:schemeClr val="bg1"/>
                </a:solidFill>
                <a:latin typeface="Avenir Book" charset="0"/>
                <a:ea typeface="Avenir Book" charset="0"/>
                <a:cs typeface="Avenir Book" charset="0"/>
              </a:rPr>
              <a:t>Quantity</a:t>
            </a:r>
            <a:r>
              <a:rPr lang="en-US" sz="1000" dirty="0" smtClean="0">
                <a:solidFill>
                  <a:schemeClr val="bg1"/>
                </a:solidFill>
                <a:latin typeface="Avenir Book" charset="0"/>
                <a:ea typeface="Avenir Book" charset="0"/>
                <a:cs typeface="Avenir Book" charset="0"/>
              </a:rPr>
              <a:t> | total number of units of the </a:t>
            </a:r>
            <a:r>
              <a:rPr lang="en-US" sz="1000" dirty="0" err="1" smtClean="0">
                <a:solidFill>
                  <a:schemeClr val="bg1"/>
                </a:solidFill>
                <a:latin typeface="Avenir Book" charset="0"/>
                <a:ea typeface="Avenir Book" charset="0"/>
                <a:cs typeface="Avenir Book" charset="0"/>
              </a:rPr>
              <a:t>ean</a:t>
            </a:r>
            <a:r>
              <a:rPr lang="en-US" sz="1000" dirty="0" smtClean="0">
                <a:solidFill>
                  <a:schemeClr val="bg1"/>
                </a:solidFill>
                <a:latin typeface="Avenir Book" charset="0"/>
                <a:ea typeface="Avenir Book" charset="0"/>
                <a:cs typeface="Avenir Book" charset="0"/>
              </a:rPr>
              <a:t> purchased on this receipt</a:t>
            </a:r>
            <a:endParaRPr lang="en-US" sz="10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636388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800" dirty="0" smtClean="0">
                <a:solidFill>
                  <a:srgbClr val="FFFFFF"/>
                </a:solidFill>
                <a:latin typeface="Avenir Book"/>
                <a:cs typeface="Avenir Book"/>
              </a:rPr>
              <a:t>WE ARE BACK</a:t>
            </a:r>
            <a:endParaRPr lang="en-US" sz="8800" dirty="0">
              <a:solidFill>
                <a:srgbClr val="FFFFFF"/>
              </a:solidFill>
              <a:latin typeface="Avenir Book"/>
              <a:cs typeface="Avenir Book"/>
            </a:endParaRPr>
          </a:p>
        </p:txBody>
      </p:sp>
    </p:spTree>
    <p:extLst>
      <p:ext uri="{BB962C8B-B14F-4D97-AF65-F5344CB8AC3E}">
        <p14:creationId xmlns:p14="http://schemas.microsoft.com/office/powerpoint/2010/main" val="1708457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r>
              <a:rPr lang="en-US" dirty="0">
                <a:solidFill>
                  <a:schemeClr val="bg1"/>
                </a:solidFill>
                <a:latin typeface="Avenir Book"/>
                <a:cs typeface="Avenir Book"/>
              </a:rPr>
              <a:t>h</a:t>
            </a:r>
            <a:r>
              <a:rPr lang="en-US" dirty="0" smtClean="0">
                <a:solidFill>
                  <a:schemeClr val="bg1"/>
                </a:solidFill>
                <a:latin typeface="Avenir Book"/>
                <a:cs typeface="Avenir Book"/>
              </a:rPr>
              <a:t>ow will you share results</a:t>
            </a:r>
            <a:endParaRPr lang="en-US" dirty="0">
              <a:solidFill>
                <a:schemeClr val="bg1"/>
              </a:solidFill>
              <a:latin typeface="Avenir Book"/>
              <a:cs typeface="Avenir Book"/>
            </a:endParaRPr>
          </a:p>
        </p:txBody>
      </p:sp>
      <p:sp>
        <p:nvSpPr>
          <p:cNvPr id="3" name="Rectangle 2"/>
          <p:cNvSpPr/>
          <p:nvPr/>
        </p:nvSpPr>
        <p:spPr>
          <a:xfrm>
            <a:off x="406931" y="1801163"/>
            <a:ext cx="6954078" cy="3170099"/>
          </a:xfrm>
          <a:prstGeom prst="rect">
            <a:avLst/>
          </a:prstGeom>
        </p:spPr>
        <p:txBody>
          <a:bodyPr wrap="square">
            <a:spAutoFit/>
          </a:bodyPr>
          <a:lstStyle/>
          <a:p>
            <a:pPr marL="342900" indent="-342900">
              <a:buFont typeface="Arial"/>
              <a:buChar char="•"/>
            </a:pPr>
            <a:r>
              <a:rPr lang="en-US" sz="2000" dirty="0">
                <a:solidFill>
                  <a:srgbClr val="FFFFFF"/>
                </a:solidFill>
                <a:latin typeface="Avenir Book"/>
                <a:cs typeface="Avenir Book"/>
              </a:rPr>
              <a:t>f</a:t>
            </a:r>
            <a:r>
              <a:rPr lang="en-US" sz="2000" dirty="0" smtClean="0">
                <a:solidFill>
                  <a:srgbClr val="FFFFFF"/>
                </a:solidFill>
                <a:latin typeface="Avenir Book"/>
                <a:cs typeface="Avenir Book"/>
              </a:rPr>
              <a:t>ormat – your call</a:t>
            </a:r>
            <a:br>
              <a:rPr lang="en-US" sz="2000" dirty="0" smtClean="0">
                <a:solidFill>
                  <a:srgbClr val="FFFFFF"/>
                </a:solidFill>
                <a:latin typeface="Avenir Book"/>
                <a:cs typeface="Avenir Book"/>
              </a:rPr>
            </a:br>
            <a:endParaRPr lang="en-US" sz="2000" dirty="0" smtClean="0">
              <a:solidFill>
                <a:srgbClr val="FFFFFF"/>
              </a:solidFill>
              <a:latin typeface="Avenir Book"/>
              <a:cs typeface="Avenir Book"/>
            </a:endParaRPr>
          </a:p>
          <a:p>
            <a:pPr marL="342900" indent="-342900">
              <a:buFont typeface="Arial"/>
              <a:buChar char="•"/>
            </a:pPr>
            <a:r>
              <a:rPr lang="en-US" sz="2000" dirty="0" smtClean="0">
                <a:solidFill>
                  <a:srgbClr val="FFFFFF"/>
                </a:solidFill>
                <a:latin typeface="Avenir Book"/>
                <a:cs typeface="Avenir Book"/>
              </a:rPr>
              <a:t>time – 5 minute presentations for shortlisted teams</a:t>
            </a:r>
            <a:br>
              <a:rPr lang="en-US" sz="2000" dirty="0" smtClean="0">
                <a:solidFill>
                  <a:srgbClr val="FFFFFF"/>
                </a:solidFill>
                <a:latin typeface="Avenir Book"/>
                <a:cs typeface="Avenir Book"/>
              </a:rPr>
            </a:br>
            <a:endParaRPr lang="en-US" sz="2000" dirty="0" smtClean="0">
              <a:solidFill>
                <a:srgbClr val="FFFFFF"/>
              </a:solidFill>
              <a:latin typeface="Avenir Book"/>
              <a:cs typeface="Avenir Book"/>
            </a:endParaRPr>
          </a:p>
          <a:p>
            <a:pPr marL="342900" indent="-342900">
              <a:buFont typeface="Arial"/>
              <a:buChar char="•"/>
            </a:pPr>
            <a:r>
              <a:rPr lang="en-US" sz="2000" dirty="0" smtClean="0">
                <a:solidFill>
                  <a:srgbClr val="FFFFFF"/>
                </a:solidFill>
                <a:latin typeface="Avenir Book"/>
                <a:cs typeface="Avenir Book"/>
              </a:rPr>
              <a:t>Creativity (yours), predictability (machines), scalability (your code) are all important</a:t>
            </a:r>
            <a:br>
              <a:rPr lang="en-US" sz="2000" dirty="0" smtClean="0">
                <a:solidFill>
                  <a:srgbClr val="FFFFFF"/>
                </a:solidFill>
                <a:latin typeface="Avenir Book"/>
                <a:cs typeface="Avenir Book"/>
              </a:rPr>
            </a:br>
            <a:endParaRPr lang="en-US" sz="2000" dirty="0" smtClean="0">
              <a:solidFill>
                <a:srgbClr val="FFFFFF"/>
              </a:solidFill>
              <a:latin typeface="Avenir Book"/>
              <a:cs typeface="Avenir Book"/>
            </a:endParaRPr>
          </a:p>
          <a:p>
            <a:pPr marL="342900" indent="-342900">
              <a:buFont typeface="Arial"/>
              <a:buChar char="•"/>
            </a:pPr>
            <a:r>
              <a:rPr lang="en-US" sz="2000" dirty="0">
                <a:solidFill>
                  <a:srgbClr val="FFFFFF"/>
                </a:solidFill>
                <a:latin typeface="Avenir Book"/>
                <a:cs typeface="Avenir Book"/>
              </a:rPr>
              <a:t>j</a:t>
            </a:r>
            <a:r>
              <a:rPr lang="en-US" sz="2000" dirty="0" smtClean="0">
                <a:solidFill>
                  <a:srgbClr val="FFFFFF"/>
                </a:solidFill>
                <a:latin typeface="Avenir Book"/>
                <a:cs typeface="Avenir Book"/>
              </a:rPr>
              <a:t>udges will be revealed in 2 seconds… they are tough, but they are awesome</a:t>
            </a:r>
          </a:p>
          <a:p>
            <a:pPr marL="342900" indent="-342900">
              <a:buFont typeface="Arial"/>
              <a:buChar char="•"/>
            </a:pPr>
            <a:endParaRPr lang="en-US" sz="2000" dirty="0">
              <a:solidFill>
                <a:srgbClr val="FFFFFF"/>
              </a:solidFill>
              <a:latin typeface="Avenir Book"/>
              <a:cs typeface="Avenir Book"/>
            </a:endParaRPr>
          </a:p>
        </p:txBody>
      </p:sp>
    </p:spTree>
    <p:extLst>
      <p:ext uri="{BB962C8B-B14F-4D97-AF65-F5344CB8AC3E}">
        <p14:creationId xmlns:p14="http://schemas.microsoft.com/office/powerpoint/2010/main" val="931342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r>
              <a:rPr lang="en-US" dirty="0" smtClean="0">
                <a:solidFill>
                  <a:schemeClr val="bg1"/>
                </a:solidFill>
                <a:latin typeface="Avenir Book"/>
                <a:cs typeface="Avenir Book"/>
              </a:rPr>
              <a:t>Shortlist Judges</a:t>
            </a:r>
            <a:endParaRPr lang="en-US" dirty="0">
              <a:solidFill>
                <a:schemeClr val="bg1"/>
              </a:solidFill>
              <a:latin typeface="Avenir Book"/>
              <a:cs typeface="Avenir Book"/>
            </a:endParaRPr>
          </a:p>
        </p:txBody>
      </p:sp>
      <p:pic>
        <p:nvPicPr>
          <p:cNvPr id="11" name="Picture 10"/>
          <p:cNvPicPr>
            <a:picLocks/>
          </p:cNvPicPr>
          <p:nvPr/>
        </p:nvPicPr>
        <p:blipFill>
          <a:blip r:embed="rId3">
            <a:extLst>
              <a:ext uri="{28A0092B-C50C-407E-A947-70E740481C1C}">
                <a14:useLocalDpi xmlns:a14="http://schemas.microsoft.com/office/drawing/2010/main" val="0"/>
              </a:ext>
            </a:extLst>
          </a:blip>
          <a:stretch>
            <a:fillRect/>
          </a:stretch>
        </p:blipFill>
        <p:spPr>
          <a:xfrm>
            <a:off x="5647113" y="3942220"/>
            <a:ext cx="1371600" cy="1371600"/>
          </a:xfrm>
          <a:prstGeom prst="rect">
            <a:avLst/>
          </a:prstGeom>
        </p:spPr>
      </p:pic>
      <p:pic>
        <p:nvPicPr>
          <p:cNvPr id="2" name="Picture 1"/>
          <p:cNvPicPr>
            <a:picLocks/>
          </p:cNvPicPr>
          <p:nvPr/>
        </p:nvPicPr>
        <p:blipFill>
          <a:blip r:embed="rId4">
            <a:extLst>
              <a:ext uri="{28A0092B-C50C-407E-A947-70E740481C1C}">
                <a14:useLocalDpi xmlns:a14="http://schemas.microsoft.com/office/drawing/2010/main" val="0"/>
              </a:ext>
            </a:extLst>
          </a:blip>
          <a:stretch>
            <a:fillRect/>
          </a:stretch>
        </p:blipFill>
        <p:spPr>
          <a:xfrm>
            <a:off x="2705614" y="3839495"/>
            <a:ext cx="1371600" cy="1371600"/>
          </a:xfrm>
          <a:prstGeom prst="rect">
            <a:avLst/>
          </a:prstGeom>
        </p:spPr>
      </p:pic>
      <p:pic>
        <p:nvPicPr>
          <p:cNvPr id="12" name="Picture 11"/>
          <p:cNvPicPr>
            <a:picLocks/>
          </p:cNvPicPr>
          <p:nvPr/>
        </p:nvPicPr>
        <p:blipFill>
          <a:blip r:embed="rId5">
            <a:extLst>
              <a:ext uri="{28A0092B-C50C-407E-A947-70E740481C1C}">
                <a14:useLocalDpi xmlns:a14="http://schemas.microsoft.com/office/drawing/2010/main" val="0"/>
              </a:ext>
            </a:extLst>
          </a:blip>
          <a:stretch>
            <a:fillRect/>
          </a:stretch>
        </p:blipFill>
        <p:spPr>
          <a:xfrm>
            <a:off x="4176364" y="3942220"/>
            <a:ext cx="1371600" cy="1371600"/>
          </a:xfrm>
          <a:prstGeom prst="rect">
            <a:avLst/>
          </a:prstGeom>
        </p:spPr>
      </p:pic>
      <p:pic>
        <p:nvPicPr>
          <p:cNvPr id="13" name="Picture 12"/>
          <p:cNvPicPr>
            <a:picLocks/>
          </p:cNvPicPr>
          <p:nvPr/>
        </p:nvPicPr>
        <p:blipFill>
          <a:blip r:embed="rId6">
            <a:extLst>
              <a:ext uri="{28A0092B-C50C-407E-A947-70E740481C1C}">
                <a14:useLocalDpi xmlns:a14="http://schemas.microsoft.com/office/drawing/2010/main" val="0"/>
              </a:ext>
            </a:extLst>
          </a:blip>
          <a:stretch>
            <a:fillRect/>
          </a:stretch>
        </p:blipFill>
        <p:spPr>
          <a:xfrm>
            <a:off x="1970239" y="1710420"/>
            <a:ext cx="1371600" cy="1371600"/>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3440989" y="1710420"/>
            <a:ext cx="1371600" cy="1371600"/>
          </a:xfrm>
          <a:prstGeom prst="rect">
            <a:avLst/>
          </a:prstGeom>
        </p:spPr>
      </p:pic>
      <p:pic>
        <p:nvPicPr>
          <p:cNvPr id="15" name="Picture 14"/>
          <p:cNvPicPr>
            <a:picLocks/>
          </p:cNvPicPr>
          <p:nvPr/>
        </p:nvPicPr>
        <p:blipFill>
          <a:blip r:embed="rId8">
            <a:extLst>
              <a:ext uri="{28A0092B-C50C-407E-A947-70E740481C1C}">
                <a14:useLocalDpi xmlns:a14="http://schemas.microsoft.com/office/drawing/2010/main" val="0"/>
              </a:ext>
            </a:extLst>
          </a:blip>
          <a:stretch>
            <a:fillRect/>
          </a:stretch>
        </p:blipFill>
        <p:spPr>
          <a:xfrm>
            <a:off x="4911739" y="1710420"/>
            <a:ext cx="1371600" cy="1371600"/>
          </a:xfrm>
          <a:prstGeom prst="rect">
            <a:avLst/>
          </a:prstGeom>
        </p:spPr>
      </p:pic>
      <p:sp>
        <p:nvSpPr>
          <p:cNvPr id="16" name="TextBox 15"/>
          <p:cNvSpPr txBox="1"/>
          <p:nvPr/>
        </p:nvSpPr>
        <p:spPr>
          <a:xfrm>
            <a:off x="5647113" y="5375769"/>
            <a:ext cx="1424066" cy="276999"/>
          </a:xfrm>
          <a:prstGeom prst="rect">
            <a:avLst/>
          </a:prstGeom>
          <a:noFill/>
        </p:spPr>
        <p:txBody>
          <a:bodyPr wrap="square" rtlCol="0">
            <a:spAutoFit/>
          </a:bodyPr>
          <a:lstStyle/>
          <a:p>
            <a:pPr algn="ctr"/>
            <a:r>
              <a:rPr lang="en-US" sz="1200" dirty="0" smtClean="0">
                <a:solidFill>
                  <a:schemeClr val="bg1"/>
                </a:solidFill>
                <a:latin typeface="Avenir Book" charset="0"/>
                <a:ea typeface="Avenir Book" charset="0"/>
                <a:cs typeface="Avenir Book" charset="0"/>
              </a:rPr>
              <a:t>Abhishek Mehta</a:t>
            </a:r>
            <a:endParaRPr lang="en-US" sz="1200" dirty="0">
              <a:solidFill>
                <a:schemeClr val="bg1"/>
              </a:solidFill>
              <a:latin typeface="Avenir Book" charset="0"/>
              <a:ea typeface="Avenir Book" charset="0"/>
              <a:cs typeface="Avenir Book" charset="0"/>
            </a:endParaRPr>
          </a:p>
        </p:txBody>
      </p:sp>
      <p:sp>
        <p:nvSpPr>
          <p:cNvPr id="17" name="TextBox 16"/>
          <p:cNvSpPr txBox="1"/>
          <p:nvPr/>
        </p:nvSpPr>
        <p:spPr>
          <a:xfrm>
            <a:off x="4223047" y="5421019"/>
            <a:ext cx="1424066" cy="276999"/>
          </a:xfrm>
          <a:prstGeom prst="rect">
            <a:avLst/>
          </a:prstGeom>
          <a:noFill/>
        </p:spPr>
        <p:txBody>
          <a:bodyPr wrap="square" rtlCol="0">
            <a:spAutoFit/>
          </a:bodyPr>
          <a:lstStyle/>
          <a:p>
            <a:pPr algn="ctr"/>
            <a:r>
              <a:rPr lang="en-US" sz="1200" dirty="0" smtClean="0">
                <a:solidFill>
                  <a:schemeClr val="bg1"/>
                </a:solidFill>
                <a:latin typeface="Avenir Book" charset="0"/>
                <a:ea typeface="Avenir Book" charset="0"/>
                <a:cs typeface="Avenir Book" charset="0"/>
              </a:rPr>
              <a:t>Kevin Ledford</a:t>
            </a:r>
            <a:endParaRPr lang="en-US" sz="1200" dirty="0">
              <a:solidFill>
                <a:schemeClr val="bg1"/>
              </a:solidFill>
              <a:latin typeface="Avenir Book" charset="0"/>
              <a:ea typeface="Avenir Book" charset="0"/>
              <a:cs typeface="Avenir Book" charset="0"/>
            </a:endParaRPr>
          </a:p>
        </p:txBody>
      </p:sp>
      <p:sp>
        <p:nvSpPr>
          <p:cNvPr id="18" name="TextBox 17"/>
          <p:cNvSpPr txBox="1"/>
          <p:nvPr/>
        </p:nvSpPr>
        <p:spPr>
          <a:xfrm>
            <a:off x="2679381" y="5421300"/>
            <a:ext cx="1424066" cy="276999"/>
          </a:xfrm>
          <a:prstGeom prst="rect">
            <a:avLst/>
          </a:prstGeom>
          <a:noFill/>
        </p:spPr>
        <p:txBody>
          <a:bodyPr wrap="square" rtlCol="0">
            <a:spAutoFit/>
          </a:bodyPr>
          <a:lstStyle/>
          <a:p>
            <a:pPr algn="ctr"/>
            <a:r>
              <a:rPr lang="en-US" sz="1200" dirty="0" smtClean="0">
                <a:solidFill>
                  <a:schemeClr val="bg1"/>
                </a:solidFill>
                <a:latin typeface="Avenir Book" charset="0"/>
                <a:ea typeface="Avenir Book" charset="0"/>
                <a:cs typeface="Avenir Book" charset="0"/>
              </a:rPr>
              <a:t>Tim Reagan</a:t>
            </a:r>
            <a:endParaRPr lang="en-US" sz="1200" dirty="0">
              <a:solidFill>
                <a:schemeClr val="bg1"/>
              </a:solidFill>
              <a:latin typeface="Avenir Book" charset="0"/>
              <a:ea typeface="Avenir Book" charset="0"/>
              <a:cs typeface="Avenir Book" charset="0"/>
            </a:endParaRPr>
          </a:p>
        </p:txBody>
      </p:sp>
      <p:sp>
        <p:nvSpPr>
          <p:cNvPr id="19" name="TextBox 18"/>
          <p:cNvSpPr txBox="1"/>
          <p:nvPr/>
        </p:nvSpPr>
        <p:spPr>
          <a:xfrm>
            <a:off x="4885506" y="3163262"/>
            <a:ext cx="1424066" cy="276999"/>
          </a:xfrm>
          <a:prstGeom prst="rect">
            <a:avLst/>
          </a:prstGeom>
          <a:noFill/>
        </p:spPr>
        <p:txBody>
          <a:bodyPr wrap="square" rtlCol="0">
            <a:spAutoFit/>
          </a:bodyPr>
          <a:lstStyle/>
          <a:p>
            <a:pPr algn="ctr"/>
            <a:r>
              <a:rPr lang="en-US" sz="1200" smtClean="0">
                <a:solidFill>
                  <a:schemeClr val="bg1"/>
                </a:solidFill>
                <a:latin typeface="Avenir Book" charset="0"/>
                <a:ea typeface="Avenir Book" charset="0"/>
                <a:cs typeface="Avenir Book" charset="0"/>
              </a:rPr>
              <a:t>Pete Murphy</a:t>
            </a:r>
            <a:endParaRPr lang="en-US" sz="1200" dirty="0">
              <a:solidFill>
                <a:schemeClr val="bg1"/>
              </a:solidFill>
              <a:latin typeface="Avenir Book" charset="0"/>
              <a:ea typeface="Avenir Book" charset="0"/>
              <a:cs typeface="Avenir Book" charset="0"/>
            </a:endParaRPr>
          </a:p>
        </p:txBody>
      </p:sp>
      <p:sp>
        <p:nvSpPr>
          <p:cNvPr id="20" name="TextBox 19"/>
          <p:cNvSpPr txBox="1"/>
          <p:nvPr/>
        </p:nvSpPr>
        <p:spPr>
          <a:xfrm>
            <a:off x="3511014" y="3166367"/>
            <a:ext cx="1424066" cy="276999"/>
          </a:xfrm>
          <a:prstGeom prst="rect">
            <a:avLst/>
          </a:prstGeom>
          <a:noFill/>
        </p:spPr>
        <p:txBody>
          <a:bodyPr wrap="square" rtlCol="0">
            <a:spAutoFit/>
          </a:bodyPr>
          <a:lstStyle/>
          <a:p>
            <a:pPr algn="ctr"/>
            <a:r>
              <a:rPr lang="en-US" sz="1200" smtClean="0">
                <a:solidFill>
                  <a:schemeClr val="bg1"/>
                </a:solidFill>
                <a:latin typeface="Avenir Book" charset="0"/>
                <a:ea typeface="Avenir Book" charset="0"/>
                <a:cs typeface="Avenir Book" charset="0"/>
              </a:rPr>
              <a:t>Mike Keating</a:t>
            </a:r>
            <a:endParaRPr lang="en-US" sz="1200" dirty="0">
              <a:solidFill>
                <a:schemeClr val="bg1"/>
              </a:solidFill>
              <a:latin typeface="Avenir Book" charset="0"/>
              <a:ea typeface="Avenir Book" charset="0"/>
              <a:cs typeface="Avenir Book" charset="0"/>
            </a:endParaRPr>
          </a:p>
        </p:txBody>
      </p:sp>
      <p:sp>
        <p:nvSpPr>
          <p:cNvPr id="21" name="TextBox 20"/>
          <p:cNvSpPr txBox="1"/>
          <p:nvPr/>
        </p:nvSpPr>
        <p:spPr>
          <a:xfrm>
            <a:off x="1917773" y="3163262"/>
            <a:ext cx="1424066" cy="276999"/>
          </a:xfrm>
          <a:prstGeom prst="rect">
            <a:avLst/>
          </a:prstGeom>
          <a:noFill/>
        </p:spPr>
        <p:txBody>
          <a:bodyPr wrap="square" rtlCol="0">
            <a:spAutoFit/>
          </a:bodyPr>
          <a:lstStyle/>
          <a:p>
            <a:pPr algn="ctr"/>
            <a:r>
              <a:rPr lang="en-US" sz="1200" dirty="0" smtClean="0">
                <a:solidFill>
                  <a:schemeClr val="bg1"/>
                </a:solidFill>
                <a:latin typeface="Avenir Book" charset="0"/>
                <a:ea typeface="Avenir Book" charset="0"/>
                <a:cs typeface="Avenir Book" charset="0"/>
              </a:rPr>
              <a:t>Chase </a:t>
            </a:r>
            <a:r>
              <a:rPr lang="en-US" sz="1200" dirty="0" err="1" smtClean="0">
                <a:solidFill>
                  <a:schemeClr val="bg1"/>
                </a:solidFill>
                <a:latin typeface="Avenir Book" charset="0"/>
                <a:ea typeface="Avenir Book" charset="0"/>
                <a:cs typeface="Avenir Book" charset="0"/>
              </a:rPr>
              <a:t>Cabanillas</a:t>
            </a:r>
            <a:endParaRPr lang="en-US" sz="12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795741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p>
            <a:r>
              <a:rPr lang="en-US" dirty="0" smtClean="0">
                <a:solidFill>
                  <a:schemeClr val="bg1"/>
                </a:solidFill>
                <a:latin typeface="Avenir Book"/>
                <a:cs typeface="Avenir Book"/>
              </a:rPr>
              <a:t>Finals Judges</a:t>
            </a:r>
            <a:endParaRPr lang="en-US" dirty="0">
              <a:solidFill>
                <a:schemeClr val="bg1"/>
              </a:solidFill>
              <a:latin typeface="Avenir Book"/>
              <a:cs typeface="Avenir Book"/>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065" y="2029286"/>
            <a:ext cx="2240280" cy="2240280"/>
          </a:xfrm>
          <a:prstGeom prst="rect">
            <a:avLst/>
          </a:prstGeom>
        </p:spPr>
      </p:pic>
      <p:pic>
        <p:nvPicPr>
          <p:cNvPr id="5" name="Picture 4"/>
          <p:cNvPicPr>
            <a:picLocks/>
          </p:cNvPicPr>
          <p:nvPr/>
        </p:nvPicPr>
        <p:blipFill>
          <a:blip r:embed="rId4">
            <a:extLst>
              <a:ext uri="{28A0092B-C50C-407E-A947-70E740481C1C}">
                <a14:useLocalDpi xmlns:a14="http://schemas.microsoft.com/office/drawing/2010/main" val="0"/>
              </a:ext>
            </a:extLst>
          </a:blip>
          <a:stretch>
            <a:fillRect/>
          </a:stretch>
        </p:blipFill>
        <p:spPr>
          <a:xfrm>
            <a:off x="5861886" y="2029286"/>
            <a:ext cx="2240280" cy="224028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075" y="2031202"/>
            <a:ext cx="2236449" cy="2236449"/>
          </a:xfrm>
          <a:prstGeom prst="rect">
            <a:avLst/>
          </a:prstGeom>
        </p:spPr>
      </p:pic>
      <p:sp>
        <p:nvSpPr>
          <p:cNvPr id="7" name="TextBox 6"/>
          <p:cNvSpPr txBox="1"/>
          <p:nvPr/>
        </p:nvSpPr>
        <p:spPr>
          <a:xfrm>
            <a:off x="1079292" y="4452079"/>
            <a:ext cx="1424066" cy="523220"/>
          </a:xfrm>
          <a:prstGeom prst="rect">
            <a:avLst/>
          </a:prstGeom>
          <a:noFill/>
        </p:spPr>
        <p:txBody>
          <a:bodyPr wrap="square" rtlCol="0">
            <a:spAutoFit/>
          </a:bodyPr>
          <a:lstStyle/>
          <a:p>
            <a:pPr algn="ctr"/>
            <a:r>
              <a:rPr lang="en-US" sz="1400" dirty="0" smtClean="0">
                <a:solidFill>
                  <a:schemeClr val="bg1"/>
                </a:solidFill>
                <a:latin typeface="Avenir Book" charset="0"/>
                <a:ea typeface="Avenir Book" charset="0"/>
                <a:cs typeface="Avenir Book" charset="0"/>
              </a:rPr>
              <a:t>Abhishek Mehta, </a:t>
            </a:r>
            <a:r>
              <a:rPr lang="en-US" sz="1400" dirty="0" err="1" smtClean="0">
                <a:solidFill>
                  <a:schemeClr val="bg1"/>
                </a:solidFill>
                <a:latin typeface="Avenir Book" charset="0"/>
                <a:ea typeface="Avenir Book" charset="0"/>
                <a:cs typeface="Avenir Book" charset="0"/>
              </a:rPr>
              <a:t>tresata</a:t>
            </a:r>
            <a:endParaRPr lang="en-US" sz="1400" dirty="0">
              <a:solidFill>
                <a:schemeClr val="bg1"/>
              </a:solidFill>
              <a:latin typeface="Avenir Book" charset="0"/>
              <a:ea typeface="Avenir Book" charset="0"/>
              <a:cs typeface="Avenir Book" charset="0"/>
            </a:endParaRPr>
          </a:p>
        </p:txBody>
      </p:sp>
      <p:sp>
        <p:nvSpPr>
          <p:cNvPr id="9" name="TextBox 8"/>
          <p:cNvSpPr txBox="1"/>
          <p:nvPr/>
        </p:nvSpPr>
        <p:spPr>
          <a:xfrm>
            <a:off x="3685172" y="4511882"/>
            <a:ext cx="1424066" cy="523220"/>
          </a:xfrm>
          <a:prstGeom prst="rect">
            <a:avLst/>
          </a:prstGeom>
          <a:noFill/>
        </p:spPr>
        <p:txBody>
          <a:bodyPr wrap="square" rtlCol="0">
            <a:spAutoFit/>
          </a:bodyPr>
          <a:lstStyle/>
          <a:p>
            <a:pPr algn="ctr"/>
            <a:r>
              <a:rPr lang="en-US" sz="1400" dirty="0" smtClean="0">
                <a:solidFill>
                  <a:schemeClr val="bg1"/>
                </a:solidFill>
                <a:latin typeface="Avenir Book" charset="0"/>
                <a:ea typeface="Avenir Book" charset="0"/>
                <a:cs typeface="Avenir Book" charset="0"/>
              </a:rPr>
              <a:t>Jean Wright, CHS</a:t>
            </a:r>
            <a:endParaRPr lang="en-US" sz="1400" dirty="0">
              <a:solidFill>
                <a:schemeClr val="bg1"/>
              </a:solidFill>
              <a:latin typeface="Avenir Book" charset="0"/>
              <a:ea typeface="Avenir Book" charset="0"/>
              <a:cs typeface="Avenir Book" charset="0"/>
            </a:endParaRPr>
          </a:p>
        </p:txBody>
      </p:sp>
      <p:sp>
        <p:nvSpPr>
          <p:cNvPr id="11" name="TextBox 10"/>
          <p:cNvSpPr txBox="1"/>
          <p:nvPr/>
        </p:nvSpPr>
        <p:spPr>
          <a:xfrm>
            <a:off x="6448269" y="4511882"/>
            <a:ext cx="1424066" cy="523220"/>
          </a:xfrm>
          <a:prstGeom prst="rect">
            <a:avLst/>
          </a:prstGeom>
          <a:noFill/>
        </p:spPr>
        <p:txBody>
          <a:bodyPr wrap="square" rtlCol="0">
            <a:spAutoFit/>
          </a:bodyPr>
          <a:lstStyle/>
          <a:p>
            <a:pPr algn="ctr"/>
            <a:r>
              <a:rPr lang="en-US" sz="1400" dirty="0" smtClean="0">
                <a:solidFill>
                  <a:schemeClr val="bg1"/>
                </a:solidFill>
                <a:latin typeface="Avenir Book" charset="0"/>
                <a:ea typeface="Avenir Book" charset="0"/>
                <a:cs typeface="Avenir Book" charset="0"/>
              </a:rPr>
              <a:t>Dr. Michael </a:t>
            </a:r>
            <a:r>
              <a:rPr lang="en-US" sz="1400" dirty="0" err="1" smtClean="0">
                <a:solidFill>
                  <a:schemeClr val="bg1"/>
                </a:solidFill>
                <a:latin typeface="Avenir Book" charset="0"/>
                <a:ea typeface="Avenir Book" charset="0"/>
                <a:cs typeface="Avenir Book" charset="0"/>
              </a:rPr>
              <a:t>Dulin</a:t>
            </a:r>
            <a:r>
              <a:rPr lang="en-US" sz="1400" dirty="0" smtClean="0">
                <a:solidFill>
                  <a:schemeClr val="bg1"/>
                </a:solidFill>
                <a:latin typeface="Avenir Book" charset="0"/>
                <a:ea typeface="Avenir Book" charset="0"/>
                <a:cs typeface="Avenir Book" charset="0"/>
              </a:rPr>
              <a:t>, UNCC</a:t>
            </a:r>
            <a:endParaRPr lang="en-US" sz="14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421328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800" dirty="0" smtClean="0">
                <a:solidFill>
                  <a:srgbClr val="FFFFFF"/>
                </a:solidFill>
                <a:latin typeface="Avenir Book"/>
                <a:cs typeface="Avenir Book"/>
              </a:rPr>
              <a:t>TECH</a:t>
            </a:r>
            <a:endParaRPr lang="en-US" sz="8800" dirty="0">
              <a:solidFill>
                <a:srgbClr val="FFFFFF"/>
              </a:solidFill>
              <a:latin typeface="Avenir Book"/>
              <a:cs typeface="Avenir Book"/>
            </a:endParaRPr>
          </a:p>
        </p:txBody>
      </p:sp>
    </p:spTree>
    <p:extLst>
      <p:ext uri="{BB962C8B-B14F-4D97-AF65-F5344CB8AC3E}">
        <p14:creationId xmlns:p14="http://schemas.microsoft.com/office/powerpoint/2010/main" val="4026372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a:cs typeface="Avenir Book"/>
              </a:rPr>
              <a:t>h</a:t>
            </a:r>
            <a:r>
              <a:rPr lang="en-US" dirty="0" smtClean="0">
                <a:solidFill>
                  <a:srgbClr val="FFFFFF"/>
                </a:solidFill>
                <a:latin typeface="Avenir Book"/>
                <a:cs typeface="Avenir Book"/>
              </a:rPr>
              <a:t>ardware stack</a:t>
            </a:r>
            <a:endParaRPr lang="en-US" dirty="0">
              <a:solidFill>
                <a:srgbClr val="FFFFFF"/>
              </a:solidFill>
              <a:latin typeface="Avenir Book"/>
              <a:cs typeface="Avenir Book"/>
            </a:endParaRPr>
          </a:p>
        </p:txBody>
      </p:sp>
      <p:sp>
        <p:nvSpPr>
          <p:cNvPr id="4" name="TextBox 3"/>
          <p:cNvSpPr txBox="1"/>
          <p:nvPr/>
        </p:nvSpPr>
        <p:spPr>
          <a:xfrm>
            <a:off x="840225" y="1730187"/>
            <a:ext cx="7846575" cy="3416320"/>
          </a:xfrm>
          <a:prstGeom prst="rect">
            <a:avLst/>
          </a:prstGeom>
          <a:noFill/>
        </p:spPr>
        <p:txBody>
          <a:bodyPr wrap="square" rtlCol="0">
            <a:spAutoFit/>
          </a:bodyPr>
          <a:lstStyle/>
          <a:p>
            <a:pPr marL="285750" indent="-285750">
              <a:buFont typeface="Arial"/>
              <a:buChar char="•"/>
            </a:pPr>
            <a:r>
              <a:rPr lang="en-US" sz="2400" dirty="0" smtClean="0">
                <a:solidFill>
                  <a:srgbClr val="FFFFFF"/>
                </a:solidFill>
                <a:latin typeface="Avenir Book"/>
                <a:cs typeface="Avenir Book"/>
              </a:rPr>
              <a:t>At scale </a:t>
            </a:r>
            <a:r>
              <a:rPr lang="en-US" sz="2400" dirty="0" err="1" smtClean="0">
                <a:solidFill>
                  <a:srgbClr val="FFFFFF"/>
                </a:solidFill>
                <a:latin typeface="Avenir Book"/>
                <a:cs typeface="Avenir Book"/>
              </a:rPr>
              <a:t>hadoop</a:t>
            </a:r>
            <a:r>
              <a:rPr lang="en-US" sz="2400" dirty="0" smtClean="0">
                <a:solidFill>
                  <a:srgbClr val="FFFFFF"/>
                </a:solidFill>
                <a:latin typeface="Avenir Book"/>
                <a:cs typeface="Avenir Book"/>
              </a:rPr>
              <a:t> 5 node cluster (hat tip </a:t>
            </a:r>
            <a:r>
              <a:rPr lang="en-US" sz="2400" dirty="0" err="1" smtClean="0">
                <a:solidFill>
                  <a:srgbClr val="FFFFFF"/>
                </a:solidFill>
                <a:latin typeface="Avenir Book"/>
                <a:cs typeface="Avenir Book"/>
              </a:rPr>
              <a:t>DataChambers</a:t>
            </a:r>
            <a:r>
              <a:rPr lang="en-US" sz="2400" dirty="0" smtClean="0">
                <a:solidFill>
                  <a:srgbClr val="FFFFFF"/>
                </a:solidFill>
                <a:latin typeface="Avenir Book"/>
                <a:cs typeface="Avenir Book"/>
              </a:rPr>
              <a:t>)</a:t>
            </a:r>
          </a:p>
          <a:p>
            <a:pPr marL="285750" indent="-285750">
              <a:buFont typeface="Arial"/>
              <a:buChar char="•"/>
            </a:pPr>
            <a:endParaRPr lang="en-US" sz="2400" dirty="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Node specifications:</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742950" lvl="1" indent="-285750">
              <a:buFont typeface="Arial"/>
              <a:buChar char="•"/>
            </a:pPr>
            <a:r>
              <a:rPr lang="en-US" sz="2400" dirty="0" smtClean="0">
                <a:solidFill>
                  <a:srgbClr val="FFFFFF"/>
                </a:solidFill>
                <a:latin typeface="Avenir Book"/>
                <a:cs typeface="Avenir Book"/>
              </a:rPr>
              <a:t>32 cores</a:t>
            </a:r>
          </a:p>
          <a:p>
            <a:pPr marL="742950" lvl="1" indent="-285750">
              <a:buFont typeface="Arial"/>
              <a:buChar char="•"/>
            </a:pPr>
            <a:r>
              <a:rPr lang="en-US" sz="2400" dirty="0" smtClean="0">
                <a:solidFill>
                  <a:srgbClr val="FFFFFF"/>
                </a:solidFill>
                <a:latin typeface="Avenir Book"/>
                <a:cs typeface="Avenir Book"/>
              </a:rPr>
              <a:t>128GB RAM</a:t>
            </a:r>
          </a:p>
          <a:p>
            <a:pPr marL="742950" lvl="1" indent="-285750">
              <a:buFont typeface="Arial"/>
              <a:buChar char="•"/>
            </a:pPr>
            <a:r>
              <a:rPr lang="en-US" sz="2400" dirty="0" smtClean="0">
                <a:solidFill>
                  <a:srgbClr val="FFFFFF"/>
                </a:solidFill>
                <a:latin typeface="Avenir Book"/>
                <a:cs typeface="Avenir Book"/>
              </a:rPr>
              <a:t>14TB storage</a:t>
            </a:r>
          </a:p>
          <a:p>
            <a:pPr marL="285750" indent="-285750">
              <a:buFont typeface="Arial"/>
              <a:buChar char="•"/>
            </a:pPr>
            <a:endParaRPr lang="en-US" sz="2400" dirty="0" smtClean="0">
              <a:solidFill>
                <a:srgbClr val="FFFFFF"/>
              </a:solidFill>
              <a:latin typeface="Avenir Book"/>
              <a:cs typeface="Avenir Book"/>
            </a:endParaRPr>
          </a:p>
        </p:txBody>
      </p:sp>
      <p:pic>
        <p:nvPicPr>
          <p:cNvPr id="3" name="Picture 2" descr="DC_Logo_PMS.eps"/>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65334" y="5466265"/>
            <a:ext cx="2641600" cy="1146230"/>
          </a:xfrm>
          <a:prstGeom prst="rect">
            <a:avLst/>
          </a:prstGeom>
        </p:spPr>
      </p:pic>
    </p:spTree>
    <p:extLst>
      <p:ext uri="{BB962C8B-B14F-4D97-AF65-F5344CB8AC3E}">
        <p14:creationId xmlns:p14="http://schemas.microsoft.com/office/powerpoint/2010/main" val="317584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a:cs typeface="Avenir Book"/>
              </a:rPr>
              <a:t>d</a:t>
            </a:r>
            <a:r>
              <a:rPr lang="en-US" dirty="0" smtClean="0">
                <a:solidFill>
                  <a:srgbClr val="FFFFFF"/>
                </a:solidFill>
                <a:latin typeface="Avenir Book"/>
                <a:cs typeface="Avenir Book"/>
              </a:rPr>
              <a:t>ataset stored</a:t>
            </a:r>
            <a:endParaRPr lang="en-US" dirty="0">
              <a:solidFill>
                <a:srgbClr val="FFFFFF"/>
              </a:solidFill>
              <a:latin typeface="Avenir Book"/>
              <a:cs typeface="Avenir Book"/>
            </a:endParaRPr>
          </a:p>
        </p:txBody>
      </p:sp>
      <p:sp>
        <p:nvSpPr>
          <p:cNvPr id="4" name="TextBox 3"/>
          <p:cNvSpPr txBox="1"/>
          <p:nvPr/>
        </p:nvSpPr>
        <p:spPr>
          <a:xfrm>
            <a:off x="840225" y="1730187"/>
            <a:ext cx="7846575" cy="4154983"/>
          </a:xfrm>
          <a:prstGeom prst="rect">
            <a:avLst/>
          </a:prstGeom>
          <a:noFill/>
        </p:spPr>
        <p:txBody>
          <a:bodyPr wrap="square" rtlCol="0">
            <a:spAutoFit/>
          </a:bodyPr>
          <a:lstStyle/>
          <a:p>
            <a:pPr marL="285750" indent="-285750">
              <a:buFont typeface="Arial"/>
              <a:buChar char="•"/>
            </a:pPr>
            <a:r>
              <a:rPr lang="en-US" sz="2400" dirty="0" smtClean="0">
                <a:solidFill>
                  <a:srgbClr val="FFFFFF"/>
                </a:solidFill>
                <a:latin typeface="Avenir Book"/>
                <a:cs typeface="Avenir Book"/>
              </a:rPr>
              <a:t>stored in HDFS</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For data dictionary location, visit here: </a:t>
            </a:r>
            <a:r>
              <a:rPr lang="en-US" sz="2400" dirty="0">
                <a:solidFill>
                  <a:srgbClr val="FFFFFF"/>
                </a:solidFill>
                <a:latin typeface="Avenir Book"/>
                <a:cs typeface="Avenir Book"/>
              </a:rPr>
              <a:t>http://</a:t>
            </a:r>
            <a:r>
              <a:rPr lang="en-US" sz="2400" dirty="0" err="1" smtClean="0">
                <a:solidFill>
                  <a:srgbClr val="FFFFFF"/>
                </a:solidFill>
                <a:latin typeface="Avenir Book"/>
                <a:cs typeface="Avenir Book"/>
              </a:rPr>
              <a:t>www.github.com</a:t>
            </a:r>
            <a:r>
              <a:rPr lang="en-US" sz="2400" dirty="0" smtClean="0">
                <a:solidFill>
                  <a:srgbClr val="FFFFFF"/>
                </a:solidFill>
                <a:latin typeface="Avenir Book"/>
                <a:cs typeface="Avenir Book"/>
              </a:rPr>
              <a:t>/</a:t>
            </a:r>
            <a:r>
              <a:rPr lang="en-US" sz="2400" dirty="0" err="1" smtClean="0">
                <a:solidFill>
                  <a:srgbClr val="FFFFFF"/>
                </a:solidFill>
                <a:latin typeface="Avenir Book"/>
                <a:cs typeface="Avenir Book"/>
              </a:rPr>
              <a:t>tresata</a:t>
            </a:r>
            <a:r>
              <a:rPr lang="en-US" sz="2400" dirty="0" smtClean="0">
                <a:solidFill>
                  <a:srgbClr val="FFFFFF"/>
                </a:solidFill>
                <a:latin typeface="Avenir Book"/>
                <a:cs typeface="Avenir Book"/>
              </a:rPr>
              <a:t>/hackathonclt2016</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DO NOT PULL DOWN THE ENTIRE SET</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DO NOT LEAVE WITH ANY DATA</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YES WE WILL SPOT CHECK</a:t>
            </a:r>
          </a:p>
          <a:p>
            <a:pPr marL="285750" indent="-285750">
              <a:buFont typeface="Arial"/>
              <a:buChar char="•"/>
            </a:pPr>
            <a:endParaRPr lang="en-US" sz="2400" dirty="0" smtClean="0">
              <a:solidFill>
                <a:srgbClr val="FFFFFF"/>
              </a:solidFill>
              <a:latin typeface="Avenir Book"/>
              <a:cs typeface="Avenir Book"/>
            </a:endParaRPr>
          </a:p>
        </p:txBody>
      </p:sp>
    </p:spTree>
    <p:extLst>
      <p:ext uri="{BB962C8B-B14F-4D97-AF65-F5344CB8AC3E}">
        <p14:creationId xmlns:p14="http://schemas.microsoft.com/office/powerpoint/2010/main" val="3345773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Avenir Book"/>
                <a:cs typeface="Avenir Book"/>
              </a:rPr>
              <a:t>languages</a:t>
            </a:r>
            <a:endParaRPr lang="en-US" dirty="0">
              <a:solidFill>
                <a:srgbClr val="FFFFFF"/>
              </a:solidFill>
              <a:latin typeface="Avenir Book"/>
              <a:cs typeface="Avenir Book"/>
            </a:endParaRPr>
          </a:p>
        </p:txBody>
      </p:sp>
      <p:sp>
        <p:nvSpPr>
          <p:cNvPr id="4" name="TextBox 3"/>
          <p:cNvSpPr txBox="1"/>
          <p:nvPr/>
        </p:nvSpPr>
        <p:spPr>
          <a:xfrm>
            <a:off x="840225" y="1730187"/>
            <a:ext cx="7846575" cy="3785652"/>
          </a:xfrm>
          <a:prstGeom prst="rect">
            <a:avLst/>
          </a:prstGeom>
          <a:noFill/>
        </p:spPr>
        <p:txBody>
          <a:bodyPr wrap="square" rtlCol="0">
            <a:spAutoFit/>
          </a:bodyPr>
          <a:lstStyle/>
          <a:p>
            <a:pPr marL="285750" indent="-285750">
              <a:buFont typeface="Arial"/>
              <a:buChar char="•"/>
            </a:pPr>
            <a:r>
              <a:rPr lang="en-US" sz="2400" dirty="0">
                <a:solidFill>
                  <a:srgbClr val="FFFFFF"/>
                </a:solidFill>
                <a:latin typeface="Avenir Book"/>
                <a:cs typeface="Avenir Book"/>
              </a:rPr>
              <a:t>a</a:t>
            </a:r>
            <a:r>
              <a:rPr lang="en-US" sz="2400" dirty="0" smtClean="0">
                <a:solidFill>
                  <a:srgbClr val="FFFFFF"/>
                </a:solidFill>
                <a:latin typeface="Avenir Book"/>
                <a:cs typeface="Avenir Book"/>
              </a:rPr>
              <a:t>nything that can compile to a .jar (like java, </a:t>
            </a:r>
            <a:r>
              <a:rPr lang="en-US" sz="2400" dirty="0" err="1" smtClean="0">
                <a:solidFill>
                  <a:srgbClr val="FFFFFF"/>
                </a:solidFill>
                <a:latin typeface="Avenir Book"/>
                <a:cs typeface="Avenir Book"/>
              </a:rPr>
              <a:t>scala</a:t>
            </a:r>
            <a:r>
              <a:rPr lang="en-US" sz="2400" dirty="0" smtClean="0">
                <a:solidFill>
                  <a:srgbClr val="FFFFFF"/>
                </a:solidFill>
                <a:latin typeface="Avenir Book"/>
                <a:cs typeface="Avenir Book"/>
              </a:rPr>
              <a:t>, etc.) </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JDBC connection available through Hive</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Python, via </a:t>
            </a:r>
            <a:r>
              <a:rPr lang="en-US" sz="2400" dirty="0" err="1" smtClean="0">
                <a:solidFill>
                  <a:srgbClr val="FFFFFF"/>
                </a:solidFill>
                <a:latin typeface="Avenir Book"/>
                <a:cs typeface="Avenir Book"/>
              </a:rPr>
              <a:t>pyspark</a:t>
            </a:r>
            <a:r>
              <a:rPr lang="en-US" sz="2400" dirty="0" smtClean="0">
                <a:solidFill>
                  <a:srgbClr val="FFFFFF"/>
                </a:solidFill>
                <a:latin typeface="Avenir Book"/>
                <a:cs typeface="Avenir Book"/>
              </a:rPr>
              <a:t> and Anaconda</a:t>
            </a:r>
          </a:p>
          <a:p>
            <a:pPr marL="285750" indent="-285750">
              <a:buFont typeface="Arial"/>
              <a:buChar char="•"/>
            </a:pPr>
            <a:endParaRPr lang="en-US" sz="2400" dirty="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Apache Spark</a:t>
            </a:r>
          </a:p>
          <a:p>
            <a:pPr marL="285750" indent="-285750">
              <a:buFont typeface="Arial"/>
              <a:buChar char="•"/>
            </a:pPr>
            <a:endParaRPr lang="en-US" sz="2400" dirty="0" smtClean="0">
              <a:solidFill>
                <a:srgbClr val="FFFFFF"/>
              </a:solidFill>
              <a:latin typeface="Avenir Book"/>
              <a:cs typeface="Avenir Book"/>
            </a:endParaRPr>
          </a:p>
          <a:p>
            <a:pPr marL="285750" indent="-285750">
              <a:buFont typeface="Arial"/>
              <a:buChar char="•"/>
            </a:pPr>
            <a:endParaRPr lang="en-US" sz="2400" dirty="0" smtClean="0">
              <a:solidFill>
                <a:srgbClr val="FFFFFF"/>
              </a:solidFill>
              <a:latin typeface="Avenir Book"/>
              <a:cs typeface="Avenir Book"/>
            </a:endParaRPr>
          </a:p>
        </p:txBody>
      </p:sp>
    </p:spTree>
    <p:extLst>
      <p:ext uri="{BB962C8B-B14F-4D97-AF65-F5344CB8AC3E}">
        <p14:creationId xmlns:p14="http://schemas.microsoft.com/office/powerpoint/2010/main" val="990889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t</a:t>
            </a:r>
            <a:r>
              <a:rPr lang="en-US" dirty="0" err="1" smtClean="0">
                <a:solidFill>
                  <a:schemeClr val="bg1"/>
                </a:solidFill>
              </a:rPr>
              <a:t>resata</a:t>
            </a:r>
            <a:r>
              <a:rPr lang="en-US" dirty="0" smtClean="0">
                <a:solidFill>
                  <a:schemeClr val="bg1"/>
                </a:solidFill>
              </a:rPr>
              <a:t> ORION</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latin typeface="Avenir Book" charset="0"/>
                <a:ea typeface="Avenir Book" charset="0"/>
                <a:cs typeface="Avenir Book" charset="0"/>
              </a:rPr>
              <a:t>You asked…we listened…</a:t>
            </a:r>
          </a:p>
          <a:p>
            <a:endParaRPr lang="en-US" sz="2400" dirty="0" smtClean="0">
              <a:solidFill>
                <a:schemeClr val="bg1"/>
              </a:solidFill>
              <a:latin typeface="Avenir Book" charset="0"/>
              <a:ea typeface="Avenir Book" charset="0"/>
              <a:cs typeface="Avenir Book" charset="0"/>
            </a:endParaRPr>
          </a:p>
          <a:p>
            <a:r>
              <a:rPr lang="en-US" sz="2400" dirty="0" smtClean="0">
                <a:solidFill>
                  <a:schemeClr val="bg1"/>
                </a:solidFill>
                <a:latin typeface="Avenir Book" charset="0"/>
                <a:ea typeface="Avenir Book" charset="0"/>
                <a:cs typeface="Avenir Book" charset="0"/>
              </a:rPr>
              <a:t>We’ve given you access to our real-time network graph engine + a summary explaining how to use it</a:t>
            </a:r>
          </a:p>
          <a:p>
            <a:endParaRPr lang="en-US" sz="2400" dirty="0" smtClean="0">
              <a:solidFill>
                <a:schemeClr val="bg1"/>
              </a:solidFill>
              <a:latin typeface="Avenir Book" charset="0"/>
              <a:ea typeface="Avenir Book" charset="0"/>
              <a:cs typeface="Avenir Book" charset="0"/>
            </a:endParaRPr>
          </a:p>
          <a:p>
            <a:r>
              <a:rPr lang="en-US" sz="2400" dirty="0" smtClean="0">
                <a:solidFill>
                  <a:schemeClr val="bg1"/>
                </a:solidFill>
                <a:latin typeface="Avenir Book" charset="0"/>
                <a:ea typeface="Avenir Book" charset="0"/>
                <a:cs typeface="Avenir Book" charset="0"/>
              </a:rPr>
              <a:t>Not required</a:t>
            </a:r>
          </a:p>
          <a:p>
            <a:endParaRPr lang="en-US" sz="2400" dirty="0">
              <a:solidFill>
                <a:schemeClr val="bg1"/>
              </a:solidFill>
              <a:latin typeface="Avenir Book" charset="0"/>
              <a:ea typeface="Avenir Book" charset="0"/>
              <a:cs typeface="Avenir Book" charset="0"/>
            </a:endParaRPr>
          </a:p>
          <a:p>
            <a:r>
              <a:rPr lang="en-US" sz="2400" dirty="0" smtClean="0">
                <a:solidFill>
                  <a:schemeClr val="bg1"/>
                </a:solidFill>
                <a:latin typeface="Avenir Book" charset="0"/>
                <a:ea typeface="Avenir Book" charset="0"/>
                <a:cs typeface="Avenir Book" charset="0"/>
              </a:rPr>
              <a:t>To access location, visit here: </a:t>
            </a:r>
            <a:r>
              <a:rPr lang="en-US" sz="2400" dirty="0">
                <a:solidFill>
                  <a:srgbClr val="FFFFFF"/>
                </a:solidFill>
                <a:latin typeface="Avenir Book"/>
                <a:cs typeface="Avenir Book"/>
              </a:rPr>
              <a:t>http://</a:t>
            </a:r>
            <a:r>
              <a:rPr lang="en-US" sz="2400" dirty="0" err="1">
                <a:solidFill>
                  <a:srgbClr val="FFFFFF"/>
                </a:solidFill>
                <a:latin typeface="Avenir Book"/>
                <a:cs typeface="Avenir Book"/>
              </a:rPr>
              <a:t>www.github.com</a:t>
            </a:r>
            <a:r>
              <a:rPr lang="en-US" sz="2400" dirty="0">
                <a:solidFill>
                  <a:srgbClr val="FFFFFF"/>
                </a:solidFill>
                <a:latin typeface="Avenir Book"/>
                <a:cs typeface="Avenir Book"/>
              </a:rPr>
              <a:t>/</a:t>
            </a:r>
            <a:r>
              <a:rPr lang="en-US" sz="2400" dirty="0" err="1">
                <a:solidFill>
                  <a:srgbClr val="FFFFFF"/>
                </a:solidFill>
                <a:latin typeface="Avenir Book"/>
                <a:cs typeface="Avenir Book"/>
              </a:rPr>
              <a:t>tresata</a:t>
            </a:r>
            <a:r>
              <a:rPr lang="en-US" sz="2400" dirty="0">
                <a:solidFill>
                  <a:srgbClr val="FFFFFF"/>
                </a:solidFill>
                <a:latin typeface="Avenir Book"/>
                <a:cs typeface="Avenir Book"/>
              </a:rPr>
              <a:t>/hackathonclt2016</a:t>
            </a:r>
            <a:endParaRPr lang="en-US" sz="2400" dirty="0" smtClean="0">
              <a:solidFill>
                <a:schemeClr val="bg1"/>
              </a:solidFill>
              <a:latin typeface="Avenir Book" charset="0"/>
              <a:ea typeface="Avenir Book" charset="0"/>
              <a:cs typeface="Avenir Book" charset="0"/>
            </a:endParaRPr>
          </a:p>
          <a:p>
            <a:endParaRPr lang="en-US" sz="2400" dirty="0" smtClean="0">
              <a:solidFill>
                <a:schemeClr val="bg1"/>
              </a:solidFill>
              <a:latin typeface="Avenir Book" charset="0"/>
              <a:ea typeface="Avenir Book" charset="0"/>
              <a:cs typeface="Avenir Book" charset="0"/>
            </a:endParaRPr>
          </a:p>
          <a:p>
            <a:pPr marL="0" indent="0">
              <a:buNone/>
            </a:pPr>
            <a:endParaRPr lang="en-US" sz="24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937084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venir Book" charset="0"/>
                <a:ea typeface="Avenir Book" charset="0"/>
                <a:cs typeface="Avenir Book" charset="0"/>
              </a:rPr>
              <a:t>ORION</a:t>
            </a:r>
            <a:endParaRPr lang="en-US" dirty="0">
              <a:solidFill>
                <a:schemeClr val="bg1"/>
              </a:solidFill>
              <a:latin typeface="Avenir Book" charset="0"/>
              <a:ea typeface="Avenir Book" charset="0"/>
              <a:cs typeface="Avenir Book"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49424"/>
            <a:ext cx="8229600" cy="4427515"/>
          </a:xfrm>
        </p:spPr>
      </p:pic>
    </p:spTree>
    <p:extLst>
      <p:ext uri="{BB962C8B-B14F-4D97-AF65-F5344CB8AC3E}">
        <p14:creationId xmlns:p14="http://schemas.microsoft.com/office/powerpoint/2010/main" val="248226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800" dirty="0" smtClean="0">
                <a:solidFill>
                  <a:srgbClr val="FFFFFF"/>
                </a:solidFill>
                <a:latin typeface="Avenir Book"/>
                <a:cs typeface="Avenir Book"/>
              </a:rPr>
              <a:t>THE PRIZES</a:t>
            </a:r>
            <a:endParaRPr lang="en-US" sz="8800" dirty="0">
              <a:solidFill>
                <a:srgbClr val="FFFFFF"/>
              </a:solidFill>
              <a:latin typeface="Avenir Book"/>
              <a:cs typeface="Avenir Book"/>
            </a:endParaRPr>
          </a:p>
        </p:txBody>
      </p:sp>
    </p:spTree>
    <p:extLst>
      <p:ext uri="{BB962C8B-B14F-4D97-AF65-F5344CB8AC3E}">
        <p14:creationId xmlns:p14="http://schemas.microsoft.com/office/powerpoint/2010/main" val="4026372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a:cs typeface="Avenir Book"/>
              </a:rPr>
              <a:t>o</a:t>
            </a:r>
            <a:r>
              <a:rPr lang="en-US" dirty="0" smtClean="0">
                <a:solidFill>
                  <a:srgbClr val="FFFFFF"/>
                </a:solidFill>
                <a:latin typeface="Avenir Book"/>
                <a:cs typeface="Avenir Book"/>
              </a:rPr>
              <a:t>n the line</a:t>
            </a:r>
            <a:endParaRPr lang="en-US" dirty="0">
              <a:solidFill>
                <a:srgbClr val="FFFFFF"/>
              </a:solidFill>
              <a:latin typeface="Avenir Book"/>
              <a:cs typeface="Avenir Book"/>
            </a:endParaRPr>
          </a:p>
        </p:txBody>
      </p:sp>
      <p:sp>
        <p:nvSpPr>
          <p:cNvPr id="4" name="TextBox 3"/>
          <p:cNvSpPr txBox="1"/>
          <p:nvPr/>
        </p:nvSpPr>
        <p:spPr>
          <a:xfrm>
            <a:off x="840225" y="1730187"/>
            <a:ext cx="8303775" cy="1938992"/>
          </a:xfrm>
          <a:prstGeom prst="rect">
            <a:avLst/>
          </a:prstGeom>
          <a:noFill/>
        </p:spPr>
        <p:txBody>
          <a:bodyPr wrap="square" rtlCol="0">
            <a:spAutoFit/>
          </a:bodyPr>
          <a:lstStyle/>
          <a:p>
            <a:pPr marL="285750" indent="-285750">
              <a:buFont typeface="Arial"/>
              <a:buChar char="•"/>
            </a:pPr>
            <a:r>
              <a:rPr lang="en-US" sz="2400" dirty="0" err="1" smtClean="0">
                <a:solidFill>
                  <a:srgbClr val="FFFFFF"/>
                </a:solidFill>
                <a:latin typeface="Avenir Book"/>
                <a:cs typeface="Avenir Book"/>
              </a:rPr>
              <a:t>wifiSSID</a:t>
            </a:r>
            <a:r>
              <a:rPr lang="en-US" sz="2400" dirty="0" smtClean="0">
                <a:solidFill>
                  <a:srgbClr val="FFFFFF"/>
                </a:solidFill>
                <a:latin typeface="Avenir Book"/>
                <a:cs typeface="Avenir Book"/>
              </a:rPr>
              <a:t>: </a:t>
            </a:r>
            <a:r>
              <a:rPr lang="en-US" sz="2400" dirty="0" err="1" smtClean="0">
                <a:solidFill>
                  <a:srgbClr val="FFFFFF"/>
                </a:solidFill>
                <a:latin typeface="Avenir Book"/>
                <a:cs typeface="Avenir Book"/>
              </a:rPr>
              <a:t>NinerWiFi</a:t>
            </a:r>
            <a:r>
              <a:rPr lang="en-US" sz="2400" dirty="0" smtClean="0">
                <a:solidFill>
                  <a:srgbClr val="FFFFFF"/>
                </a:solidFill>
                <a:latin typeface="Avenir Book"/>
                <a:cs typeface="Avenir Book"/>
              </a:rPr>
              <a:t> </a:t>
            </a:r>
            <a:r>
              <a:rPr lang="en-US" sz="2400" dirty="0">
                <a:solidFill>
                  <a:srgbClr val="FFFFFF"/>
                </a:solidFill>
                <a:latin typeface="Avenir Book"/>
                <a:cs typeface="Avenir Book"/>
              </a:rPr>
              <a:t>Guest</a:t>
            </a:r>
            <a:r>
              <a:rPr lang="en-US" sz="2400" dirty="0" smtClean="0">
                <a:solidFill>
                  <a:srgbClr val="FFFFFF"/>
                </a:solidFill>
                <a:latin typeface="Avenir Book"/>
                <a:cs typeface="Avenir Book"/>
              </a:rPr>
              <a:t/>
            </a:r>
            <a:br>
              <a:rPr lang="en-US" sz="2400" dirty="0" smtClean="0">
                <a:solidFill>
                  <a:srgbClr val="FFFFFF"/>
                </a:solidFill>
                <a:latin typeface="Avenir Book"/>
                <a:cs typeface="Avenir Book"/>
              </a:rPr>
            </a:br>
            <a:endParaRPr lang="en-US" sz="2400" dirty="0" smtClean="0">
              <a:solidFill>
                <a:srgbClr val="FFFFFF"/>
              </a:solidFill>
              <a:latin typeface="Avenir Book"/>
              <a:cs typeface="Avenir Book"/>
            </a:endParaRPr>
          </a:p>
          <a:p>
            <a:pPr marL="285750" indent="-285750">
              <a:buFont typeface="Arial"/>
              <a:buChar char="•"/>
            </a:pPr>
            <a:r>
              <a:rPr lang="en-US" sz="2400" dirty="0" smtClean="0">
                <a:solidFill>
                  <a:srgbClr val="FFFFFF"/>
                </a:solidFill>
                <a:latin typeface="Avenir Book"/>
                <a:cs typeface="Avenir Book"/>
              </a:rPr>
              <a:t>Password: no password (like really there is no password)</a:t>
            </a:r>
          </a:p>
          <a:p>
            <a:pPr marL="285750" indent="-285750">
              <a:buFont typeface="Arial"/>
              <a:buChar char="•"/>
            </a:pPr>
            <a:endParaRPr lang="en-US" sz="2400" dirty="0" smtClean="0">
              <a:solidFill>
                <a:srgbClr val="FFFFFF"/>
              </a:solidFill>
              <a:latin typeface="Avenir Book"/>
              <a:cs typeface="Avenir Book"/>
            </a:endParaRPr>
          </a:p>
          <a:p>
            <a:pPr marL="285750" indent="-285750">
              <a:buFont typeface="Arial"/>
              <a:buChar char="•"/>
            </a:pPr>
            <a:endParaRPr lang="en-US" sz="2400" dirty="0" smtClean="0">
              <a:solidFill>
                <a:srgbClr val="FFFFFF"/>
              </a:solidFill>
              <a:latin typeface="Avenir Book"/>
              <a:cs typeface="Avenir Book"/>
            </a:endParaRPr>
          </a:p>
        </p:txBody>
      </p:sp>
    </p:spTree>
    <p:extLst>
      <p:ext uri="{BB962C8B-B14F-4D97-AF65-F5344CB8AC3E}">
        <p14:creationId xmlns:p14="http://schemas.microsoft.com/office/powerpoint/2010/main" val="571895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a:cs typeface="Avenir Book"/>
              </a:rPr>
              <a:t>i</a:t>
            </a:r>
            <a:r>
              <a:rPr lang="en-US" dirty="0" smtClean="0">
                <a:solidFill>
                  <a:srgbClr val="FFFFFF"/>
                </a:solidFill>
                <a:latin typeface="Avenir Book"/>
                <a:cs typeface="Avenir Book"/>
              </a:rPr>
              <a:t>n it to win it</a:t>
            </a:r>
            <a:endParaRPr lang="en-US" dirty="0">
              <a:solidFill>
                <a:srgbClr val="FFFFFF"/>
              </a:solidFill>
              <a:latin typeface="Avenir Book"/>
              <a:cs typeface="Avenir Book"/>
            </a:endParaRPr>
          </a:p>
        </p:txBody>
      </p:sp>
      <p:sp>
        <p:nvSpPr>
          <p:cNvPr id="4" name="Title 1"/>
          <p:cNvSpPr txBox="1">
            <a:spLocks/>
          </p:cNvSpPr>
          <p:nvPr/>
        </p:nvSpPr>
        <p:spPr>
          <a:xfrm>
            <a:off x="457200" y="3429000"/>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rgbClr val="FFFFFF"/>
                </a:solidFill>
                <a:latin typeface="Avenir Book"/>
                <a:cs typeface="Avenir Book"/>
              </a:rPr>
              <a:t>$2,000 CODE PRIZE</a:t>
            </a:r>
          </a:p>
        </p:txBody>
      </p:sp>
      <p:sp>
        <p:nvSpPr>
          <p:cNvPr id="5" name="Title 1"/>
          <p:cNvSpPr txBox="1">
            <a:spLocks/>
          </p:cNvSpPr>
          <p:nvPr/>
        </p:nvSpPr>
        <p:spPr>
          <a:xfrm>
            <a:off x="609600" y="2132911"/>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FF"/>
                </a:solidFill>
                <a:latin typeface="Avenir Book"/>
                <a:cs typeface="Avenir Book"/>
              </a:rPr>
              <a:t>$5,000 HACK PRIZE</a:t>
            </a:r>
            <a:endParaRPr lang="en-US" sz="6000" dirty="0">
              <a:solidFill>
                <a:srgbClr val="FFFFFF"/>
              </a:solidFill>
              <a:latin typeface="Avenir Book"/>
              <a:cs typeface="Avenir Book"/>
            </a:endParaRPr>
          </a:p>
        </p:txBody>
      </p:sp>
      <p:sp>
        <p:nvSpPr>
          <p:cNvPr id="7" name="Title 1"/>
          <p:cNvSpPr txBox="1">
            <a:spLocks/>
          </p:cNvSpPr>
          <p:nvPr/>
        </p:nvSpPr>
        <p:spPr>
          <a:xfrm>
            <a:off x="457200" y="4572000"/>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FFFFFF"/>
                </a:solidFill>
                <a:latin typeface="Avenir Book"/>
                <a:cs typeface="Avenir Book"/>
              </a:rPr>
              <a:t>$</a:t>
            </a:r>
            <a:r>
              <a:rPr lang="en-US" sz="3200" dirty="0">
                <a:solidFill>
                  <a:srgbClr val="FFFFFF"/>
                </a:solidFill>
                <a:latin typeface="Avenir Book"/>
                <a:cs typeface="Avenir Book"/>
              </a:rPr>
              <a:t>1</a:t>
            </a:r>
            <a:r>
              <a:rPr lang="en-US" sz="3200" dirty="0" smtClean="0">
                <a:solidFill>
                  <a:srgbClr val="FFFFFF"/>
                </a:solidFill>
                <a:latin typeface="Avenir Book"/>
                <a:cs typeface="Avenir Book"/>
              </a:rPr>
              <a:t>,000 </a:t>
            </a:r>
            <a:r>
              <a:rPr lang="en-US" sz="3200" dirty="0" err="1" smtClean="0">
                <a:solidFill>
                  <a:srgbClr val="FFFFFF"/>
                </a:solidFill>
                <a:latin typeface="Avenir Book"/>
                <a:cs typeface="Avenir Book"/>
              </a:rPr>
              <a:t>freeSTYLE</a:t>
            </a:r>
            <a:r>
              <a:rPr lang="en-US" sz="3200" dirty="0" smtClean="0">
                <a:solidFill>
                  <a:srgbClr val="FFFFFF"/>
                </a:solidFill>
                <a:latin typeface="Avenir Book"/>
                <a:cs typeface="Avenir Book"/>
              </a:rPr>
              <a:t> PRIZE</a:t>
            </a:r>
          </a:p>
        </p:txBody>
      </p:sp>
    </p:spTree>
    <p:extLst>
      <p:ext uri="{BB962C8B-B14F-4D97-AF65-F5344CB8AC3E}">
        <p14:creationId xmlns:p14="http://schemas.microsoft.com/office/powerpoint/2010/main" val="2122304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a:cs typeface="Avenir Book"/>
              </a:rPr>
              <a:t>n</a:t>
            </a:r>
            <a:r>
              <a:rPr lang="en-US" dirty="0" smtClean="0">
                <a:solidFill>
                  <a:srgbClr val="FFFFFF"/>
                </a:solidFill>
                <a:latin typeface="Avenir Book"/>
                <a:cs typeface="Avenir Book"/>
              </a:rPr>
              <a:t>ot just about the cheddar</a:t>
            </a:r>
            <a:endParaRPr lang="en-US" dirty="0">
              <a:solidFill>
                <a:srgbClr val="FFFFFF"/>
              </a:solidFill>
              <a:latin typeface="Avenir Book"/>
              <a:cs typeface="Avenir Book"/>
            </a:endParaRPr>
          </a:p>
        </p:txBody>
      </p:sp>
      <p:sp>
        <p:nvSpPr>
          <p:cNvPr id="4" name="Title 1"/>
          <p:cNvSpPr txBox="1">
            <a:spLocks/>
          </p:cNvSpPr>
          <p:nvPr/>
        </p:nvSpPr>
        <p:spPr>
          <a:xfrm>
            <a:off x="457200" y="3429000"/>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rgbClr val="FFFFFF"/>
                </a:solidFill>
                <a:latin typeface="Avenir Book"/>
                <a:cs typeface="Avenir Book"/>
              </a:rPr>
              <a:t>4 DAY, 3 NIGHT</a:t>
            </a:r>
          </a:p>
        </p:txBody>
      </p:sp>
      <p:sp>
        <p:nvSpPr>
          <p:cNvPr id="5" name="Title 1"/>
          <p:cNvSpPr txBox="1">
            <a:spLocks/>
          </p:cNvSpPr>
          <p:nvPr/>
        </p:nvSpPr>
        <p:spPr>
          <a:xfrm>
            <a:off x="609600" y="2132911"/>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FF"/>
                </a:solidFill>
                <a:latin typeface="Avenir Book"/>
                <a:cs typeface="Avenir Book"/>
              </a:rPr>
              <a:t>RAFFLE PRIZE</a:t>
            </a:r>
            <a:endParaRPr lang="en-US" sz="6000" dirty="0">
              <a:solidFill>
                <a:srgbClr val="FFFFFF"/>
              </a:solidFill>
              <a:latin typeface="Avenir Book"/>
              <a:cs typeface="Avenir Book"/>
            </a:endParaRPr>
          </a:p>
        </p:txBody>
      </p:sp>
      <p:sp>
        <p:nvSpPr>
          <p:cNvPr id="7" name="Title 1"/>
          <p:cNvSpPr txBox="1">
            <a:spLocks/>
          </p:cNvSpPr>
          <p:nvPr/>
        </p:nvSpPr>
        <p:spPr>
          <a:xfrm>
            <a:off x="457200" y="4572000"/>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FFFFFF"/>
                </a:solidFill>
                <a:latin typeface="Avenir Book"/>
                <a:cs typeface="Avenir Book"/>
              </a:rPr>
              <a:t>SKI TRIP FOR 2</a:t>
            </a:r>
          </a:p>
        </p:txBody>
      </p:sp>
    </p:spTree>
    <p:extLst>
      <p:ext uri="{BB962C8B-B14F-4D97-AF65-F5344CB8AC3E}">
        <p14:creationId xmlns:p14="http://schemas.microsoft.com/office/powerpoint/2010/main" val="1836213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800" dirty="0" smtClean="0">
                <a:solidFill>
                  <a:srgbClr val="FFFFFF"/>
                </a:solidFill>
                <a:latin typeface="Avenir Book"/>
                <a:cs typeface="Avenir Book"/>
              </a:rPr>
              <a:t>LOGISTICS</a:t>
            </a:r>
            <a:endParaRPr lang="en-US" sz="8800" dirty="0">
              <a:solidFill>
                <a:srgbClr val="FFFFFF"/>
              </a:solidFill>
              <a:latin typeface="Avenir Book"/>
              <a:cs typeface="Avenir Book"/>
            </a:endParaRPr>
          </a:p>
        </p:txBody>
      </p:sp>
    </p:spTree>
    <p:extLst>
      <p:ext uri="{BB962C8B-B14F-4D97-AF65-F5344CB8AC3E}">
        <p14:creationId xmlns:p14="http://schemas.microsoft.com/office/powerpoint/2010/main" val="4026372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charset="0"/>
                <a:ea typeface="Avenir Book" charset="0"/>
                <a:cs typeface="Avenir Book" charset="0"/>
              </a:rPr>
              <a:t>t</a:t>
            </a:r>
            <a:r>
              <a:rPr lang="en-US" dirty="0" smtClean="0">
                <a:solidFill>
                  <a:srgbClr val="FFFFFF"/>
                </a:solidFill>
                <a:latin typeface="Avenir Book" charset="0"/>
                <a:ea typeface="Avenir Book" charset="0"/>
                <a:cs typeface="Avenir Book" charset="0"/>
              </a:rPr>
              <a:t>he basics</a:t>
            </a:r>
            <a:endParaRPr lang="en-US" dirty="0">
              <a:solidFill>
                <a:srgbClr val="FFFFFF"/>
              </a:solidFill>
              <a:latin typeface="Avenir Book" charset="0"/>
              <a:ea typeface="Avenir Book" charset="0"/>
              <a:cs typeface="Avenir Book" charset="0"/>
            </a:endParaRPr>
          </a:p>
        </p:txBody>
      </p:sp>
      <p:sp>
        <p:nvSpPr>
          <p:cNvPr id="4" name="TextBox 3"/>
          <p:cNvSpPr txBox="1"/>
          <p:nvPr/>
        </p:nvSpPr>
        <p:spPr>
          <a:xfrm>
            <a:off x="840225" y="1730187"/>
            <a:ext cx="7846575" cy="4401205"/>
          </a:xfrm>
          <a:prstGeom prst="rect">
            <a:avLst/>
          </a:prstGeom>
          <a:noFill/>
        </p:spPr>
        <p:txBody>
          <a:bodyPr wrap="square" rtlCol="0">
            <a:spAutoFit/>
          </a:bodyPr>
          <a:lstStyle/>
          <a:p>
            <a:pPr marL="285750" indent="-285750">
              <a:buFont typeface="Arial"/>
              <a:buChar char="•"/>
            </a:pPr>
            <a:r>
              <a:rPr lang="en-US" sz="2800" dirty="0">
                <a:solidFill>
                  <a:srgbClr val="FFFFFF"/>
                </a:solidFill>
                <a:latin typeface="Avenir Book" charset="0"/>
                <a:ea typeface="Avenir Book" charset="0"/>
                <a:cs typeface="Avenir Book" charset="0"/>
              </a:rPr>
              <a:t>r</a:t>
            </a:r>
            <a:r>
              <a:rPr lang="en-US" sz="2800" dirty="0" smtClean="0">
                <a:solidFill>
                  <a:srgbClr val="FFFFFF"/>
                </a:solidFill>
                <a:latin typeface="Avenir Book" charset="0"/>
                <a:ea typeface="Avenir Book" charset="0"/>
                <a:cs typeface="Avenir Book" charset="0"/>
              </a:rPr>
              <a:t>estrooms – located on 5</a:t>
            </a:r>
            <a:r>
              <a:rPr lang="en-US" sz="2800" baseline="30000" dirty="0" smtClean="0">
                <a:solidFill>
                  <a:srgbClr val="FFFFFF"/>
                </a:solidFill>
                <a:latin typeface="Avenir Book" charset="0"/>
                <a:ea typeface="Avenir Book" charset="0"/>
                <a:cs typeface="Avenir Book" charset="0"/>
              </a:rPr>
              <a:t>th</a:t>
            </a:r>
            <a:r>
              <a:rPr lang="en-US" sz="2800" dirty="0" smtClean="0">
                <a:solidFill>
                  <a:srgbClr val="FFFFFF"/>
                </a:solidFill>
                <a:latin typeface="Avenir Book" charset="0"/>
                <a:ea typeface="Avenir Book" charset="0"/>
                <a:cs typeface="Avenir Book" charset="0"/>
              </a:rPr>
              <a:t> and 4</a:t>
            </a:r>
            <a:r>
              <a:rPr lang="en-US" sz="2800" baseline="30000" dirty="0" smtClean="0">
                <a:solidFill>
                  <a:srgbClr val="FFFFFF"/>
                </a:solidFill>
                <a:latin typeface="Avenir Book" charset="0"/>
                <a:ea typeface="Avenir Book" charset="0"/>
                <a:cs typeface="Avenir Book" charset="0"/>
              </a:rPr>
              <a:t>th</a:t>
            </a:r>
            <a:r>
              <a:rPr lang="en-US" sz="2800" dirty="0" smtClean="0">
                <a:solidFill>
                  <a:srgbClr val="FFFFFF"/>
                </a:solidFill>
                <a:latin typeface="Avenir Book" charset="0"/>
                <a:ea typeface="Avenir Book" charset="0"/>
                <a:cs typeface="Avenir Book" charset="0"/>
              </a:rPr>
              <a:t> floors</a:t>
            </a:r>
          </a:p>
          <a:p>
            <a:pPr marL="285750" indent="-285750">
              <a:buFont typeface="Arial"/>
              <a:buChar char="•"/>
            </a:pPr>
            <a:r>
              <a:rPr lang="en-US" sz="2800" dirty="0">
                <a:solidFill>
                  <a:srgbClr val="FFFFFF"/>
                </a:solidFill>
                <a:latin typeface="Avenir Book" charset="0"/>
                <a:ea typeface="Avenir Book" charset="0"/>
                <a:cs typeface="Avenir Book" charset="0"/>
              </a:rPr>
              <a:t>b</a:t>
            </a:r>
            <a:r>
              <a:rPr lang="en-US" sz="2800" dirty="0" smtClean="0">
                <a:solidFill>
                  <a:srgbClr val="FFFFFF"/>
                </a:solidFill>
                <a:latin typeface="Avenir Book" charset="0"/>
                <a:ea typeface="Avenir Book" charset="0"/>
                <a:cs typeface="Avenir Book" charset="0"/>
              </a:rPr>
              <a:t>uilding access – DO NOT LEAVE</a:t>
            </a:r>
          </a:p>
          <a:p>
            <a:pPr marL="285750" indent="-285750">
              <a:buFont typeface="Arial"/>
              <a:buChar char="•"/>
            </a:pPr>
            <a:r>
              <a:rPr lang="en-US" sz="2800" dirty="0">
                <a:solidFill>
                  <a:srgbClr val="FFFFFF"/>
                </a:solidFill>
                <a:latin typeface="Avenir Book" charset="0"/>
                <a:ea typeface="Avenir Book" charset="0"/>
                <a:cs typeface="Avenir Book" charset="0"/>
              </a:rPr>
              <a:t>b</a:t>
            </a:r>
            <a:r>
              <a:rPr lang="en-US" sz="2800" dirty="0" smtClean="0">
                <a:solidFill>
                  <a:srgbClr val="FFFFFF"/>
                </a:solidFill>
                <a:latin typeface="Avenir Book" charset="0"/>
                <a:ea typeface="Avenir Book" charset="0"/>
                <a:cs typeface="Avenir Book" charset="0"/>
              </a:rPr>
              <a:t>e reasonable – alcohol, noise, trash, etc.</a:t>
            </a:r>
          </a:p>
          <a:p>
            <a:pPr marL="285750" indent="-285750">
              <a:buFont typeface="Arial"/>
              <a:buChar char="•"/>
            </a:pPr>
            <a:r>
              <a:rPr lang="en-US" sz="2800" dirty="0">
                <a:solidFill>
                  <a:srgbClr val="FFFFFF"/>
                </a:solidFill>
                <a:latin typeface="Avenir Book" charset="0"/>
                <a:ea typeface="Avenir Book" charset="0"/>
                <a:cs typeface="Avenir Book" charset="0"/>
              </a:rPr>
              <a:t>l</a:t>
            </a:r>
            <a:r>
              <a:rPr lang="en-US" sz="2800" dirty="0" smtClean="0">
                <a:solidFill>
                  <a:srgbClr val="FFFFFF"/>
                </a:solidFill>
                <a:latin typeface="Avenir Book" charset="0"/>
                <a:ea typeface="Avenir Book" charset="0"/>
                <a:cs typeface="Avenir Book" charset="0"/>
              </a:rPr>
              <a:t>ounges – vote for your favorite tomorrow</a:t>
            </a:r>
          </a:p>
          <a:p>
            <a:pPr marL="285750" indent="-285750">
              <a:buFont typeface="Arial"/>
              <a:buChar char="•"/>
            </a:pPr>
            <a:r>
              <a:rPr lang="en-US" sz="2800" dirty="0">
                <a:solidFill>
                  <a:srgbClr val="FFFFFF"/>
                </a:solidFill>
                <a:latin typeface="Avenir Book" charset="0"/>
                <a:ea typeface="Avenir Book" charset="0"/>
                <a:cs typeface="Avenir Book" charset="0"/>
              </a:rPr>
              <a:t>s</a:t>
            </a:r>
            <a:r>
              <a:rPr lang="en-US" sz="2800" dirty="0" smtClean="0">
                <a:solidFill>
                  <a:srgbClr val="FFFFFF"/>
                </a:solidFill>
                <a:latin typeface="Avenir Book" charset="0"/>
                <a:ea typeface="Avenir Book" charset="0"/>
                <a:cs typeface="Avenir Book" charset="0"/>
              </a:rPr>
              <a:t>upport – look for grey hoodie shirts (or all black onesies), help desks, and slack  </a:t>
            </a:r>
          </a:p>
          <a:p>
            <a:endParaRPr lang="en-US" sz="2800" dirty="0" smtClean="0">
              <a:solidFill>
                <a:srgbClr val="FFFFFF"/>
              </a:solidFill>
              <a:latin typeface="Avenir Book" charset="0"/>
              <a:ea typeface="Avenir Book" charset="0"/>
              <a:cs typeface="Avenir Book" charset="0"/>
            </a:endParaRPr>
          </a:p>
          <a:p>
            <a:pPr marL="285750" indent="-285750">
              <a:buFont typeface="Arial"/>
              <a:buChar char="•"/>
            </a:pPr>
            <a:endParaRPr lang="en-US" sz="2800" dirty="0" smtClean="0">
              <a:solidFill>
                <a:srgbClr val="FFFFFF"/>
              </a:solidFill>
              <a:latin typeface="Avenir Book" charset="0"/>
              <a:ea typeface="Avenir Book" charset="0"/>
              <a:cs typeface="Avenir Book" charset="0"/>
            </a:endParaRPr>
          </a:p>
          <a:p>
            <a:pPr marL="285750" indent="-285750">
              <a:buFont typeface="Arial"/>
              <a:buChar char="•"/>
            </a:pPr>
            <a:endParaRPr lang="en-US" sz="2800" dirty="0" smtClean="0">
              <a:solidFill>
                <a:srgbClr val="FFFFFF"/>
              </a:solidFill>
              <a:latin typeface="Avenir Book" charset="0"/>
              <a:ea typeface="Avenir Book" charset="0"/>
              <a:cs typeface="Avenir Book" charset="0"/>
            </a:endParaRPr>
          </a:p>
          <a:p>
            <a:pPr marL="285750" indent="-285750">
              <a:buFont typeface="Arial"/>
              <a:buChar char="•"/>
            </a:pPr>
            <a:endParaRPr lang="en-US" sz="2800" dirty="0">
              <a:solidFill>
                <a:srgbClr val="FFFFFF"/>
              </a:solidFill>
              <a:latin typeface="Avenir Book" charset="0"/>
              <a:ea typeface="Avenir Book" charset="0"/>
              <a:cs typeface="Avenir Book" charset="0"/>
            </a:endParaRPr>
          </a:p>
        </p:txBody>
      </p:sp>
    </p:spTree>
    <p:extLst>
      <p:ext uri="{BB962C8B-B14F-4D97-AF65-F5344CB8AC3E}">
        <p14:creationId xmlns:p14="http://schemas.microsoft.com/office/powerpoint/2010/main" val="4150847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venir Book" charset="0"/>
                <a:ea typeface="Avenir Book" charset="0"/>
                <a:cs typeface="Avenir Book" charset="0"/>
              </a:rPr>
              <a:t>slack</a:t>
            </a:r>
            <a:endParaRPr lang="en-US" dirty="0">
              <a:solidFill>
                <a:schemeClr val="bg1"/>
              </a:solidFill>
              <a:latin typeface="Avenir Book" charset="0"/>
              <a:ea typeface="Avenir Book" charset="0"/>
              <a:cs typeface="Avenir Book" charset="0"/>
            </a:endParaRPr>
          </a:p>
        </p:txBody>
      </p:sp>
      <p:sp>
        <p:nvSpPr>
          <p:cNvPr id="3" name="Content Placeholder 2"/>
          <p:cNvSpPr>
            <a:spLocks noGrp="1"/>
          </p:cNvSpPr>
          <p:nvPr>
            <p:ph idx="1"/>
          </p:nvPr>
        </p:nvSpPr>
        <p:spPr/>
        <p:txBody>
          <a:bodyPr/>
          <a:lstStyle/>
          <a:p>
            <a:r>
              <a:rPr lang="en-US" dirty="0" smtClean="0">
                <a:solidFill>
                  <a:schemeClr val="bg1"/>
                </a:solidFill>
                <a:latin typeface="Avenir Book" charset="0"/>
                <a:ea typeface="Avenir Book" charset="0"/>
                <a:cs typeface="Avenir Book" charset="0"/>
              </a:rPr>
              <a:t>General guidelines for use:</a:t>
            </a:r>
          </a:p>
          <a:p>
            <a:pPr lvl="1"/>
            <a:r>
              <a:rPr lang="en-US" dirty="0" smtClean="0">
                <a:solidFill>
                  <a:schemeClr val="bg1"/>
                </a:solidFill>
                <a:latin typeface="Avenir Book" charset="0"/>
                <a:ea typeface="Avenir Book" charset="0"/>
                <a:cs typeface="Avenir Book" charset="0"/>
              </a:rPr>
              <a:t>Ask questions in relevant channel</a:t>
            </a:r>
          </a:p>
          <a:p>
            <a:pPr lvl="1"/>
            <a:endParaRPr lang="en-US" dirty="0" smtClean="0">
              <a:solidFill>
                <a:schemeClr val="bg1"/>
              </a:solidFill>
              <a:latin typeface="Avenir Book" charset="0"/>
              <a:ea typeface="Avenir Book" charset="0"/>
              <a:cs typeface="Avenir Book" charset="0"/>
            </a:endParaRPr>
          </a:p>
          <a:p>
            <a:pPr lvl="1"/>
            <a:r>
              <a:rPr lang="en-US" dirty="0" smtClean="0">
                <a:solidFill>
                  <a:schemeClr val="bg1"/>
                </a:solidFill>
                <a:latin typeface="Avenir Book" charset="0"/>
                <a:ea typeface="Avenir Book" charset="0"/>
                <a:cs typeface="Avenir Book" charset="0"/>
              </a:rPr>
              <a:t>Keep it clean (not joking)</a:t>
            </a:r>
          </a:p>
          <a:p>
            <a:pPr lvl="1"/>
            <a:endParaRPr lang="en-US" dirty="0">
              <a:solidFill>
                <a:schemeClr val="bg1"/>
              </a:solidFill>
              <a:latin typeface="Avenir Book" charset="0"/>
              <a:ea typeface="Avenir Book" charset="0"/>
              <a:cs typeface="Avenir Book" charset="0"/>
            </a:endParaRPr>
          </a:p>
          <a:p>
            <a:pPr lvl="1"/>
            <a:r>
              <a:rPr lang="en-US" dirty="0" smtClean="0">
                <a:solidFill>
                  <a:schemeClr val="bg1"/>
                </a:solidFill>
                <a:latin typeface="Avenir Book" charset="0"/>
                <a:ea typeface="Avenir Book" charset="0"/>
                <a:cs typeface="Avenir Book" charset="0"/>
              </a:rPr>
              <a:t>Remember, this is public to everyone at the event</a:t>
            </a:r>
          </a:p>
          <a:p>
            <a:pPr lvl="1"/>
            <a:endParaRPr lang="en-US" dirty="0">
              <a:solidFill>
                <a:schemeClr val="bg1"/>
              </a:solidFill>
              <a:latin typeface="Avenir Book" charset="0"/>
              <a:ea typeface="Avenir Book" charset="0"/>
              <a:cs typeface="Avenir Book" charset="0"/>
            </a:endParaRPr>
          </a:p>
          <a:p>
            <a:pPr lvl="1"/>
            <a:endParaRPr lang="en-US" dirty="0" smtClean="0">
              <a:solidFill>
                <a:schemeClr val="bg1"/>
              </a:solidFill>
              <a:latin typeface="Avenir Book" charset="0"/>
              <a:ea typeface="Avenir Book" charset="0"/>
              <a:cs typeface="Avenir Book" charset="0"/>
            </a:endParaRPr>
          </a:p>
          <a:p>
            <a:pPr lvl="1"/>
            <a:endParaRPr lang="en-US" dirty="0" smtClean="0">
              <a:solidFill>
                <a:schemeClr val="bg1"/>
              </a:solidFill>
              <a:latin typeface="Avenir Book" charset="0"/>
              <a:ea typeface="Avenir Book" charset="0"/>
              <a:cs typeface="Avenir Book" charset="0"/>
            </a:endParaRPr>
          </a:p>
          <a:p>
            <a:pPr lvl="1"/>
            <a:endParaRPr lang="en-US"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103377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charset="0"/>
                <a:ea typeface="Avenir Book" charset="0"/>
                <a:cs typeface="Avenir Book" charset="0"/>
              </a:rPr>
              <a:t>h</a:t>
            </a:r>
            <a:r>
              <a:rPr lang="en-US" dirty="0" smtClean="0">
                <a:solidFill>
                  <a:srgbClr val="FFFFFF"/>
                </a:solidFill>
                <a:latin typeface="Avenir Book" charset="0"/>
                <a:ea typeface="Avenir Book" charset="0"/>
                <a:cs typeface="Avenir Book" charset="0"/>
              </a:rPr>
              <a:t>elp desks</a:t>
            </a:r>
            <a:endParaRPr lang="en-US" dirty="0">
              <a:solidFill>
                <a:srgbClr val="FFFFFF"/>
              </a:solidFill>
              <a:latin typeface="Avenir Book" charset="0"/>
              <a:ea typeface="Avenir Book" charset="0"/>
              <a:cs typeface="Avenir Book" charset="0"/>
            </a:endParaRPr>
          </a:p>
        </p:txBody>
      </p:sp>
      <p:sp>
        <p:nvSpPr>
          <p:cNvPr id="4" name="TextBox 3"/>
          <p:cNvSpPr txBox="1"/>
          <p:nvPr/>
        </p:nvSpPr>
        <p:spPr>
          <a:xfrm>
            <a:off x="840225" y="1730187"/>
            <a:ext cx="7846575" cy="4401205"/>
          </a:xfrm>
          <a:prstGeom prst="rect">
            <a:avLst/>
          </a:prstGeom>
          <a:noFill/>
        </p:spPr>
        <p:txBody>
          <a:bodyPr wrap="square" rtlCol="0">
            <a:spAutoFit/>
          </a:bodyPr>
          <a:lstStyle/>
          <a:p>
            <a:pPr marL="285750" indent="-285750">
              <a:buFont typeface="Arial"/>
              <a:buChar char="•"/>
            </a:pPr>
            <a:r>
              <a:rPr lang="en-US" sz="2800" dirty="0" smtClean="0">
                <a:solidFill>
                  <a:srgbClr val="FFFFFF"/>
                </a:solidFill>
                <a:latin typeface="Avenir Book"/>
                <a:cs typeface="Avenir Book"/>
              </a:rPr>
              <a:t>DATA</a:t>
            </a:r>
          </a:p>
          <a:p>
            <a:pPr marL="285750" indent="-285750">
              <a:buFont typeface="Arial"/>
              <a:buChar char="•"/>
            </a:pPr>
            <a:endParaRPr lang="en-US" sz="2800" dirty="0">
              <a:solidFill>
                <a:srgbClr val="FFFFFF"/>
              </a:solidFill>
              <a:latin typeface="Avenir Book"/>
              <a:cs typeface="Avenir Book"/>
            </a:endParaRPr>
          </a:p>
          <a:p>
            <a:pPr marL="285750" indent="-285750">
              <a:buFont typeface="Arial"/>
              <a:buChar char="•"/>
            </a:pPr>
            <a:r>
              <a:rPr lang="en-US" sz="2800" dirty="0" smtClean="0">
                <a:solidFill>
                  <a:srgbClr val="FFFFFF"/>
                </a:solidFill>
                <a:latin typeface="Avenir Book"/>
                <a:cs typeface="Avenir Book"/>
              </a:rPr>
              <a:t>ORION</a:t>
            </a:r>
          </a:p>
          <a:p>
            <a:pPr marL="285750" indent="-285750">
              <a:buFont typeface="Arial"/>
              <a:buChar char="•"/>
            </a:pPr>
            <a:endParaRPr lang="en-US" sz="2800" dirty="0">
              <a:solidFill>
                <a:srgbClr val="FFFFFF"/>
              </a:solidFill>
              <a:latin typeface="Avenir Book"/>
              <a:cs typeface="Avenir Book"/>
            </a:endParaRPr>
          </a:p>
          <a:p>
            <a:pPr marL="285750" indent="-285750">
              <a:buFont typeface="Arial"/>
              <a:buChar char="•"/>
            </a:pPr>
            <a:r>
              <a:rPr lang="en-US" sz="2800" dirty="0" smtClean="0">
                <a:solidFill>
                  <a:srgbClr val="FFFFFF"/>
                </a:solidFill>
                <a:latin typeface="Avenir Book"/>
                <a:cs typeface="Avenir Book"/>
              </a:rPr>
              <a:t>TECH</a:t>
            </a:r>
          </a:p>
          <a:p>
            <a:pPr marL="285750" indent="-285750">
              <a:buFont typeface="Arial"/>
              <a:buChar char="•"/>
            </a:pPr>
            <a:endParaRPr lang="en-US" sz="2800" dirty="0">
              <a:solidFill>
                <a:srgbClr val="FFFFFF"/>
              </a:solidFill>
              <a:latin typeface="Avenir Book"/>
              <a:cs typeface="Avenir Book"/>
            </a:endParaRPr>
          </a:p>
          <a:p>
            <a:pPr marL="285750" indent="-285750">
              <a:buFont typeface="Arial"/>
              <a:buChar char="•"/>
            </a:pPr>
            <a:r>
              <a:rPr lang="en-US" sz="2800" dirty="0" smtClean="0">
                <a:solidFill>
                  <a:srgbClr val="FFFFFF"/>
                </a:solidFill>
                <a:latin typeface="Avenir Book"/>
                <a:cs typeface="Avenir Book"/>
              </a:rPr>
              <a:t>BUSINESS PROBLEM</a:t>
            </a:r>
          </a:p>
          <a:p>
            <a:pPr marL="285750" indent="-285750">
              <a:buFont typeface="Arial"/>
              <a:buChar char="•"/>
            </a:pPr>
            <a:endParaRPr lang="en-US" sz="2800" dirty="0">
              <a:solidFill>
                <a:srgbClr val="FFFFFF"/>
              </a:solidFill>
              <a:latin typeface="Avenir Book"/>
              <a:cs typeface="Avenir Book"/>
            </a:endParaRPr>
          </a:p>
          <a:p>
            <a:pPr marL="285750" indent="-285750">
              <a:buFont typeface="Arial"/>
              <a:buChar char="•"/>
            </a:pPr>
            <a:r>
              <a:rPr lang="en-US" sz="2800" dirty="0" smtClean="0">
                <a:solidFill>
                  <a:srgbClr val="FFFFFF"/>
                </a:solidFill>
                <a:latin typeface="Avenir Book"/>
                <a:cs typeface="Avenir Book"/>
              </a:rPr>
              <a:t>GENERAL</a:t>
            </a:r>
          </a:p>
          <a:p>
            <a:pPr marL="285750" indent="-285750">
              <a:buFont typeface="Arial"/>
              <a:buChar char="•"/>
            </a:pPr>
            <a:endParaRPr lang="en-US" sz="2800" dirty="0">
              <a:solidFill>
                <a:srgbClr val="FFFFFF"/>
              </a:solidFill>
              <a:latin typeface="Avenir Book"/>
              <a:cs typeface="Avenir Book"/>
            </a:endParaRPr>
          </a:p>
        </p:txBody>
      </p:sp>
    </p:spTree>
    <p:extLst>
      <p:ext uri="{BB962C8B-B14F-4D97-AF65-F5344CB8AC3E}">
        <p14:creationId xmlns:p14="http://schemas.microsoft.com/office/powerpoint/2010/main" val="411045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latin typeface="Avenir Book" charset="0"/>
                <a:ea typeface="Avenir Book" charset="0"/>
                <a:cs typeface="Avenir Book" charset="0"/>
              </a:rPr>
              <a:t>if you haven’t registered yet…</a:t>
            </a:r>
            <a:endParaRPr lang="en-US" dirty="0">
              <a:solidFill>
                <a:schemeClr val="bg1"/>
              </a:solidFill>
              <a:latin typeface="Avenir Book" charset="0"/>
              <a:ea typeface="Avenir Book" charset="0"/>
              <a:cs typeface="Avenir Book" charset="0"/>
            </a:endParaRPr>
          </a:p>
        </p:txBody>
      </p:sp>
      <p:sp>
        <p:nvSpPr>
          <p:cNvPr id="3" name="Content Placeholder 2"/>
          <p:cNvSpPr>
            <a:spLocks noGrp="1"/>
          </p:cNvSpPr>
          <p:nvPr>
            <p:ph idx="1"/>
          </p:nvPr>
        </p:nvSpPr>
        <p:spPr/>
        <p:txBody>
          <a:bodyPr>
            <a:normAutofit/>
          </a:bodyPr>
          <a:lstStyle/>
          <a:p>
            <a:r>
              <a:rPr lang="en-US" sz="2800" dirty="0" smtClean="0">
                <a:solidFill>
                  <a:schemeClr val="bg1"/>
                </a:solidFill>
                <a:latin typeface="Avenir Book" charset="0"/>
                <a:ea typeface="Avenir Book" charset="0"/>
                <a:cs typeface="Avenir Book" charset="0"/>
              </a:rPr>
              <a:t>COME FIND ME RIGHT AFTER THIS</a:t>
            </a:r>
          </a:p>
          <a:p>
            <a:endParaRPr lang="en-US" sz="2800" dirty="0">
              <a:solidFill>
                <a:schemeClr val="bg1"/>
              </a:solidFill>
              <a:latin typeface="Avenir Book" charset="0"/>
              <a:ea typeface="Avenir Book" charset="0"/>
              <a:cs typeface="Avenir Book" charset="0"/>
            </a:endParaRPr>
          </a:p>
          <a:p>
            <a:r>
              <a:rPr lang="en-US" sz="2800" dirty="0" smtClean="0">
                <a:solidFill>
                  <a:schemeClr val="bg1"/>
                </a:solidFill>
                <a:latin typeface="Avenir Book" charset="0"/>
                <a:ea typeface="Avenir Book" charset="0"/>
                <a:cs typeface="Avenir Book" charset="0"/>
              </a:rPr>
              <a:t>Also, for those of you who have not declared teams…no access until I have all your details !!</a:t>
            </a:r>
            <a:endParaRPr lang="en-US" sz="28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729737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a:cs typeface="Avenir Book"/>
              </a:rPr>
              <a:t>q</a:t>
            </a:r>
            <a:r>
              <a:rPr lang="en-US" dirty="0" smtClean="0">
                <a:solidFill>
                  <a:srgbClr val="FFFFFF"/>
                </a:solidFill>
                <a:latin typeface="Avenir Book"/>
                <a:cs typeface="Avenir Book"/>
              </a:rPr>
              <a:t>uestions?</a:t>
            </a:r>
            <a:endParaRPr lang="en-US" dirty="0">
              <a:solidFill>
                <a:srgbClr val="FFFFFF"/>
              </a:solidFill>
              <a:latin typeface="Avenir Book"/>
              <a:cs typeface="Avenir Book"/>
            </a:endParaRPr>
          </a:p>
        </p:txBody>
      </p:sp>
      <p:sp>
        <p:nvSpPr>
          <p:cNvPr id="4" name="TextBox 3"/>
          <p:cNvSpPr txBox="1"/>
          <p:nvPr/>
        </p:nvSpPr>
        <p:spPr>
          <a:xfrm>
            <a:off x="840225" y="1730187"/>
            <a:ext cx="7846575" cy="3647152"/>
          </a:xfrm>
          <a:prstGeom prst="rect">
            <a:avLst/>
          </a:prstGeom>
          <a:noFill/>
        </p:spPr>
        <p:txBody>
          <a:bodyPr wrap="square" rtlCol="0">
            <a:spAutoFit/>
          </a:bodyPr>
          <a:lstStyle/>
          <a:p>
            <a:pPr algn="ctr"/>
            <a:r>
              <a:rPr lang="en-US" sz="3500" dirty="0" err="1" smtClean="0">
                <a:solidFill>
                  <a:srgbClr val="FFFFFF"/>
                </a:solidFill>
                <a:latin typeface="Avenir Book"/>
                <a:cs typeface="Avenir Book"/>
              </a:rPr>
              <a:t>www.hackathonclt.slack.com</a:t>
            </a:r>
            <a:endParaRPr lang="en-US" sz="3500" dirty="0" smtClean="0">
              <a:solidFill>
                <a:srgbClr val="FFFFFF"/>
              </a:solidFill>
              <a:latin typeface="Avenir Book"/>
              <a:cs typeface="Avenir Book"/>
            </a:endParaRPr>
          </a:p>
          <a:p>
            <a:pPr marL="285750" indent="-285750">
              <a:buFont typeface="Arial"/>
              <a:buChar char="•"/>
            </a:pPr>
            <a:endParaRPr lang="en-US" sz="2800" dirty="0" smtClean="0">
              <a:solidFill>
                <a:srgbClr val="FFFFFF"/>
              </a:solidFill>
              <a:latin typeface="Avenir Book"/>
              <a:cs typeface="Avenir Book"/>
            </a:endParaRPr>
          </a:p>
          <a:p>
            <a:pPr marL="285750" indent="-285750">
              <a:buFont typeface="Arial"/>
              <a:buChar char="•"/>
            </a:pPr>
            <a:r>
              <a:rPr lang="en-US" sz="2800" dirty="0" smtClean="0">
                <a:solidFill>
                  <a:srgbClr val="FFFFFF"/>
                </a:solidFill>
                <a:latin typeface="Avenir Book"/>
                <a:cs typeface="Avenir Book"/>
              </a:rPr>
              <a:t>Brittany Box– Event</a:t>
            </a:r>
          </a:p>
          <a:p>
            <a:pPr marL="285750" indent="-285750">
              <a:buFont typeface="Arial"/>
              <a:buChar char="•"/>
            </a:pPr>
            <a:r>
              <a:rPr lang="en-US" sz="2800" dirty="0" err="1" smtClean="0">
                <a:solidFill>
                  <a:srgbClr val="FFFFFF"/>
                </a:solidFill>
                <a:latin typeface="Avenir Book"/>
                <a:cs typeface="Avenir Book"/>
              </a:rPr>
              <a:t>Jainin</a:t>
            </a:r>
            <a:r>
              <a:rPr lang="en-US" sz="2800" dirty="0" smtClean="0">
                <a:solidFill>
                  <a:srgbClr val="FFFFFF"/>
                </a:solidFill>
                <a:latin typeface="Avenir Book"/>
                <a:cs typeface="Avenir Book"/>
              </a:rPr>
              <a:t> Shah – Tech/Infrastructure</a:t>
            </a:r>
          </a:p>
          <a:p>
            <a:pPr marL="285750" indent="-285750">
              <a:buFont typeface="Arial"/>
              <a:buChar char="•"/>
            </a:pPr>
            <a:r>
              <a:rPr lang="en-US" sz="2800" dirty="0" smtClean="0">
                <a:solidFill>
                  <a:srgbClr val="FFFFFF"/>
                </a:solidFill>
                <a:latin typeface="Avenir Book"/>
                <a:cs typeface="Avenir Book"/>
              </a:rPr>
              <a:t>Caitlin </a:t>
            </a:r>
            <a:r>
              <a:rPr lang="en-US" sz="2800" dirty="0" err="1" smtClean="0">
                <a:solidFill>
                  <a:srgbClr val="FFFFFF"/>
                </a:solidFill>
                <a:latin typeface="Avenir Book"/>
                <a:cs typeface="Avenir Book"/>
              </a:rPr>
              <a:t>Lohrenz</a:t>
            </a:r>
            <a:r>
              <a:rPr lang="en-US" sz="2800" dirty="0" smtClean="0">
                <a:solidFill>
                  <a:srgbClr val="FFFFFF"/>
                </a:solidFill>
                <a:latin typeface="Avenir Book"/>
                <a:cs typeface="Avenir Book"/>
              </a:rPr>
              <a:t> – ORION </a:t>
            </a:r>
          </a:p>
          <a:p>
            <a:pPr marL="285750" indent="-285750">
              <a:buFont typeface="Arial"/>
              <a:buChar char="•"/>
            </a:pPr>
            <a:r>
              <a:rPr lang="en-US" sz="2800" dirty="0" smtClean="0">
                <a:solidFill>
                  <a:srgbClr val="FFFFFF"/>
                </a:solidFill>
                <a:latin typeface="Avenir Book"/>
                <a:cs typeface="Avenir Book"/>
              </a:rPr>
              <a:t>Matthew Dix – Data</a:t>
            </a:r>
          </a:p>
          <a:p>
            <a:pPr marL="285750" indent="-285750">
              <a:buFont typeface="Arial"/>
              <a:buChar char="•"/>
            </a:pPr>
            <a:r>
              <a:rPr lang="en-US" sz="2800" dirty="0" smtClean="0">
                <a:solidFill>
                  <a:srgbClr val="FFFFFF"/>
                </a:solidFill>
                <a:latin typeface="Avenir Book"/>
                <a:cs typeface="Avenir Book"/>
              </a:rPr>
              <a:t>Chase &amp; </a:t>
            </a:r>
            <a:r>
              <a:rPr lang="en-US" sz="2800" dirty="0" err="1" smtClean="0">
                <a:solidFill>
                  <a:srgbClr val="FFFFFF"/>
                </a:solidFill>
                <a:latin typeface="Avenir Book"/>
                <a:cs typeface="Avenir Book"/>
              </a:rPr>
              <a:t>Abhi</a:t>
            </a:r>
            <a:r>
              <a:rPr lang="en-US" sz="2800" dirty="0" smtClean="0">
                <a:solidFill>
                  <a:srgbClr val="FFFFFF"/>
                </a:solidFill>
                <a:latin typeface="Avenir Book"/>
                <a:cs typeface="Avenir Book"/>
              </a:rPr>
              <a:t> – Business Problem</a:t>
            </a:r>
          </a:p>
          <a:p>
            <a:endParaRPr lang="en-US" sz="2800" dirty="0">
              <a:solidFill>
                <a:srgbClr val="FFFFFF"/>
              </a:solidFill>
              <a:latin typeface="Avenir Book"/>
              <a:cs typeface="Avenir Book"/>
            </a:endParaRPr>
          </a:p>
        </p:txBody>
      </p:sp>
    </p:spTree>
    <p:extLst>
      <p:ext uri="{BB962C8B-B14F-4D97-AF65-F5344CB8AC3E}">
        <p14:creationId xmlns:p14="http://schemas.microsoft.com/office/powerpoint/2010/main" val="597947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8800" dirty="0" smtClean="0">
                <a:solidFill>
                  <a:srgbClr val="FFFFFF"/>
                </a:solidFill>
                <a:latin typeface="Avenir Book"/>
                <a:cs typeface="Avenir Book"/>
              </a:rPr>
              <a:t>LET’S HACK</a:t>
            </a:r>
            <a:endParaRPr lang="en-US" sz="8800" dirty="0">
              <a:solidFill>
                <a:srgbClr val="FFFFFF"/>
              </a:solidFill>
              <a:latin typeface="Avenir Book"/>
              <a:cs typeface="Avenir Book"/>
            </a:endParaRPr>
          </a:p>
        </p:txBody>
      </p:sp>
      <p:sp>
        <p:nvSpPr>
          <p:cNvPr id="3" name="TextBox 2"/>
          <p:cNvSpPr txBox="1"/>
          <p:nvPr/>
        </p:nvSpPr>
        <p:spPr>
          <a:xfrm>
            <a:off x="2580712" y="5643330"/>
            <a:ext cx="6563288" cy="523220"/>
          </a:xfrm>
          <a:prstGeom prst="rect">
            <a:avLst/>
          </a:prstGeom>
          <a:noFill/>
        </p:spPr>
        <p:txBody>
          <a:bodyPr wrap="square" rtlCol="0">
            <a:spAutoFit/>
          </a:bodyPr>
          <a:lstStyle/>
          <a:p>
            <a:pPr algn="r"/>
            <a:r>
              <a:rPr lang="en-US" sz="2800" dirty="0" smtClean="0">
                <a:solidFill>
                  <a:srgbClr val="FFFFFF"/>
                </a:solidFill>
                <a:latin typeface="Avenir Book"/>
                <a:cs typeface="Avenir Book"/>
              </a:rPr>
              <a:t>@</a:t>
            </a:r>
            <a:r>
              <a:rPr lang="en-US" sz="2800" dirty="0" err="1" smtClean="0">
                <a:solidFill>
                  <a:srgbClr val="FFFFFF"/>
                </a:solidFill>
                <a:latin typeface="Avenir Book"/>
                <a:cs typeface="Avenir Book"/>
              </a:rPr>
              <a:t>charlottehacks</a:t>
            </a:r>
            <a:r>
              <a:rPr lang="en-US" sz="2800" dirty="0" smtClean="0">
                <a:solidFill>
                  <a:srgbClr val="FFFFFF"/>
                </a:solidFill>
                <a:latin typeface="Avenir Book"/>
                <a:cs typeface="Avenir Book"/>
              </a:rPr>
              <a:t> | #HACKATHONCLT</a:t>
            </a:r>
            <a:endParaRPr lang="en-US" sz="2800" dirty="0">
              <a:solidFill>
                <a:srgbClr val="FFFFFF"/>
              </a:solidFill>
              <a:latin typeface="Avenir Book"/>
              <a:cs typeface="Avenir Book"/>
            </a:endParaRPr>
          </a:p>
        </p:txBody>
      </p:sp>
      <p:sp>
        <p:nvSpPr>
          <p:cNvPr id="4" name="TextBox 3"/>
          <p:cNvSpPr txBox="1"/>
          <p:nvPr/>
        </p:nvSpPr>
        <p:spPr>
          <a:xfrm>
            <a:off x="1371600" y="6169367"/>
            <a:ext cx="7772400" cy="523220"/>
          </a:xfrm>
          <a:prstGeom prst="rect">
            <a:avLst/>
          </a:prstGeom>
          <a:noFill/>
        </p:spPr>
        <p:txBody>
          <a:bodyPr wrap="square" rtlCol="0">
            <a:spAutoFit/>
          </a:bodyPr>
          <a:lstStyle/>
          <a:p>
            <a:pPr algn="r"/>
            <a:r>
              <a:rPr lang="en-US" sz="2800" dirty="0">
                <a:solidFill>
                  <a:srgbClr val="FFFFFF"/>
                </a:solidFill>
                <a:latin typeface="Avenir Book"/>
                <a:cs typeface="Avenir Book"/>
              </a:rPr>
              <a:t>http://</a:t>
            </a:r>
            <a:r>
              <a:rPr lang="en-US" sz="2800" dirty="0" err="1" smtClean="0">
                <a:solidFill>
                  <a:srgbClr val="FFFFFF"/>
                </a:solidFill>
                <a:latin typeface="Avenir Book"/>
                <a:cs typeface="Avenir Book"/>
              </a:rPr>
              <a:t>www.github.com</a:t>
            </a:r>
            <a:r>
              <a:rPr lang="en-US" sz="2800" dirty="0" smtClean="0">
                <a:solidFill>
                  <a:srgbClr val="FFFFFF"/>
                </a:solidFill>
                <a:latin typeface="Avenir Book"/>
                <a:cs typeface="Avenir Book"/>
              </a:rPr>
              <a:t>/</a:t>
            </a:r>
            <a:r>
              <a:rPr lang="en-US" sz="2800" dirty="0" err="1" smtClean="0">
                <a:solidFill>
                  <a:srgbClr val="FFFFFF"/>
                </a:solidFill>
                <a:latin typeface="Avenir Book"/>
                <a:cs typeface="Avenir Book"/>
              </a:rPr>
              <a:t>tresata</a:t>
            </a:r>
            <a:r>
              <a:rPr lang="en-US" sz="2800" dirty="0" smtClean="0">
                <a:solidFill>
                  <a:srgbClr val="FFFFFF"/>
                </a:solidFill>
                <a:latin typeface="Avenir Book"/>
                <a:cs typeface="Avenir Book"/>
              </a:rPr>
              <a:t>/hackathon2016</a:t>
            </a:r>
            <a:endParaRPr lang="en-US" sz="2800" dirty="0">
              <a:solidFill>
                <a:srgbClr val="FFFFFF"/>
              </a:solidFill>
              <a:latin typeface="Avenir Book"/>
              <a:cs typeface="Avenir Book"/>
            </a:endParaRPr>
          </a:p>
        </p:txBody>
      </p:sp>
    </p:spTree>
    <p:extLst>
      <p:ext uri="{BB962C8B-B14F-4D97-AF65-F5344CB8AC3E}">
        <p14:creationId xmlns:p14="http://schemas.microsoft.com/office/powerpoint/2010/main" val="3487378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0"/>
            <a:ext cx="8229600" cy="1143000"/>
          </a:xfrm>
        </p:spPr>
        <p:txBody>
          <a:bodyPr>
            <a:noAutofit/>
          </a:bodyPr>
          <a:lstStyle/>
          <a:p>
            <a:r>
              <a:rPr lang="en-US" sz="7200" dirty="0" smtClean="0">
                <a:solidFill>
                  <a:srgbClr val="FFFFFF"/>
                </a:solidFill>
                <a:latin typeface="Avenir Book"/>
                <a:cs typeface="Avenir Book"/>
              </a:rPr>
              <a:t>#HACKATHONCLT</a:t>
            </a:r>
            <a:endParaRPr lang="en-US" sz="7200" dirty="0">
              <a:solidFill>
                <a:srgbClr val="FFFFFF"/>
              </a:solidFill>
              <a:latin typeface="Avenir Book"/>
              <a:cs typeface="Avenir Book"/>
            </a:endParaRPr>
          </a:p>
        </p:txBody>
      </p:sp>
      <p:sp>
        <p:nvSpPr>
          <p:cNvPr id="4" name="Title 1"/>
          <p:cNvSpPr txBox="1">
            <a:spLocks/>
          </p:cNvSpPr>
          <p:nvPr/>
        </p:nvSpPr>
        <p:spPr>
          <a:xfrm>
            <a:off x="609600" y="2132911"/>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FFFF"/>
                </a:solidFill>
                <a:latin typeface="Avenir Book"/>
                <a:cs typeface="Avenir Book"/>
              </a:rPr>
              <a:t>@</a:t>
            </a:r>
            <a:r>
              <a:rPr lang="en-US" sz="7200" dirty="0" err="1" smtClean="0">
                <a:solidFill>
                  <a:srgbClr val="FFFFFF"/>
                </a:solidFill>
                <a:latin typeface="Avenir Book"/>
                <a:cs typeface="Avenir Book"/>
              </a:rPr>
              <a:t>charlottehacks</a:t>
            </a:r>
            <a:endParaRPr lang="en-US" sz="7200" dirty="0">
              <a:solidFill>
                <a:srgbClr val="FFFFFF"/>
              </a:solidFill>
              <a:latin typeface="Avenir Book"/>
              <a:cs typeface="Avenir Book"/>
            </a:endParaRPr>
          </a:p>
        </p:txBody>
      </p:sp>
    </p:spTree>
    <p:extLst>
      <p:ext uri="{BB962C8B-B14F-4D97-AF65-F5344CB8AC3E}">
        <p14:creationId xmlns:p14="http://schemas.microsoft.com/office/powerpoint/2010/main" val="1706165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23"/>
          <p:cNvSpPr txBox="1"/>
          <p:nvPr/>
        </p:nvSpPr>
        <p:spPr>
          <a:xfrm>
            <a:off x="521605" y="645484"/>
            <a:ext cx="7277847" cy="525174"/>
          </a:xfrm>
          <a:prstGeom prst="rect">
            <a:avLst/>
          </a:prstGeom>
          <a:noFill/>
          <a:ln>
            <a:noFill/>
          </a:ln>
          <a:effectLst/>
          <a:extLst>
            <a:ext uri="{C572A759-6A51-4108-AA02-DFA0A04FC94B}">
              <ma14:wrappingTextBoxFlag xmlns:ma14="http://schemas.microsoft.com/office/mac/drawingml/2011/main" val="1"/>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400" dirty="0" smtClean="0">
                <a:solidFill>
                  <a:srgbClr val="FFFFFF"/>
                </a:solidFill>
                <a:effectLst/>
                <a:latin typeface="Avenir Book"/>
                <a:ea typeface="ＭＳ 明朝"/>
                <a:cs typeface="Times New Roman"/>
              </a:rPr>
              <a:t>agenda</a:t>
            </a:r>
            <a:endParaRPr lang="en-US" sz="1200" dirty="0">
              <a:solidFill>
                <a:srgbClr val="FFFFFF"/>
              </a:solidFill>
              <a:effectLst/>
              <a:ea typeface="ＭＳ 明朝"/>
              <a:cs typeface="Times New Roman"/>
            </a:endParaRPr>
          </a:p>
        </p:txBody>
      </p:sp>
      <p:sp>
        <p:nvSpPr>
          <p:cNvPr id="2" name="TextBox 1"/>
          <p:cNvSpPr txBox="1"/>
          <p:nvPr/>
        </p:nvSpPr>
        <p:spPr>
          <a:xfrm>
            <a:off x="943444" y="1185526"/>
            <a:ext cx="1815177" cy="369332"/>
          </a:xfrm>
          <a:prstGeom prst="rect">
            <a:avLst/>
          </a:prstGeom>
          <a:noFill/>
        </p:spPr>
        <p:txBody>
          <a:bodyPr wrap="none" rtlCol="0">
            <a:spAutoFit/>
          </a:bodyPr>
          <a:lstStyle/>
          <a:p>
            <a:r>
              <a:rPr lang="en-US" sz="1800" b="1" dirty="0" err="1">
                <a:solidFill>
                  <a:srgbClr val="FFFFFF"/>
                </a:solidFill>
                <a:latin typeface="Avenir Book"/>
                <a:cs typeface="Avenir Book"/>
              </a:rPr>
              <a:t>f</a:t>
            </a:r>
            <a:r>
              <a:rPr lang="en-US" sz="1800" b="1" dirty="0" err="1" smtClean="0">
                <a:solidFill>
                  <a:srgbClr val="FFFFFF"/>
                </a:solidFill>
                <a:latin typeface="Avenir Book"/>
                <a:cs typeface="Avenir Book"/>
              </a:rPr>
              <a:t>riday</a:t>
            </a:r>
            <a:r>
              <a:rPr lang="en-US" sz="1800" b="1" dirty="0" smtClean="0">
                <a:solidFill>
                  <a:srgbClr val="FFFFFF"/>
                </a:solidFill>
                <a:latin typeface="Avenir Book"/>
                <a:cs typeface="Avenir Book"/>
              </a:rPr>
              <a:t>, </a:t>
            </a:r>
            <a:r>
              <a:rPr lang="en-US" b="1" dirty="0" smtClean="0">
                <a:solidFill>
                  <a:srgbClr val="FFFFFF"/>
                </a:solidFill>
                <a:latin typeface="Avenir Book"/>
                <a:cs typeface="Avenir Book"/>
              </a:rPr>
              <a:t>march 18</a:t>
            </a:r>
            <a:endParaRPr lang="en-US" sz="1800" b="1" dirty="0">
              <a:solidFill>
                <a:srgbClr val="FFFFFF"/>
              </a:solidFill>
              <a:latin typeface="Avenir Book"/>
              <a:cs typeface="Avenir Book"/>
            </a:endParaRPr>
          </a:p>
        </p:txBody>
      </p:sp>
      <p:sp>
        <p:nvSpPr>
          <p:cNvPr id="39" name="TextBox 38"/>
          <p:cNvSpPr txBox="1"/>
          <p:nvPr/>
        </p:nvSpPr>
        <p:spPr>
          <a:xfrm>
            <a:off x="987362" y="4353650"/>
            <a:ext cx="2109167" cy="369332"/>
          </a:xfrm>
          <a:prstGeom prst="rect">
            <a:avLst/>
          </a:prstGeom>
          <a:noFill/>
        </p:spPr>
        <p:txBody>
          <a:bodyPr wrap="none" rtlCol="0">
            <a:spAutoFit/>
          </a:bodyPr>
          <a:lstStyle/>
          <a:p>
            <a:r>
              <a:rPr lang="en-US" sz="1800" b="1" dirty="0" err="1" smtClean="0">
                <a:solidFill>
                  <a:srgbClr val="FFFFFF"/>
                </a:solidFill>
                <a:latin typeface="Avenir Book"/>
                <a:cs typeface="Avenir Book"/>
              </a:rPr>
              <a:t>saturday</a:t>
            </a:r>
            <a:r>
              <a:rPr lang="en-US" sz="1800" b="1" dirty="0" smtClean="0">
                <a:solidFill>
                  <a:srgbClr val="FFFFFF"/>
                </a:solidFill>
                <a:latin typeface="Avenir Book"/>
                <a:cs typeface="Avenir Book"/>
              </a:rPr>
              <a:t>, </a:t>
            </a:r>
            <a:r>
              <a:rPr lang="en-US" b="1" dirty="0" smtClean="0">
                <a:solidFill>
                  <a:srgbClr val="FFFFFF"/>
                </a:solidFill>
                <a:latin typeface="Avenir Book"/>
                <a:cs typeface="Avenir Book"/>
              </a:rPr>
              <a:t>march</a:t>
            </a:r>
            <a:r>
              <a:rPr lang="en-US" sz="1800" b="1" dirty="0" smtClean="0">
                <a:solidFill>
                  <a:srgbClr val="FFFFFF"/>
                </a:solidFill>
                <a:latin typeface="Avenir Book"/>
                <a:cs typeface="Avenir Book"/>
              </a:rPr>
              <a:t> 19</a:t>
            </a:r>
            <a:endParaRPr lang="en-US" sz="1800" b="1" dirty="0">
              <a:solidFill>
                <a:srgbClr val="FFFFFF"/>
              </a:solidFill>
              <a:latin typeface="Avenir Book"/>
              <a:cs typeface="Avenir Book"/>
            </a:endParaRPr>
          </a:p>
        </p:txBody>
      </p:sp>
      <p:sp>
        <p:nvSpPr>
          <p:cNvPr id="44" name="TextBox 43"/>
          <p:cNvSpPr txBox="1"/>
          <p:nvPr/>
        </p:nvSpPr>
        <p:spPr>
          <a:xfrm>
            <a:off x="3193518" y="1567591"/>
            <a:ext cx="3416674" cy="2031325"/>
          </a:xfrm>
          <a:prstGeom prst="rect">
            <a:avLst/>
          </a:prstGeom>
          <a:noFill/>
        </p:spPr>
        <p:txBody>
          <a:bodyPr wrap="square" rtlCol="0">
            <a:spAutoFit/>
          </a:bodyPr>
          <a:lstStyle/>
          <a:p>
            <a:r>
              <a:rPr lang="en-US" sz="1400" dirty="0" smtClean="0">
                <a:solidFill>
                  <a:srgbClr val="FFFFFF"/>
                </a:solidFill>
                <a:latin typeface="Avenir Book"/>
                <a:cs typeface="Avenir Book"/>
              </a:rPr>
              <a:t>Registration Table Opens</a:t>
            </a:r>
          </a:p>
          <a:p>
            <a:endParaRPr lang="en-US" sz="1400" dirty="0">
              <a:solidFill>
                <a:srgbClr val="FFFFFF"/>
              </a:solidFill>
              <a:latin typeface="Avenir Book"/>
              <a:cs typeface="Avenir Book"/>
            </a:endParaRPr>
          </a:p>
          <a:p>
            <a:r>
              <a:rPr lang="en-US" sz="1400" dirty="0" smtClean="0">
                <a:solidFill>
                  <a:srgbClr val="FFFFFF"/>
                </a:solidFill>
                <a:latin typeface="Avenir Book"/>
                <a:cs typeface="Avenir Book"/>
              </a:rPr>
              <a:t>Kickoff &amp; Party</a:t>
            </a:r>
          </a:p>
          <a:p>
            <a:endParaRPr lang="en-US" sz="1400" dirty="0">
              <a:solidFill>
                <a:srgbClr val="FFFFFF"/>
              </a:solidFill>
              <a:latin typeface="Avenir Book"/>
              <a:cs typeface="Avenir Book"/>
            </a:endParaRPr>
          </a:p>
          <a:p>
            <a:r>
              <a:rPr lang="en-US" sz="1400" dirty="0" smtClean="0">
                <a:solidFill>
                  <a:srgbClr val="FFFFFF"/>
                </a:solidFill>
                <a:latin typeface="Avenir Book"/>
                <a:cs typeface="Avenir Book"/>
              </a:rPr>
              <a:t>Hack Problem Presentation</a:t>
            </a:r>
          </a:p>
          <a:p>
            <a:endParaRPr lang="en-US" sz="1400" dirty="0">
              <a:solidFill>
                <a:srgbClr val="FFFFFF"/>
              </a:solidFill>
              <a:latin typeface="Avenir Book"/>
              <a:cs typeface="Avenir Book"/>
            </a:endParaRPr>
          </a:p>
          <a:p>
            <a:r>
              <a:rPr lang="en-US" sz="1400" b="1" dirty="0" smtClean="0">
                <a:solidFill>
                  <a:srgbClr val="FFFFFF"/>
                </a:solidFill>
                <a:latin typeface="Avenir Book"/>
                <a:cs typeface="Avenir Book"/>
              </a:rPr>
              <a:t>Go Hack</a:t>
            </a:r>
          </a:p>
          <a:p>
            <a:endParaRPr lang="en-US" sz="1400" b="1" dirty="0">
              <a:solidFill>
                <a:srgbClr val="FFFFFF"/>
              </a:solidFill>
              <a:latin typeface="Avenir Book"/>
              <a:cs typeface="Avenir Book"/>
            </a:endParaRPr>
          </a:p>
          <a:p>
            <a:r>
              <a:rPr lang="en-US" sz="1400" b="1" dirty="0" smtClean="0">
                <a:solidFill>
                  <a:srgbClr val="FFFFFF"/>
                </a:solidFill>
                <a:latin typeface="Avenir Book"/>
                <a:cs typeface="Avenir Book"/>
              </a:rPr>
              <a:t>Midnight Snacks</a:t>
            </a:r>
            <a:endParaRPr lang="en-US" sz="1400" b="1" dirty="0">
              <a:solidFill>
                <a:srgbClr val="FFFFFF"/>
              </a:solidFill>
              <a:latin typeface="Avenir Book"/>
              <a:cs typeface="Avenir Book"/>
            </a:endParaRPr>
          </a:p>
        </p:txBody>
      </p:sp>
      <p:sp>
        <p:nvSpPr>
          <p:cNvPr id="46" name="TextBox 45"/>
          <p:cNvSpPr txBox="1"/>
          <p:nvPr/>
        </p:nvSpPr>
        <p:spPr>
          <a:xfrm>
            <a:off x="3532388" y="4722982"/>
            <a:ext cx="3477234" cy="1600438"/>
          </a:xfrm>
          <a:prstGeom prst="rect">
            <a:avLst/>
          </a:prstGeom>
          <a:noFill/>
        </p:spPr>
        <p:txBody>
          <a:bodyPr wrap="none" rtlCol="0">
            <a:spAutoFit/>
          </a:bodyPr>
          <a:lstStyle/>
          <a:p>
            <a:r>
              <a:rPr lang="en-US" sz="1400" dirty="0" smtClean="0">
                <a:solidFill>
                  <a:srgbClr val="FFFFFF"/>
                </a:solidFill>
                <a:latin typeface="Avenir Book"/>
                <a:cs typeface="Avenir Book"/>
              </a:rPr>
              <a:t>Breakfast</a:t>
            </a:r>
          </a:p>
          <a:p>
            <a:endParaRPr lang="en-US" sz="1400" dirty="0">
              <a:solidFill>
                <a:srgbClr val="FFFFFF"/>
              </a:solidFill>
              <a:latin typeface="Avenir Book"/>
              <a:cs typeface="Avenir Book"/>
            </a:endParaRPr>
          </a:p>
          <a:p>
            <a:r>
              <a:rPr lang="en-US" sz="1400" dirty="0" smtClean="0">
                <a:solidFill>
                  <a:srgbClr val="FFFFFF"/>
                </a:solidFill>
                <a:latin typeface="Avenir Book"/>
                <a:cs typeface="Avenir Book"/>
              </a:rPr>
              <a:t>Hacking Ends  |  Judging Round 1 Begins</a:t>
            </a:r>
          </a:p>
          <a:p>
            <a:endParaRPr lang="en-US" sz="1400" dirty="0">
              <a:solidFill>
                <a:srgbClr val="FFFFFF"/>
              </a:solidFill>
              <a:latin typeface="Avenir Book"/>
              <a:cs typeface="Avenir Book"/>
            </a:endParaRPr>
          </a:p>
          <a:p>
            <a:r>
              <a:rPr lang="en-US" sz="1400" dirty="0" smtClean="0">
                <a:solidFill>
                  <a:srgbClr val="FFFFFF"/>
                </a:solidFill>
                <a:latin typeface="Avenir Book"/>
                <a:cs typeface="Avenir Book"/>
              </a:rPr>
              <a:t>Lunch</a:t>
            </a:r>
          </a:p>
          <a:p>
            <a:endParaRPr lang="en-US" sz="1400" dirty="0">
              <a:solidFill>
                <a:srgbClr val="FFFFFF"/>
              </a:solidFill>
              <a:latin typeface="Avenir Book"/>
              <a:cs typeface="Avenir Book"/>
            </a:endParaRPr>
          </a:p>
          <a:p>
            <a:r>
              <a:rPr lang="en-US" sz="1400" dirty="0" smtClean="0">
                <a:solidFill>
                  <a:srgbClr val="FFFFFF"/>
                </a:solidFill>
                <a:latin typeface="Avenir Book"/>
                <a:cs typeface="Avenir Book"/>
              </a:rPr>
              <a:t>Presentations &amp; Awards Ceremony</a:t>
            </a:r>
            <a:endParaRPr lang="en-US" sz="1400" dirty="0">
              <a:solidFill>
                <a:srgbClr val="FFFFFF"/>
              </a:solidFill>
              <a:latin typeface="Avenir Book"/>
              <a:cs typeface="Avenir Book"/>
            </a:endParaRPr>
          </a:p>
        </p:txBody>
      </p:sp>
      <p:sp>
        <p:nvSpPr>
          <p:cNvPr id="47" name="TextBox 46"/>
          <p:cNvSpPr txBox="1"/>
          <p:nvPr/>
        </p:nvSpPr>
        <p:spPr>
          <a:xfrm>
            <a:off x="2463436" y="4722982"/>
            <a:ext cx="740973" cy="1600438"/>
          </a:xfrm>
          <a:prstGeom prst="rect">
            <a:avLst/>
          </a:prstGeom>
          <a:noFill/>
        </p:spPr>
        <p:txBody>
          <a:bodyPr wrap="none" rtlCol="0">
            <a:spAutoFit/>
          </a:bodyPr>
          <a:lstStyle/>
          <a:p>
            <a:pPr algn="r"/>
            <a:r>
              <a:rPr lang="en-US" sz="1400" dirty="0">
                <a:solidFill>
                  <a:srgbClr val="FFFFFF"/>
                </a:solidFill>
                <a:latin typeface="Avenir Book"/>
                <a:cs typeface="Avenir Book"/>
              </a:rPr>
              <a:t>7</a:t>
            </a:r>
            <a:r>
              <a:rPr lang="en-US" sz="1400" dirty="0" smtClean="0">
                <a:solidFill>
                  <a:srgbClr val="FFFFFF"/>
                </a:solidFill>
                <a:latin typeface="Avenir Book"/>
                <a:cs typeface="Avenir Book"/>
              </a:rPr>
              <a:t>a-8a</a:t>
            </a:r>
          </a:p>
          <a:p>
            <a:pPr algn="r"/>
            <a:endParaRPr lang="en-US" sz="1400" dirty="0">
              <a:solidFill>
                <a:srgbClr val="FFFFFF"/>
              </a:solidFill>
              <a:latin typeface="Avenir Book"/>
              <a:cs typeface="Avenir Book"/>
            </a:endParaRPr>
          </a:p>
          <a:p>
            <a:pPr algn="r"/>
            <a:r>
              <a:rPr lang="en-US" sz="1400" dirty="0" smtClean="0">
                <a:solidFill>
                  <a:srgbClr val="FFFFFF"/>
                </a:solidFill>
                <a:latin typeface="Avenir Book"/>
                <a:cs typeface="Avenir Book"/>
              </a:rPr>
              <a:t>10a</a:t>
            </a:r>
          </a:p>
          <a:p>
            <a:pPr algn="r"/>
            <a:endParaRPr lang="en-US" sz="1400" dirty="0">
              <a:solidFill>
                <a:srgbClr val="FFFFFF"/>
              </a:solidFill>
              <a:latin typeface="Avenir Book"/>
              <a:cs typeface="Avenir Book"/>
            </a:endParaRPr>
          </a:p>
          <a:p>
            <a:pPr algn="r"/>
            <a:r>
              <a:rPr lang="en-US" sz="1400" dirty="0" smtClean="0">
                <a:solidFill>
                  <a:srgbClr val="FFFFFF"/>
                </a:solidFill>
                <a:latin typeface="Avenir Book"/>
                <a:cs typeface="Avenir Book"/>
              </a:rPr>
              <a:t>12:00p</a:t>
            </a:r>
          </a:p>
          <a:p>
            <a:pPr algn="r"/>
            <a:endParaRPr lang="en-US" sz="1400" dirty="0">
              <a:solidFill>
                <a:srgbClr val="FFFFFF"/>
              </a:solidFill>
              <a:latin typeface="Avenir Book"/>
              <a:cs typeface="Avenir Book"/>
            </a:endParaRPr>
          </a:p>
          <a:p>
            <a:pPr algn="r"/>
            <a:r>
              <a:rPr lang="en-US" sz="1400" dirty="0">
                <a:solidFill>
                  <a:srgbClr val="FFFFFF"/>
                </a:solidFill>
                <a:latin typeface="Avenir Book"/>
                <a:cs typeface="Avenir Book"/>
              </a:rPr>
              <a:t>1</a:t>
            </a:r>
            <a:r>
              <a:rPr lang="en-US" sz="1400" dirty="0" smtClean="0">
                <a:solidFill>
                  <a:srgbClr val="FFFFFF"/>
                </a:solidFill>
                <a:latin typeface="Avenir Book"/>
                <a:cs typeface="Avenir Book"/>
              </a:rPr>
              <a:t>:30p</a:t>
            </a:r>
            <a:endParaRPr lang="en-US" sz="1400" dirty="0">
              <a:solidFill>
                <a:srgbClr val="FFFFFF"/>
              </a:solidFill>
              <a:latin typeface="Avenir Book"/>
              <a:cs typeface="Avenir Book"/>
            </a:endParaRPr>
          </a:p>
        </p:txBody>
      </p:sp>
      <p:sp>
        <p:nvSpPr>
          <p:cNvPr id="12" name="TextBox 11"/>
          <p:cNvSpPr txBox="1"/>
          <p:nvPr/>
        </p:nvSpPr>
        <p:spPr>
          <a:xfrm>
            <a:off x="1397000" y="1567591"/>
            <a:ext cx="1653651" cy="2031325"/>
          </a:xfrm>
          <a:prstGeom prst="rect">
            <a:avLst/>
          </a:prstGeom>
          <a:noFill/>
        </p:spPr>
        <p:txBody>
          <a:bodyPr wrap="square" rtlCol="0">
            <a:spAutoFit/>
          </a:bodyPr>
          <a:lstStyle/>
          <a:p>
            <a:pPr algn="r"/>
            <a:r>
              <a:rPr lang="en-US" sz="1400" dirty="0" smtClean="0">
                <a:solidFill>
                  <a:srgbClr val="FFFFFF"/>
                </a:solidFill>
                <a:latin typeface="Avenir Book"/>
                <a:cs typeface="Avenir Book"/>
              </a:rPr>
              <a:t>5p</a:t>
            </a:r>
          </a:p>
          <a:p>
            <a:pPr algn="r"/>
            <a:endParaRPr lang="en-US" sz="1400" dirty="0">
              <a:solidFill>
                <a:srgbClr val="FFFFFF"/>
              </a:solidFill>
              <a:latin typeface="Avenir Book"/>
              <a:cs typeface="Avenir Book"/>
            </a:endParaRPr>
          </a:p>
          <a:p>
            <a:pPr algn="r"/>
            <a:r>
              <a:rPr lang="en-US" sz="1400" dirty="0" smtClean="0">
                <a:solidFill>
                  <a:srgbClr val="FFFFFF"/>
                </a:solidFill>
                <a:latin typeface="Avenir Book"/>
                <a:cs typeface="Avenir Book"/>
              </a:rPr>
              <a:t>5:30- 7:30p</a:t>
            </a:r>
          </a:p>
          <a:p>
            <a:pPr algn="r"/>
            <a:endParaRPr lang="en-US" sz="1400" dirty="0">
              <a:solidFill>
                <a:srgbClr val="FFFFFF"/>
              </a:solidFill>
              <a:latin typeface="Avenir Book"/>
              <a:cs typeface="Avenir Book"/>
            </a:endParaRPr>
          </a:p>
          <a:p>
            <a:pPr algn="r"/>
            <a:r>
              <a:rPr lang="en-US" sz="1400" dirty="0" smtClean="0">
                <a:solidFill>
                  <a:srgbClr val="FFFFFF"/>
                </a:solidFill>
                <a:latin typeface="Avenir Book"/>
                <a:cs typeface="Avenir Book"/>
              </a:rPr>
              <a:t>7:30p</a:t>
            </a:r>
          </a:p>
          <a:p>
            <a:pPr algn="r"/>
            <a:endParaRPr lang="en-US" sz="1400" dirty="0">
              <a:solidFill>
                <a:srgbClr val="FFFFFF"/>
              </a:solidFill>
              <a:latin typeface="Avenir Book"/>
              <a:cs typeface="Avenir Book"/>
            </a:endParaRPr>
          </a:p>
          <a:p>
            <a:pPr algn="r"/>
            <a:r>
              <a:rPr lang="en-US" sz="1400" dirty="0" smtClean="0">
                <a:solidFill>
                  <a:srgbClr val="FFFFFF"/>
                </a:solidFill>
                <a:latin typeface="Avenir Book"/>
                <a:cs typeface="Avenir Book"/>
              </a:rPr>
              <a:t>8:30p</a:t>
            </a:r>
          </a:p>
          <a:p>
            <a:pPr algn="r"/>
            <a:endParaRPr lang="en-US" sz="1400" dirty="0">
              <a:solidFill>
                <a:srgbClr val="FFFFFF"/>
              </a:solidFill>
              <a:latin typeface="Avenir Book"/>
              <a:cs typeface="Avenir Book"/>
            </a:endParaRPr>
          </a:p>
          <a:p>
            <a:pPr algn="r"/>
            <a:r>
              <a:rPr lang="en-US" sz="1400" dirty="0" smtClean="0">
                <a:solidFill>
                  <a:srgbClr val="FFFFFF"/>
                </a:solidFill>
                <a:latin typeface="Avenir Book"/>
                <a:cs typeface="Avenir Book"/>
              </a:rPr>
              <a:t>12a</a:t>
            </a:r>
            <a:endParaRPr lang="en-US" sz="1400" dirty="0">
              <a:solidFill>
                <a:srgbClr val="FFFFFF"/>
              </a:solidFill>
              <a:latin typeface="Avenir Book"/>
              <a:cs typeface="Avenir Book"/>
            </a:endParaRPr>
          </a:p>
        </p:txBody>
      </p:sp>
    </p:spTree>
    <p:extLst>
      <p:ext uri="{BB962C8B-B14F-4D97-AF65-F5344CB8AC3E}">
        <p14:creationId xmlns:p14="http://schemas.microsoft.com/office/powerpoint/2010/main" val="1892054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7426" y="1682876"/>
            <a:ext cx="6549148" cy="1815882"/>
          </a:xfrm>
          <a:prstGeom prst="rect">
            <a:avLst/>
          </a:prstGeom>
          <a:noFill/>
        </p:spPr>
        <p:txBody>
          <a:bodyPr wrap="square" rtlCol="0">
            <a:spAutoFit/>
          </a:bodyPr>
          <a:lstStyle/>
          <a:p>
            <a:pPr marL="285750" indent="-285750">
              <a:buFont typeface="Arial"/>
              <a:buChar char="•"/>
            </a:pPr>
            <a:r>
              <a:rPr lang="en-US" sz="2800" dirty="0" smtClean="0">
                <a:solidFill>
                  <a:srgbClr val="FFFFFF"/>
                </a:solidFill>
                <a:latin typeface="Avenir Book"/>
                <a:cs typeface="Avenir Book"/>
              </a:rPr>
              <a:t>what is a </a:t>
            </a:r>
            <a:r>
              <a:rPr lang="en-US" sz="2800" dirty="0" err="1" smtClean="0">
                <a:solidFill>
                  <a:srgbClr val="FFFFFF"/>
                </a:solidFill>
                <a:latin typeface="Avenir Book"/>
                <a:cs typeface="Avenir Book"/>
              </a:rPr>
              <a:t>hackathon</a:t>
            </a:r>
            <a:r>
              <a:rPr lang="en-US" sz="2800" dirty="0" smtClean="0">
                <a:solidFill>
                  <a:srgbClr val="FFFFFF"/>
                </a:solidFill>
                <a:latin typeface="Avenir Book"/>
                <a:cs typeface="Avenir Book"/>
              </a:rPr>
              <a:t>?</a:t>
            </a:r>
          </a:p>
          <a:p>
            <a:pPr marL="285750" indent="-285750">
              <a:buFont typeface="Arial"/>
              <a:buChar char="•"/>
            </a:pPr>
            <a:r>
              <a:rPr lang="en-US" sz="2800" dirty="0" smtClean="0">
                <a:solidFill>
                  <a:srgbClr val="FFFFFF"/>
                </a:solidFill>
                <a:latin typeface="Avenir Book"/>
                <a:cs typeface="Avenir Book"/>
              </a:rPr>
              <a:t>why charlotte?</a:t>
            </a:r>
          </a:p>
          <a:p>
            <a:pPr marL="285750" indent="-285750">
              <a:buFont typeface="Arial"/>
              <a:buChar char="•"/>
            </a:pPr>
            <a:r>
              <a:rPr lang="en-US" sz="2800" dirty="0">
                <a:solidFill>
                  <a:srgbClr val="FFFFFF"/>
                </a:solidFill>
                <a:latin typeface="Avenir Book"/>
                <a:cs typeface="Avenir Book"/>
              </a:rPr>
              <a:t>w</a:t>
            </a:r>
            <a:r>
              <a:rPr lang="en-US" sz="2800" dirty="0" smtClean="0">
                <a:solidFill>
                  <a:srgbClr val="FFFFFF"/>
                </a:solidFill>
                <a:latin typeface="Avenir Book"/>
                <a:cs typeface="Avenir Book"/>
              </a:rPr>
              <a:t>hat’s the motive?</a:t>
            </a:r>
          </a:p>
          <a:p>
            <a:pPr marL="285750" indent="-285750">
              <a:buFont typeface="Arial"/>
              <a:buChar char="•"/>
            </a:pPr>
            <a:r>
              <a:rPr lang="en-US" sz="2800" dirty="0" smtClean="0">
                <a:solidFill>
                  <a:srgbClr val="FFFFFF"/>
                </a:solidFill>
                <a:latin typeface="Avenir Book"/>
                <a:cs typeface="Avenir Book"/>
              </a:rPr>
              <a:t>big data AGAIN?</a:t>
            </a:r>
          </a:p>
        </p:txBody>
      </p:sp>
      <p:sp>
        <p:nvSpPr>
          <p:cNvPr id="7" name="Title 1"/>
          <p:cNvSpPr>
            <a:spLocks noGrp="1"/>
          </p:cNvSpPr>
          <p:nvPr>
            <p:ph type="title"/>
          </p:nvPr>
        </p:nvSpPr>
        <p:spPr>
          <a:xfrm>
            <a:off x="457200" y="274638"/>
            <a:ext cx="8229600" cy="1143000"/>
          </a:xfrm>
        </p:spPr>
        <p:txBody>
          <a:bodyPr/>
          <a:lstStyle/>
          <a:p>
            <a:r>
              <a:rPr lang="en-US" dirty="0">
                <a:solidFill>
                  <a:srgbClr val="FFFFFF"/>
                </a:solidFill>
                <a:latin typeface="Avenir Book" charset="0"/>
                <a:ea typeface="Avenir Book" charset="0"/>
                <a:cs typeface="Avenir Book" charset="0"/>
              </a:rPr>
              <a:t>t</a:t>
            </a:r>
            <a:r>
              <a:rPr lang="en-US" dirty="0" smtClean="0">
                <a:solidFill>
                  <a:srgbClr val="FFFFFF"/>
                </a:solidFill>
                <a:latin typeface="Avenir Book" charset="0"/>
                <a:ea typeface="Avenir Book" charset="0"/>
                <a:cs typeface="Avenir Book" charset="0"/>
              </a:rPr>
              <a:t>he basics</a:t>
            </a:r>
            <a:endParaRPr lang="en-US" dirty="0">
              <a:solidFill>
                <a:srgbClr val="FFFFFF"/>
              </a:solidFill>
              <a:latin typeface="Avenir Book" charset="0"/>
              <a:ea typeface="Avenir Book" charset="0"/>
              <a:cs typeface="Avenir Book" charset="0"/>
            </a:endParaRPr>
          </a:p>
        </p:txBody>
      </p:sp>
    </p:spTree>
    <p:extLst>
      <p:ext uri="{BB962C8B-B14F-4D97-AF65-F5344CB8AC3E}">
        <p14:creationId xmlns:p14="http://schemas.microsoft.com/office/powerpoint/2010/main" val="475743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Avenir Book" charset="0"/>
                <a:ea typeface="Avenir Book" charset="0"/>
                <a:cs typeface="Avenir Book" charset="0"/>
              </a:rPr>
              <a:t>w</a:t>
            </a:r>
            <a:r>
              <a:rPr lang="en-US" dirty="0" smtClean="0">
                <a:solidFill>
                  <a:srgbClr val="FFFFFF"/>
                </a:solidFill>
                <a:latin typeface="Avenir Book" charset="0"/>
                <a:ea typeface="Avenir Book" charset="0"/>
                <a:cs typeface="Avenir Book" charset="0"/>
              </a:rPr>
              <a:t>hat made it possible</a:t>
            </a:r>
            <a:endParaRPr lang="en-US" dirty="0">
              <a:solidFill>
                <a:srgbClr val="FFFFFF"/>
              </a:solidFill>
              <a:latin typeface="Avenir Book" charset="0"/>
              <a:ea typeface="Avenir Book" charset="0"/>
              <a:cs typeface="Avenir Book" charset="0"/>
            </a:endParaRPr>
          </a:p>
        </p:txBody>
      </p:sp>
      <p:sp>
        <p:nvSpPr>
          <p:cNvPr id="4" name="TextBox 3"/>
          <p:cNvSpPr txBox="1"/>
          <p:nvPr/>
        </p:nvSpPr>
        <p:spPr>
          <a:xfrm>
            <a:off x="1297426" y="1730187"/>
            <a:ext cx="6549148" cy="1815882"/>
          </a:xfrm>
          <a:prstGeom prst="rect">
            <a:avLst/>
          </a:prstGeom>
          <a:noFill/>
        </p:spPr>
        <p:txBody>
          <a:bodyPr wrap="square" rtlCol="0">
            <a:spAutoFit/>
          </a:bodyPr>
          <a:lstStyle/>
          <a:p>
            <a:pPr marL="285750" indent="-285750">
              <a:buFont typeface="Arial"/>
              <a:buChar char="•"/>
            </a:pPr>
            <a:r>
              <a:rPr lang="en-US" sz="2800" dirty="0" smtClean="0">
                <a:solidFill>
                  <a:srgbClr val="FFFFFF"/>
                </a:solidFill>
                <a:latin typeface="Avenir Book"/>
                <a:cs typeface="Avenir Book"/>
              </a:rPr>
              <a:t>community</a:t>
            </a:r>
          </a:p>
          <a:p>
            <a:pPr marL="285750" indent="-285750">
              <a:buFont typeface="Arial"/>
              <a:buChar char="•"/>
            </a:pPr>
            <a:r>
              <a:rPr lang="en-US" sz="2800" dirty="0">
                <a:solidFill>
                  <a:srgbClr val="FFFFFF"/>
                </a:solidFill>
                <a:latin typeface="Avenir Book"/>
                <a:cs typeface="Avenir Book"/>
              </a:rPr>
              <a:t>c</a:t>
            </a:r>
            <a:r>
              <a:rPr lang="en-US" sz="2800" dirty="0" smtClean="0">
                <a:solidFill>
                  <a:srgbClr val="FFFFFF"/>
                </a:solidFill>
                <a:latin typeface="Avenir Book"/>
                <a:cs typeface="Avenir Book"/>
              </a:rPr>
              <a:t>ommunity</a:t>
            </a:r>
          </a:p>
          <a:p>
            <a:pPr marL="285750" indent="-285750">
              <a:buFont typeface="Arial"/>
              <a:buChar char="•"/>
            </a:pPr>
            <a:r>
              <a:rPr lang="en-US" sz="2800" dirty="0" smtClean="0">
                <a:solidFill>
                  <a:srgbClr val="FFFFFF"/>
                </a:solidFill>
                <a:latin typeface="Avenir Book"/>
                <a:cs typeface="Avenir Book"/>
              </a:rPr>
              <a:t>community</a:t>
            </a:r>
          </a:p>
          <a:p>
            <a:pPr marL="285750" indent="-285750">
              <a:buFont typeface="Arial"/>
              <a:buChar char="•"/>
            </a:pPr>
            <a:endParaRPr lang="en-US" sz="2800" dirty="0">
              <a:solidFill>
                <a:srgbClr val="FFFFFF"/>
              </a:solidFill>
              <a:latin typeface="Avenir Book"/>
              <a:cs typeface="Avenir Book"/>
            </a:endParaRPr>
          </a:p>
        </p:txBody>
      </p:sp>
    </p:spTree>
    <p:extLst>
      <p:ext uri="{BB962C8B-B14F-4D97-AF65-F5344CB8AC3E}">
        <p14:creationId xmlns:p14="http://schemas.microsoft.com/office/powerpoint/2010/main" val="2966327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a:t>w</a:t>
            </a:r>
            <a:r>
              <a:rPr lang="en-US" dirty="0" smtClean="0"/>
              <a:t>ho made it possible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74109"/>
            <a:ext cx="9144000" cy="636222"/>
          </a:xfrm>
          <a:prstGeom prst="rect">
            <a:avLst/>
          </a:prstGeom>
        </p:spPr>
      </p:pic>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FFFFFF"/>
                </a:solidFill>
                <a:latin typeface="Avenir Book" charset="0"/>
                <a:ea typeface="Avenir Book" charset="0"/>
                <a:cs typeface="Avenir Book" charset="0"/>
              </a:rPr>
              <a:t>who made it possible</a:t>
            </a:r>
            <a:endParaRPr lang="en-US" dirty="0">
              <a:solidFill>
                <a:srgbClr val="FFFFFF"/>
              </a:solidFill>
              <a:latin typeface="Avenir Book" charset="0"/>
              <a:ea typeface="Avenir Book" charset="0"/>
              <a:cs typeface="Avenir Book" charset="0"/>
            </a:endParaRPr>
          </a:p>
        </p:txBody>
      </p:sp>
    </p:spTree>
    <p:extLst>
      <p:ext uri="{BB962C8B-B14F-4D97-AF65-F5344CB8AC3E}">
        <p14:creationId xmlns:p14="http://schemas.microsoft.com/office/powerpoint/2010/main" val="856223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venir Book"/>
                <a:cs typeface="Avenir Book"/>
              </a:rPr>
              <a:t>rules of engagement</a:t>
            </a:r>
            <a:endParaRPr lang="en-US" dirty="0">
              <a:solidFill>
                <a:schemeClr val="bg1"/>
              </a:solidFill>
              <a:latin typeface="Avenir Book"/>
              <a:cs typeface="Avenir Book"/>
            </a:endParaRPr>
          </a:p>
        </p:txBody>
      </p:sp>
      <p:sp>
        <p:nvSpPr>
          <p:cNvPr id="4" name="TextBox 3"/>
          <p:cNvSpPr txBox="1"/>
          <p:nvPr/>
        </p:nvSpPr>
        <p:spPr>
          <a:xfrm>
            <a:off x="1297426" y="1730187"/>
            <a:ext cx="6549148" cy="2677656"/>
          </a:xfrm>
          <a:prstGeom prst="rect">
            <a:avLst/>
          </a:prstGeom>
          <a:noFill/>
        </p:spPr>
        <p:txBody>
          <a:bodyPr wrap="square" rtlCol="0">
            <a:spAutoFit/>
          </a:bodyPr>
          <a:lstStyle/>
          <a:p>
            <a:pPr marL="285750" indent="-285750">
              <a:buFont typeface="Arial"/>
              <a:buChar char="•"/>
            </a:pPr>
            <a:r>
              <a:rPr lang="en-US" sz="2800" dirty="0">
                <a:solidFill>
                  <a:srgbClr val="FFFFFF"/>
                </a:solidFill>
                <a:latin typeface="Avenir Book"/>
                <a:cs typeface="Avenir Book"/>
              </a:rPr>
              <a:t>n</a:t>
            </a:r>
            <a:r>
              <a:rPr lang="en-US" sz="2800" dirty="0" smtClean="0">
                <a:solidFill>
                  <a:srgbClr val="FFFFFF"/>
                </a:solidFill>
                <a:latin typeface="Avenir Book"/>
                <a:cs typeface="Avenir Book"/>
              </a:rPr>
              <a:t>othing illegal</a:t>
            </a:r>
          </a:p>
          <a:p>
            <a:pPr marL="285750" indent="-285750">
              <a:buFont typeface="Arial"/>
              <a:buChar char="•"/>
            </a:pPr>
            <a:r>
              <a:rPr lang="en-US" sz="2800" dirty="0">
                <a:solidFill>
                  <a:srgbClr val="FFFFFF"/>
                </a:solidFill>
                <a:latin typeface="Avenir Book"/>
                <a:cs typeface="Avenir Book"/>
              </a:rPr>
              <a:t>r</a:t>
            </a:r>
            <a:r>
              <a:rPr lang="en-US" sz="2800" dirty="0" smtClean="0">
                <a:solidFill>
                  <a:srgbClr val="FFFFFF"/>
                </a:solidFill>
                <a:latin typeface="Avenir Book"/>
                <a:cs typeface="Avenir Book"/>
              </a:rPr>
              <a:t>espect copyright</a:t>
            </a:r>
          </a:p>
          <a:p>
            <a:pPr marL="285750" indent="-285750">
              <a:buFont typeface="Arial"/>
              <a:buChar char="•"/>
            </a:pPr>
            <a:r>
              <a:rPr lang="en-US" sz="2800" dirty="0" smtClean="0">
                <a:solidFill>
                  <a:srgbClr val="FFFFFF"/>
                </a:solidFill>
                <a:latin typeface="Avenir Book"/>
                <a:cs typeface="Avenir Book"/>
              </a:rPr>
              <a:t>keep it clean</a:t>
            </a:r>
          </a:p>
          <a:p>
            <a:pPr marL="285750" indent="-285750">
              <a:buFont typeface="Arial"/>
              <a:buChar char="•"/>
            </a:pPr>
            <a:r>
              <a:rPr lang="en-US" sz="2800" dirty="0" smtClean="0">
                <a:solidFill>
                  <a:srgbClr val="FFFFFF"/>
                </a:solidFill>
                <a:latin typeface="Avenir Book"/>
                <a:cs typeface="Avenir Book"/>
              </a:rPr>
              <a:t>terms &amp; conditions</a:t>
            </a:r>
          </a:p>
          <a:p>
            <a:pPr marL="285750" indent="-285750">
              <a:buFont typeface="Arial"/>
              <a:buChar char="•"/>
            </a:pPr>
            <a:r>
              <a:rPr lang="en-US" sz="2800" dirty="0">
                <a:solidFill>
                  <a:srgbClr val="FFFFFF"/>
                </a:solidFill>
                <a:latin typeface="Avenir Book"/>
                <a:cs typeface="Avenir Book"/>
              </a:rPr>
              <a:t>a</a:t>
            </a:r>
            <a:r>
              <a:rPr lang="en-US" sz="2800" dirty="0" smtClean="0">
                <a:solidFill>
                  <a:srgbClr val="FFFFFF"/>
                </a:solidFill>
                <a:latin typeface="Avenir Book"/>
                <a:cs typeface="Avenir Book"/>
              </a:rPr>
              <a:t>ll work must be on site</a:t>
            </a:r>
          </a:p>
          <a:p>
            <a:pPr marL="285750" indent="-285750">
              <a:buFont typeface="Arial"/>
              <a:buChar char="•"/>
            </a:pPr>
            <a:r>
              <a:rPr lang="en-US" sz="2800" dirty="0">
                <a:solidFill>
                  <a:srgbClr val="FFFFFF"/>
                </a:solidFill>
                <a:latin typeface="Avenir Book"/>
                <a:cs typeface="Avenir Book"/>
              </a:rPr>
              <a:t>o</a:t>
            </a:r>
            <a:r>
              <a:rPr lang="en-US" sz="2800" dirty="0" smtClean="0">
                <a:solidFill>
                  <a:srgbClr val="FFFFFF"/>
                </a:solidFill>
                <a:latin typeface="Avenir Book"/>
                <a:cs typeface="Avenir Book"/>
              </a:rPr>
              <a:t>rganizers reserve the right…</a:t>
            </a:r>
            <a:endParaRPr lang="en-US" sz="2800" dirty="0">
              <a:solidFill>
                <a:srgbClr val="FFFFFF"/>
              </a:solidFill>
              <a:latin typeface="Avenir Book"/>
              <a:cs typeface="Avenir Book"/>
            </a:endParaRPr>
          </a:p>
        </p:txBody>
      </p:sp>
    </p:spTree>
    <p:extLst>
      <p:ext uri="{BB962C8B-B14F-4D97-AF65-F5344CB8AC3E}">
        <p14:creationId xmlns:p14="http://schemas.microsoft.com/office/powerpoint/2010/main" val="4185809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3848</TotalTime>
  <Words>1392</Words>
  <Application>Microsoft Macintosh PowerPoint</Application>
  <PresentationFormat>On-screen Show (4:3)</PresentationFormat>
  <Paragraphs>365</Paragraphs>
  <Slides>38</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Avenir Black</vt:lpstr>
      <vt:lpstr>Avenir Book</vt:lpstr>
      <vt:lpstr>Calibri</vt:lpstr>
      <vt:lpstr>ＭＳ 明朝</vt:lpstr>
      <vt:lpstr>Times New Roman</vt:lpstr>
      <vt:lpstr>Wingdings</vt:lpstr>
      <vt:lpstr>Arial</vt:lpstr>
      <vt:lpstr>Office Theme</vt:lpstr>
      <vt:lpstr>PowerPoint Presentation</vt:lpstr>
      <vt:lpstr>WE ARE BACK</vt:lpstr>
      <vt:lpstr>on the line</vt:lpstr>
      <vt:lpstr>#HACKATHONCLT</vt:lpstr>
      <vt:lpstr>PowerPoint Presentation</vt:lpstr>
      <vt:lpstr>the basics</vt:lpstr>
      <vt:lpstr>what made it possible</vt:lpstr>
      <vt:lpstr>who made it possible</vt:lpstr>
      <vt:lpstr>rules of engagement</vt:lpstr>
      <vt:lpstr>THE PROBLEM</vt:lpstr>
      <vt:lpstr>business problem</vt:lpstr>
      <vt:lpstr>key statistics</vt:lpstr>
      <vt:lpstr>what are you looking for</vt:lpstr>
      <vt:lpstr>THE DATA</vt:lpstr>
      <vt:lpstr>what you get</vt:lpstr>
      <vt:lpstr>donations data</vt:lpstr>
      <vt:lpstr>monetary donations data</vt:lpstr>
      <vt:lpstr>distributon center data</vt:lpstr>
      <vt:lpstr>ht transactions</vt:lpstr>
      <vt:lpstr>how will you share results</vt:lpstr>
      <vt:lpstr>Shortlist Judges</vt:lpstr>
      <vt:lpstr>Finals Judges</vt:lpstr>
      <vt:lpstr>TECH</vt:lpstr>
      <vt:lpstr>hardware stack</vt:lpstr>
      <vt:lpstr>dataset stored</vt:lpstr>
      <vt:lpstr>languages</vt:lpstr>
      <vt:lpstr>tresata ORION</vt:lpstr>
      <vt:lpstr>ORION</vt:lpstr>
      <vt:lpstr>THE PRIZES</vt:lpstr>
      <vt:lpstr>in it to win it</vt:lpstr>
      <vt:lpstr>not just about the cheddar</vt:lpstr>
      <vt:lpstr>LOGISTICS</vt:lpstr>
      <vt:lpstr>the basics</vt:lpstr>
      <vt:lpstr>slack</vt:lpstr>
      <vt:lpstr>help desks</vt:lpstr>
      <vt:lpstr>if you haven’t registered yet…</vt:lpstr>
      <vt:lpstr>questions?</vt:lpstr>
      <vt:lpstr>LET’S HACK</vt:lpstr>
    </vt:vector>
  </TitlesOfParts>
  <Company>Tresata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Levans</dc:creator>
  <cp:lastModifiedBy>Brittany Box</cp:lastModifiedBy>
  <cp:revision>82</cp:revision>
  <dcterms:created xsi:type="dcterms:W3CDTF">2014-04-02T20:43:06Z</dcterms:created>
  <dcterms:modified xsi:type="dcterms:W3CDTF">2016-03-19T00:22:41Z</dcterms:modified>
</cp:coreProperties>
</file>