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16F6D5-E8F7-1C6D-87EB-E27712613E1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AE690-99CB-0BA2-7EF2-3076DBF984E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1BABD-C960-3CC8-531D-90E121A9808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C2D3A-4E9B-7A50-5847-C4DE55A4B79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A73B189-CA49-4FB5-8D45-7C23697611A9}" type="slidenum">
              <a:t>‹#›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34336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C3535-A376-5C5A-8B2B-051521CA7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CA3C4-79AB-45D8-D409-49C95D107DB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DB0D08B-1048-193E-394F-A79983C24FE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0F58-F85E-7481-A2E0-AAFA6B26FCB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9EEE-B3C6-F776-F012-5E54B67C71B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1C71-0332-E5B4-95F4-741F9C39AF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A8382A31-A18D-4A83-BDC1-0913BC068F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561F77-7774-25B7-037E-7FE4B5F739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646027F-DA24-47D2-BC91-F23526B2C7ED}" type="slidenum">
              <a:t>1</a:t>
            </a:fld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73A66CB-4376-BF74-598B-643A25E05226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F148F68-FBA1-433C-8321-C599560A764B}" type="slidenum">
              <a:t>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1805FB5-E6B3-1D91-2213-6CCAC1167A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40" y="812880"/>
            <a:ext cx="7122959" cy="40086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9B9C31F-DAC5-9A1A-B598-BF321A3542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65B8EA3-59A3-AA59-B1D6-841C5C4FC2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C89698-D70D-4710-9FD8-5140A0AFB53D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37FD7-C7FA-88E5-520D-C91A691933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E4ABF-3C56-D55C-8DE8-569F8B7C5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5F4A-FC62-ECED-70B4-604D2979564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818EBF-8A86-45F8-A13D-EDE17A7E3236}" type="slidenum">
              <a:t>10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2033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C44E-FC9C-0DDC-3CF8-2C28C5E32B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0BAC518E-2A87-4B97-864D-1B744245057F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E368C-DC72-FAC3-02D5-8E36D0685F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71D2F-1511-95D3-A7BB-30F048482C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59924ED-F93C-B2AF-CBBA-7385CE9505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A99FE14-0CD5-480F-9FCA-6A99E9463089}" type="slidenum">
              <a:t>12</a:t>
            </a:fld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FE6BC43-B87E-0EC7-C81B-A3D5A22664E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30F6EA5-8301-41C5-B2EA-01AE1FA0FE3C}" type="slidenum"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44B15E-855F-0594-549A-8EDE2F0E6B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01CD4CD-888A-4270-4D02-FEDB460CFA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6B01-8CF2-5AD5-64DB-35509B631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AFE817D3-FBB2-4B7F-A376-94C5877AE3DF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C0E71-652E-B86B-E1B9-12016BE6A4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F68DB-D2C2-8E21-D134-163809B5F9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315F-D257-5A61-76BC-CC576F2B1D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D3219C66-0074-410A-9269-66EEB582C796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CDBD0-6775-EBC3-BFED-8B79CB83AE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04DEC-F617-09F2-845A-FCFD787780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045E-8CD6-EA89-F24A-F73851BB51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AF889C33-E5CD-4A45-8475-C6C6C04E466E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7EA6E-8942-3AF3-A979-9A0AA026AB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50CD2-A814-EF9A-FA37-B4E0520EF5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B5C2-EB33-B6A9-ACF1-55EB9BAEA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6D79BF6E-CD0E-4378-850A-7B594E07D2DF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03E-A10A-1F94-43E9-47FA5A7C67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739E9-B036-CED4-17ED-F71BB38DA9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034C-5B25-DCEC-3555-6AF2A7363C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099F7E00-FACC-4BB6-B582-39D07466897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307F7-9BB5-B904-6ED0-6AA489DCD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7AC80A-244B-6AA7-8BCB-8B581F2929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3650-C8E8-1F6C-9B4A-5E0326414D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DF6FDBB2-5BE1-4E0A-B333-D8F5AEF1935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D13B1-DC4B-7C3F-E315-34F174A724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BABEA-9A39-75BD-2647-7BE84D3FB6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65B8EA3-59A3-AA59-B1D6-841C5C4FC2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C89698-D70D-4710-9FD8-5140A0AFB53D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37FD7-C7FA-88E5-520D-C91A691933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E4ABF-3C56-D55C-8DE8-569F8B7C5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5F4A-FC62-ECED-70B4-604D2979564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818EBF-8A86-45F8-A13D-EDE17A7E3236}" type="slidenum">
              <a:t>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65B8EA3-59A3-AA59-B1D6-841C5C4FC2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C89698-D70D-4710-9FD8-5140A0AFB53D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37FD7-C7FA-88E5-520D-C91A691933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E4ABF-3C56-D55C-8DE8-569F8B7C5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5F4A-FC62-ECED-70B4-604D2979564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818EBF-8A86-45F8-A13D-EDE17A7E3236}" type="slidenum">
              <a:t>9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88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9C60-7A71-5E58-3B52-2099F9C653D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928800"/>
            <a:ext cx="7559640" cy="19731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A3C69-B6DB-5860-358A-76D064E38D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2978280"/>
            <a:ext cx="7559640" cy="1370159"/>
          </a:xfrm>
        </p:spPr>
        <p:txBody>
          <a:bodyPr anchorCtr="1"/>
          <a:lstStyle>
            <a:lvl1pPr algn="ctr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15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D4F5-002A-B854-2E06-BBF68962F9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ABB7F-C942-D5F8-19FC-B79DFBA111B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46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04C25-C20E-C706-E486-9A3F08F7C07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89640" y="1619280"/>
            <a:ext cx="2249640" cy="37814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CB295-AEEF-2DF5-EAFD-AF6E8EB3910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39640" y="1619280"/>
            <a:ext cx="6597720" cy="3781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7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492C-7CA3-5983-FE83-08210FC449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928800"/>
            <a:ext cx="7559640" cy="19731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28F0B-59A2-CF16-3423-DDA5833499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2978280"/>
            <a:ext cx="7559640" cy="1370159"/>
          </a:xfrm>
        </p:spPr>
        <p:txBody>
          <a:bodyPr anchorCtr="1"/>
          <a:lstStyle>
            <a:lvl1pPr algn="ctr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5550-0DFA-5F48-C3C4-8C60DB4202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F925-3F8C-3B8F-7AAE-49779E877E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3660-2FFE-ED00-AB8E-D6D2B4CF04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ECC34-0276-4D02-93E0-B0201F86F2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9BF1-7E60-736D-69D9-0EFE87075C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12CD-2106-F98C-4B21-7CCCBF8ACA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260000"/>
            <a:ext cx="9000000" cy="396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0B14-A0B7-138A-5C78-E8E43F91B9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EFC8-B88B-0F7C-E587-36E979489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C26-1236-95CC-81F8-4C0D5CF51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D256FA-B79A-42AA-B1E8-C35959706CC0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75868-3B7A-C726-C352-8190701F28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6E5A-1A39-2B9F-AA21-887CBE5DD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414440"/>
            <a:ext cx="8694720" cy="23572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86C1-52BE-62F4-A8FD-A1F3761B5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3794040"/>
            <a:ext cx="8694720" cy="124128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8A80-AD09-E4C6-484F-25C9CDC53A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2B9D-3612-1019-B094-81865570AC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595A-275C-21A5-FFA6-9B4F1E575A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4FF807-88EE-48C8-96E3-21A57BCB2C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D703-7032-0787-768B-9E22C0B187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8778-FA0E-3297-513B-DE2397AC70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9640" y="1260360"/>
            <a:ext cx="4422600" cy="3959279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5E33-C6BB-A61B-C3D5-9CB28AA362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1260360"/>
            <a:ext cx="4424400" cy="3959279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D11E-E954-3366-9DB6-66AE30BE96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8972-F507-5E84-2C6F-967576DF2F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D1CA7-5D34-7F2A-855B-6A9552C39A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768100-6D1E-4275-A80D-F2ADA1EF9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C44C-594A-9B7F-89F9-E9F9B6AAE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01680"/>
            <a:ext cx="8694720" cy="1096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0DEB-E738-37ED-F50D-322DDCE60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390680"/>
            <a:ext cx="4265640" cy="68112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DAC6A-FF50-7E93-47B1-CD1389F112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071800"/>
            <a:ext cx="426564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0DB66-A71D-A0DB-FD72-7839E75C40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390680"/>
            <a:ext cx="4284720" cy="68112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22E20-EC77-7391-97BE-DC91D772D5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071800"/>
            <a:ext cx="428472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9C796-73AB-EEA5-1BA5-6809A5D7A8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AB8DD-3F5B-F683-5D40-569A588FE0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43F79-6068-F25C-CAA6-720313DC96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AF8C8D-17E5-47B6-86D8-05F4C253D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59CF-E76A-BB60-2698-CAF0A6E2BA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B639B-1BD9-6ED3-55F3-ABBE9BA15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FBE4C-7CCE-FC73-853E-252C7DB54D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6403B-CF05-81FA-3932-1ADAE8E956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E004-EF83-401E-92B4-1128A2DF01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4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D3248-8720-F23F-E5E0-E9DF648173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2859E-AADC-9300-9B04-8196CCADE9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5BDB7-1136-B4A7-CBF0-3EB2F6A653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A0DAD-17AD-43D2-B703-F93866258086}" type="slidenum"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A963AD-5AB2-FF2E-89AC-22AB969DFB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D265B1-8A82-45C6-967B-272A7E8A9E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304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5E3E-1EDB-9253-6D6B-3CBE1AC0B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E224-7730-333E-586E-03C5092605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E73F-6604-02ED-B18A-F9D3BCC219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20B9-7E63-C77E-D12E-197494C27B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637D-5D8B-1376-1C16-216ACA32C0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95B3-7F04-3FA3-CAA5-78703D5D10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310A7-F1FC-4A9F-8147-22E28E4923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BB7-155D-50D5-CCB0-8B805D19D9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3D86-DE12-521C-3392-E91F21271B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3060000"/>
            <a:ext cx="9000000" cy="234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013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C7AB-DA5E-CFC4-6271-3F1B51C10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69218-86CF-63C4-9D99-8E91F7395C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A8B13-DB53-9B5C-7647-CB8C2CDBC1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C4BF-35D9-02AD-1C7D-9C2F526CFC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AE11-7AEE-E910-8B5B-BC216B1D89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7BA5-31EF-09DB-F0B4-BC3F1B6E7E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3B5491-2560-41E6-88D1-7B770AB2CE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6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780-7BA1-21A3-11DF-439545D09E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3FF0C-9C98-76FC-DE32-499E54A506F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BC30-4E51-7D1A-A40E-F93F7CC379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9DD6-959F-6531-DCE7-A282F5EE48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89D2-D461-E908-F636-90599D470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401DBE-820F-4483-B56C-96948CCA07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9AD3C-2B5D-0838-E75D-08A59D84C6F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89640" y="179280"/>
            <a:ext cx="2249640" cy="504036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728D-84BE-D087-4FA5-50C480CD2C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39640" y="179280"/>
            <a:ext cx="6597720" cy="504036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6E9F-D4A9-EFDB-788D-5594EC406D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446D-999F-CD3A-BD0D-59B41156A7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C464-F273-281A-FCAB-F01F928DFC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5BFBE0-C8D4-47F2-BA19-DC16402145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5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D138-F8E9-A855-18CB-9CEA138160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00" spc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0CD1-82EF-1964-6E32-80799B2607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260000"/>
            <a:ext cx="9000000" cy="396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54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7DAE-C4DF-3589-26D5-054010CAFA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BC42-C3D4-672D-4264-0AAC957EE9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DDCC-B25A-2B88-CEE1-A9F84B3C7B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7D60-5C8F-4F39-A715-D163F754511E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8C03C-7497-A6AA-3203-C2E19247E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58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8FF2-0890-7577-1586-C781C3745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414440"/>
            <a:ext cx="8694720" cy="23572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99A54-29D0-9555-A876-711BAFC38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3794040"/>
            <a:ext cx="8694720" cy="124128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7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780-9047-953B-52BD-F4C3FAA0A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F776-6431-8357-ECC4-D2DE85C1A8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9640" y="3060720"/>
            <a:ext cx="4422600" cy="234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5523-012A-3ED6-5E10-FD9CA4CA5B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3060720"/>
            <a:ext cx="4424400" cy="234000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8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D252-80C7-6ECF-828E-55E4BB0B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01680"/>
            <a:ext cx="8694720" cy="1096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F92C-26BD-C569-A615-15130BF83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390680"/>
            <a:ext cx="4265640" cy="68112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CC52-5CFE-DDC8-117F-DE83127234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071800"/>
            <a:ext cx="426564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83A-D8A2-1217-8004-BF6C03DCE7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390680"/>
            <a:ext cx="4284720" cy="68112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86CF9-2AB4-89E3-DCBF-7214CA74E4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071800"/>
            <a:ext cx="428472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9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C784-C08A-95FB-62F8-625ABD90B1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3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8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DA9-1AC8-F531-7758-C9843A13BB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7712-2D7C-6DCF-7D51-8EDFD10BF6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sz="3200">
                <a:highlight>
                  <a:scrgbClr r="0" g="0" b="0">
                    <a:alpha val="0"/>
                  </a:scrgbClr>
                </a:highligh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452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50CD-5E22-5998-4F6F-B16998238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C257-92C4-A88F-4B91-EBEFF6E6D8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marL="685799" marR="0" lvl="1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2pPr>
            <a:lvl3pPr marL="1143000" marR="0" lvl="2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3pPr>
            <a:lvl4pPr marL="1600200" marR="0" lvl="3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4pPr>
            <a:lvl5pPr marL="2057400" marR="0" lvl="4" indent="-228600" algn="l" rtl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  <a:ea typeface="Noto Sans CJK SC" pitchFamily="2"/>
                <a:cs typeface="Lohit Devanagari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55DF-CFD2-7F56-D6A3-ED18E788521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25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154B-BE49-6DF8-F0DF-E6DE4E9F7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FF8000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E9206-5F10-A32C-8455-4FC69D5282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14889-D0DC-1EB9-89EB-23FDF3ECB3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16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37187-1A3A-7DD5-0D84-D0BC2E78A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197C-78ED-0EAB-B5F0-09F20B9FAC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3060000"/>
            <a:ext cx="9000000" cy="23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136FB3F-6611-C00F-A63D-0E6CD2104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000" y="1440000"/>
            <a:ext cx="9122400" cy="1440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060"/>
        </a:spcBef>
        <a:spcAft>
          <a:spcPts val="0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rgbClr val="FFFFFF"/>
          </a:highlight>
          <a:latin typeface="Liberation Sans" pitchFamily="18"/>
          <a:ea typeface="Noto Sans CJK SC" pitchFamily="2"/>
          <a:cs typeface="Lohit Devanagari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E72E78-E5ED-4303-689B-EA28276B331D}"/>
              </a:ext>
            </a:extLst>
          </p:cNvPr>
          <p:cNvSpPr/>
          <p:nvPr/>
        </p:nvSpPr>
        <p:spPr>
          <a:xfrm>
            <a:off x="0" y="-8640"/>
            <a:ext cx="10080000" cy="9068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7CF0D1C-4055-CD81-EE40-2338F6CE5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E2FA-508D-CD2D-35CD-5C55D84B26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FAAC-1E81-34AE-6E51-087D3DF6723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40000" y="5400000"/>
            <a:ext cx="2340000" cy="2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76F3-B69E-C595-514C-39D0CB00F3F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E4976-3004-31C9-0F3E-BE249C60AA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24023D46-B26B-4D79-BBD5-68CAAE6D6FBE}" type="slidenum">
              <a:t>‹#›</a:t>
            </a:fld>
            <a:endParaRPr lang="en-US"/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A7731426-1992-C577-95D1-6FDEEE3188D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8820000" y="90000"/>
            <a:ext cx="756000" cy="720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DC30BA42-B28B-31E7-2FE6-AA26D4AEB3FA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180000" y="5220000"/>
            <a:ext cx="9720000" cy="180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054"/>
        </a:spcBef>
        <a:spcAft>
          <a:spcPts val="0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ach/jison-l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61F-EE6D-896D-E3BD-F985951A87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861200"/>
            <a:ext cx="7560000" cy="507959"/>
          </a:xfrm>
        </p:spPr>
        <p:txBody>
          <a:bodyPr>
            <a:spAutoFit/>
          </a:bodyPr>
          <a:lstStyle/>
          <a:p>
            <a:pPr lvl="0"/>
            <a:r>
              <a:rPr lang="cs-CZ" sz="3300">
                <a:solidFill>
                  <a:srgbClr val="FF8000"/>
                </a:solidFill>
                <a:highlight>
                  <a:srgbClr val="FFFFFF"/>
                </a:highlight>
              </a:rPr>
              <a:t>Webový</a:t>
            </a:r>
            <a:r>
              <a:rPr lang="en-US" sz="3300">
                <a:solidFill>
                  <a:srgbClr val="FF8000"/>
                </a:solidFill>
                <a:highlight>
                  <a:srgbClr val="FFFFFF"/>
                </a:highlight>
              </a:rPr>
              <a:t> překladač PL/0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18E145-EC6C-3AD0-9F0B-F44137489027}"/>
              </a:ext>
            </a:extLst>
          </p:cNvPr>
          <p:cNvSpPr txBox="1"/>
          <p:nvPr/>
        </p:nvSpPr>
        <p:spPr>
          <a:xfrm>
            <a:off x="2297520" y="4906079"/>
            <a:ext cx="7560000" cy="615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cs-CZ" sz="2000" b="0" i="0" u="none" strike="noStrike" kern="1200" cap="none" spc="0" baseline="0">
                <a:ln>
                  <a:noFill/>
                </a:ln>
                <a:solidFill>
                  <a:srgbClr val="FF8000"/>
                </a:solidFill>
                <a:highlight>
                  <a:srgbClr val="FFFFFF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Tomáš Linhart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cs-CZ" sz="2000" b="0" i="0" u="none" strike="noStrike" kern="1200" cap="none" spc="0" baseline="0">
                <a:ln>
                  <a:noFill/>
                </a:ln>
                <a:solidFill>
                  <a:srgbClr val="FF8000"/>
                </a:solidFill>
                <a:highlight>
                  <a:srgbClr val="FFFFFF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Pavel Třeštík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FCC7-7943-17E9-FD68-CEFF2D4CF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/>
              <a:t>Testování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07040-796C-2A17-CABB-6C1F5070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2" y="940770"/>
            <a:ext cx="8280000" cy="40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3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09E8-917E-02F3-CA3C-8268F06ACB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 err="1"/>
              <a:t>Dark</a:t>
            </a:r>
            <a:r>
              <a:rPr lang="cs-CZ" dirty="0"/>
              <a:t> mode :)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34AC9-1DDF-DD20-5303-246E8555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1" y="953879"/>
            <a:ext cx="8280001" cy="40494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3E90234-0D1C-CA88-21BB-EE2B33E48D1A}"/>
              </a:ext>
            </a:extLst>
          </p:cNvPr>
          <p:cNvSpPr txBox="1"/>
          <p:nvPr/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874A0D6-D9A6-4E39-A11D-02A74F69CB58}" type="slidenum">
              <a: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1BD445-B2E0-EEF1-2B60-382C9C4501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5400" y="2570400"/>
            <a:ext cx="8280000" cy="630000"/>
          </a:xfrm>
        </p:spPr>
        <p:txBody>
          <a:bodyPr/>
          <a:lstStyle/>
          <a:p>
            <a:pPr lvl="0"/>
            <a:r>
              <a:rPr lang="en-US" sz="2700">
                <a:solidFill>
                  <a:srgbClr val="FF6600"/>
                </a:solidFill>
              </a:rPr>
              <a:t>Děkujeme za pozornost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339DE2E-7D0C-F5D0-A459-CED08B309F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Navržená gramatika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EE3A9-329E-A261-A325-CEBABB5FA138}"/>
              </a:ext>
            </a:extLst>
          </p:cNvPr>
          <p:cNvSpPr txBox="1"/>
          <p:nvPr/>
        </p:nvSpPr>
        <p:spPr>
          <a:xfrm>
            <a:off x="457200" y="914400"/>
            <a:ext cx="91440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program = block "." ;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block = [ "const" ident [":" data_type] "=" value {"," ident [":" data_type] "=" value} ";"]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[ "var" ident [":" data_type] {"," ident [":" data_type]} ";"]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{ "procedure" ident [ "(" ident [ : data_type ] {"," ident [ : data_type ]} ")" ] ";" block ";" } statement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statement = [ ident ":="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0000"/>
                </a:highlight>
                <a:latin typeface="Liberation Sans" pitchFamily="18"/>
                <a:ea typeface="DejaVu Sans" pitchFamily="2"/>
                <a:cs typeface="Noto Sans" pitchFamily="2"/>
              </a:rPr>
              <a:t>{ident ":="}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expression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"{" ident {, ident} "} := {" value{, value} "}"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"call" ident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"?" ident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"!" expression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"begin" statement {";" statement } "end"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"if" condition "then" statement [ "else" statement ]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"(" condition ") ? " "return" statement ":" "return" statement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"while" condition "do" statement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"for" number "to" number "do" statement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FFFF"/>
                </a:highlight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0000"/>
                </a:highlight>
                <a:latin typeface="Liberation Sans" pitchFamily="18"/>
                <a:ea typeface="DejaVu Sans" pitchFamily="2"/>
                <a:cs typeface="Noto Sans" pitchFamily="2"/>
              </a:rPr>
              <a:t>| "foreach" ident "in" array_ident "do" statement ]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"return" value;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condition = "odd" expression 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    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| expression ("="|"#"|"&lt;"|"&lt;="|"&gt;"|"&gt;=") expression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40"/>
              </a:spcBef>
              <a:spcAft>
                <a:spcPts val="1080"/>
              </a:spcAft>
              <a:buNone/>
              <a:tabLst/>
            </a:pP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expression = [ "+"|"-"] term { ("+"|"-") term};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term = factor {("*"|"/") factor};</a:t>
            </a:r>
            <a:br>
              <a:rPr lang="cs-CZ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</a:b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factor = ident | 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rgbClr val="FF0000"/>
                </a:highlight>
                <a:latin typeface="Liberation Sans" pitchFamily="18"/>
                <a:ea typeface="DejaVu Sans" pitchFamily="2"/>
                <a:cs typeface="Noto Sans" pitchFamily="2"/>
              </a:rPr>
              <a:t>number |</a:t>
            </a:r>
            <a:r>
              <a:rPr lang="en-US" sz="105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Noto Sans" pitchFamily="2"/>
              </a:rPr>
              <a:t> value | "(" expression ")";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3DE0E53-9D61-28E4-0A9D-9891E385FE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Konečná gramatika (při odevzdání práce)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F439BEB-622B-B7C6-B30A-DAB9AE878742}"/>
              </a:ext>
            </a:extLst>
          </p:cNvPr>
          <p:cNvSpPr txBox="1"/>
          <p:nvPr/>
        </p:nvSpPr>
        <p:spPr>
          <a:xfrm>
            <a:off x="457200" y="914400"/>
            <a:ext cx="91440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program = block "."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 = [ "const" ident [":" data_type] "=" value {"," ident [":" data_type] "=" value} ";"]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[ "var" ident [":" data_type] {"," ident [":" data_type]} ";"]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{ "procedure"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[data_type]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ident [ "(" ident [ : data_type ] {"," ident [ : data_type ]} ")" ] ";" block ";" } statement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statement = [ ident ":=" expression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"{" ident {, ident} "} := {" value{, value} "}"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"call" ident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["(" expression {"," expression } ")"]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"?" ident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"!" expression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"begin" statement {";" statement } "end"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"if"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"then" statement [ "else" statement 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"("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") ? " statement ":" statement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"while"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"do" statement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"for" expression "to" expression "do" statement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      | "return"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expression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condition_expression = ["~"] condition { ("&amp;"|"|") ["~"] condition }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condition = "odd" expression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    expression ("="|"#"|"&lt;"|"&lt;="|"&gt;"|"&gt;=") expression 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expression = ["+"|"-"] term {("+"|"-") term}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| "call" ident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term =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["~"]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factor { ("*"|"/"|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"&amp;"|"|"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) </a:t>
            </a:r>
            <a:r>
              <a:rPr lang="en-US" sz="1050" b="0" i="0" u="none" strike="noStrike" kern="1200" cap="none" spc="0" baseline="0">
                <a:ln>
                  <a:noFill/>
                </a:ln>
                <a:highlight>
                  <a:srgbClr val="FFFF00"/>
                </a:highlight>
                <a:latin typeface="Liberation Sans" pitchFamily="18"/>
                <a:ea typeface="Noto Sans CJK SC" pitchFamily="2"/>
                <a:cs typeface="Lohit Devanagari" pitchFamily="2"/>
              </a:rPr>
              <a:t>["~"]</a:t>
            </a: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factor};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050" b="0" i="0" u="none" strike="noStrike" kern="1200" cap="none" spc="0" baseline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050" b="0" i="0" u="none" strike="noStrike" kern="1200" cap="none" spc="0" baseline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factor = ident | value | "(" expression ")";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75-3771-8D40-2C17-A2C14F3D46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Implementace překladače 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292E-57EC-7271-CDB9-175DCD96C1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0000" y="1260000"/>
            <a:ext cx="9000000" cy="3960000"/>
          </a:xfrm>
        </p:spPr>
        <p:txBody>
          <a:bodyPr/>
          <a:lstStyle/>
          <a:p>
            <a:pPr marL="343080" lvl="0" indent="-343080">
              <a:spcBef>
                <a:spcPts val="1054"/>
              </a:spcBef>
              <a:buSzPct val="100000"/>
              <a:buFont typeface="Arial" pitchFamily="34"/>
              <a:buChar char="•"/>
            </a:pPr>
            <a:r>
              <a:rPr lang="cs-CZ" sz="2000"/>
              <a:t>Využití alternativy lex pro JS: </a:t>
            </a:r>
            <a:r>
              <a:rPr lang="cs-CZ" sz="2000">
                <a:hlinkClick r:id="rId3"/>
              </a:rPr>
              <a:t>https://github.com/zaach/jison-lex</a:t>
            </a:r>
          </a:p>
          <a:p>
            <a:pPr marL="1028879" lvl="1" indent="-343080">
              <a:buSzPct val="100000"/>
              <a:buFont typeface="Arial" pitchFamily="34"/>
              <a:buChar char="•"/>
            </a:pPr>
            <a:r>
              <a:rPr lang="cs-CZ" sz="2000"/>
              <a:t>Generování parsovacího skriptu</a:t>
            </a:r>
          </a:p>
          <a:p>
            <a:pPr marL="343080" lvl="0" indent="-343080">
              <a:spcBef>
                <a:spcPts val="1054"/>
              </a:spcBef>
              <a:buSzPct val="100000"/>
              <a:buFont typeface="Arial" pitchFamily="34"/>
              <a:buChar char="•"/>
            </a:pPr>
            <a:r>
              <a:rPr lang="cs-CZ" sz="2000"/>
              <a:t>Překlad pomocí rekurzivního sestupu</a:t>
            </a:r>
          </a:p>
          <a:p>
            <a:pPr marL="1028879" lvl="1" indent="-343080">
              <a:buSzPct val="100000"/>
              <a:buFont typeface="Arial" pitchFamily="34"/>
              <a:buChar char="•"/>
            </a:pPr>
            <a:r>
              <a:rPr lang="cs-CZ" sz="2000"/>
              <a:t>Nedostatky navržené gramatiky</a:t>
            </a:r>
          </a:p>
          <a:p>
            <a:pPr marL="1028879" lvl="2" indent="-343080"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/>
              <a:t>Řešeno úpravou gramatiky či “odstraněním” vlastnosti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783AA96-EDB2-4B84-9665-7265DC7F14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Některé problémy s implementací rekuzivního sestupu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F889B17-3DCC-F682-60E9-59B71BDBDF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0000" y="1260000"/>
            <a:ext cx="9000000" cy="3960000"/>
          </a:xfrm>
        </p:spPr>
        <p:txBody>
          <a:bodyPr/>
          <a:lstStyle/>
          <a:p>
            <a:pPr marL="343080" lvl="0" indent="-343080">
              <a:spcBef>
                <a:spcPts val="1054"/>
              </a:spcBef>
              <a:buSzPct val="100000"/>
              <a:buFont typeface="Arial" pitchFamily="34"/>
              <a:buChar char="•"/>
            </a:pPr>
            <a:r>
              <a:rPr lang="cs-CZ" sz="2000"/>
              <a:t>For cyklus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>
                <a:latin typeface="Liberation Sans" pitchFamily="18"/>
              </a:rPr>
              <a:t> Stack pointer v překladači? Nebo kopírování hodnoty na SP? Nebo..</a:t>
            </a:r>
          </a:p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cs-CZ" sz="2000"/>
              <a:t>Ternární operátor (resp. jeho hloupější verze – neumí “return” hodnoty)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>
                <a:latin typeface="Liberation Sans" pitchFamily="18"/>
              </a:rPr>
              <a:t>Je to statement = nelze předělat do na expression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>
                <a:latin typeface="Liberation Sans" pitchFamily="18"/>
              </a:rPr>
              <a:t>Podobný problém s call, ale ten lze přidat do expression</a:t>
            </a:r>
          </a:p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cs-CZ" sz="2000"/>
              <a:t>Další drobnosti: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>
                <a:latin typeface="Liberation Sans" pitchFamily="18"/>
              </a:rPr>
              <a:t>Vkládání JMP instrukcí na začátek listu (podle cvičení) = procedury</a:t>
            </a:r>
          </a:p>
          <a:p>
            <a:pPr marL="343080" lvl="1" indent="-343080" hangingPunct="0">
              <a:lnSpc>
                <a:spcPct val="100000"/>
              </a:lnSpc>
              <a:spcBef>
                <a:spcPts val="1417"/>
              </a:spcBef>
              <a:buSzPct val="100000"/>
              <a:buFont typeface="Arial" pitchFamily="34"/>
              <a:buChar char="•"/>
            </a:pPr>
            <a:r>
              <a:rPr lang="cs-CZ" sz="2000">
                <a:latin typeface="Liberation Sans" pitchFamily="18"/>
              </a:rPr>
              <a:t>Rozdíly v použité dokumentaci a interpretu z předchozího roku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5BD-1BBC-28AF-EFB4-28F369F9FD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Grafický návrh</a:t>
            </a:r>
          </a:p>
        </p:txBody>
      </p:sp>
      <p:pic>
        <p:nvPicPr>
          <p:cNvPr id="3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780DD02-30A9-D845-25B7-6A543A4E7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999" y="1260360"/>
            <a:ext cx="7038720" cy="3959279"/>
          </a:xfrm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41BC-245C-0044-AC40-C689BB0753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Reálný stav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A1F49-9378-8946-3EF8-552ABA56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1" y="1005214"/>
            <a:ext cx="8280001" cy="4058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FCC7-7943-17E9-FD68-CEFF2D4CF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/>
              <a:t>Zvýraznění chyb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147A2-3142-759B-0F26-DA46DB8F9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460"/>
          <a:stretch/>
        </p:blipFill>
        <p:spPr>
          <a:xfrm>
            <a:off x="900312" y="1030822"/>
            <a:ext cx="8280000" cy="4017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FCC7-7943-17E9-FD68-CEFF2D4CF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/>
              <a:t>Napojení na debugger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41C27-09F6-7E9E-B8C1-C1608D9B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2" y="979792"/>
            <a:ext cx="8280000" cy="40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6987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692</Words>
  <Application>Microsoft Office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Liberation Sans</vt:lpstr>
      <vt:lpstr>Liberation Serif</vt:lpstr>
      <vt:lpstr>StarSymbol</vt:lpstr>
      <vt:lpstr>Pencil</vt:lpstr>
      <vt:lpstr>Pencil1</vt:lpstr>
      <vt:lpstr>Webový překladač PL/0</vt:lpstr>
      <vt:lpstr>Navržená gramatika</vt:lpstr>
      <vt:lpstr>Konečná gramatika (při odevzdání práce)</vt:lpstr>
      <vt:lpstr>Implementace překladače (backend)</vt:lpstr>
      <vt:lpstr>Některé problémy s implementací rekuzivního sestupu</vt:lpstr>
      <vt:lpstr>Grafický návrh</vt:lpstr>
      <vt:lpstr>Reálný stav</vt:lpstr>
      <vt:lpstr>Zvýraznění chyb</vt:lpstr>
      <vt:lpstr>Napojení na debugger</vt:lpstr>
      <vt:lpstr>Testování</vt:lpstr>
      <vt:lpstr>Dark mode :)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Tomáš Linhart</dc:creator>
  <cp:lastModifiedBy>Tomáš Linhart</cp:lastModifiedBy>
  <cp:revision>19</cp:revision>
  <dcterms:created xsi:type="dcterms:W3CDTF">2022-10-29T16:27:08Z</dcterms:created>
  <dcterms:modified xsi:type="dcterms:W3CDTF">2023-02-05T19:25:30Z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89bb36-9bbc-4b7d-ba0b-e32e923244cb_ActionId">
    <vt:lpwstr>11a9dbb3-84c5-4ed4-84db-734734921168</vt:lpwstr>
  </property>
  <property fmtid="{D5CDD505-2E9C-101B-9397-08002B2CF9AE}" pid="3" name="MSIP_Label_a789bb36-9bbc-4b7d-ba0b-e32e923244cb_ContentBits">
    <vt:lpwstr>0</vt:lpwstr>
  </property>
  <property fmtid="{D5CDD505-2E9C-101B-9397-08002B2CF9AE}" pid="4" name="MSIP_Label_a789bb36-9bbc-4b7d-ba0b-e32e923244cb_Enabled">
    <vt:lpwstr>true</vt:lpwstr>
  </property>
  <property fmtid="{D5CDD505-2E9C-101B-9397-08002B2CF9AE}" pid="5" name="MSIP_Label_a789bb36-9bbc-4b7d-ba0b-e32e923244cb_Method">
    <vt:lpwstr>Standard</vt:lpwstr>
  </property>
  <property fmtid="{D5CDD505-2E9C-101B-9397-08002B2CF9AE}" pid="6" name="MSIP_Label_a789bb36-9bbc-4b7d-ba0b-e32e923244cb_Name">
    <vt:lpwstr>a789bb36-9bbc-4b7d-ba0b-e32e923244cb</vt:lpwstr>
  </property>
  <property fmtid="{D5CDD505-2E9C-101B-9397-08002B2CF9AE}" pid="7" name="MSIP_Label_a789bb36-9bbc-4b7d-ba0b-e32e923244cb_SetDate">
    <vt:lpwstr>2022-10-30T16:30:18Z</vt:lpwstr>
  </property>
  <property fmtid="{D5CDD505-2E9C-101B-9397-08002B2CF9AE}" pid="8" name="MSIP_Label_a789bb36-9bbc-4b7d-ba0b-e32e923244cb_SiteId">
    <vt:lpwstr>b3811028-ce6e-4b01-bcb0-db419328ffc5</vt:lpwstr>
  </property>
</Properties>
</file>