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1"/>
  </p:notesMasterIdLst>
  <p:handoutMasterIdLst>
    <p:handoutMasterId r:id="rId12"/>
  </p:handoutMasterIdLst>
  <p:sldIdLst>
    <p:sldId id="2549" r:id="rId2"/>
    <p:sldId id="2563" r:id="rId3"/>
    <p:sldId id="2571" r:id="rId4"/>
    <p:sldId id="2579" r:id="rId5"/>
    <p:sldId id="2551" r:id="rId6"/>
    <p:sldId id="2580" r:id="rId7"/>
    <p:sldId id="2558" r:id="rId8"/>
    <p:sldId id="2560" r:id="rId9"/>
    <p:sldId id="2581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0FD13-D15A-4BC3-B53E-6F72FC58CC12}" v="312" dt="2023-04-07T23:10:37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0" autoAdjust="0"/>
    <p:restoredTop sz="94634" autoAdjust="0"/>
  </p:normalViewPr>
  <p:slideViewPr>
    <p:cSldViewPr snapToGrid="0">
      <p:cViewPr>
        <p:scale>
          <a:sx n="100" d="100"/>
          <a:sy n="100" d="100"/>
        </p:scale>
        <p:origin x="3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ul Teymuroglu" userId="53d1f56e2da78301" providerId="LiveId" clId="{0DB0FD13-D15A-4BC3-B53E-6F72FC58CC12}"/>
    <pc:docChg chg="undo redo custSel addSld delSld modSld sldOrd">
      <pc:chgData name="Resul Teymuroglu" userId="53d1f56e2da78301" providerId="LiveId" clId="{0DB0FD13-D15A-4BC3-B53E-6F72FC58CC12}" dt="2023-04-08T00:09:46.541" v="1520" actId="47"/>
      <pc:docMkLst>
        <pc:docMk/>
      </pc:docMkLst>
      <pc:sldChg chg="del">
        <pc:chgData name="Resul Teymuroglu" userId="53d1f56e2da78301" providerId="LiveId" clId="{0DB0FD13-D15A-4BC3-B53E-6F72FC58CC12}" dt="2023-04-07T23:11:15.076" v="1514" actId="47"/>
        <pc:sldMkLst>
          <pc:docMk/>
          <pc:sldMk cId="3230876521" sldId="270"/>
        </pc:sldMkLst>
      </pc:sldChg>
      <pc:sldChg chg="del">
        <pc:chgData name="Resul Teymuroglu" userId="53d1f56e2da78301" providerId="LiveId" clId="{0DB0FD13-D15A-4BC3-B53E-6F72FC58CC12}" dt="2023-04-07T23:11:16.172" v="1516" actId="47"/>
        <pc:sldMkLst>
          <pc:docMk/>
          <pc:sldMk cId="4050992712" sldId="271"/>
        </pc:sldMkLst>
      </pc:sldChg>
      <pc:sldChg chg="del">
        <pc:chgData name="Resul Teymuroglu" userId="53d1f56e2da78301" providerId="LiveId" clId="{0DB0FD13-D15A-4BC3-B53E-6F72FC58CC12}" dt="2023-04-07T23:11:16.755" v="1517" actId="47"/>
        <pc:sldMkLst>
          <pc:docMk/>
          <pc:sldMk cId="1539608862" sldId="272"/>
        </pc:sldMkLst>
      </pc:sldChg>
      <pc:sldChg chg="addSp delSp modSp del mod modClrScheme chgLayout">
        <pc:chgData name="Resul Teymuroglu" userId="53d1f56e2da78301" providerId="LiveId" clId="{0DB0FD13-D15A-4BC3-B53E-6F72FC58CC12}" dt="2023-04-08T00:09:46.541" v="1520" actId="47"/>
        <pc:sldMkLst>
          <pc:docMk/>
          <pc:sldMk cId="287123219" sldId="2537"/>
        </pc:sldMkLst>
        <pc:spChg chg="add del mod">
          <ac:chgData name="Resul Teymuroglu" userId="53d1f56e2da78301" providerId="LiveId" clId="{0DB0FD13-D15A-4BC3-B53E-6F72FC58CC12}" dt="2023-04-08T00:09:44.430" v="1519" actId="478"/>
          <ac:spMkLst>
            <pc:docMk/>
            <pc:sldMk cId="287123219" sldId="2537"/>
            <ac:spMk id="2" creationId="{A97A6E1A-650D-1F40-DA84-141DE07C5829}"/>
          </ac:spMkLst>
        </pc:spChg>
        <pc:spChg chg="mod">
          <ac:chgData name="Resul Teymuroglu" userId="53d1f56e2da78301" providerId="LiveId" clId="{0DB0FD13-D15A-4BC3-B53E-6F72FC58CC12}" dt="2023-04-07T20:47:17.522" v="396" actId="20577"/>
          <ac:spMkLst>
            <pc:docMk/>
            <pc:sldMk cId="287123219" sldId="2537"/>
            <ac:spMk id="28" creationId="{4988F789-C14D-C841-BDEB-8ACF77377239}"/>
          </ac:spMkLst>
        </pc:spChg>
        <pc:graphicFrameChg chg="del mod ord modGraphic">
          <ac:chgData name="Resul Teymuroglu" userId="53d1f56e2da78301" providerId="LiveId" clId="{0DB0FD13-D15A-4BC3-B53E-6F72FC58CC12}" dt="2023-04-07T20:47:08.684" v="369" actId="478"/>
          <ac:graphicFrameMkLst>
            <pc:docMk/>
            <pc:sldMk cId="287123219" sldId="2537"/>
            <ac:graphicFrameMk id="5" creationId="{05161A65-4E7E-B44A-B0C7-71A1F0FD58A0}"/>
          </ac:graphicFrameMkLst>
        </pc:graphicFrameChg>
      </pc:sldChg>
      <pc:sldChg chg="del">
        <pc:chgData name="Resul Teymuroglu" userId="53d1f56e2da78301" providerId="LiveId" clId="{0DB0FD13-D15A-4BC3-B53E-6F72FC58CC12}" dt="2023-04-07T23:11:13.627" v="1511" actId="47"/>
        <pc:sldMkLst>
          <pc:docMk/>
          <pc:sldMk cId="1315040610" sldId="2538"/>
        </pc:sldMkLst>
      </pc:sldChg>
      <pc:sldChg chg="del">
        <pc:chgData name="Resul Teymuroglu" userId="53d1f56e2da78301" providerId="LiveId" clId="{0DB0FD13-D15A-4BC3-B53E-6F72FC58CC12}" dt="2023-04-07T23:11:15.593" v="1515" actId="47"/>
        <pc:sldMkLst>
          <pc:docMk/>
          <pc:sldMk cId="2345680055" sldId="2547"/>
        </pc:sldMkLst>
      </pc:sldChg>
      <pc:sldChg chg="del">
        <pc:chgData name="Resul Teymuroglu" userId="53d1f56e2da78301" providerId="LiveId" clId="{0DB0FD13-D15A-4BC3-B53E-6F72FC58CC12}" dt="2023-04-07T16:06:51.743" v="32" actId="47"/>
        <pc:sldMkLst>
          <pc:docMk/>
          <pc:sldMk cId="2515330016" sldId="2548"/>
        </pc:sldMkLst>
      </pc:sldChg>
      <pc:sldChg chg="del ord">
        <pc:chgData name="Resul Teymuroglu" userId="53d1f56e2da78301" providerId="LiveId" clId="{0DB0FD13-D15A-4BC3-B53E-6F72FC58CC12}" dt="2023-04-07T23:11:13.017" v="1510" actId="47"/>
        <pc:sldMkLst>
          <pc:docMk/>
          <pc:sldMk cId="3594982849" sldId="2555"/>
        </pc:sldMkLst>
      </pc:sldChg>
      <pc:sldChg chg="del">
        <pc:chgData name="Resul Teymuroglu" userId="53d1f56e2da78301" providerId="LiveId" clId="{0DB0FD13-D15A-4BC3-B53E-6F72FC58CC12}" dt="2023-04-07T23:11:14.079" v="1512" actId="47"/>
        <pc:sldMkLst>
          <pc:docMk/>
          <pc:sldMk cId="18228625" sldId="2556"/>
        </pc:sldMkLst>
      </pc:sldChg>
      <pc:sldChg chg="addSp delSp modSp mod modAnim">
        <pc:chgData name="Resul Teymuroglu" userId="53d1f56e2da78301" providerId="LiveId" clId="{0DB0FD13-D15A-4BC3-B53E-6F72FC58CC12}" dt="2023-04-07T16:12:23.227" v="221"/>
        <pc:sldMkLst>
          <pc:docMk/>
          <pc:sldMk cId="492756523" sldId="2558"/>
        </pc:sldMkLst>
        <pc:spChg chg="mod">
          <ac:chgData name="Resul Teymuroglu" userId="53d1f56e2da78301" providerId="LiveId" clId="{0DB0FD13-D15A-4BC3-B53E-6F72FC58CC12}" dt="2023-04-07T02:35:20.125" v="19" actId="20577"/>
          <ac:spMkLst>
            <pc:docMk/>
            <pc:sldMk cId="492756523" sldId="2558"/>
            <ac:spMk id="2" creationId="{F2A115AC-F6DD-4765-9553-9296098AFACF}"/>
          </ac:spMkLst>
        </pc:spChg>
        <pc:spChg chg="del mod">
          <ac:chgData name="Resul Teymuroglu" userId="53d1f56e2da78301" providerId="LiveId" clId="{0DB0FD13-D15A-4BC3-B53E-6F72FC58CC12}" dt="2023-04-07T02:35:53.920" v="24" actId="478"/>
          <ac:spMkLst>
            <pc:docMk/>
            <pc:sldMk cId="492756523" sldId="2558"/>
            <ac:spMk id="3" creationId="{8786DAAE-C08D-46E3-A8CE-2D266D3974F7}"/>
          </ac:spMkLst>
        </pc:spChg>
        <pc:spChg chg="add mod">
          <ac:chgData name="Resul Teymuroglu" userId="53d1f56e2da78301" providerId="LiveId" clId="{0DB0FD13-D15A-4BC3-B53E-6F72FC58CC12}" dt="2023-04-07T16:12:06.270" v="219" actId="1076"/>
          <ac:spMkLst>
            <pc:docMk/>
            <pc:sldMk cId="492756523" sldId="2558"/>
            <ac:spMk id="6" creationId="{B6A21F57-CDE9-8BE8-081D-A078489129BA}"/>
          </ac:spMkLst>
        </pc:spChg>
        <pc:spChg chg="add mod">
          <ac:chgData name="Resul Teymuroglu" userId="53d1f56e2da78301" providerId="LiveId" clId="{0DB0FD13-D15A-4BC3-B53E-6F72FC58CC12}" dt="2023-04-07T16:12:03.975" v="218" actId="1076"/>
          <ac:spMkLst>
            <pc:docMk/>
            <pc:sldMk cId="492756523" sldId="2558"/>
            <ac:spMk id="7" creationId="{81085E76-77BB-7257-8C2E-597DD66395EF}"/>
          </ac:spMkLst>
        </pc:spChg>
        <pc:spChg chg="add mod">
          <ac:chgData name="Resul Teymuroglu" userId="53d1f56e2da78301" providerId="LiveId" clId="{0DB0FD13-D15A-4BC3-B53E-6F72FC58CC12}" dt="2023-04-07T16:12:13.281" v="220" actId="1076"/>
          <ac:spMkLst>
            <pc:docMk/>
            <pc:sldMk cId="492756523" sldId="2558"/>
            <ac:spMk id="8" creationId="{0F9A1CAB-79B0-FD0C-21E3-2EDE8B7AEECB}"/>
          </ac:spMkLst>
        </pc:spChg>
        <pc:picChg chg="add mod">
          <ac:chgData name="Resul Teymuroglu" userId="53d1f56e2da78301" providerId="LiveId" clId="{0DB0FD13-D15A-4BC3-B53E-6F72FC58CC12}" dt="2023-04-07T02:36:23.575" v="30" actId="1076"/>
          <ac:picMkLst>
            <pc:docMk/>
            <pc:sldMk cId="492756523" sldId="2558"/>
            <ac:picMk id="5" creationId="{B62CBDF5-C2A9-5289-BB8A-D167680B5DE9}"/>
          </ac:picMkLst>
        </pc:picChg>
      </pc:sldChg>
      <pc:sldChg chg="del">
        <pc:chgData name="Resul Teymuroglu" userId="53d1f56e2da78301" providerId="LiveId" clId="{0DB0FD13-D15A-4BC3-B53E-6F72FC58CC12}" dt="2023-04-07T23:11:14.580" v="1513" actId="47"/>
        <pc:sldMkLst>
          <pc:docMk/>
          <pc:sldMk cId="1706543715" sldId="2559"/>
        </pc:sldMkLst>
      </pc:sldChg>
      <pc:sldChg chg="modSp mod ord">
        <pc:chgData name="Resul Teymuroglu" userId="53d1f56e2da78301" providerId="LiveId" clId="{0DB0FD13-D15A-4BC3-B53E-6F72FC58CC12}" dt="2023-04-07T22:18:03.891" v="926"/>
        <pc:sldMkLst>
          <pc:docMk/>
          <pc:sldMk cId="3642316358" sldId="2560"/>
        </pc:sldMkLst>
        <pc:spChg chg="mod">
          <ac:chgData name="Resul Teymuroglu" userId="53d1f56e2da78301" providerId="LiveId" clId="{0DB0FD13-D15A-4BC3-B53E-6F72FC58CC12}" dt="2023-04-07T16:16:48.364" v="330" actId="20577"/>
          <ac:spMkLst>
            <pc:docMk/>
            <pc:sldMk cId="3642316358" sldId="2560"/>
            <ac:spMk id="3" creationId="{14D9E47F-41E0-4FE3-891C-B53FBC82D7F3}"/>
          </ac:spMkLst>
        </pc:spChg>
        <pc:graphicFrameChg chg="mod">
          <ac:chgData name="Resul Teymuroglu" userId="53d1f56e2da78301" providerId="LiveId" clId="{0DB0FD13-D15A-4BC3-B53E-6F72FC58CC12}" dt="2023-04-07T22:18:03.891" v="926"/>
          <ac:graphicFrameMkLst>
            <pc:docMk/>
            <pc:sldMk cId="3642316358" sldId="2560"/>
            <ac:graphicFrameMk id="8" creationId="{95EB8840-1974-5C4F-A503-A801266AD924}"/>
          </ac:graphicFrameMkLst>
        </pc:graphicFrameChg>
      </pc:sldChg>
      <pc:sldChg chg="addSp modSp mod modAnim">
        <pc:chgData name="Resul Teymuroglu" userId="53d1f56e2da78301" providerId="LiveId" clId="{0DB0FD13-D15A-4BC3-B53E-6F72FC58CC12}" dt="2023-04-07T16:22:36.858" v="363"/>
        <pc:sldMkLst>
          <pc:docMk/>
          <pc:sldMk cId="2466827532" sldId="2571"/>
        </pc:sldMkLst>
        <pc:spChg chg="mod">
          <ac:chgData name="Resul Teymuroglu" userId="53d1f56e2da78301" providerId="LiveId" clId="{0DB0FD13-D15A-4BC3-B53E-6F72FC58CC12}" dt="2023-04-07T16:18:08.095" v="336" actId="1076"/>
          <ac:spMkLst>
            <pc:docMk/>
            <pc:sldMk cId="2466827532" sldId="2571"/>
            <ac:spMk id="9" creationId="{B9996400-C900-DFFC-88F2-58757A21A2EF}"/>
          </ac:spMkLst>
        </pc:spChg>
        <pc:spChg chg="mod">
          <ac:chgData name="Resul Teymuroglu" userId="53d1f56e2da78301" providerId="LiveId" clId="{0DB0FD13-D15A-4BC3-B53E-6F72FC58CC12}" dt="2023-04-07T16:18:03.440" v="335" actId="1076"/>
          <ac:spMkLst>
            <pc:docMk/>
            <pc:sldMk cId="2466827532" sldId="2571"/>
            <ac:spMk id="15" creationId="{5DFA03F7-28B1-3EA0-8091-4D543BADE887}"/>
          </ac:spMkLst>
        </pc:spChg>
        <pc:spChg chg="add mod">
          <ac:chgData name="Resul Teymuroglu" userId="53d1f56e2da78301" providerId="LiveId" clId="{0DB0FD13-D15A-4BC3-B53E-6F72FC58CC12}" dt="2023-04-07T16:18:57.394" v="355" actId="1076"/>
          <ac:spMkLst>
            <pc:docMk/>
            <pc:sldMk cId="2466827532" sldId="2571"/>
            <ac:spMk id="18" creationId="{D1A81EBC-B0AB-DA36-9B59-F4C259CF827B}"/>
          </ac:spMkLst>
        </pc:spChg>
      </pc:sldChg>
      <pc:sldChg chg="modSp mod">
        <pc:chgData name="Resul Teymuroglu" userId="53d1f56e2da78301" providerId="LiveId" clId="{0DB0FD13-D15A-4BC3-B53E-6F72FC58CC12}" dt="2023-04-07T16:22:51.472" v="366" actId="2735"/>
        <pc:sldMkLst>
          <pc:docMk/>
          <pc:sldMk cId="2501995664" sldId="2579"/>
        </pc:sldMkLst>
        <pc:spChg chg="mod">
          <ac:chgData name="Resul Teymuroglu" userId="53d1f56e2da78301" providerId="LiveId" clId="{0DB0FD13-D15A-4BC3-B53E-6F72FC58CC12}" dt="2023-04-07T16:22:51.472" v="366" actId="2735"/>
          <ac:spMkLst>
            <pc:docMk/>
            <pc:sldMk cId="2501995664" sldId="2579"/>
            <ac:spMk id="2" creationId="{B7A2E489-39F6-59CF-525C-C39D394DD334}"/>
          </ac:spMkLst>
        </pc:spChg>
      </pc:sldChg>
      <pc:sldChg chg="addSp delSp modSp add mod modClrScheme chgLayout">
        <pc:chgData name="Resul Teymuroglu" userId="53d1f56e2da78301" providerId="LiveId" clId="{0DB0FD13-D15A-4BC3-B53E-6F72FC58CC12}" dt="2023-04-07T23:10:38.964" v="1507" actId="26606"/>
        <pc:sldMkLst>
          <pc:docMk/>
          <pc:sldMk cId="3024536981" sldId="2581"/>
        </pc:sldMkLst>
        <pc:spChg chg="mod ord">
          <ac:chgData name="Resul Teymuroglu" userId="53d1f56e2da78301" providerId="LiveId" clId="{0DB0FD13-D15A-4BC3-B53E-6F72FC58CC12}" dt="2023-04-07T23:10:38.964" v="1507" actId="26606"/>
          <ac:spMkLst>
            <pc:docMk/>
            <pc:sldMk cId="3024536981" sldId="2581"/>
            <ac:spMk id="2" creationId="{A97A6E1A-650D-1F40-DA84-141DE07C5829}"/>
          </ac:spMkLst>
        </pc:spChg>
        <pc:spChg chg="add mod">
          <ac:chgData name="Resul Teymuroglu" userId="53d1f56e2da78301" providerId="LiveId" clId="{0DB0FD13-D15A-4BC3-B53E-6F72FC58CC12}" dt="2023-04-07T23:10:38.964" v="1507" actId="26606"/>
          <ac:spMkLst>
            <pc:docMk/>
            <pc:sldMk cId="3024536981" sldId="2581"/>
            <ac:spMk id="3" creationId="{8E6460F2-1A03-7CA0-B266-819F2C8BF911}"/>
          </ac:spMkLst>
        </pc:spChg>
        <pc:spChg chg="mod">
          <ac:chgData name="Resul Teymuroglu" userId="53d1f56e2da78301" providerId="LiveId" clId="{0DB0FD13-D15A-4BC3-B53E-6F72FC58CC12}" dt="2023-04-07T23:10:38.964" v="1507" actId="26606"/>
          <ac:spMkLst>
            <pc:docMk/>
            <pc:sldMk cId="3024536981" sldId="2581"/>
            <ac:spMk id="28" creationId="{4988F789-C14D-C841-BDEB-8ACF77377239}"/>
          </ac:spMkLst>
        </pc:spChg>
        <pc:spChg chg="add del mod">
          <ac:chgData name="Resul Teymuroglu" userId="53d1f56e2da78301" providerId="LiveId" clId="{0DB0FD13-D15A-4BC3-B53E-6F72FC58CC12}" dt="2023-04-07T23:10:38.964" v="1507" actId="26606"/>
          <ac:spMkLst>
            <pc:docMk/>
            <pc:sldMk cId="3024536981" sldId="2581"/>
            <ac:spMk id="33" creationId="{1DEB56A7-0090-0FE3-EDEE-3F4C409ACF4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rt793@bath.ac.uk" TargetMode="External"/><Relationship Id="rId1" Type="http://schemas.openxmlformats.org/officeDocument/2006/relationships/hyperlink" Target="https://github.com/tresul03/The-Haynes-Shockley-Experiment-" TargetMode="Externa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sul03/The-Haynes-Shockley-Experiment-" TargetMode="External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hyperlink" Target="mailto:rt793@bath.ac.uk" TargetMode="Externa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65B3944D-D926-4D0F-A305-F5740000747A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GB" sz="2000" b="1" i="0" noProof="0" dirty="0">
              <a:solidFill>
                <a:schemeClr val="bg1"/>
              </a:solidFill>
              <a:hlinkClick xmlns:r="http://schemas.openxmlformats.org/officeDocument/2006/relationships" r:id="rId1"/>
            </a:rPr>
            <a:t>GitHub</a:t>
          </a:r>
          <a:br>
            <a:rPr lang="en-GB" sz="2000" b="1" i="0" noProof="0" dirty="0">
              <a:solidFill>
                <a:schemeClr val="bg1"/>
              </a:solidFill>
            </a:rPr>
          </a:br>
          <a:r>
            <a:rPr lang="en-GB" sz="2000" dirty="0">
              <a:hlinkClick xmlns:r="http://schemas.openxmlformats.org/officeDocument/2006/relationships" r:id="rId1"/>
            </a:rPr>
            <a:t>https://github.com/tresul03/The-Haynes-Shockley-Experiment-</a:t>
          </a:r>
          <a:endParaRPr lang="en-GB" sz="1600" b="0" i="0" noProof="0" dirty="0">
            <a:solidFill>
              <a:schemeClr val="bg1"/>
            </a:solidFill>
          </a:endParaRPr>
        </a:p>
      </dgm:t>
    </dgm:pt>
    <dgm:pt modelId="{2EA7AC4A-E82B-43F0-A6EA-F599428578FC}" type="parTrans" cxnId="{92D3A76D-ADBB-49F3-861D-D2B74F81812E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8862CE7B-AE72-45E8-B982-5279C14F7985}" type="sibTrans" cxnId="{92D3A76D-ADBB-49F3-861D-D2B74F81812E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BC68B812-A325-41D8-A08E-C2392666DF66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en-GB" sz="2000" b="1" i="0" noProof="0" dirty="0">
              <a:solidFill>
                <a:schemeClr val="bg1"/>
              </a:solidFill>
              <a:hlinkClick xmlns:r="http://schemas.openxmlformats.org/officeDocument/2006/relationships" r:id="rId2"/>
            </a:rPr>
            <a:t>Email</a:t>
          </a:r>
          <a:endParaRPr lang="en-GB" sz="1600" b="0" i="0" noProof="0" dirty="0">
            <a:solidFill>
              <a:schemeClr val="bg1"/>
            </a:solidFill>
          </a:endParaRPr>
        </a:p>
      </dgm:t>
    </dgm:pt>
    <dgm:pt modelId="{23A01A1D-B409-49E7-91BA-2321B9A237C2}" type="parTrans" cxnId="{AAD26E9B-C129-46B7-BFCC-98D5999B6B9A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E950D3C2-0472-429B-98B0-86C856FA65A1}" type="sibTrans" cxnId="{AAD26E9B-C129-46B7-BFCC-98D5999B6B9A}">
      <dgm:prSet/>
      <dgm:spPr/>
      <dgm:t>
        <a:bodyPr rtlCol="0"/>
        <a:lstStyle/>
        <a:p>
          <a:pPr rtl="0"/>
          <a:endParaRPr lang="en-GB" sz="1600" b="0" i="0" noProof="0" dirty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2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2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2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1" presStyleCnt="2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1" presStyleCnt="2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AAD26E9B-C129-46B7-BFCC-98D5999B6B9A}" srcId="{D7951F77-4E36-4893-91C6-3151A6D51694}" destId="{BC68B812-A325-41D8-A08E-C2392666DF66}" srcOrd="1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AC8A67FF-09EA-4C04-AE25-5A9F33A57654}" type="presParOf" srcId="{F61FEBF0-CB2F-4364-8F44-722FB7578D18}" destId="{763367BB-4527-4646-8015-D79C10A337E8}" srcOrd="2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840750"/>
          <a:ext cx="4535487" cy="1501205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454114" y="1178521"/>
          <a:ext cx="825663" cy="825663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733892" y="840750"/>
          <a:ext cx="2695057" cy="1693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203" tIns="179203" rIns="179203" bIns="179203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noProof="0" dirty="0">
              <a:solidFill>
                <a:schemeClr val="bg1"/>
              </a:solidFill>
              <a:hlinkClick xmlns:r="http://schemas.openxmlformats.org/officeDocument/2006/relationships" r:id="rId3"/>
            </a:rPr>
            <a:t>GitHub</a:t>
          </a:r>
          <a:br>
            <a:rPr lang="en-GB" sz="2000" b="1" i="0" kern="1200" noProof="0" dirty="0">
              <a:solidFill>
                <a:schemeClr val="bg1"/>
              </a:solidFill>
            </a:rPr>
          </a:br>
          <a:r>
            <a:rPr lang="en-GB" sz="2000" kern="1200" dirty="0">
              <a:hlinkClick xmlns:r="http://schemas.openxmlformats.org/officeDocument/2006/relationships" r:id="rId3"/>
            </a:rPr>
            <a:t>https://github.com/tresul03/The-Haynes-Shockley-Experiment-</a:t>
          </a:r>
          <a:endParaRPr lang="en-GB" sz="1600" b="0" i="0" kern="1200" noProof="0" dirty="0">
            <a:solidFill>
              <a:schemeClr val="bg1"/>
            </a:solidFill>
          </a:endParaRPr>
        </a:p>
      </dsp:txBody>
      <dsp:txXfrm>
        <a:off x="1733892" y="840750"/>
        <a:ext cx="2695057" cy="1693254"/>
      </dsp:txXfrm>
    </dsp:sp>
    <dsp:sp modelId="{712D2B29-4977-4B70-ABE9-215A9E804015}">
      <dsp:nvSpPr>
        <dsp:cNvPr id="0" name=""/>
        <dsp:cNvSpPr/>
      </dsp:nvSpPr>
      <dsp:spPr>
        <a:xfrm>
          <a:off x="0" y="2944490"/>
          <a:ext cx="4535487" cy="1501205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454114" y="3282262"/>
          <a:ext cx="825663" cy="825663"/>
        </a:xfrm>
        <a:prstGeom prst="rect">
          <a:avLst/>
        </a:prstGeom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733892" y="2944490"/>
          <a:ext cx="2695057" cy="1693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203" tIns="179203" rIns="179203" bIns="179203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noProof="0" dirty="0">
              <a:solidFill>
                <a:schemeClr val="bg1"/>
              </a:solidFill>
              <a:hlinkClick xmlns:r="http://schemas.openxmlformats.org/officeDocument/2006/relationships" r:id="rId6"/>
            </a:rPr>
            <a:t>Email</a:t>
          </a:r>
          <a:endParaRPr lang="en-GB" sz="1600" b="0" i="0" kern="1200" noProof="0" dirty="0">
            <a:solidFill>
              <a:schemeClr val="bg1"/>
            </a:solidFill>
          </a:endParaRPr>
        </a:p>
      </dsp:txBody>
      <dsp:txXfrm>
        <a:off x="1733892" y="2944490"/>
        <a:ext cx="2695057" cy="169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E16EE5-8C1C-4B5B-81F0-49B389D0880D}" type="datetime1">
              <a:rPr lang="en-GB" smtClean="0"/>
              <a:t>06/04/2023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879357-2F91-463E-B7D4-CFA44C08302C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D111EE-B1CE-3F40-8B0E-AB6A92B8545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34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28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234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13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86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63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75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83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01919-B8FD-4E19-BF64-F614CA8529B4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AA8F6-734A-412E-B73E-4AD89BEDDA7D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118EE1-7C8A-4C12-B6A5-25DB48C84E06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9D2EE-DBFC-498F-A4FA-B59D09AF2CD6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B69109-6D49-40BB-8002-72D9A30CEE69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FD9E729E-3D1D-42C1-8E5D-5823DB538F89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772BE-1ED2-48DD-BF2C-398520694DC0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9A422C-34A8-48C3-B52C-FAF2F54AB3AC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B7AAA2-0915-4C8B-9005-F2D966A7F799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50359-4064-4D6B-8B02-A096A2990EF1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D7D35-F8F8-4E62-83B2-152058749C2F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400" noProof="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1400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3A6FA-077F-483A-9132-CF3B2E5F67E2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2400" noProof="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1400" noProof="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E33E3-8327-4A19-95E5-9C257DC57909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68B787D-EA6D-475D-BE2C-7AD4360D92F1}" type="datetime1">
              <a:rPr lang="en-GB" noProof="0" smtClean="0"/>
              <a:t>06/04/2023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4.png"/><Relationship Id="rId5" Type="http://schemas.openxmlformats.org/officeDocument/2006/relationships/image" Target="../media/image9.jp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6000" dirty="0"/>
              <a:t>The Haynes-Shockley Experiment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Resul Teymuroglu</a:t>
            </a:r>
          </a:p>
          <a:p>
            <a:pPr rtl="0"/>
            <a:r>
              <a:rPr lang="en-GB" dirty="0"/>
              <a:t>17/4/23</a:t>
            </a:r>
          </a:p>
          <a:p>
            <a:pPr rtl="0"/>
            <a:endParaRPr lang="en-GB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mplex maths formulae on a blackboard">
            <a:extLst>
              <a:ext uri="{FF2B5EF4-FFF2-40B4-BE49-F238E27FC236}">
                <a16:creationId xmlns:a16="http://schemas.microsoft.com/office/drawing/2014/main" id="{65B93AC4-1A40-0363-F5CC-F0824BA79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1" r="7100" b="1"/>
          <a:stretch/>
        </p:blipFill>
        <p:spPr>
          <a:xfrm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83010"/>
            <a:ext cx="4845068" cy="1858617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Computational Physicist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38BE7-AFA4-674E-E773-7DB3CE6F64C9}"/>
              </a:ext>
            </a:extLst>
          </p:cNvPr>
          <p:cNvSpPr txBox="1"/>
          <p:nvPr/>
        </p:nvSpPr>
        <p:spPr>
          <a:xfrm>
            <a:off x="6096000" y="3297775"/>
            <a:ext cx="160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What I do: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04D89-EDFD-534C-F21C-9F22D1068CA4}"/>
              </a:ext>
            </a:extLst>
          </p:cNvPr>
          <p:cNvSpPr txBox="1"/>
          <p:nvPr/>
        </p:nvSpPr>
        <p:spPr>
          <a:xfrm>
            <a:off x="6096000" y="3697885"/>
            <a:ext cx="424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Visualise the equations we work with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A108C-74AB-3057-8B5F-D8612512354C}"/>
              </a:ext>
            </a:extLst>
          </p:cNvPr>
          <p:cNvSpPr txBox="1"/>
          <p:nvPr/>
        </p:nvSpPr>
        <p:spPr>
          <a:xfrm>
            <a:off x="6096000" y="4067217"/>
            <a:ext cx="275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Produce simulations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C9274-0EAF-8DE4-0BEC-6A968A3A9E71}"/>
              </a:ext>
            </a:extLst>
          </p:cNvPr>
          <p:cNvSpPr txBox="1"/>
          <p:nvPr/>
        </p:nvSpPr>
        <p:spPr>
          <a:xfrm>
            <a:off x="6096000" y="4441012"/>
            <a:ext cx="559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Provide an understanding of what we should expect</a:t>
            </a:r>
          </a:p>
        </p:txBody>
      </p:sp>
    </p:spTree>
    <p:extLst>
      <p:ext uri="{BB962C8B-B14F-4D97-AF65-F5344CB8AC3E}">
        <p14:creationId xmlns:p14="http://schemas.microsoft.com/office/powerpoint/2010/main" val="15690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18" y="593691"/>
            <a:ext cx="3111034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Background</a:t>
            </a:r>
          </a:p>
        </p:txBody>
      </p:sp>
      <p:pic>
        <p:nvPicPr>
          <p:cNvPr id="3" name="diffusion">
            <a:hlinkClick r:id="" action="ppaction://media"/>
            <a:extLst>
              <a:ext uri="{FF2B5EF4-FFF2-40B4-BE49-F238E27FC236}">
                <a16:creationId xmlns:a16="http://schemas.microsoft.com/office/drawing/2014/main" id="{3AA7E98C-99F5-3DC3-C16C-C7C0E3C547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6425" y="2623292"/>
            <a:ext cx="4762500" cy="3333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360D5A-082E-F0AE-64A5-DB99981354CD}"/>
              </a:ext>
            </a:extLst>
          </p:cNvPr>
          <p:cNvSpPr txBox="1"/>
          <p:nvPr/>
        </p:nvSpPr>
        <p:spPr>
          <a:xfrm>
            <a:off x="489418" y="1504183"/>
            <a:ext cx="563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Injection of minority charge carriers (MCCs) into semiconductor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A6D4C-45D2-5B37-9632-455110AD2F8F}"/>
              </a:ext>
            </a:extLst>
          </p:cNvPr>
          <p:cNvSpPr txBox="1"/>
          <p:nvPr/>
        </p:nvSpPr>
        <p:spPr>
          <a:xfrm>
            <a:off x="489418" y="1842737"/>
            <a:ext cx="3127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How can we model their motion?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96400-C900-DFFC-88F2-58757A21A2EF}"/>
                  </a:ext>
                </a:extLst>
              </p:cNvPr>
              <p:cNvSpPr txBox="1"/>
              <p:nvPr/>
            </p:nvSpPr>
            <p:spPr>
              <a:xfrm>
                <a:off x="1837323" y="3530260"/>
                <a:ext cx="2380129" cy="523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b="0" i="1" smtClea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sz="18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996400-C900-DFFC-88F2-58757A21A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23" y="3530260"/>
                <a:ext cx="2380129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036F197-993B-2467-60FB-6D8BBB1C2C5C}"/>
              </a:ext>
            </a:extLst>
          </p:cNvPr>
          <p:cNvSpPr txBox="1"/>
          <p:nvPr/>
        </p:nvSpPr>
        <p:spPr>
          <a:xfrm>
            <a:off x="489418" y="2181291"/>
            <a:ext cx="284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Very large in quantity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E11AB3-3CCE-8E30-47D4-FBEADE4A0EB1}"/>
                  </a:ext>
                </a:extLst>
              </p:cNvPr>
              <p:cNvSpPr txBox="1"/>
              <p:nvPr/>
            </p:nvSpPr>
            <p:spPr>
              <a:xfrm>
                <a:off x="489418" y="2550623"/>
                <a:ext cx="5075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Move either in positive or negative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-direction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E11AB3-3CCE-8E30-47D4-FBEADE4A0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18" y="2550623"/>
                <a:ext cx="5075941" cy="369332"/>
              </a:xfrm>
              <a:prstGeom prst="rect">
                <a:avLst/>
              </a:prstGeom>
              <a:blipFill>
                <a:blip r:embed="rId7"/>
                <a:stretch>
                  <a:fillRect t="-6557" r="-360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FA03F7-28B1-3EA0-8091-4D543BADE887}"/>
                  </a:ext>
                </a:extLst>
              </p:cNvPr>
              <p:cNvSpPr txBox="1"/>
              <p:nvPr/>
            </p:nvSpPr>
            <p:spPr>
              <a:xfrm>
                <a:off x="1532872" y="4161171"/>
                <a:ext cx="2989032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e>
                        </m:rad>
                      </m:den>
                    </m:f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18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1800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GB" sz="18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GB" sz="1800" b="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FA03F7-28B1-3EA0-8091-4D543BADE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872" y="4161171"/>
                <a:ext cx="2989032" cy="521746"/>
              </a:xfrm>
              <a:prstGeom prst="rect">
                <a:avLst/>
              </a:prstGeom>
              <a:blipFill>
                <a:blip r:embed="rId8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1A81EBC-B0AB-DA36-9B59-F4C259CF827B}"/>
              </a:ext>
            </a:extLst>
          </p:cNvPr>
          <p:cNvSpPr txBox="1"/>
          <p:nvPr/>
        </p:nvSpPr>
        <p:spPr>
          <a:xfrm>
            <a:off x="489418" y="2919955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Random motion</a:t>
            </a:r>
          </a:p>
        </p:txBody>
      </p:sp>
    </p:spTree>
    <p:extLst>
      <p:ext uri="{BB962C8B-B14F-4D97-AF65-F5344CB8AC3E}">
        <p14:creationId xmlns:p14="http://schemas.microsoft.com/office/powerpoint/2010/main" val="246682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4" grpId="0"/>
      <p:bldP spid="7" grpId="0"/>
      <p:bldP spid="9" grpId="0"/>
      <p:bldP spid="12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088" y="1265441"/>
            <a:ext cx="5326124" cy="824735"/>
          </a:xfrm>
        </p:spPr>
        <p:txBody>
          <a:bodyPr rtlCol="0"/>
          <a:lstStyle/>
          <a:p>
            <a:pPr algn="l" rtl="0"/>
            <a:r>
              <a:rPr lang="en-GB" dirty="0"/>
              <a:t>The Random-Walk Algorithm</a:t>
            </a:r>
          </a:p>
        </p:txBody>
      </p:sp>
      <p:pic>
        <p:nvPicPr>
          <p:cNvPr id="26" name="Picture Placeholder 25" descr="Complex maths formulae on a blackboard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743451" cy="6355445"/>
          </a:xfr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946B05E-B3CA-7F28-D0DF-B494B5700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61" y="2644175"/>
            <a:ext cx="4057072" cy="2839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A2E489-39F6-59CF-525C-C39D394DD334}"/>
              </a:ext>
            </a:extLst>
          </p:cNvPr>
          <p:cNvSpPr txBox="1"/>
          <p:nvPr/>
        </p:nvSpPr>
        <p:spPr bwMode="blackGray">
          <a:xfrm>
            <a:off x="4034088" y="4059949"/>
            <a:ext cx="2252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2"/>
                </a:solidFill>
              </a:rPr>
              <a:t>…but there are two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DAC22A-D3A9-BF42-2376-174853FB5521}"/>
              </a:ext>
            </a:extLst>
          </p:cNvPr>
          <p:cNvSpPr txBox="1"/>
          <p:nvPr/>
        </p:nvSpPr>
        <p:spPr>
          <a:xfrm>
            <a:off x="4034088" y="1905510"/>
            <a:ext cx="3581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Particle in 1-D number line, initially at origin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E25F8-7879-FCDD-F59D-49C09024CA71}"/>
              </a:ext>
            </a:extLst>
          </p:cNvPr>
          <p:cNvSpPr txBox="1"/>
          <p:nvPr/>
        </p:nvSpPr>
        <p:spPr>
          <a:xfrm>
            <a:off x="4034088" y="2213287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Reaches a final displacement after 1,000 coin tosses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616B6-9B67-A4DB-3901-E1D64D290761}"/>
              </a:ext>
            </a:extLst>
          </p:cNvPr>
          <p:cNvSpPr txBox="1"/>
          <p:nvPr/>
        </p:nvSpPr>
        <p:spPr>
          <a:xfrm>
            <a:off x="4034088" y="2521064"/>
            <a:ext cx="2340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Repeat for 10,000 particles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E3A6E-BDB9-DB98-9B4E-89B7EC778953}"/>
              </a:ext>
            </a:extLst>
          </p:cNvPr>
          <p:cNvSpPr txBox="1"/>
          <p:nvPr/>
        </p:nvSpPr>
        <p:spPr>
          <a:xfrm>
            <a:off x="4034088" y="2828841"/>
            <a:ext cx="2332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Collect two pieces of data: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A080B-45A7-AE53-A785-2FC1EAEE6995}"/>
              </a:ext>
            </a:extLst>
          </p:cNvPr>
          <p:cNvSpPr txBox="1"/>
          <p:nvPr/>
        </p:nvSpPr>
        <p:spPr>
          <a:xfrm>
            <a:off x="4034088" y="3136618"/>
            <a:ext cx="309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Final positions of each particle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39DB6-C578-518A-6949-056FFF40831B}"/>
              </a:ext>
            </a:extLst>
          </p:cNvPr>
          <p:cNvSpPr txBox="1"/>
          <p:nvPr/>
        </p:nvSpPr>
        <p:spPr>
          <a:xfrm>
            <a:off x="4034088" y="3444395"/>
            <a:ext cx="3890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frequency of each final position reached</a:t>
            </a:r>
          </a:p>
        </p:txBody>
      </p:sp>
    </p:spTree>
    <p:extLst>
      <p:ext uri="{BB962C8B-B14F-4D97-AF65-F5344CB8AC3E}">
        <p14:creationId xmlns:p14="http://schemas.microsoft.com/office/powerpoint/2010/main" val="250199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520065"/>
            <a:ext cx="1374970" cy="765093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n-GB" dirty="0"/>
              <a:t>Drift</a:t>
            </a:r>
          </a:p>
        </p:txBody>
      </p:sp>
      <p:pic>
        <p:nvPicPr>
          <p:cNvPr id="9" name="Picture Placeholder 8" descr="Padlock on computer motherboard">
            <a:extLst>
              <a:ext uri="{FF2B5EF4-FFF2-40B4-BE49-F238E27FC236}">
                <a16:creationId xmlns:a16="http://schemas.microsoft.com/office/drawing/2014/main" id="{0B58480C-A8BF-0BAD-1A74-7F6585C920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r="14762"/>
          <a:stretch>
            <a:fillRect/>
          </a:stretch>
        </p:blipFill>
        <p:spPr/>
      </p:pic>
      <p:pic>
        <p:nvPicPr>
          <p:cNvPr id="13" name="drift">
            <a:hlinkClick r:id="" action="ppaction://media"/>
            <a:extLst>
              <a:ext uri="{FF2B5EF4-FFF2-40B4-BE49-F238E27FC236}">
                <a16:creationId xmlns:a16="http://schemas.microsoft.com/office/drawing/2014/main" id="{021764E9-8CE5-307E-70AB-27ABDE007C0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61440" y="3101964"/>
            <a:ext cx="3872281" cy="2710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E1595C-A35F-0867-38A5-5D5993BDF449}"/>
              </a:ext>
            </a:extLst>
          </p:cNvPr>
          <p:cNvSpPr txBox="1"/>
          <p:nvPr/>
        </p:nvSpPr>
        <p:spPr>
          <a:xfrm>
            <a:off x="1061440" y="1285158"/>
            <a:ext cx="375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MCCs will experience a drift velocity,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2C97CF-6E8C-723F-4EFA-4696C60E806E}"/>
                  </a:ext>
                </a:extLst>
              </p:cNvPr>
              <p:cNvSpPr txBox="1"/>
              <p:nvPr/>
            </p:nvSpPr>
            <p:spPr>
              <a:xfrm>
                <a:off x="2356228" y="1656346"/>
                <a:ext cx="95372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2C97CF-6E8C-723F-4EFA-4696C60E8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228" y="1656346"/>
                <a:ext cx="953723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380A2F-56E0-502E-A07A-B0854E2022C6}"/>
                  </a:ext>
                </a:extLst>
              </p:cNvPr>
              <p:cNvSpPr txBox="1"/>
              <p:nvPr/>
            </p:nvSpPr>
            <p:spPr>
              <a:xfrm>
                <a:off x="1061440" y="2234917"/>
                <a:ext cx="1971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becomes</a:t>
                </a:r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380A2F-56E0-502E-A07A-B0854E202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40" y="2234917"/>
                <a:ext cx="1971052" cy="369332"/>
              </a:xfrm>
              <a:prstGeom prst="rect">
                <a:avLst/>
              </a:prstGeom>
              <a:blipFill>
                <a:blip r:embed="rId8"/>
                <a:stretch>
                  <a:fillRect l="-1858" t="-8333" r="-2167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3B6440-748D-6D87-42CE-36C54C1F2B04}"/>
                  </a:ext>
                </a:extLst>
              </p:cNvPr>
              <p:cNvSpPr txBox="1"/>
              <p:nvPr/>
            </p:nvSpPr>
            <p:spPr>
              <a:xfrm>
                <a:off x="1793887" y="2494661"/>
                <a:ext cx="2477210" cy="537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cap="none" spc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cap="none" spc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cap="none" spc="0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cap="none" spc="0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800" b="0" i="1" cap="none" spc="0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𝑣𝑡</m:t>
                                  </m:r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1800" b="0" i="1" cap="none" spc="0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0" i="1" cap="none" spc="0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800" b="0" i="1" cap="none" spc="0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3B6440-748D-6D87-42CE-36C54C1F2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87" y="2494661"/>
                <a:ext cx="2477210" cy="5370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15" grpId="0"/>
      <p:bldP spid="16" grpId="0"/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440" y="520065"/>
            <a:ext cx="1681760" cy="765093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n-GB" dirty="0"/>
              <a:t>Decay</a:t>
            </a:r>
          </a:p>
        </p:txBody>
      </p:sp>
      <p:pic>
        <p:nvPicPr>
          <p:cNvPr id="9" name="Picture Placeholder 8" descr="Padlock on computer motherboard">
            <a:extLst>
              <a:ext uri="{FF2B5EF4-FFF2-40B4-BE49-F238E27FC236}">
                <a16:creationId xmlns:a16="http://schemas.microsoft.com/office/drawing/2014/main" id="{0B58480C-A8BF-0BAD-1A74-7F6585C920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2" r="14762"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B6DD8-F4BA-8BEB-B397-410A729CDAA8}"/>
              </a:ext>
            </a:extLst>
          </p:cNvPr>
          <p:cNvSpPr txBox="1"/>
          <p:nvPr/>
        </p:nvSpPr>
        <p:spPr>
          <a:xfrm>
            <a:off x="1061441" y="1285158"/>
            <a:ext cx="4653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MCCs will recombine with opposite charge in semiconductor, removing them from system.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60445-6A98-CC26-84B9-6F884886D620}"/>
                  </a:ext>
                </a:extLst>
              </p:cNvPr>
              <p:cNvSpPr txBox="1"/>
              <p:nvPr/>
            </p:nvSpPr>
            <p:spPr>
              <a:xfrm>
                <a:off x="1061440" y="1810099"/>
                <a:ext cx="27146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4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 becomes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560445-6A98-CC26-84B9-6F884886D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40" y="1810099"/>
                <a:ext cx="2714625" cy="307777"/>
              </a:xfrm>
              <a:prstGeom prst="rect">
                <a:avLst/>
              </a:prstGeom>
              <a:blipFill>
                <a:blip r:embed="rId6"/>
                <a:stretch>
                  <a:fillRect l="-225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91147D-09C1-8AED-787F-9872375BD47A}"/>
                  </a:ext>
                </a:extLst>
              </p:cNvPr>
              <p:cNvSpPr txBox="1"/>
              <p:nvPr/>
            </p:nvSpPr>
            <p:spPr>
              <a:xfrm>
                <a:off x="992774" y="2114092"/>
                <a:ext cx="3500851" cy="438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𝑣𝑡</m:t>
                                  </m:r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𝐷𝑡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solidFill>
                                        <a:schemeClr val="accent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91147D-09C1-8AED-787F-9872375BD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74" y="2114092"/>
                <a:ext cx="3500851" cy="438453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decay">
            <a:hlinkClick r:id="" action="ppaction://media"/>
            <a:extLst>
              <a:ext uri="{FF2B5EF4-FFF2-40B4-BE49-F238E27FC236}">
                <a16:creationId xmlns:a16="http://schemas.microsoft.com/office/drawing/2014/main" id="{CF4C58F6-9215-AD17-F87A-C5D0ADDDFF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14102" y="2700027"/>
            <a:ext cx="4166959" cy="291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GB" sz="3200" dirty="0">
                <a:solidFill>
                  <a:srgbClr val="FFFEFF"/>
                </a:solidFill>
              </a:rPr>
              <a:t>A Refined Simulation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62CBDF5-C2A9-5289-BB8A-D167680B5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1609834"/>
            <a:ext cx="5905344" cy="4133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A21F57-CDE9-8BE8-081D-A078489129BA}"/>
              </a:ext>
            </a:extLst>
          </p:cNvPr>
          <p:cNvSpPr txBox="1"/>
          <p:nvPr/>
        </p:nvSpPr>
        <p:spPr>
          <a:xfrm>
            <a:off x="6837673" y="1609833"/>
            <a:ext cx="459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 Gaussian plot on simulations due to decay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85E76-77BB-7257-8C2E-597DD66395EF}"/>
              </a:ext>
            </a:extLst>
          </p:cNvPr>
          <p:cNvSpPr txBox="1"/>
          <p:nvPr/>
        </p:nvSpPr>
        <p:spPr>
          <a:xfrm>
            <a:off x="6837673" y="3307372"/>
            <a:ext cx="450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Higher drift probability = faster drift velocity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A1CAB-79B0-FD0C-21E3-2EDE8B7AEECB}"/>
              </a:ext>
            </a:extLst>
          </p:cNvPr>
          <p:cNvSpPr txBox="1"/>
          <p:nvPr/>
        </p:nvSpPr>
        <p:spPr>
          <a:xfrm>
            <a:off x="6837673" y="4878836"/>
            <a:ext cx="493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Higher decay probability = shorter carrier lifetime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95EB8840-1974-5C4F-A503-A801266AD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86052"/>
              </p:ext>
            </p:extLst>
          </p:nvPr>
        </p:nvGraphicFramePr>
        <p:xfrm>
          <a:off x="931459" y="893729"/>
          <a:ext cx="4535487" cy="5478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Placeholder 10" descr="A person sitting in a living room area.">
            <a:extLst>
              <a:ext uri="{FF2B5EF4-FFF2-40B4-BE49-F238E27FC236}">
                <a16:creationId xmlns:a16="http://schemas.microsoft.com/office/drawing/2014/main" id="{B0B86B06-F4A6-2643-966F-7B41DA43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>
            <a:normAutofit/>
          </a:bodyPr>
          <a:lstStyle/>
          <a:p>
            <a:pPr rtl="0"/>
            <a:r>
              <a:rPr lang="en-GB"/>
              <a:t>Values used in Diffusion Equation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A6E1A-650D-1F40-DA84-141DE07C5829}"/>
              </a:ext>
            </a:extLst>
          </p:cNvPr>
          <p:cNvSpPr txBox="1"/>
          <p:nvPr/>
        </p:nvSpPr>
        <p:spPr>
          <a:xfrm>
            <a:off x="932329" y="180422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GB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endParaRPr lang="en-GB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6460F2-1A03-7CA0-B266-819F2C8BF911}"/>
                  </a:ext>
                </a:extLst>
              </p:cNvPr>
              <p:cNvSpPr txBox="1"/>
              <p:nvPr/>
            </p:nvSpPr>
            <p:spPr>
              <a:xfrm>
                <a:off x="932329" y="1804221"/>
                <a:ext cx="4884222" cy="4181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Mobility,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Length of Semiconductor,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=950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Voltage,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=0.06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Boltzmann’s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=1.38×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Temperature of Semiconductor,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=300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Charge of an Electron,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=1.6×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Carrier Lifetime,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Drift Velocity,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Diffusion Constant,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2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en-GB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6460F2-1A03-7CA0-B266-819F2C8B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29" y="1804221"/>
                <a:ext cx="4884222" cy="4181273"/>
              </a:xfrm>
              <a:prstGeom prst="rect">
                <a:avLst/>
              </a:prstGeom>
              <a:blipFill>
                <a:blip r:embed="rId3"/>
                <a:stretch>
                  <a:fillRect l="-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5369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61_TF11344857.potx" id="{447DE04F-D9F7-411E-8003-AF7540944A8B}" vid="{F02F3C99-844F-4725-8EDE-49154AAB67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1781</TotalTime>
  <Words>298</Words>
  <Application>Microsoft Office PowerPoint</Application>
  <PresentationFormat>Widescreen</PresentationFormat>
  <Paragraphs>59</Paragraphs>
  <Slides>9</Slides>
  <Notes>9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Garamond</vt:lpstr>
      <vt:lpstr>RetrospectVTI</vt:lpstr>
      <vt:lpstr>The Haynes-Shockley Experiment</vt:lpstr>
      <vt:lpstr>Computational Physicist</vt:lpstr>
      <vt:lpstr>Background</vt:lpstr>
      <vt:lpstr>The Random-Walk Algorithm</vt:lpstr>
      <vt:lpstr>Drift</vt:lpstr>
      <vt:lpstr>Decay</vt:lpstr>
      <vt:lpstr>A Refined Simulation</vt:lpstr>
      <vt:lpstr>Thank you</vt:lpstr>
      <vt:lpstr>Values used in Diffusion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Haynes-Shockley Experiment</dc:title>
  <dc:creator>Resul Teymuroglu</dc:creator>
  <cp:lastModifiedBy>Resul Teymuroglu</cp:lastModifiedBy>
  <cp:revision>1</cp:revision>
  <dcterms:created xsi:type="dcterms:W3CDTF">2023-04-06T18:28:19Z</dcterms:created>
  <dcterms:modified xsi:type="dcterms:W3CDTF">2023-04-08T00:09:50Z</dcterms:modified>
</cp:coreProperties>
</file>