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1"/>
  </p:notesMasterIdLst>
  <p:handoutMasterIdLst>
    <p:handoutMasterId r:id="rId12"/>
  </p:handoutMasterIdLst>
  <p:sldIdLst>
    <p:sldId id="330" r:id="rId5"/>
    <p:sldId id="256" r:id="rId6"/>
    <p:sldId id="353" r:id="rId7"/>
    <p:sldId id="355" r:id="rId8"/>
    <p:sldId id="262" r:id="rId9"/>
    <p:sldId id="332" r:id="rId10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eshbagkar yogeshbagkar" initials="yy" lastIdx="1" clrIdx="0">
    <p:extLst>
      <p:ext uri="{19B8F6BF-5375-455C-9EA6-DF929625EA0E}">
        <p15:presenceInfo xmlns:p15="http://schemas.microsoft.com/office/powerpoint/2012/main" userId="62f6c31e215fcf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717073"/>
    <a:srgbClr val="E6E7E8"/>
    <a:srgbClr val="CED5D9"/>
    <a:srgbClr val="0097D9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940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546" y="126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svg"/><Relationship Id="rId1" Type="http://schemas.openxmlformats.org/officeDocument/2006/relationships/image" Target="../media/image195.png"/><Relationship Id="rId6" Type="http://schemas.openxmlformats.org/officeDocument/2006/relationships/image" Target="../media/image200.svg"/><Relationship Id="rId5" Type="http://schemas.openxmlformats.org/officeDocument/2006/relationships/image" Target="../media/image199.png"/><Relationship Id="rId4" Type="http://schemas.openxmlformats.org/officeDocument/2006/relationships/image" Target="../media/image19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svg"/><Relationship Id="rId1" Type="http://schemas.openxmlformats.org/officeDocument/2006/relationships/image" Target="../media/image195.png"/><Relationship Id="rId6" Type="http://schemas.openxmlformats.org/officeDocument/2006/relationships/image" Target="../media/image200.svg"/><Relationship Id="rId5" Type="http://schemas.openxmlformats.org/officeDocument/2006/relationships/image" Target="../media/image199.png"/><Relationship Id="rId4" Type="http://schemas.openxmlformats.org/officeDocument/2006/relationships/image" Target="../media/image19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9B9F8-9CB2-4966-9756-1A95ED9596A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8CAD59-9E0E-4CC5-BB59-25D6D1A7FC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Dropped irrelevant columns </a:t>
          </a:r>
          <a:endParaRPr lang="en-US" sz="1600" dirty="0"/>
        </a:p>
      </dgm:t>
    </dgm:pt>
    <dgm:pt modelId="{1A2C54B3-4761-434F-BCCE-962858CE07B0}" type="parTrans" cxnId="{3C67D0B6-67B5-4EDD-BD2F-D711A6153CD4}">
      <dgm:prSet/>
      <dgm:spPr/>
      <dgm:t>
        <a:bodyPr/>
        <a:lstStyle/>
        <a:p>
          <a:endParaRPr lang="en-US"/>
        </a:p>
      </dgm:t>
    </dgm:pt>
    <dgm:pt modelId="{29D8CFF3-8805-4570-AE60-C06D5FD1A5D6}" type="sibTrans" cxnId="{3C67D0B6-67B5-4EDD-BD2F-D711A6153CD4}">
      <dgm:prSet/>
      <dgm:spPr/>
      <dgm:t>
        <a:bodyPr/>
        <a:lstStyle/>
        <a:p>
          <a:endParaRPr lang="en-US"/>
        </a:p>
      </dgm:t>
    </dgm:pt>
    <dgm:pt modelId="{041DB028-EAB3-486F-8DFB-35790A26CC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Filtered unwanted and null entries</a:t>
          </a:r>
        </a:p>
      </dgm:t>
    </dgm:pt>
    <dgm:pt modelId="{14CD6C9A-17A5-405F-8EDC-7CBD46CBF4CA}" type="parTrans" cxnId="{BF514061-F117-4BEA-A7F4-7D06722334F2}">
      <dgm:prSet/>
      <dgm:spPr/>
      <dgm:t>
        <a:bodyPr/>
        <a:lstStyle/>
        <a:p>
          <a:endParaRPr lang="en-US"/>
        </a:p>
      </dgm:t>
    </dgm:pt>
    <dgm:pt modelId="{C90FAD97-CD2C-47BA-B7AF-2ED1C778D73B}" type="sibTrans" cxnId="{BF514061-F117-4BEA-A7F4-7D06722334F2}">
      <dgm:prSet/>
      <dgm:spPr/>
      <dgm:t>
        <a:bodyPr/>
        <a:lstStyle/>
        <a:p>
          <a:endParaRPr lang="en-US"/>
        </a:p>
      </dgm:t>
    </dgm:pt>
    <dgm:pt modelId="{1AA3D583-9ABE-4E1F-874A-07E13103B6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Checked and corrected datatypes </a:t>
          </a:r>
        </a:p>
      </dgm:t>
    </dgm:pt>
    <dgm:pt modelId="{D95C5889-7F4D-4C48-8385-8DCC629CB43F}" type="parTrans" cxnId="{1C1E3DE7-6C96-4E88-A64D-F5D8F5CF0F0B}">
      <dgm:prSet/>
      <dgm:spPr/>
      <dgm:t>
        <a:bodyPr/>
        <a:lstStyle/>
        <a:p>
          <a:endParaRPr lang="en-US"/>
        </a:p>
      </dgm:t>
    </dgm:pt>
    <dgm:pt modelId="{68DC2459-008A-45CF-A3D9-5C0EFE1C1C31}" type="sibTrans" cxnId="{1C1E3DE7-6C96-4E88-A64D-F5D8F5CF0F0B}">
      <dgm:prSet/>
      <dgm:spPr/>
      <dgm:t>
        <a:bodyPr/>
        <a:lstStyle/>
        <a:p>
          <a:endParaRPr lang="en-US"/>
        </a:p>
      </dgm:t>
    </dgm:pt>
    <dgm:pt modelId="{C5AE6216-5784-4C78-9AC4-44B5484BA431}" type="pres">
      <dgm:prSet presAssocID="{C629B9F8-9CB2-4966-9756-1A95ED9596A9}" presName="root" presStyleCnt="0">
        <dgm:presLayoutVars>
          <dgm:dir/>
          <dgm:resizeHandles val="exact"/>
        </dgm:presLayoutVars>
      </dgm:prSet>
      <dgm:spPr/>
    </dgm:pt>
    <dgm:pt modelId="{7571F807-7F80-4A49-98ED-15D21EFC94CF}" type="pres">
      <dgm:prSet presAssocID="{8A8CAD59-9E0E-4CC5-BB59-25D6D1A7FC05}" presName="compNode" presStyleCnt="0"/>
      <dgm:spPr/>
    </dgm:pt>
    <dgm:pt modelId="{32C3D02F-CE46-4EC8-BCD6-1DD41FD3D620}" type="pres">
      <dgm:prSet presAssocID="{8A8CAD59-9E0E-4CC5-BB59-25D6D1A7FC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4496833-85B0-4EDF-8C42-754D2DBCC4DF}" type="pres">
      <dgm:prSet presAssocID="{8A8CAD59-9E0E-4CC5-BB59-25D6D1A7FC05}" presName="spaceRect" presStyleCnt="0"/>
      <dgm:spPr/>
    </dgm:pt>
    <dgm:pt modelId="{548BCE41-2D89-4E2A-97CC-95571EE510CB}" type="pres">
      <dgm:prSet presAssocID="{8A8CAD59-9E0E-4CC5-BB59-25D6D1A7FC05}" presName="textRect" presStyleLbl="revTx" presStyleIdx="0" presStyleCnt="3">
        <dgm:presLayoutVars>
          <dgm:chMax val="1"/>
          <dgm:chPref val="1"/>
        </dgm:presLayoutVars>
      </dgm:prSet>
      <dgm:spPr/>
    </dgm:pt>
    <dgm:pt modelId="{419B3055-4D54-4175-8952-4FB917131BA1}" type="pres">
      <dgm:prSet presAssocID="{29D8CFF3-8805-4570-AE60-C06D5FD1A5D6}" presName="sibTrans" presStyleCnt="0"/>
      <dgm:spPr/>
    </dgm:pt>
    <dgm:pt modelId="{44181630-E1CD-4973-AF89-8963E4435A6A}" type="pres">
      <dgm:prSet presAssocID="{041DB028-EAB3-486F-8DFB-35790A26CCB6}" presName="compNode" presStyleCnt="0"/>
      <dgm:spPr/>
    </dgm:pt>
    <dgm:pt modelId="{3B8CC755-8BB7-4817-9A7C-66B4B7E0520C}" type="pres">
      <dgm:prSet presAssocID="{041DB028-EAB3-486F-8DFB-35790A26CC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E045545-5749-4674-ACC9-70B33CF3EFD7}" type="pres">
      <dgm:prSet presAssocID="{041DB028-EAB3-486F-8DFB-35790A26CCB6}" presName="spaceRect" presStyleCnt="0"/>
      <dgm:spPr/>
    </dgm:pt>
    <dgm:pt modelId="{FAEFB8E7-196F-4BA6-87BC-A4207F8EED64}" type="pres">
      <dgm:prSet presAssocID="{041DB028-EAB3-486F-8DFB-35790A26CCB6}" presName="textRect" presStyleLbl="revTx" presStyleIdx="1" presStyleCnt="3">
        <dgm:presLayoutVars>
          <dgm:chMax val="1"/>
          <dgm:chPref val="1"/>
        </dgm:presLayoutVars>
      </dgm:prSet>
      <dgm:spPr/>
    </dgm:pt>
    <dgm:pt modelId="{EEEA5D40-C5A2-411A-BD8D-122722713DA7}" type="pres">
      <dgm:prSet presAssocID="{C90FAD97-CD2C-47BA-B7AF-2ED1C778D73B}" presName="sibTrans" presStyleCnt="0"/>
      <dgm:spPr/>
    </dgm:pt>
    <dgm:pt modelId="{954DDEC4-08FB-483A-AF4D-55F50BB7A762}" type="pres">
      <dgm:prSet presAssocID="{1AA3D583-9ABE-4E1F-874A-07E13103B688}" presName="compNode" presStyleCnt="0"/>
      <dgm:spPr/>
    </dgm:pt>
    <dgm:pt modelId="{FFE37CD3-87A7-44B9-BCDC-1298BD81FB76}" type="pres">
      <dgm:prSet presAssocID="{1AA3D583-9ABE-4E1F-874A-07E13103B6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B7A68B-B64D-4B02-8875-18C8E0776D61}" type="pres">
      <dgm:prSet presAssocID="{1AA3D583-9ABE-4E1F-874A-07E13103B688}" presName="spaceRect" presStyleCnt="0"/>
      <dgm:spPr/>
    </dgm:pt>
    <dgm:pt modelId="{04D78C04-2581-4470-ABF4-77E0C9059C8B}" type="pres">
      <dgm:prSet presAssocID="{1AA3D583-9ABE-4E1F-874A-07E13103B6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514061-F117-4BEA-A7F4-7D06722334F2}" srcId="{C629B9F8-9CB2-4966-9756-1A95ED9596A9}" destId="{041DB028-EAB3-486F-8DFB-35790A26CCB6}" srcOrd="1" destOrd="0" parTransId="{14CD6C9A-17A5-405F-8EDC-7CBD46CBF4CA}" sibTransId="{C90FAD97-CD2C-47BA-B7AF-2ED1C778D73B}"/>
    <dgm:cxn modelId="{3A538663-ED88-419C-A765-ACA44F9BB4C8}" type="presOf" srcId="{1AA3D583-9ABE-4E1F-874A-07E13103B688}" destId="{04D78C04-2581-4470-ABF4-77E0C9059C8B}" srcOrd="0" destOrd="0" presId="urn:microsoft.com/office/officeart/2018/2/layout/IconLabelList"/>
    <dgm:cxn modelId="{3C67D0B6-67B5-4EDD-BD2F-D711A6153CD4}" srcId="{C629B9F8-9CB2-4966-9756-1A95ED9596A9}" destId="{8A8CAD59-9E0E-4CC5-BB59-25D6D1A7FC05}" srcOrd="0" destOrd="0" parTransId="{1A2C54B3-4761-434F-BCCE-962858CE07B0}" sibTransId="{29D8CFF3-8805-4570-AE60-C06D5FD1A5D6}"/>
    <dgm:cxn modelId="{D80A21C2-49F2-4E54-85FB-5A8D736C0B1D}" type="presOf" srcId="{C629B9F8-9CB2-4966-9756-1A95ED9596A9}" destId="{C5AE6216-5784-4C78-9AC4-44B5484BA431}" srcOrd="0" destOrd="0" presId="urn:microsoft.com/office/officeart/2018/2/layout/IconLabelList"/>
    <dgm:cxn modelId="{B0A2EDE3-956A-4DDC-B1EC-F04C23E6CE61}" type="presOf" srcId="{8A8CAD59-9E0E-4CC5-BB59-25D6D1A7FC05}" destId="{548BCE41-2D89-4E2A-97CC-95571EE510CB}" srcOrd="0" destOrd="0" presId="urn:microsoft.com/office/officeart/2018/2/layout/IconLabelList"/>
    <dgm:cxn modelId="{32368AE5-4D25-4C09-AB7E-3BC40C5C496F}" type="presOf" srcId="{041DB028-EAB3-486F-8DFB-35790A26CCB6}" destId="{FAEFB8E7-196F-4BA6-87BC-A4207F8EED64}" srcOrd="0" destOrd="0" presId="urn:microsoft.com/office/officeart/2018/2/layout/IconLabelList"/>
    <dgm:cxn modelId="{1C1E3DE7-6C96-4E88-A64D-F5D8F5CF0F0B}" srcId="{C629B9F8-9CB2-4966-9756-1A95ED9596A9}" destId="{1AA3D583-9ABE-4E1F-874A-07E13103B688}" srcOrd="2" destOrd="0" parTransId="{D95C5889-7F4D-4C48-8385-8DCC629CB43F}" sibTransId="{68DC2459-008A-45CF-A3D9-5C0EFE1C1C31}"/>
    <dgm:cxn modelId="{FC46355B-DF67-47ED-82B5-3147C946D645}" type="presParOf" srcId="{C5AE6216-5784-4C78-9AC4-44B5484BA431}" destId="{7571F807-7F80-4A49-98ED-15D21EFC94CF}" srcOrd="0" destOrd="0" presId="urn:microsoft.com/office/officeart/2018/2/layout/IconLabelList"/>
    <dgm:cxn modelId="{29DCCB27-2931-466C-9B61-0A4919FD4483}" type="presParOf" srcId="{7571F807-7F80-4A49-98ED-15D21EFC94CF}" destId="{32C3D02F-CE46-4EC8-BCD6-1DD41FD3D620}" srcOrd="0" destOrd="0" presId="urn:microsoft.com/office/officeart/2018/2/layout/IconLabelList"/>
    <dgm:cxn modelId="{D898F075-7F7E-4ADB-8E80-B40479AFE811}" type="presParOf" srcId="{7571F807-7F80-4A49-98ED-15D21EFC94CF}" destId="{84496833-85B0-4EDF-8C42-754D2DBCC4DF}" srcOrd="1" destOrd="0" presId="urn:microsoft.com/office/officeart/2018/2/layout/IconLabelList"/>
    <dgm:cxn modelId="{8D51C156-C384-4939-9B42-C6676C20B81A}" type="presParOf" srcId="{7571F807-7F80-4A49-98ED-15D21EFC94CF}" destId="{548BCE41-2D89-4E2A-97CC-95571EE510CB}" srcOrd="2" destOrd="0" presId="urn:microsoft.com/office/officeart/2018/2/layout/IconLabelList"/>
    <dgm:cxn modelId="{F1175E12-3F3C-4FBA-97DE-97EDEC5D2362}" type="presParOf" srcId="{C5AE6216-5784-4C78-9AC4-44B5484BA431}" destId="{419B3055-4D54-4175-8952-4FB917131BA1}" srcOrd="1" destOrd="0" presId="urn:microsoft.com/office/officeart/2018/2/layout/IconLabelList"/>
    <dgm:cxn modelId="{F74E141E-5B52-498A-B01B-DFC28310D272}" type="presParOf" srcId="{C5AE6216-5784-4C78-9AC4-44B5484BA431}" destId="{44181630-E1CD-4973-AF89-8963E4435A6A}" srcOrd="2" destOrd="0" presId="urn:microsoft.com/office/officeart/2018/2/layout/IconLabelList"/>
    <dgm:cxn modelId="{48107F5C-1AD1-4B2E-B470-3F1A8D992C77}" type="presParOf" srcId="{44181630-E1CD-4973-AF89-8963E4435A6A}" destId="{3B8CC755-8BB7-4817-9A7C-66B4B7E0520C}" srcOrd="0" destOrd="0" presId="urn:microsoft.com/office/officeart/2018/2/layout/IconLabelList"/>
    <dgm:cxn modelId="{F7CA490B-BF90-4875-B2EB-9A078769EAC0}" type="presParOf" srcId="{44181630-E1CD-4973-AF89-8963E4435A6A}" destId="{FE045545-5749-4674-ACC9-70B33CF3EFD7}" srcOrd="1" destOrd="0" presId="urn:microsoft.com/office/officeart/2018/2/layout/IconLabelList"/>
    <dgm:cxn modelId="{F7C1DC05-CD06-4268-B34B-CD087EE784CB}" type="presParOf" srcId="{44181630-E1CD-4973-AF89-8963E4435A6A}" destId="{FAEFB8E7-196F-4BA6-87BC-A4207F8EED64}" srcOrd="2" destOrd="0" presId="urn:microsoft.com/office/officeart/2018/2/layout/IconLabelList"/>
    <dgm:cxn modelId="{5C4A3219-DB43-4C4C-8BDE-CBE2898A45FE}" type="presParOf" srcId="{C5AE6216-5784-4C78-9AC4-44B5484BA431}" destId="{EEEA5D40-C5A2-411A-BD8D-122722713DA7}" srcOrd="3" destOrd="0" presId="urn:microsoft.com/office/officeart/2018/2/layout/IconLabelList"/>
    <dgm:cxn modelId="{E9ED6133-7F28-4D3A-A76F-FAF13B3083AB}" type="presParOf" srcId="{C5AE6216-5784-4C78-9AC4-44B5484BA431}" destId="{954DDEC4-08FB-483A-AF4D-55F50BB7A762}" srcOrd="4" destOrd="0" presId="urn:microsoft.com/office/officeart/2018/2/layout/IconLabelList"/>
    <dgm:cxn modelId="{206C5B60-1E08-49AF-89F6-1287F762E42F}" type="presParOf" srcId="{954DDEC4-08FB-483A-AF4D-55F50BB7A762}" destId="{FFE37CD3-87A7-44B9-BCDC-1298BD81FB76}" srcOrd="0" destOrd="0" presId="urn:microsoft.com/office/officeart/2018/2/layout/IconLabelList"/>
    <dgm:cxn modelId="{50B46E8F-50FA-459A-95BE-736D0A5A577A}" type="presParOf" srcId="{954DDEC4-08FB-483A-AF4D-55F50BB7A762}" destId="{20B7A68B-B64D-4B02-8875-18C8E0776D61}" srcOrd="1" destOrd="0" presId="urn:microsoft.com/office/officeart/2018/2/layout/IconLabelList"/>
    <dgm:cxn modelId="{D7C2BD76-EBC1-4332-A821-6BB6341A1F94}" type="presParOf" srcId="{954DDEC4-08FB-483A-AF4D-55F50BB7A762}" destId="{04D78C04-2581-4470-ABF4-77E0C9059C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3D02F-CE46-4EC8-BCD6-1DD41FD3D620}">
      <dsp:nvSpPr>
        <dsp:cNvPr id="0" name=""/>
        <dsp:cNvSpPr/>
      </dsp:nvSpPr>
      <dsp:spPr>
        <a:xfrm>
          <a:off x="1564545" y="243308"/>
          <a:ext cx="791015" cy="791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BCE41-2D89-4E2A-97CC-95571EE510CB}">
      <dsp:nvSpPr>
        <dsp:cNvPr id="0" name=""/>
        <dsp:cNvSpPr/>
      </dsp:nvSpPr>
      <dsp:spPr>
        <a:xfrm>
          <a:off x="1081147" y="1298002"/>
          <a:ext cx="1757812" cy="70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Dropped irrelevant columns </a:t>
          </a:r>
          <a:endParaRPr lang="en-US" sz="1600" kern="1200" dirty="0"/>
        </a:p>
      </dsp:txBody>
      <dsp:txXfrm>
        <a:off x="1081147" y="1298002"/>
        <a:ext cx="1757812" cy="703125"/>
      </dsp:txXfrm>
    </dsp:sp>
    <dsp:sp modelId="{3B8CC755-8BB7-4817-9A7C-66B4B7E0520C}">
      <dsp:nvSpPr>
        <dsp:cNvPr id="0" name=""/>
        <dsp:cNvSpPr/>
      </dsp:nvSpPr>
      <dsp:spPr>
        <a:xfrm>
          <a:off x="3629975" y="243308"/>
          <a:ext cx="791015" cy="791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B8E7-196F-4BA6-87BC-A4207F8EED64}">
      <dsp:nvSpPr>
        <dsp:cNvPr id="0" name=""/>
        <dsp:cNvSpPr/>
      </dsp:nvSpPr>
      <dsp:spPr>
        <a:xfrm>
          <a:off x="3146576" y="1298002"/>
          <a:ext cx="1757812" cy="70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Filtered unwanted and null entries</a:t>
          </a:r>
        </a:p>
      </dsp:txBody>
      <dsp:txXfrm>
        <a:off x="3146576" y="1298002"/>
        <a:ext cx="1757812" cy="703125"/>
      </dsp:txXfrm>
    </dsp:sp>
    <dsp:sp modelId="{FFE37CD3-87A7-44B9-BCDC-1298BD81FB76}">
      <dsp:nvSpPr>
        <dsp:cNvPr id="0" name=""/>
        <dsp:cNvSpPr/>
      </dsp:nvSpPr>
      <dsp:spPr>
        <a:xfrm>
          <a:off x="5695404" y="243308"/>
          <a:ext cx="791015" cy="791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78C04-2581-4470-ABF4-77E0C9059C8B}">
      <dsp:nvSpPr>
        <dsp:cNvPr id="0" name=""/>
        <dsp:cNvSpPr/>
      </dsp:nvSpPr>
      <dsp:spPr>
        <a:xfrm>
          <a:off x="5212006" y="1298002"/>
          <a:ext cx="1757812" cy="70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Checked and corrected datatypes </a:t>
          </a:r>
        </a:p>
      </dsp:txBody>
      <dsp:txXfrm>
        <a:off x="5212006" y="1298002"/>
        <a:ext cx="1757812" cy="703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47" Type="http://schemas.openxmlformats.org/officeDocument/2006/relationships/image" Target="../media/image53.svg"/><Relationship Id="rId63" Type="http://schemas.openxmlformats.org/officeDocument/2006/relationships/image" Target="../media/image69.sv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38" Type="http://schemas.openxmlformats.org/officeDocument/2006/relationships/image" Target="../media/image144.png"/><Relationship Id="rId154" Type="http://schemas.openxmlformats.org/officeDocument/2006/relationships/image" Target="../media/image160.png"/><Relationship Id="rId159" Type="http://schemas.openxmlformats.org/officeDocument/2006/relationships/image" Target="../media/image165.svg"/><Relationship Id="rId175" Type="http://schemas.openxmlformats.org/officeDocument/2006/relationships/image" Target="../media/image181.svg"/><Relationship Id="rId170" Type="http://schemas.openxmlformats.org/officeDocument/2006/relationships/image" Target="../media/image176.png"/><Relationship Id="rId16" Type="http://schemas.openxmlformats.org/officeDocument/2006/relationships/image" Target="../media/image22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37" Type="http://schemas.openxmlformats.org/officeDocument/2006/relationships/image" Target="../media/image43.svg"/><Relationship Id="rId53" Type="http://schemas.openxmlformats.org/officeDocument/2006/relationships/image" Target="../media/image59.sv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28" Type="http://schemas.openxmlformats.org/officeDocument/2006/relationships/image" Target="../media/image134.png"/><Relationship Id="rId144" Type="http://schemas.openxmlformats.org/officeDocument/2006/relationships/image" Target="../media/image150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0" Type="http://schemas.openxmlformats.org/officeDocument/2006/relationships/image" Target="../media/image96.pn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165" Type="http://schemas.openxmlformats.org/officeDocument/2006/relationships/image" Target="../media/image171.sv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43" Type="http://schemas.openxmlformats.org/officeDocument/2006/relationships/image" Target="../media/image49.sv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18" Type="http://schemas.openxmlformats.org/officeDocument/2006/relationships/image" Target="../media/image124.png"/><Relationship Id="rId134" Type="http://schemas.openxmlformats.org/officeDocument/2006/relationships/image" Target="../media/image140.png"/><Relationship Id="rId139" Type="http://schemas.openxmlformats.org/officeDocument/2006/relationships/image" Target="../media/image145.svg"/><Relationship Id="rId80" Type="http://schemas.openxmlformats.org/officeDocument/2006/relationships/image" Target="../media/image86.pn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55" Type="http://schemas.openxmlformats.org/officeDocument/2006/relationships/image" Target="../media/image161.svg"/><Relationship Id="rId171" Type="http://schemas.openxmlformats.org/officeDocument/2006/relationships/image" Target="../media/image177.svg"/><Relationship Id="rId176" Type="http://schemas.openxmlformats.org/officeDocument/2006/relationships/image" Target="../media/image182.pn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33" Type="http://schemas.openxmlformats.org/officeDocument/2006/relationships/image" Target="../media/image39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08" Type="http://schemas.openxmlformats.org/officeDocument/2006/relationships/image" Target="../media/image114.png"/><Relationship Id="rId124" Type="http://schemas.openxmlformats.org/officeDocument/2006/relationships/image" Target="../media/image130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0" Type="http://schemas.openxmlformats.org/officeDocument/2006/relationships/image" Target="../media/image76.png"/><Relationship Id="rId75" Type="http://schemas.openxmlformats.org/officeDocument/2006/relationships/image" Target="../media/image81.svg"/><Relationship Id="rId91" Type="http://schemas.openxmlformats.org/officeDocument/2006/relationships/image" Target="../media/image97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45" Type="http://schemas.openxmlformats.org/officeDocument/2006/relationships/image" Target="../media/image151.svg"/><Relationship Id="rId161" Type="http://schemas.openxmlformats.org/officeDocument/2006/relationships/image" Target="../media/image167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177" Type="http://schemas.openxmlformats.org/officeDocument/2006/relationships/image" Target="../media/image183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742-0B99-406F-82C7-1468D9B08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93644"/>
            <a:ext cx="6858000" cy="133882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E6D7-43EB-4629-97F0-1456B0650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BFF1-2E4B-4449-888A-3D79BF41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55F5-27F8-4C76-A6C7-C9514E51820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7415-24BA-4754-B3B4-F95CB482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CCD2F-3A03-4BFB-9F2F-52BCD986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CC5A-7CE2-410F-9F78-15087023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5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3546-D4A9-4192-BC12-337C21A6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7382-A39E-40E6-B70B-D8C4580A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33E5-35CF-4C1E-BC7C-3BCB7B8D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55F5-27F8-4C76-A6C7-C9514E51820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46B2-6945-4B9A-A717-1B8B75ED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B00A-49F9-468E-BCC7-D8C652A2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CC5A-7CE2-410F-9F78-15087023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  <p:sldLayoutId id="2147483814" r:id="rId26"/>
    <p:sldLayoutId id="2147483815" r:id="rId2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tmp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3985410" cy="313932"/>
          </a:xfrm>
        </p:spPr>
        <p:txBody>
          <a:bodyPr/>
          <a:lstStyle/>
          <a:p>
            <a:r>
              <a:rPr lang="en-US" dirty="0"/>
              <a:t> Analysis of Prosper Loan Dataset with Dashboard Visualizations on Tableau.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Treta Pawaskar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5/7/2021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alphaModFix amt="9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3720" y="272955"/>
            <a:ext cx="1213396" cy="9710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9BDD8E-4A57-4DFA-8278-F583BB10D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336" y="67218"/>
            <a:ext cx="1177867" cy="10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B364BD-1644-48AE-BDB7-1EF41C483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2925" y="516578"/>
            <a:ext cx="3578705" cy="425068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dirty="0">
                <a:solidFill>
                  <a:srgbClr val="002D56">
                    <a:alpha val="80000"/>
                  </a:srgbClr>
                </a:solidFill>
              </a:rPr>
              <a:t>The peer-to-peer lending industry in the United States San-Francisco California  started in February 2006.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dirty="0">
                <a:solidFill>
                  <a:srgbClr val="002D56">
                    <a:alpha val="80000"/>
                  </a:srgbClr>
                </a:solidFill>
              </a:rPr>
              <a:t>The practice of lending money to individuals (or small businesses) via online services. 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dirty="0">
                <a:solidFill>
                  <a:srgbClr val="002D56">
                    <a:alpha val="80000"/>
                  </a:srgbClr>
                </a:solidFill>
              </a:rPr>
              <a:t>The Lenders can typically earn higher returns. There is also  risk involved  that the borrower defaults on his or her loan.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dirty="0">
                <a:solidFill>
                  <a:srgbClr val="002D56">
                    <a:alpha val="80000"/>
                  </a:srgbClr>
                </a:solidFill>
              </a:rPr>
              <a:t>The Company includes various borrower Profiles known as Prosper Ratings A ,AA,B,C ,D,E,HR suggests range from lowest risk to high risk based on credit scores obtained from independent source.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EDC8E-45AB-4B45-97F0-B1E0B6A9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4" y="727517"/>
            <a:ext cx="4089383" cy="22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9E3C67C-BEFF-487F-BDAE-06EA121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81" y="754082"/>
            <a:ext cx="6244315" cy="3993015"/>
          </a:xfrm>
        </p:spPr>
        <p:txBody>
          <a:bodyPr>
            <a:normAutofit/>
          </a:bodyPr>
          <a:lstStyle/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kern="1200" spc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Raw Dataset consists of data Between years 2009 to 2014 and has  113937 observations and    81 variables which lists :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spc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Interest rate,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spc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 amount,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spc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Monthly installment amount,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spc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 status (e.g., fully paid, default, charged-off), and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spc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Several additional attributes related to the borrowers such as Occupation, type of house ownership, annual income, Credit score , debt-to-income ratio amongst the important ones.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kern="1200" spc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                                                                                                              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Questions to be answered: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293D7B-7B04-47FC-B420-F465440E252E}"/>
              </a:ext>
            </a:extLst>
          </p:cNvPr>
          <p:cNvSpPr txBox="1"/>
          <p:nvPr/>
        </p:nvSpPr>
        <p:spPr>
          <a:xfrm>
            <a:off x="287217" y="3654401"/>
            <a:ext cx="459422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0" i="0" dirty="0"/>
              <a:t>Are these data valuable when selecting loans to invest in?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A00F0A-605F-4A4F-AD0F-7F9DA5F9D908}"/>
              </a:ext>
            </a:extLst>
          </p:cNvPr>
          <p:cNvSpPr txBox="1"/>
          <p:nvPr/>
        </p:nvSpPr>
        <p:spPr>
          <a:xfrm>
            <a:off x="287217" y="3966453"/>
            <a:ext cx="459422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0" i="0" dirty="0"/>
              <a:t>How could an investor use these data to make better investment decisions?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3258E8-2A2F-492E-9460-5FFEABCFBC40}"/>
              </a:ext>
            </a:extLst>
          </p:cNvPr>
          <p:cNvSpPr txBox="1"/>
          <p:nvPr/>
        </p:nvSpPr>
        <p:spPr>
          <a:xfrm>
            <a:off x="6570783" y="4474284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kern="1200" spc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(Data Source :Kaggle)</a:t>
            </a:r>
          </a:p>
        </p:txBody>
      </p:sp>
    </p:spTree>
    <p:extLst>
      <p:ext uri="{BB962C8B-B14F-4D97-AF65-F5344CB8AC3E}">
        <p14:creationId xmlns:p14="http://schemas.microsoft.com/office/powerpoint/2010/main" val="49338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B1FDD1-D6AF-426F-8980-43F13400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35" y="667817"/>
            <a:ext cx="4527024" cy="6919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Cleaning the Dataset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C02CB8B-CF6B-4D2F-9478-EA5C99F1C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542908"/>
              </p:ext>
            </p:extLst>
          </p:nvPr>
        </p:nvGraphicFramePr>
        <p:xfrm>
          <a:off x="226135" y="1359725"/>
          <a:ext cx="8050966" cy="224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0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4B31-9B2F-44D4-85EA-68FF649E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Alteryx Workflow for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0B2E-4515-4D2C-88DC-36E32AA3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BBAEF8-3090-4724-9DA4-DB02944A6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69218"/>
            <a:ext cx="7886700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1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7" ma:contentTypeDescription="Create a new document." ma:contentTypeScope="" ma:versionID="83f648d576e601b92f7142a7f572c300">
  <xsd:schema xmlns:xsd="http://www.w3.org/2001/XMLSchema" xmlns:xs="http://www.w3.org/2001/XMLSchema" xmlns:p="http://schemas.microsoft.com/office/2006/metadata/properties" xmlns:ns2="d2a9f884-c2eb-4182-8d97-b2c1069a1e77" xmlns:ns3="ad1dcd44-2c79-421e-996d-e07b6b6a06b7" targetNamespace="http://schemas.microsoft.com/office/2006/metadata/properties" ma:root="true" ma:fieldsID="0d22376f87372475b46127375c8e888e" ns2:_="" ns3:_="">
    <xsd:import namespace="d2a9f884-c2eb-4182-8d97-b2c1069a1e77"/>
    <xsd:import namespace="ad1dcd44-2c79-421e-996d-e07b6b6a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microsoft.com/office/2006/metadata/properties"/>
    <ds:schemaRef ds:uri="7fd3c95c-4561-4366-9173-5ef59b8cd20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72877ae-a410-445f-835b-653367d2e53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62DE58-109F-4D2D-8F00-D49A02B03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41154</TotalTime>
  <Words>249</Words>
  <Application>Microsoft Office PowerPoint</Application>
  <PresentationFormat>On-screen Show (16:9)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.AppleSystemUIFont</vt:lpstr>
      <vt:lpstr>Arial</vt:lpstr>
      <vt:lpstr>Calibri</vt:lpstr>
      <vt:lpstr>Roboto</vt:lpstr>
      <vt:lpstr>System Font Regular</vt:lpstr>
      <vt:lpstr>2018_TEK_PPT_Tmplt_Tagline</vt:lpstr>
      <vt:lpstr>Capstone Project</vt:lpstr>
      <vt:lpstr>PowerPoint Presentation</vt:lpstr>
      <vt:lpstr>PowerPoint Presentation</vt:lpstr>
      <vt:lpstr>Cleaning the Dataset</vt:lpstr>
      <vt:lpstr>Alteryx Workflow for Data cleaning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yogeshbagkar yogeshbagkar</cp:lastModifiedBy>
  <cp:revision>556</cp:revision>
  <cp:lastPrinted>2019-09-27T20:27:38Z</cp:lastPrinted>
  <dcterms:created xsi:type="dcterms:W3CDTF">2018-04-23T16:24:53Z</dcterms:created>
  <dcterms:modified xsi:type="dcterms:W3CDTF">2021-05-07T01:51:20Z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