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2"/>
  </p:notesMasterIdLst>
  <p:handoutMasterIdLst>
    <p:handoutMasterId r:id="rId13"/>
  </p:handoutMasterIdLst>
  <p:sldIdLst>
    <p:sldId id="330" r:id="rId5"/>
    <p:sldId id="353" r:id="rId6"/>
    <p:sldId id="355" r:id="rId7"/>
    <p:sldId id="356" r:id="rId8"/>
    <p:sldId id="336" r:id="rId9"/>
    <p:sldId id="334" r:id="rId10"/>
    <p:sldId id="332" r:id="rId11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bagkar yogeshbagkar" initials="yy" lastIdx="1" clrIdx="0">
    <p:extLst>
      <p:ext uri="{19B8F6BF-5375-455C-9EA6-DF929625EA0E}">
        <p15:presenceInfo xmlns:p15="http://schemas.microsoft.com/office/powerpoint/2012/main" userId="62f6c31e215fc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A42B4-CC11-46D7-B163-B96AE72711F4}" v="55" dt="2021-04-12T14:31:22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243" d="100"/>
          <a:sy n="243" d="100"/>
        </p:scale>
        <p:origin x="3162" y="180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4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5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[Book1]Sheet2!PivotTable1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Black" panose="020B0A04020102020204" pitchFamily="34" charset="0"/>
              </a:rPr>
              <a:t>Sales data by sales person</a:t>
            </a:r>
          </a:p>
        </c:rich>
      </c:tx>
      <c:layout>
        <c:manualLayout>
          <c:xMode val="edge"/>
          <c:yMode val="edge"/>
          <c:x val="0.34106280193236715"/>
          <c:y val="2.17770192519038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Sheet2!$A$4:$A$9</c:f>
              <c:strCache>
                <c:ptCount val="5"/>
                <c:pt idx="0">
                  <c:v>Evans, Gina</c:v>
                </c:pt>
                <c:pt idx="1">
                  <c:v>Clement, Beverly</c:v>
                </c:pt>
                <c:pt idx="2">
                  <c:v>Bachmann, Jane</c:v>
                </c:pt>
                <c:pt idx="3">
                  <c:v>Lawson, Harry</c:v>
                </c:pt>
                <c:pt idx="4">
                  <c:v>Allen, Maude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33177</c:v>
                </c:pt>
                <c:pt idx="1">
                  <c:v>33013</c:v>
                </c:pt>
                <c:pt idx="2">
                  <c:v>23316</c:v>
                </c:pt>
                <c:pt idx="3">
                  <c:v>15364</c:v>
                </c:pt>
                <c:pt idx="4">
                  <c:v>10179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1-48A5-BECB-D8F3E2A7B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673440"/>
        <c:axId val="1218666880"/>
      </c:barChart>
      <c:catAx>
        <c:axId val="1218673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8666880"/>
        <c:crosses val="autoZero"/>
        <c:auto val="1"/>
        <c:lblAlgn val="ctr"/>
        <c:lblOffset val="100"/>
        <c:noMultiLvlLbl val="0"/>
      </c:catAx>
      <c:valAx>
        <c:axId val="1218666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86734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Arial Black" panose="020B0A04020102020204" pitchFamily="34" charset="0"/>
              </a:rPr>
              <a:t>Sales by employee for 2019</a:t>
            </a:r>
          </a:p>
        </c:rich>
      </c:tx>
      <c:layout>
        <c:manualLayout>
          <c:xMode val="edge"/>
          <c:yMode val="edge"/>
          <c:x val="0.17770308123249301"/>
          <c:y val="3.6649229768409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374120102457072"/>
          <c:y val="0.2099477305304574"/>
          <c:w val="0.71698169054169436"/>
          <c:h val="0.7638742482063932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Sheet2!$H$4:$H$8</c:f>
              <c:strCache>
                <c:ptCount val="5"/>
                <c:pt idx="0">
                  <c:v>Lawson, Harry</c:v>
                </c:pt>
                <c:pt idx="1">
                  <c:v>Evans, Gina</c:v>
                </c:pt>
                <c:pt idx="2">
                  <c:v>Clement, Beverly</c:v>
                </c:pt>
                <c:pt idx="3">
                  <c:v>Bachmann, Jane</c:v>
                </c:pt>
                <c:pt idx="4">
                  <c:v>Allen, Maude</c:v>
                </c:pt>
              </c:strCache>
            </c:strRef>
          </c:cat>
          <c:val>
            <c:numRef>
              <c:f>Sheet2!$I$4:$I$8</c:f>
              <c:numCache>
                <c:formatCode>General</c:formatCode>
                <c:ptCount val="5"/>
                <c:pt idx="0">
                  <c:v>7687</c:v>
                </c:pt>
                <c:pt idx="1">
                  <c:v>16358</c:v>
                </c:pt>
                <c:pt idx="2">
                  <c:v>16487</c:v>
                </c:pt>
                <c:pt idx="3">
                  <c:v>11509</c:v>
                </c:pt>
                <c:pt idx="4">
                  <c:v>5131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4-4109-B273-A0E6CC98E3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417312608"/>
        <c:axId val="1422752112"/>
      </c:barChart>
      <c:catAx>
        <c:axId val="1417312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752112"/>
        <c:crosses val="autoZero"/>
        <c:auto val="1"/>
        <c:lblAlgn val="ctr"/>
        <c:lblOffset val="100"/>
        <c:noMultiLvlLbl val="0"/>
      </c:catAx>
      <c:valAx>
        <c:axId val="1422752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73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>
                <a:latin typeface="Arial Black" panose="020B0A04020102020204" pitchFamily="34" charset="0"/>
              </a:rPr>
              <a:t>Sales</a:t>
            </a:r>
            <a:r>
              <a:rPr lang="en-US" sz="1000" baseline="0" dirty="0">
                <a:latin typeface="Arial Black" panose="020B0A04020102020204" pitchFamily="34" charset="0"/>
              </a:rPr>
              <a:t> by employee for 2020</a:t>
            </a:r>
            <a:endParaRPr lang="en-US" sz="1000" dirty="0"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Sheet2!$H$10:$H$14</c:f>
              <c:strCache>
                <c:ptCount val="5"/>
                <c:pt idx="0">
                  <c:v>Lawson, Harry</c:v>
                </c:pt>
                <c:pt idx="1">
                  <c:v>Evans, Gina</c:v>
                </c:pt>
                <c:pt idx="2">
                  <c:v>Clement, Beverly</c:v>
                </c:pt>
                <c:pt idx="3">
                  <c:v>Bachmann, Jane</c:v>
                </c:pt>
                <c:pt idx="4">
                  <c:v>Allen, Maude</c:v>
                </c:pt>
              </c:strCache>
            </c:strRef>
          </c:cat>
          <c:val>
            <c:numRef>
              <c:f>Sheet2!$I$10:$I$14</c:f>
              <c:numCache>
                <c:formatCode>General</c:formatCode>
                <c:ptCount val="5"/>
                <c:pt idx="0">
                  <c:v>7677</c:v>
                </c:pt>
                <c:pt idx="1">
                  <c:v>16819</c:v>
                </c:pt>
                <c:pt idx="2">
                  <c:v>16526</c:v>
                </c:pt>
                <c:pt idx="3">
                  <c:v>11807</c:v>
                </c:pt>
                <c:pt idx="4">
                  <c:v>5048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C-4483-A6AE-D1CA4132C0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18088760"/>
        <c:axId val="1418084168"/>
      </c:barChart>
      <c:catAx>
        <c:axId val="1418088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084168"/>
        <c:crosses val="autoZero"/>
        <c:auto val="1"/>
        <c:lblAlgn val="ctr"/>
        <c:lblOffset val="100"/>
        <c:noMultiLvlLbl val="0"/>
      </c:catAx>
      <c:valAx>
        <c:axId val="1418084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808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[Book1]Sheet2!PivotTable1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400" dirty="0">
                <a:latin typeface="Arial Black" panose="020B0A04020102020204" pitchFamily="34" charset="0"/>
              </a:rPr>
              <a:t>Sales - Regional distribution</a:t>
            </a:r>
          </a:p>
        </c:rich>
      </c:tx>
      <c:layout>
        <c:manualLayout>
          <c:xMode val="edge"/>
          <c:yMode val="edge"/>
          <c:x val="0.13499976518839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18E-4B8B-A747-1186684BFDF3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18E-4B8B-A747-1186684BFDF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Sheet2!$A$4:$A$6</c:f>
              <c:strCache>
                <c:ptCount val="2"/>
                <c:pt idx="0">
                  <c:v>NW</c:v>
                </c:pt>
                <c:pt idx="1">
                  <c:v>SW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71857</c:v>
                </c:pt>
                <c:pt idx="1">
                  <c:v>43192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8E-4B8B-A747-1186684BF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Arial Black" panose="020B0A04020102020204" pitchFamily="34" charset="0"/>
              </a:rPr>
              <a:t>Total sales by Products</a:t>
            </a:r>
          </a:p>
        </c:rich>
      </c:tx>
      <c:layout>
        <c:manualLayout>
          <c:xMode val="edge"/>
          <c:yMode val="edge"/>
          <c:x val="0.39806322841657327"/>
          <c:y val="7.804878848204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88095238095238E-2"/>
          <c:y val="0.28111137622948645"/>
          <c:w val="0.96726190476190488"/>
          <c:h val="0.5021660171266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Sheet2!$N$3</c:f>
              <c:strCache>
                <c:ptCount val="1"/>
                <c:pt idx="0">
                  <c:v>Total Sale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Sheet2!$M$4:$M$11</c:f>
              <c:strCache>
                <c:ptCount val="8"/>
                <c:pt idx="0">
                  <c:v>1025R Sub-Compact Tractor</c:v>
                </c:pt>
                <c:pt idx="1">
                  <c:v>CT1021 Sub-Compact Tractor</c:v>
                </c:pt>
                <c:pt idx="2">
                  <c:v>CUV82</c:v>
                </c:pt>
                <c:pt idx="3">
                  <c:v>Gator XUV 590M</c:v>
                </c:pt>
                <c:pt idx="4">
                  <c:v>S70 Skid Steer Loader</c:v>
                </c:pt>
                <c:pt idx="5">
                  <c:v>UV34 Gas </c:v>
                </c:pt>
                <c:pt idx="6">
                  <c:v>Z930M Ztrack</c:v>
                </c:pt>
                <c:pt idx="7">
                  <c:v>ZT2000 Zero Turn Mower</c:v>
                </c:pt>
              </c:strCache>
            </c:strRef>
          </c:cat>
          <c:val>
            <c:numRef>
              <c:f>Sheet2!$N$4:$N$11</c:f>
              <c:numCache>
                <c:formatCode>General</c:formatCode>
                <c:ptCount val="8"/>
                <c:pt idx="0">
                  <c:v>13541</c:v>
                </c:pt>
                <c:pt idx="1">
                  <c:v>13125</c:v>
                </c:pt>
                <c:pt idx="2">
                  <c:v>13877</c:v>
                </c:pt>
                <c:pt idx="3">
                  <c:v>15981</c:v>
                </c:pt>
                <c:pt idx="4">
                  <c:v>10630</c:v>
                </c:pt>
                <c:pt idx="5">
                  <c:v>11629</c:v>
                </c:pt>
                <c:pt idx="6">
                  <c:v>9690</c:v>
                </c:pt>
                <c:pt idx="7">
                  <c:v>10973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3-4D9D-BB4A-D2055406EA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5254464"/>
        <c:axId val="1425256760"/>
      </c:barChart>
      <c:catAx>
        <c:axId val="142525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5256760"/>
        <c:crosses val="autoZero"/>
        <c:auto val="1"/>
        <c:lblAlgn val="ctr"/>
        <c:lblOffset val="100"/>
        <c:noMultiLvlLbl val="0"/>
      </c:catAx>
      <c:valAx>
        <c:axId val="1425256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525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  <a:latin typeface="Arial Black" panose="020B0A04020102020204" pitchFamily="34" charset="0"/>
              </a:rPr>
              <a:t>Product</a:t>
            </a:r>
            <a:r>
              <a:rPr lang="en-US" sz="1400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 Sales By Year</a:t>
            </a:r>
            <a:endParaRPr lang="en-US" sz="1400" dirty="0">
              <a:solidFill>
                <a:schemeClr val="tx1"/>
              </a:solidFill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280669994375702"/>
          <c:y val="0.20317252275771933"/>
          <c:w val="0.73817544291338588"/>
          <c:h val="0.69430812093468008"/>
        </c:manualLayout>
      </c:layout>
      <c:barChart>
        <c:barDir val="bar"/>
        <c:grouping val="clustered"/>
        <c:varyColors val="0"/>
        <c:ser>
          <c:idx val="0"/>
          <c:order val="0"/>
          <c:tx>
            <c:v>2020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Sheet2!$M$4:$M$11</c:f>
              <c:strCache>
                <c:ptCount val="8"/>
                <c:pt idx="0">
                  <c:v>1025R Sub-Compact Tractor</c:v>
                </c:pt>
                <c:pt idx="1">
                  <c:v>CT1021 Sub-Compact Tractor</c:v>
                </c:pt>
                <c:pt idx="2">
                  <c:v>CUV82</c:v>
                </c:pt>
                <c:pt idx="3">
                  <c:v>Gator XUV 590M</c:v>
                </c:pt>
                <c:pt idx="4">
                  <c:v>S70 Skid Steer Loader</c:v>
                </c:pt>
                <c:pt idx="5">
                  <c:v>UV34 Gas </c:v>
                </c:pt>
                <c:pt idx="6">
                  <c:v>Z930M Ztrack</c:v>
                </c:pt>
                <c:pt idx="7">
                  <c:v>ZT2000 Zero Turn Mower</c:v>
                </c:pt>
              </c:strCache>
            </c:strRef>
          </c:cat>
          <c:val>
            <c:numRef>
              <c:f>Sheet2!$N$4:$N$11</c:f>
              <c:numCache>
                <c:formatCode>General</c:formatCode>
                <c:ptCount val="8"/>
                <c:pt idx="0">
                  <c:v>6755</c:v>
                </c:pt>
                <c:pt idx="1">
                  <c:v>6542</c:v>
                </c:pt>
                <c:pt idx="2">
                  <c:v>6921</c:v>
                </c:pt>
                <c:pt idx="3">
                  <c:v>7834</c:v>
                </c:pt>
                <c:pt idx="4">
                  <c:v>5295</c:v>
                </c:pt>
                <c:pt idx="5">
                  <c:v>5696</c:v>
                </c:pt>
                <c:pt idx="6">
                  <c:v>4807</c:v>
                </c:pt>
                <c:pt idx="7">
                  <c:v>5475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0-4907-9C4B-2F1F17D60F71}"/>
            </c:ext>
          </c:extLst>
        </c:ser>
        <c:ser>
          <c:idx val="1"/>
          <c:order val="1"/>
          <c:tx>
            <c:v>2019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Sheet2!$M$4:$M$11</c:f>
              <c:strCache>
                <c:ptCount val="8"/>
                <c:pt idx="0">
                  <c:v>1025R Sub-Compact Tractor</c:v>
                </c:pt>
                <c:pt idx="1">
                  <c:v>CT1021 Sub-Compact Tractor</c:v>
                </c:pt>
                <c:pt idx="2">
                  <c:v>CUV82</c:v>
                </c:pt>
                <c:pt idx="3">
                  <c:v>Gator XUV 590M</c:v>
                </c:pt>
                <c:pt idx="4">
                  <c:v>S70 Skid Steer Loader</c:v>
                </c:pt>
                <c:pt idx="5">
                  <c:v>UV34 Gas </c:v>
                </c:pt>
                <c:pt idx="6">
                  <c:v>Z930M Ztrack</c:v>
                </c:pt>
                <c:pt idx="7">
                  <c:v>ZT2000 Zero Turn Mower</c:v>
                </c:pt>
              </c:strCache>
            </c:strRef>
          </c:cat>
          <c:val>
            <c:numRef>
              <c:f>Sheet2!$O$4:$O$11</c:f>
              <c:numCache>
                <c:formatCode>General</c:formatCode>
                <c:ptCount val="8"/>
                <c:pt idx="0">
                  <c:v>6786</c:v>
                </c:pt>
                <c:pt idx="1">
                  <c:v>6583</c:v>
                </c:pt>
                <c:pt idx="2">
                  <c:v>6956</c:v>
                </c:pt>
                <c:pt idx="3">
                  <c:v>8147</c:v>
                </c:pt>
                <c:pt idx="4">
                  <c:v>5335</c:v>
                </c:pt>
                <c:pt idx="5">
                  <c:v>5933</c:v>
                </c:pt>
                <c:pt idx="6">
                  <c:v>4883</c:v>
                </c:pt>
                <c:pt idx="7">
                  <c:v>5498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0-4907-9C4B-2F1F17D60F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7"/>
        <c:axId val="1072234640"/>
        <c:axId val="1072234312"/>
      </c:barChart>
      <c:catAx>
        <c:axId val="107223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234312"/>
        <c:crosses val="autoZero"/>
        <c:auto val="1"/>
        <c:lblAlgn val="ctr"/>
        <c:lblOffset val="100"/>
        <c:noMultiLvlLbl val="0"/>
      </c:catAx>
      <c:valAx>
        <c:axId val="1072234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223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47" Type="http://schemas.openxmlformats.org/officeDocument/2006/relationships/image" Target="../media/image53.svg"/><Relationship Id="rId63" Type="http://schemas.openxmlformats.org/officeDocument/2006/relationships/image" Target="../media/image69.sv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38" Type="http://schemas.openxmlformats.org/officeDocument/2006/relationships/image" Target="../media/image144.png"/><Relationship Id="rId154" Type="http://schemas.openxmlformats.org/officeDocument/2006/relationships/image" Target="../media/image160.png"/><Relationship Id="rId159" Type="http://schemas.openxmlformats.org/officeDocument/2006/relationships/image" Target="../media/image165.svg"/><Relationship Id="rId175" Type="http://schemas.openxmlformats.org/officeDocument/2006/relationships/image" Target="../media/image181.svg"/><Relationship Id="rId170" Type="http://schemas.openxmlformats.org/officeDocument/2006/relationships/image" Target="../media/image176.png"/><Relationship Id="rId16" Type="http://schemas.openxmlformats.org/officeDocument/2006/relationships/image" Target="../media/image22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3" Type="http://schemas.openxmlformats.org/officeDocument/2006/relationships/image" Target="../media/image59.sv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28" Type="http://schemas.openxmlformats.org/officeDocument/2006/relationships/image" Target="../media/image134.png"/><Relationship Id="rId144" Type="http://schemas.openxmlformats.org/officeDocument/2006/relationships/image" Target="../media/image150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0" Type="http://schemas.openxmlformats.org/officeDocument/2006/relationships/image" Target="../media/image96.pn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165" Type="http://schemas.openxmlformats.org/officeDocument/2006/relationships/image" Target="../media/image171.sv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43" Type="http://schemas.openxmlformats.org/officeDocument/2006/relationships/image" Target="../media/image49.sv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18" Type="http://schemas.openxmlformats.org/officeDocument/2006/relationships/image" Target="../media/image124.png"/><Relationship Id="rId134" Type="http://schemas.openxmlformats.org/officeDocument/2006/relationships/image" Target="../media/image140.png"/><Relationship Id="rId139" Type="http://schemas.openxmlformats.org/officeDocument/2006/relationships/image" Target="../media/image145.svg"/><Relationship Id="rId80" Type="http://schemas.openxmlformats.org/officeDocument/2006/relationships/image" Target="../media/image86.pn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55" Type="http://schemas.openxmlformats.org/officeDocument/2006/relationships/image" Target="../media/image161.svg"/><Relationship Id="rId171" Type="http://schemas.openxmlformats.org/officeDocument/2006/relationships/image" Target="../media/image177.svg"/><Relationship Id="rId176" Type="http://schemas.openxmlformats.org/officeDocument/2006/relationships/image" Target="../media/image182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08" Type="http://schemas.openxmlformats.org/officeDocument/2006/relationships/image" Target="../media/image114.png"/><Relationship Id="rId124" Type="http://schemas.openxmlformats.org/officeDocument/2006/relationships/image" Target="../media/image130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0" Type="http://schemas.openxmlformats.org/officeDocument/2006/relationships/image" Target="../media/image76.png"/><Relationship Id="rId75" Type="http://schemas.openxmlformats.org/officeDocument/2006/relationships/image" Target="../media/image81.svg"/><Relationship Id="rId91" Type="http://schemas.openxmlformats.org/officeDocument/2006/relationships/image" Target="../media/image97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45" Type="http://schemas.openxmlformats.org/officeDocument/2006/relationships/image" Target="../media/image151.svg"/><Relationship Id="rId161" Type="http://schemas.openxmlformats.org/officeDocument/2006/relationships/image" Target="../media/image167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177" Type="http://schemas.openxmlformats.org/officeDocument/2006/relationships/image" Target="../media/image18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TractorTek Management User Interface APP Demo and Sales Dashboard Analysis Report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Treta Pawaskar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4/14/2021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3720" y="272955"/>
            <a:ext cx="1213396" cy="97106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FB18F-44E3-4EF8-8D07-AD0595E5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04" y="1677689"/>
            <a:ext cx="2578832" cy="1511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BDD8E-4A57-4DFA-8278-F583BB10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336" y="67218"/>
            <a:ext cx="1177867" cy="10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09" y="779997"/>
            <a:ext cx="8134349" cy="424732"/>
          </a:xfrm>
        </p:spPr>
        <p:txBody>
          <a:bodyPr/>
          <a:lstStyle/>
          <a:p>
            <a:r>
              <a:rPr lang="en-US" dirty="0"/>
              <a:t>Brief Introduction To The User Interface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The main features include:</a:t>
            </a:r>
            <a:endParaRPr lang="en-US" dirty="0"/>
          </a:p>
          <a:p>
            <a:r>
              <a:rPr lang="en-US" dirty="0"/>
              <a:t> Built with Python Flask.</a:t>
            </a:r>
          </a:p>
          <a:p>
            <a:r>
              <a:rPr lang="en-US" dirty="0"/>
              <a:t>The App is built to enter real time entries of sales data into the </a:t>
            </a:r>
            <a:r>
              <a:rPr lang="en-US" dirty="0" err="1"/>
              <a:t>MySql</a:t>
            </a:r>
            <a:r>
              <a:rPr lang="en-US" dirty="0"/>
              <a:t> Database.</a:t>
            </a:r>
          </a:p>
          <a:p>
            <a:r>
              <a:rPr lang="en-US" dirty="0"/>
              <a:t>Also has a Bulk File upload option incase of Bulk orders entries of the Products.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Interface Demo.. </a:t>
            </a:r>
            <a:r>
              <a:rPr lang="en-US"/>
              <a:t>Continue…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use:</a:t>
            </a:r>
          </a:p>
        </p:txBody>
      </p:sp>
    </p:spTree>
    <p:extLst>
      <p:ext uri="{BB962C8B-B14F-4D97-AF65-F5344CB8AC3E}">
        <p14:creationId xmlns:p14="http://schemas.microsoft.com/office/powerpoint/2010/main" val="4933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C5C848-BDED-4706-9250-AF1633FD9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895189"/>
              </p:ext>
            </p:extLst>
          </p:nvPr>
        </p:nvGraphicFramePr>
        <p:xfrm>
          <a:off x="298450" y="584200"/>
          <a:ext cx="8566150" cy="191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1E27C4-F5A1-48FD-955A-D7664E698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775843"/>
              </p:ext>
            </p:extLst>
          </p:nvPr>
        </p:nvGraphicFramePr>
        <p:xfrm>
          <a:off x="360102" y="2571750"/>
          <a:ext cx="3952875" cy="2425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569C644-E2FD-49A1-8D5F-4693A5212A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75315"/>
              </p:ext>
            </p:extLst>
          </p:nvPr>
        </p:nvGraphicFramePr>
        <p:xfrm>
          <a:off x="4756150" y="2571750"/>
          <a:ext cx="4089400" cy="257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3806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5874AF-C90A-4D8D-A5D0-EDF47E635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87959"/>
              </p:ext>
            </p:extLst>
          </p:nvPr>
        </p:nvGraphicFramePr>
        <p:xfrm>
          <a:off x="266700" y="2419351"/>
          <a:ext cx="3194050" cy="27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516D92-F995-464E-BD87-80A3AF552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180576"/>
              </p:ext>
            </p:extLst>
          </p:nvPr>
        </p:nvGraphicFramePr>
        <p:xfrm>
          <a:off x="244522" y="404789"/>
          <a:ext cx="8534400" cy="18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B02C3B-2775-4FA3-9BB2-09227BBE5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12720"/>
              </p:ext>
            </p:extLst>
          </p:nvPr>
        </p:nvGraphicFramePr>
        <p:xfrm>
          <a:off x="3460750" y="2419351"/>
          <a:ext cx="5636013" cy="2724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431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the customer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Gator xuv590M has the highest sales both in the years 2019 and 2020 respectively. Whereas 2930M z track was the least sold product in the years 2019 and 2020.</a:t>
            </a:r>
          </a:p>
          <a:p>
            <a:r>
              <a:rPr lang="en-US" dirty="0"/>
              <a:t>The sales of Products by Region shows highest sales in NW region 62% compared to sales in SW region of 32%.</a:t>
            </a:r>
          </a:p>
          <a:p>
            <a:r>
              <a:rPr lang="en-US" dirty="0"/>
              <a:t>Gina Evans and Beverly Clement are top 2 employees for total sales of products whereas Allen Maude has the least sales.</a:t>
            </a:r>
          </a:p>
          <a:p>
            <a:r>
              <a:rPr lang="en-US" dirty="0"/>
              <a:t>There was </a:t>
            </a:r>
            <a:r>
              <a:rPr lang="en-US" dirty="0" err="1"/>
              <a:t>approx</a:t>
            </a:r>
            <a:r>
              <a:rPr lang="en-US" dirty="0"/>
              <a:t> 5 % drop in sales in 2020 in all products compared to year 2019.</a:t>
            </a:r>
          </a:p>
          <a:p>
            <a:pPr marL="0" indent="0">
              <a:buNone/>
            </a:pPr>
            <a:r>
              <a:rPr lang="en-US" dirty="0"/>
              <a:t>SUGGESTIONS:</a:t>
            </a:r>
          </a:p>
          <a:p>
            <a:pPr marL="0" indent="0">
              <a:buNone/>
            </a:pPr>
            <a:r>
              <a:rPr lang="en-US" dirty="0"/>
              <a:t>The above findings suggest that the sales team should focus on acquiring more of the Gator </a:t>
            </a:r>
            <a:r>
              <a:rPr lang="en-US" dirty="0" err="1"/>
              <a:t>xuv</a:t>
            </a:r>
            <a:r>
              <a:rPr lang="en-US" dirty="0"/>
              <a:t> products for sales as it makes the maximum of profit in sales.</a:t>
            </a:r>
          </a:p>
          <a:p>
            <a:r>
              <a:rPr lang="en-US" dirty="0"/>
              <a:t>Sales Team should focus on deficit in sales in SW region.Survey on products in demand will help business gains in SW region.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Total Sales by Products and Employees:</a:t>
            </a:r>
          </a:p>
        </p:txBody>
      </p:sp>
    </p:spTree>
    <p:extLst>
      <p:ext uri="{BB962C8B-B14F-4D97-AF65-F5344CB8AC3E}">
        <p14:creationId xmlns:p14="http://schemas.microsoft.com/office/powerpoint/2010/main" val="3918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Design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092" y="1778895"/>
            <a:ext cx="3920824" cy="2745338"/>
          </a:xfrm>
        </p:spPr>
        <p:txBody>
          <a:bodyPr>
            <a:normAutofit/>
          </a:bodyPr>
          <a:lstStyle/>
          <a:p>
            <a:r>
              <a:rPr lang="en-US" dirty="0"/>
              <a:t>The Database is based on Relational Database Model.</a:t>
            </a:r>
          </a:p>
          <a:p>
            <a:r>
              <a:rPr lang="en-US" dirty="0"/>
              <a:t>Having Star Schema.</a:t>
            </a:r>
          </a:p>
          <a:p>
            <a:r>
              <a:rPr lang="en-US" dirty="0"/>
              <a:t>Has one fact table containing normalized data and 3 denormalized tables .</a:t>
            </a:r>
          </a:p>
          <a:p>
            <a:r>
              <a:rPr lang="en-US" dirty="0"/>
              <a:t>The fact table has multiple foreign keys.</a:t>
            </a:r>
          </a:p>
          <a:p>
            <a:r>
              <a:rPr lang="en-US" dirty="0"/>
              <a:t>Each table is connected to fact table with foreign keys.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38175-8273-EA4C-8971-F6CEB5D6F490}"/>
              </a:ext>
            </a:extLst>
          </p:cNvPr>
          <p:cNvSpPr txBox="1"/>
          <p:nvPr/>
        </p:nvSpPr>
        <p:spPr>
          <a:xfrm>
            <a:off x="2097530" y="2729538"/>
            <a:ext cx="1024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This is</a:t>
            </a:r>
          </a:p>
          <a:p>
            <a:pPr algn="ctr"/>
            <a:r>
              <a:rPr lang="en-US" sz="2000" b="1" dirty="0"/>
              <a:t>a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8146F-219D-4B83-82A3-86DA3805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" y="1428930"/>
            <a:ext cx="4776717" cy="33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38301</TotalTime>
  <Words>328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Arial Black</vt:lpstr>
      <vt:lpstr>Calibri</vt:lpstr>
      <vt:lpstr>System Font Regular</vt:lpstr>
      <vt:lpstr>2018_TEK_PPT_Tmplt_Tagline</vt:lpstr>
      <vt:lpstr>Capstone Project</vt:lpstr>
      <vt:lpstr>Brief Introduction To The User Interface APP</vt:lpstr>
      <vt:lpstr>PowerPoint Presentation</vt:lpstr>
      <vt:lpstr>PowerPoint Presentation</vt:lpstr>
      <vt:lpstr>Value to the customer</vt:lpstr>
      <vt:lpstr>The Database Design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yogeshbagkar yogeshbagkar</cp:lastModifiedBy>
  <cp:revision>539</cp:revision>
  <cp:lastPrinted>2019-09-27T20:27:38Z</cp:lastPrinted>
  <dcterms:created xsi:type="dcterms:W3CDTF">2018-04-23T16:24:53Z</dcterms:created>
  <dcterms:modified xsi:type="dcterms:W3CDTF">2021-04-14T03:57:58Z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