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7772400" cy="10058400"/>
  <p:embeddedFontLst>
    <p:embeddedFont>
      <p:font typeface="Arial Narrow"/>
      <p:regular r:id="rId26"/>
      <p:bold r:id="rId27"/>
      <p:italic r:id="rId28"/>
      <p:boldItalic r:id="rId29"/>
    </p:embeddedFont>
    <p:embeddedFont>
      <p:font typeface="Open Sans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rialNarrow-regular.fntdata"/><Relationship Id="rId25" Type="http://schemas.openxmlformats.org/officeDocument/2006/relationships/slide" Target="slides/slide20.xml"/><Relationship Id="rId28" Type="http://schemas.openxmlformats.org/officeDocument/2006/relationships/font" Target="fonts/ArialNarrow-italic.fntdata"/><Relationship Id="rId27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44680" y="137160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44680" y="385272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427680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54468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4468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27680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subTitle"/>
          </p:nvPr>
        </p:nvSpPr>
        <p:spPr>
          <a:xfrm>
            <a:off x="0" y="76320"/>
            <a:ext cx="77720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54468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427680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4468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x="427680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544680" y="385272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44680" y="137160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544680" y="385272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427680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54468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Shape 132"/>
          <p:cNvSpPr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4468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27680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subTitle"/>
          </p:nvPr>
        </p:nvSpPr>
        <p:spPr>
          <a:xfrm>
            <a:off x="0" y="76320"/>
            <a:ext cx="77720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4468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27680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4468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27680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44680" y="385272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120" y="77760"/>
            <a:ext cx="1329840" cy="672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0" y="4495680"/>
            <a:ext cx="6945120" cy="1368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576360" y="5543640"/>
            <a:ext cx="4649400" cy="647280"/>
          </a:xfrm>
          <a:prstGeom prst="rect">
            <a:avLst/>
          </a:prstGeom>
          <a:solidFill>
            <a:srgbClr val="FE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0" y="4495680"/>
            <a:ext cx="694512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576000" spcFirstLastPara="1" rIns="3600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120" y="77760"/>
            <a:ext cx="1329840" cy="6728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7524000" y="712800"/>
            <a:ext cx="14871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783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 Lower 48 onshore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554040" y="966960"/>
            <a:ext cx="6857640" cy="154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92D050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9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2.gif"/><Relationship Id="rId8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4251240"/>
            <a:ext cx="7086240" cy="161244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ctr" bIns="360000" lIns="57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Predicting Safety Incidents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28600" y="5450040"/>
            <a:ext cx="6248160" cy="798120"/>
          </a:xfrm>
          <a:prstGeom prst="rect">
            <a:avLst/>
          </a:prstGeom>
          <a:solidFill>
            <a:srgbClr val="FEF800"/>
          </a:solidFill>
          <a:ln>
            <a:noFill/>
          </a:ln>
        </p:spPr>
        <p:txBody>
          <a:bodyPr anchorCtr="0" anchor="ctr" bIns="45700" lIns="91425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66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Evan Trevathan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66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L48 Data Analytics Team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480" y="914400"/>
            <a:ext cx="876240" cy="106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000" y="5181840"/>
            <a:ext cx="887040" cy="10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520" y="914760"/>
            <a:ext cx="5808960" cy="31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5760" y="4114800"/>
            <a:ext cx="875880" cy="106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82360" y="3048480"/>
            <a:ext cx="886680" cy="10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4480" y="3048120"/>
            <a:ext cx="875880" cy="106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05760" y="1981440"/>
            <a:ext cx="876960" cy="106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Next Steps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74320" lvl="0" marL="27468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Have we shown enough value with this data to increase data collection without setting data collection quotas?</a:t>
            </a:r>
            <a:endParaRPr b="0" sz="1800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Consider running this data-set through a Poisson Regression model due to nature of project.</a:t>
            </a:r>
            <a:endParaRPr b="0" sz="1800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Future project: Capture safety stand down dates and town hall dates by Business Unit and fit a model to these events as a predictor of incident counts.</a:t>
            </a:r>
            <a:endParaRPr b="0" sz="1800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548640" y="76320"/>
            <a:ext cx="722340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Appendix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548640" y="76320"/>
            <a:ext cx="722340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810000" y="1061280"/>
            <a:ext cx="7524000" cy="57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792720" y="1030320"/>
            <a:ext cx="7558920" cy="582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847561" y="1016032"/>
            <a:ext cx="7448877" cy="57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idx="12" type="sldNum"/>
          </p:nvPr>
        </p:nvSpPr>
        <p:spPr>
          <a:xfrm>
            <a:off x="8515350" y="6343636"/>
            <a:ext cx="5901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548640" y="76320"/>
            <a:ext cx="722340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810360" y="1061640"/>
            <a:ext cx="7523281" cy="57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792720" y="1030320"/>
            <a:ext cx="7558920" cy="582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69" l="0" r="0" t="79"/>
          <a:stretch/>
        </p:blipFill>
        <p:spPr>
          <a:xfrm>
            <a:off x="886788" y="1050032"/>
            <a:ext cx="7370424" cy="567233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548640" y="76320"/>
            <a:ext cx="722340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810360" y="1061640"/>
            <a:ext cx="7523281" cy="57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39" l="0" r="0" t="49"/>
          <a:stretch/>
        </p:blipFill>
        <p:spPr>
          <a:xfrm>
            <a:off x="794160" y="1031760"/>
            <a:ext cx="7556039" cy="5818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544675" y="1371600"/>
            <a:ext cx="7283100" cy="40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74320" lvl="0" marL="274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Can we predict the number of incidents that will occur over the next 14 days?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32" y="1746427"/>
            <a:ext cx="6847536" cy="501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69" l="0" r="0" t="69"/>
          <a:stretch/>
        </p:blipFill>
        <p:spPr>
          <a:xfrm>
            <a:off x="843042" y="1016032"/>
            <a:ext cx="7457917" cy="57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Data Wrangling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Safety+3.0 excluding Material Releases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14,497 original data points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(Beginning of Data-set) – June 18, 2018 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Excluded Central Support due to lack of data points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Excluded rows with no 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BU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defined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Added WeekDay column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Counted number of events by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type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day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, BU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Replaced NaN with 0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1,006 data points post transformations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Data Wrangling for final Model Preparation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74320" lvl="0" marL="27468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Added rolling sum columns to count past incidents and observations on [3,7,14,30,45] intervals by B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Added rolling sum column to count future incidents on a 14 day interval by B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Threw out dates prior to 1/1/2018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Threw out dates that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do not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have a 14 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day rolling sum forward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0" y="76320"/>
            <a:ext cx="77721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Model Choice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74320" lvl="0" marL="2746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Models Considered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Linear Regression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Ridge Regression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Random Forest Regression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Method of Choice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Used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Cross-validation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to choose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model 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and combinations of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predictors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Random Forest Regression was model of choice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Yielded highest and most consistent r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score across all 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BUs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event_Observation_Rolling45 had the highest feature importance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WeekDay had the lowest feature importance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809640" y="1060920"/>
            <a:ext cx="7513582" cy="579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548640" y="76320"/>
            <a:ext cx="722340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East BU Feature Importances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East BU Measured vs Predicted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792720" y="1030320"/>
            <a:ext cx="7558920" cy="582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East BU Summary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805157" y="1046035"/>
            <a:ext cx="7533686" cy="580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East BU Simulation Run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159" l="0" r="0" t="159"/>
          <a:stretch/>
        </p:blipFill>
        <p:spPr>
          <a:xfrm>
            <a:off x="858776" y="1033357"/>
            <a:ext cx="7426449" cy="570568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