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4" r:id="rId5"/>
  </p:sldMasterIdLst>
  <p:notesMasterIdLst>
    <p:notesMasterId r:id="rId11"/>
  </p:notesMasterIdLst>
  <p:sldIdLst>
    <p:sldId id="270" r:id="rId6"/>
    <p:sldId id="315" r:id="rId7"/>
    <p:sldId id="314" r:id="rId8"/>
    <p:sldId id="316" r:id="rId9"/>
    <p:sldId id="317" r:id="rId10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28">
          <p15:clr>
            <a:srgbClr val="A4A3A4"/>
          </p15:clr>
        </p15:guide>
        <p15:guide id="4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a31" initials="t" lastIdx="1" clrIdx="0">
    <p:extLst>
      <p:ext uri="{19B8F6BF-5375-455C-9EA6-DF929625EA0E}">
        <p15:presenceInfo xmlns:p15="http://schemas.microsoft.com/office/powerpoint/2012/main" userId="S::treva31@opensource.gov::012db459-f277-4bb7-9677-96ba4ab369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B"/>
    <a:srgbClr val="8D9821"/>
    <a:srgbClr val="1D677E"/>
    <a:srgbClr val="247F9C"/>
    <a:srgbClr val="97661C"/>
    <a:srgbClr val="629825"/>
    <a:srgbClr val="D1F0EB"/>
    <a:srgbClr val="EDF9F7"/>
    <a:srgbClr val="88CEE4"/>
    <a:srgbClr val="2A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 autoAdjust="0"/>
    <p:restoredTop sz="94377" autoAdjust="0"/>
  </p:normalViewPr>
  <p:slideViewPr>
    <p:cSldViewPr>
      <p:cViewPr varScale="1">
        <p:scale>
          <a:sx n="84" d="100"/>
          <a:sy n="84" d="100"/>
        </p:scale>
        <p:origin x="720" y="72"/>
      </p:cViewPr>
      <p:guideLst>
        <p:guide orient="horz" pos="2160"/>
        <p:guide pos="2880"/>
        <p:guide pos="292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5337FE-7568-4B99-BA2C-9A4B18EEFB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B9AB2-1C45-4F4E-93EC-6EB46365EE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46AF1A-7525-4D8F-BB52-6A2EE392DA52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E1C0FA-2275-4BD8-9CF1-DA196CB6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99" tIns="46449" rIns="92899" bIns="464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0D06B7-BEDF-4DAF-B622-5E95DF63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22775"/>
            <a:ext cx="5619750" cy="4187825"/>
          </a:xfrm>
          <a:prstGeom prst="rect">
            <a:avLst/>
          </a:prstGeom>
        </p:spPr>
        <p:txBody>
          <a:bodyPr vert="horz" lIns="92899" tIns="46449" rIns="92899" bIns="4644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78CA3-D394-456B-89F7-06954FEEE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E3D7-CB19-4B93-AB4F-B2435683F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2899" tIns="46449" rIns="92899" bIns="464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738682-0EDB-4563-B1B4-7BA02D88E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AE2143C-F568-4A3B-9255-535FB6BD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175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3F77544-2E29-4ACE-B766-AF0C562F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9530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solidFill>
                  <a:schemeClr val="tx2"/>
                </a:solidFill>
                <a:latin typeface="Gill Sans MT Condensed" panose="020B0506020104020203" pitchFamily="34" charset="0"/>
              </a:rPr>
              <a:t>OPEN SOURCE ENTERPRISE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4C75508-2BA8-4B74-A155-3A140453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62275"/>
            <a:ext cx="6324600" cy="76835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b="1" dirty="0">
                <a:solidFill>
                  <a:schemeClr val="tx2"/>
                </a:solidFill>
                <a:latin typeface="Gill Sans MT Condensed" panose="020B0506020104020203" pitchFamily="34" charset="0"/>
              </a:rPr>
              <a:t>MISSION TECHNOLOGY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582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04800" y="990600"/>
            <a:ext cx="3429000" cy="4587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6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E7B365C-FBB2-44E9-9A5F-31A08C3D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70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2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55CA838D-6751-4C2A-B55B-FADD4FADA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5F3F7-040E-4D23-A8E6-ACEA2F98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2725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959C6D85-B164-4740-9BA4-9CA00321F7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ACG_Title_Header_Shape">
            <a:extLst>
              <a:ext uri="{FF2B5EF4-FFF2-40B4-BE49-F238E27FC236}">
                <a16:creationId xmlns:a16="http://schemas.microsoft.com/office/drawing/2014/main" id="{5273E9C2-2A91-4D4C-A809-71A3E75EDF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8" name="AACG_Footer_Shape">
            <a:extLst>
              <a:ext uri="{FF2B5EF4-FFF2-40B4-BE49-F238E27FC236}">
                <a16:creationId xmlns:a16="http://schemas.microsoft.com/office/drawing/2014/main" id="{48F7D433-DEB2-4153-AA29-BAD9DFFF25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390630C1-E44D-4EC5-BBFD-8768E8A1D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3857A4-EE70-44A3-86BC-F5446096D2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3657590"/>
            <a:ext cx="9144000" cy="1008064"/>
          </a:xfrm>
        </p:spPr>
        <p:txBody>
          <a:bodyPr lIns="91440"/>
          <a:lstStyle>
            <a:lvl1pPr algn="ctr">
              <a:lnSpc>
                <a:spcPts val="3400"/>
              </a:lnSpc>
              <a:defRPr sz="32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" y="4714865"/>
            <a:ext cx="9120401" cy="47625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>
                <a:solidFill>
                  <a:srgbClr val="0084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22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913" y="1200149"/>
            <a:ext cx="8548008" cy="511084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22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14280"/>
            <a:ext cx="8334000" cy="7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2BE528-7BE0-472D-ABC4-511EC7C18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0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>
            <a:extLst>
              <a:ext uri="{FF2B5EF4-FFF2-40B4-BE49-F238E27FC236}">
                <a16:creationId xmlns:a16="http://schemas.microsoft.com/office/drawing/2014/main" id="{44A69529-6981-4AE9-8631-25D929783FD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E76B73-2330-4314-9A94-3AA5E275C53F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2CE3CE-8199-4291-9149-5E5A817C82D8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tx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56C267-1403-41ED-AD1E-BE8CC333FF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05813" y="6362700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FB69C3-E636-4539-A7DE-928CD5B2E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ECD65F60-9B0F-43E8-86CB-5F6545299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4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BA945AA-0D35-4F47-A0A3-F02CA004A7E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B7479C-2000-43A1-9741-7101BFCC11E4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56FE7-97E6-49CD-92A7-954F1AC209EF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bg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576998-0A06-4340-802A-2D84C5C8B0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73705CF-8D3A-45C7-9CEF-DF76103D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1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3BBC439D-0684-4AA7-BEA1-7DB9243BD382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DC063A-6E80-4023-B0F2-959B0BD45EDC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B4978B-28FB-4B15-A575-66C789D98C11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accent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14E084-98AB-4DCA-967F-BE86886B2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84833EB-197E-42F4-95B6-50B6A5E48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5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528F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35D4FDD-2AA1-4C33-8720-1963C7AE0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6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1209906D-438F-4FC8-908D-B6BA1198D5E7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5EAB52-812A-41B4-B934-DFC5E2F64905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rgbClr val="528F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B3AFCC-4598-468B-8C60-78CD68435C2D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rgbClr val="528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rgbClr val="528F90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DA484A-1066-4711-8876-07B579999A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7463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rgbClr val="528F90"/>
                </a:solidFill>
              </a:defRPr>
            </a:lvl1pPr>
          </a:lstStyle>
          <a:p>
            <a:pPr>
              <a:defRPr/>
            </a:pPr>
            <a:fld id="{334E889B-A1C6-4022-908A-32DCB815C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>
            <a:extLst>
              <a:ext uri="{FF2B5EF4-FFF2-40B4-BE49-F238E27FC236}">
                <a16:creationId xmlns:a16="http://schemas.microsoft.com/office/drawing/2014/main" id="{AA38825E-1C41-4A08-8F0B-54A09B45D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4">
            <a:extLst>
              <a:ext uri="{FF2B5EF4-FFF2-40B4-BE49-F238E27FC236}">
                <a16:creationId xmlns:a16="http://schemas.microsoft.com/office/drawing/2014/main" id="{3A7A6D86-4D34-42EB-9EFA-6BAE2AD87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Content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34209A1-8B1F-4C80-85B5-B178C9A4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400">
                <a:solidFill>
                  <a:srgbClr val="7F7F7F"/>
                </a:solidFill>
                <a:latin typeface="Gill Sans MT Condensed" panose="020B0506020104020203" pitchFamily="34" charset="0"/>
              </a:defRPr>
            </a:lvl1pPr>
          </a:lstStyle>
          <a:p>
            <a:pPr>
              <a:defRPr/>
            </a:pPr>
            <a:fld id="{56018D3C-BE1F-4211-8900-3E7AF341F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AACG_Header_Shape">
            <a:extLst>
              <a:ext uri="{FF2B5EF4-FFF2-40B4-BE49-F238E27FC236}">
                <a16:creationId xmlns:a16="http://schemas.microsoft.com/office/drawing/2014/main" id="{C96A66A6-6A8C-46C3-AE53-8AC495A2D7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0" name="AACG_Footer_Shape">
            <a:extLst>
              <a:ext uri="{FF2B5EF4-FFF2-40B4-BE49-F238E27FC236}">
                <a16:creationId xmlns:a16="http://schemas.microsoft.com/office/drawing/2014/main" id="{725A6482-B160-4EB1-9395-92DB56BC16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9075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1" name="AACG_CaveatHeader_Shape">
            <a:extLst>
              <a:ext uri="{FF2B5EF4-FFF2-40B4-BE49-F238E27FC236}">
                <a16:creationId xmlns:a16="http://schemas.microsoft.com/office/drawing/2014/main" id="{E015E843-9A8C-4C06-B8C6-47366D2983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1C3667"/>
              </a:solidFill>
              <a:latin typeface="Gill Sans MT Condensed" panose="020B05060201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Gill Sans MT Condensed" panose="020B05060201040202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AF389A0C-D4B1-4FB7-8080-DA33B06F5F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44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91ADA8F9-CA46-4EF0-A715-68D048BD6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82677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E3910AF-3C22-4D9B-9582-4447AA8D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7625"/>
            <a:ext cx="44021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5125" name="AACG_Footer_Shape">
            <a:extLst>
              <a:ext uri="{FF2B5EF4-FFF2-40B4-BE49-F238E27FC236}">
                <a16:creationId xmlns:a16="http://schemas.microsoft.com/office/drawing/2014/main" id="{64083D8B-9C3B-4E00-A39A-FB877BCD29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2054" name="Line 30">
            <a:extLst>
              <a:ext uri="{FF2B5EF4-FFF2-40B4-BE49-F238E27FC236}">
                <a16:creationId xmlns:a16="http://schemas.microsoft.com/office/drawing/2014/main" id="{02ED2AF2-EC10-4912-BFF1-4328108315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AACG_Header_Shape">
            <a:extLst>
              <a:ext uri="{FF2B5EF4-FFF2-40B4-BE49-F238E27FC236}">
                <a16:creationId xmlns:a16="http://schemas.microsoft.com/office/drawing/2014/main" id="{3D33C844-DA7C-4E4F-B645-20617A61DF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5128" name="AACG_CaveatHeader_Shape">
            <a:extLst>
              <a:ext uri="{FF2B5EF4-FFF2-40B4-BE49-F238E27FC236}">
                <a16:creationId xmlns:a16="http://schemas.microsoft.com/office/drawing/2014/main" id="{7236A52B-E7A5-40A7-BF57-8F54EDFD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pic>
        <p:nvPicPr>
          <p:cNvPr id="2057" name="Picture 11">
            <a:extLst>
              <a:ext uri="{FF2B5EF4-FFF2-40B4-BE49-F238E27FC236}">
                <a16:creationId xmlns:a16="http://schemas.microsoft.com/office/drawing/2014/main" id="{5E61072B-EAFF-4A99-9A56-CB00555E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Box 13">
            <a:extLst>
              <a:ext uri="{FF2B5EF4-FFF2-40B4-BE49-F238E27FC236}">
                <a16:creationId xmlns:a16="http://schemas.microsoft.com/office/drawing/2014/main" id="{6E60B955-0172-4093-BC50-90906AE7A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5131" name="Text Box 23">
            <a:extLst>
              <a:ext uri="{FF2B5EF4-FFF2-40B4-BE49-F238E27FC236}">
                <a16:creationId xmlns:a16="http://schemas.microsoft.com/office/drawing/2014/main" id="{AEA0C42C-7FC4-473B-A1C4-E4579B20AA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1663" y="6657975"/>
            <a:ext cx="309562" cy="215900"/>
          </a:xfrm>
          <a:prstGeom prst="rect">
            <a:avLst/>
          </a:prstGeom>
          <a:noFill/>
          <a:ln>
            <a:noFill/>
          </a:ln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D2414E6-9D01-4A4F-8B7D-A1EB2963E916}" type="slidenum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0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Text Box 23">
            <a:extLst>
              <a:ext uri="{FF2B5EF4-FFF2-40B4-BE49-F238E27FC236}">
                <a16:creationId xmlns:a16="http://schemas.microsoft.com/office/drawing/2014/main" id="{16997AEE-19EF-49FC-92D8-3353CE036E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0413" y="6637338"/>
            <a:ext cx="1943100" cy="21590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>
                <a:solidFill>
                  <a:srgbClr val="464C56"/>
                </a:solidFill>
                <a:latin typeface="Arial" panose="020B0604020202020204" pitchFamily="34" charset="0"/>
              </a:rPr>
              <a:t>Date Printed: </a:t>
            </a:r>
            <a:fld id="{E24EE61D-B031-41BD-AA00-0419853946C9}" type="datetime1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8/17/2021</a:t>
            </a:fld>
            <a:endParaRPr lang="en-US" altLang="en-US" sz="8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5" r:id="rId2"/>
    <p:sldLayoutId id="2147484046" r:id="rId3"/>
  </p:sldLayoutIdLst>
  <p:hf hdr="0" ftr="0" dt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9pPr>
    </p:titleStyle>
    <p:bodyStyle>
      <a:lvl1pPr marL="1778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rgbClr val="0084B6"/>
        </a:buClr>
        <a:buSzPct val="100000"/>
        <a:buChar char="•"/>
        <a:defRPr sz="1900">
          <a:solidFill>
            <a:srgbClr val="5E6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0922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­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»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6pPr>
      <a:lvl7pPr marL="29718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7pPr>
      <a:lvl8pPr marL="34290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8pPr>
      <a:lvl9pPr marL="38862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2">
            <a:extLst>
              <a:ext uri="{FF2B5EF4-FFF2-40B4-BE49-F238E27FC236}">
                <a16:creationId xmlns:a16="http://schemas.microsoft.com/office/drawing/2014/main" id="{B4BD04A7-52F1-46C0-B4FA-9A462BF56BAF}"/>
              </a:ext>
            </a:extLst>
          </p:cNvPr>
          <p:cNvSpPr txBox="1">
            <a:spLocks/>
          </p:cNvSpPr>
          <p:nvPr/>
        </p:nvSpPr>
        <p:spPr bwMode="auto">
          <a:xfrm>
            <a:off x="6629400" y="5334000"/>
            <a:ext cx="251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2" tIns="45576" rIns="91152" bIns="4557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latin typeface="Gill Sans MT Condensed" panose="020B0506020104020203" pitchFamily="34" charset="0"/>
              </a:rPr>
              <a:t>C/BOSD:  Alma22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Gill Sans MT Condensed" panose="020B0506020104020203" pitchFamily="34" charset="0"/>
              </a:rPr>
              <a:t>Program Lead: Cham18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Gill Sans MT Condensed" panose="020B0506020104020203" pitchFamily="34" charset="0"/>
              </a:rPr>
              <a:t>Project Manager: Treva31</a:t>
            </a:r>
          </a:p>
        </p:txBody>
      </p:sp>
      <p:sp>
        <p:nvSpPr>
          <p:cNvPr id="15363" name="Text Placeholder 11">
            <a:extLst>
              <a:ext uri="{FF2B5EF4-FFF2-40B4-BE49-F238E27FC236}">
                <a16:creationId xmlns:a16="http://schemas.microsoft.com/office/drawing/2014/main" id="{3BF68361-1D70-4FEF-964A-8C9BE4E5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Support Requests Workflow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31A0961-D13D-438A-AD3C-6EDA5D3206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4724400" cy="99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/>
              <a:t>OSE Enterprise Tools</a:t>
            </a:r>
          </a:p>
          <a:p>
            <a:pPr eaLnBrk="1" hangingPunct="1">
              <a:defRPr/>
            </a:pPr>
            <a:r>
              <a:rPr lang="en-US" altLang="en-US" sz="2800" dirty="0"/>
              <a:t>BOSD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CD0185C8-15E0-4A35-AD2E-D3B5A844A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1C3667"/>
                </a:solidFill>
              </a:rPr>
              <a:t>BOSD Enterprise Tools Team Tasks</a:t>
            </a: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44608362-9154-4DAC-BA08-2859784D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75755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2" tIns="45576" rIns="91152" bIns="45576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Arial Narrow" panose="020B0606020202030204" pitchFamily="34" charset="0"/>
              </a:rPr>
              <a:t>monitor the health and status of the Enterprise Tools</a:t>
            </a:r>
          </a:p>
          <a:p>
            <a:pPr eaLnBrk="1" hangingPunct="1"/>
            <a:r>
              <a:rPr lang="en-US" altLang="en-US" sz="1800" dirty="0">
                <a:latin typeface="Arial Narrow" panose="020B0606020202030204" pitchFamily="34" charset="0"/>
              </a:rPr>
              <a:t>provide Operations and Maintenance (O&amp;M) (upgrades, license and certificate renewals, managing service accounts, supporting user requests, </a:t>
            </a:r>
            <a:r>
              <a:rPr lang="en-US" altLang="en-US" sz="1800" dirty="0" err="1">
                <a:latin typeface="Arial Narrow" panose="020B0606020202030204" pitchFamily="34" charset="0"/>
              </a:rPr>
              <a:t>etc</a:t>
            </a:r>
            <a:r>
              <a:rPr lang="en-US" altLang="en-US" sz="1800" dirty="0">
                <a:latin typeface="Arial Narrow" panose="020B0606020202030204" pitchFamily="34" charset="0"/>
              </a:rPr>
              <a:t>) </a:t>
            </a:r>
          </a:p>
          <a:p>
            <a:pPr eaLnBrk="1" hangingPunct="1"/>
            <a:r>
              <a:rPr lang="en-US" altLang="en-US" sz="1800" dirty="0">
                <a:latin typeface="Arial Narrow" panose="020B0606020202030204" pitchFamily="34" charset="0"/>
              </a:rPr>
              <a:t>prioritize high demand initiatives (e.g., </a:t>
            </a:r>
            <a:r>
              <a:rPr lang="en-US" altLang="en-US" sz="1800" dirty="0" err="1">
                <a:latin typeface="Arial Narrow" panose="020B0606020202030204" pitchFamily="34" charset="0"/>
              </a:rPr>
              <a:t>splunk</a:t>
            </a:r>
            <a:r>
              <a:rPr lang="en-US" altLang="en-US" sz="1800" dirty="0">
                <a:latin typeface="Arial Narrow" panose="020B0606020202030204" pitchFamily="34" charset="0"/>
              </a:rPr>
              <a:t> infrastructure) over planned tool upgrades </a:t>
            </a:r>
          </a:p>
          <a:p>
            <a:pPr eaLnBrk="1" hangingPunct="1"/>
            <a:r>
              <a:rPr lang="en-US" altLang="en-US" sz="1800" dirty="0">
                <a:latin typeface="Arial Narrow" panose="020B0606020202030204" pitchFamily="34" charset="0"/>
              </a:rPr>
              <a:t>respond to user support requests via:</a:t>
            </a:r>
          </a:p>
          <a:p>
            <a:pPr lvl="1" eaLnBrk="1" hangingPunct="1"/>
            <a:r>
              <a:rPr lang="en-US" altLang="en-US" sz="1800" dirty="0">
                <a:latin typeface="Arial Narrow" panose="020B0606020202030204" pitchFamily="34" charset="0"/>
              </a:rPr>
              <a:t>ServiceNow</a:t>
            </a:r>
          </a:p>
          <a:p>
            <a:pPr lvl="1" eaLnBrk="1" hangingPunct="1"/>
            <a:r>
              <a:rPr lang="en-US" altLang="en-US" sz="1800" dirty="0">
                <a:latin typeface="Arial Narrow" panose="020B0606020202030204" pitchFamily="34" charset="0"/>
              </a:rPr>
              <a:t>Phone</a:t>
            </a:r>
          </a:p>
          <a:p>
            <a:pPr lvl="1" eaLnBrk="1" hangingPunct="1"/>
            <a:r>
              <a:rPr lang="en-US" altLang="en-US" sz="1800" dirty="0">
                <a:latin typeface="Arial Narrow" panose="020B0606020202030204" pitchFamily="34" charset="0"/>
              </a:rPr>
              <a:t>Teams chat</a:t>
            </a:r>
          </a:p>
          <a:p>
            <a:pPr lvl="1" eaLnBrk="1" hangingPunct="1"/>
            <a:r>
              <a:rPr lang="en-US" altLang="en-US" sz="1800" dirty="0">
                <a:latin typeface="Arial Narrow" panose="020B0606020202030204" pitchFamily="34" charset="0"/>
              </a:rPr>
              <a:t>Teams channels (e.g. GitHub, Jira, etc.)</a:t>
            </a:r>
          </a:p>
          <a:p>
            <a:pPr eaLnBrk="1" hangingPunct="1"/>
            <a:endParaRPr lang="en-US" altLang="en-US" sz="1200" dirty="0"/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54EDA5F-543D-487D-A0FA-858592C36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11C05A-80A7-4BD3-82F1-D7084AA5759D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8C295A62-B7C8-40CD-AE7C-A2DFB4CBA020}"/>
              </a:ext>
            </a:extLst>
          </p:cNvPr>
          <p:cNvSpPr/>
          <p:nvPr/>
        </p:nvSpPr>
        <p:spPr>
          <a:xfrm>
            <a:off x="457200" y="1517612"/>
            <a:ext cx="2286000" cy="914400"/>
          </a:xfrm>
          <a:prstGeom prst="chevron">
            <a:avLst/>
          </a:prstGeom>
          <a:solidFill>
            <a:srgbClr val="97661C"/>
          </a:solidFill>
          <a:ln>
            <a:solidFill>
              <a:srgbClr val="976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CD0185C8-15E0-4A35-AD2E-D3B5A844A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1C3667"/>
                </a:solidFill>
              </a:rPr>
              <a:t>BOSD Enterprise Tools Support Request Workflow</a:t>
            </a: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54EDA5F-543D-487D-A0FA-858592C36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11C05A-80A7-4BD3-82F1-D7084AA5759D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4E3EBD-C0E8-418E-B0FC-F666A4F291B3}"/>
              </a:ext>
            </a:extLst>
          </p:cNvPr>
          <p:cNvSpPr/>
          <p:nvPr/>
        </p:nvSpPr>
        <p:spPr>
          <a:xfrm>
            <a:off x="7295129" y="3588006"/>
            <a:ext cx="1272042" cy="11920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179FE-0C73-40D7-94CB-15A5D4B17865}"/>
              </a:ext>
            </a:extLst>
          </p:cNvPr>
          <p:cNvSpPr txBox="1"/>
          <p:nvPr/>
        </p:nvSpPr>
        <p:spPr>
          <a:xfrm>
            <a:off x="7295128" y="3765493"/>
            <a:ext cx="127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JIRA </a:t>
            </a:r>
            <a:b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Epic/Story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8F83-399E-48CA-B89B-5B406BB77286}"/>
              </a:ext>
            </a:extLst>
          </p:cNvPr>
          <p:cNvSpPr txBox="1"/>
          <p:nvPr/>
        </p:nvSpPr>
        <p:spPr>
          <a:xfrm>
            <a:off x="874494" y="1790146"/>
            <a:ext cx="164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Receive Request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6FEBA2F7-AC13-459C-9B0F-F31549792187}"/>
              </a:ext>
            </a:extLst>
          </p:cNvPr>
          <p:cNvSpPr/>
          <p:nvPr/>
        </p:nvSpPr>
        <p:spPr>
          <a:xfrm>
            <a:off x="2514600" y="1507238"/>
            <a:ext cx="2286000" cy="914400"/>
          </a:xfrm>
          <a:prstGeom prst="chevron">
            <a:avLst/>
          </a:prstGeom>
          <a:solidFill>
            <a:srgbClr val="8D9821"/>
          </a:solidFill>
          <a:ln>
            <a:solidFill>
              <a:srgbClr val="8D9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97F44-6FC3-43F1-B5F3-27C4ED031F9A}"/>
              </a:ext>
            </a:extLst>
          </p:cNvPr>
          <p:cNvSpPr txBox="1"/>
          <p:nvPr/>
        </p:nvSpPr>
        <p:spPr>
          <a:xfrm>
            <a:off x="2931893" y="1779772"/>
            <a:ext cx="179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Enter Request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37959442-01AF-43B8-A09A-EF561BF3B750}"/>
              </a:ext>
            </a:extLst>
          </p:cNvPr>
          <p:cNvSpPr/>
          <p:nvPr/>
        </p:nvSpPr>
        <p:spPr>
          <a:xfrm>
            <a:off x="4572000" y="1499061"/>
            <a:ext cx="2286000" cy="914400"/>
          </a:xfrm>
          <a:prstGeom prst="chevron">
            <a:avLst/>
          </a:prstGeom>
          <a:solidFill>
            <a:srgbClr val="247F9C"/>
          </a:solidFill>
          <a:ln>
            <a:solidFill>
              <a:srgbClr val="247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2B597-7EFF-4523-B279-3EC9F7CA2450}"/>
              </a:ext>
            </a:extLst>
          </p:cNvPr>
          <p:cNvSpPr txBox="1"/>
          <p:nvPr/>
        </p:nvSpPr>
        <p:spPr>
          <a:xfrm>
            <a:off x="4902846" y="1771595"/>
            <a:ext cx="187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Process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33150-20A8-4DAB-8FB8-08F5BC7D438C}"/>
              </a:ext>
            </a:extLst>
          </p:cNvPr>
          <p:cNvSpPr txBox="1"/>
          <p:nvPr/>
        </p:nvSpPr>
        <p:spPr>
          <a:xfrm>
            <a:off x="379470" y="350520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Teams 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Chat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6F9F8-DC86-4545-851A-F9C64B226527}"/>
              </a:ext>
            </a:extLst>
          </p:cNvPr>
          <p:cNvSpPr txBox="1"/>
          <p:nvPr/>
        </p:nvSpPr>
        <p:spPr>
          <a:xfrm>
            <a:off x="427281" y="526946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Email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2FDCD-F569-4838-B305-C9C4AAAA5E2A}"/>
              </a:ext>
            </a:extLst>
          </p:cNvPr>
          <p:cNvSpPr txBox="1"/>
          <p:nvPr/>
        </p:nvSpPr>
        <p:spPr>
          <a:xfrm>
            <a:off x="385433" y="433507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Teams 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Channels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B47866-14D5-4430-B25E-49B9D2FC9A05}"/>
              </a:ext>
            </a:extLst>
          </p:cNvPr>
          <p:cNvSpPr txBox="1"/>
          <p:nvPr/>
        </p:nvSpPr>
        <p:spPr>
          <a:xfrm>
            <a:off x="379470" y="27615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Phone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F7B7169-4598-4C9B-991B-81995EFD56AE}"/>
              </a:ext>
            </a:extLst>
          </p:cNvPr>
          <p:cNvCxnSpPr>
            <a:cxnSpLocks/>
            <a:stCxn id="24" idx="3"/>
            <a:endCxn id="51" idx="2"/>
          </p:cNvCxnSpPr>
          <p:nvPr/>
        </p:nvCxnSpPr>
        <p:spPr>
          <a:xfrm flipV="1">
            <a:off x="1371600" y="4232082"/>
            <a:ext cx="1322608" cy="426158"/>
          </a:xfrm>
          <a:prstGeom prst="curvedConnector3">
            <a:avLst/>
          </a:prstGeom>
          <a:ln w="38100">
            <a:solidFill>
              <a:srgbClr val="97661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159DD62-9329-42A3-BCAB-56B4EDCF8D16}"/>
              </a:ext>
            </a:extLst>
          </p:cNvPr>
          <p:cNvCxnSpPr>
            <a:cxnSpLocks/>
            <a:stCxn id="16" idx="3"/>
            <a:endCxn id="51" idx="2"/>
          </p:cNvCxnSpPr>
          <p:nvPr/>
        </p:nvCxnSpPr>
        <p:spPr>
          <a:xfrm>
            <a:off x="1174752" y="3828366"/>
            <a:ext cx="1519456" cy="403716"/>
          </a:xfrm>
          <a:prstGeom prst="curvedConnector3">
            <a:avLst/>
          </a:prstGeom>
          <a:ln w="38100">
            <a:solidFill>
              <a:srgbClr val="97661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5C4DB7-764C-46C0-A452-F34C09819179}"/>
              </a:ext>
            </a:extLst>
          </p:cNvPr>
          <p:cNvCxnSpPr>
            <a:cxnSpLocks/>
            <a:stCxn id="23" idx="3"/>
            <a:endCxn id="51" idx="2"/>
          </p:cNvCxnSpPr>
          <p:nvPr/>
        </p:nvCxnSpPr>
        <p:spPr>
          <a:xfrm flipV="1">
            <a:off x="1084833" y="4232082"/>
            <a:ext cx="1609375" cy="1222052"/>
          </a:xfrm>
          <a:prstGeom prst="curvedConnector3">
            <a:avLst/>
          </a:prstGeom>
          <a:ln w="38100">
            <a:solidFill>
              <a:srgbClr val="97661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614480E-14EA-4C0F-B517-745BED57BF43}"/>
              </a:ext>
            </a:extLst>
          </p:cNvPr>
          <p:cNvCxnSpPr>
            <a:cxnSpLocks/>
            <a:stCxn id="25" idx="3"/>
            <a:endCxn id="51" idx="2"/>
          </p:cNvCxnSpPr>
          <p:nvPr/>
        </p:nvCxnSpPr>
        <p:spPr>
          <a:xfrm>
            <a:off x="1113966" y="2946216"/>
            <a:ext cx="1580242" cy="1285866"/>
          </a:xfrm>
          <a:prstGeom prst="curvedConnector3">
            <a:avLst>
              <a:gd name="adj1" fmla="val 50000"/>
            </a:avLst>
          </a:prstGeom>
          <a:ln w="38100">
            <a:solidFill>
              <a:srgbClr val="97661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54F58AD-5B6D-47C4-96A9-F334C9F21308}"/>
              </a:ext>
            </a:extLst>
          </p:cNvPr>
          <p:cNvSpPr/>
          <p:nvPr/>
        </p:nvSpPr>
        <p:spPr>
          <a:xfrm>
            <a:off x="2694208" y="3480022"/>
            <a:ext cx="1544872" cy="1504120"/>
          </a:xfrm>
          <a:prstGeom prst="ellipse">
            <a:avLst/>
          </a:prstGeom>
          <a:solidFill>
            <a:srgbClr val="8D9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B0238-C29D-469A-A9FC-F6D038B168DA}"/>
              </a:ext>
            </a:extLst>
          </p:cNvPr>
          <p:cNvSpPr txBox="1"/>
          <p:nvPr/>
        </p:nvSpPr>
        <p:spPr>
          <a:xfrm>
            <a:off x="2751193" y="3755733"/>
            <a:ext cx="1400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Create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ServiceNow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Support Ticket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B4150C-EC95-49FF-A962-9584DEC0D6CA}"/>
              </a:ext>
            </a:extLst>
          </p:cNvPr>
          <p:cNvSpPr txBox="1"/>
          <p:nvPr/>
        </p:nvSpPr>
        <p:spPr>
          <a:xfrm>
            <a:off x="5192938" y="3672687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Tier 2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1200" dirty="0">
                <a:latin typeface="Arial Narrow" panose="020B0606020202030204" pitchFamily="34" charset="0"/>
              </a:rPr>
              <a:t>resolve technical request </a:t>
            </a:r>
            <a:br>
              <a:rPr lang="en-US" sz="1200" dirty="0">
                <a:latin typeface="Arial Narrow" panose="020B0606020202030204" pitchFamily="34" charset="0"/>
              </a:rPr>
            </a:br>
            <a:r>
              <a:rPr lang="en-US" sz="1200" dirty="0">
                <a:latin typeface="Arial Narrow" panose="020B0606020202030204" pitchFamily="34" charset="0"/>
              </a:rPr>
              <a:t>to closure within 3 workdays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6CAF79-577C-40B8-86F5-A3AF4B029CA9}"/>
              </a:ext>
            </a:extLst>
          </p:cNvPr>
          <p:cNvSpPr txBox="1"/>
          <p:nvPr/>
        </p:nvSpPr>
        <p:spPr>
          <a:xfrm>
            <a:off x="5192938" y="4900136"/>
            <a:ext cx="139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Tier 3 &amp; 4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1200" dirty="0">
                <a:latin typeface="Arial Narrow" panose="020B0606020202030204" pitchFamily="34" charset="0"/>
              </a:rPr>
              <a:t>request not resolved</a:t>
            </a:r>
            <a:br>
              <a:rPr lang="en-US" sz="1200" dirty="0">
                <a:latin typeface="Arial Narrow" panose="020B0606020202030204" pitchFamily="34" charset="0"/>
              </a:rPr>
            </a:br>
            <a:r>
              <a:rPr lang="en-US" sz="1200" dirty="0">
                <a:latin typeface="Arial Narrow" panose="020B0606020202030204" pitchFamily="34" charset="0"/>
              </a:rPr>
              <a:t>requires development</a:t>
            </a:r>
            <a:br>
              <a:rPr lang="en-US" sz="1200" dirty="0">
                <a:latin typeface="Arial Narrow" panose="020B0606020202030204" pitchFamily="34" charset="0"/>
              </a:rPr>
            </a:br>
            <a:r>
              <a:rPr lang="en-US" sz="1200" dirty="0">
                <a:latin typeface="Arial Narrow" panose="020B0606020202030204" pitchFamily="34" charset="0"/>
              </a:rPr>
              <a:t>&gt; 3 workdays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FF9A34-2633-41C2-A590-5B4A4E6E5F93}"/>
              </a:ext>
            </a:extLst>
          </p:cNvPr>
          <p:cNvSpPr txBox="1"/>
          <p:nvPr/>
        </p:nvSpPr>
        <p:spPr>
          <a:xfrm>
            <a:off x="5192938" y="2736595"/>
            <a:ext cx="1992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Tier 1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1200" dirty="0">
                <a:latin typeface="Arial Narrow" panose="020B0606020202030204" pitchFamily="34" charset="0"/>
              </a:rPr>
              <a:t>resolve basic request to closure </a:t>
            </a:r>
          </a:p>
          <a:p>
            <a:r>
              <a:rPr lang="en-US" sz="1200" dirty="0">
                <a:latin typeface="Arial Narrow" panose="020B0606020202030204" pitchFamily="34" charset="0"/>
              </a:rPr>
              <a:t>within 1 hour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05C5A2E-69A0-42CB-9BC6-FD4FB5F5A4EA}"/>
              </a:ext>
            </a:extLst>
          </p:cNvPr>
          <p:cNvCxnSpPr>
            <a:cxnSpLocks/>
            <a:stCxn id="51" idx="6"/>
            <a:endCxn id="59" idx="1"/>
          </p:cNvCxnSpPr>
          <p:nvPr/>
        </p:nvCxnSpPr>
        <p:spPr>
          <a:xfrm flipV="1">
            <a:off x="4239080" y="3105927"/>
            <a:ext cx="953858" cy="1126155"/>
          </a:xfrm>
          <a:prstGeom prst="curvedConnector3">
            <a:avLst/>
          </a:prstGeom>
          <a:ln w="38100">
            <a:solidFill>
              <a:srgbClr val="8D982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9" name="Connector: Curved 17408">
            <a:extLst>
              <a:ext uri="{FF2B5EF4-FFF2-40B4-BE49-F238E27FC236}">
                <a16:creationId xmlns:a16="http://schemas.microsoft.com/office/drawing/2014/main" id="{6DBCFD3C-3DC0-4981-A47F-F69C6DD4B0F8}"/>
              </a:ext>
            </a:extLst>
          </p:cNvPr>
          <p:cNvCxnSpPr>
            <a:cxnSpLocks/>
            <a:stCxn id="51" idx="6"/>
            <a:endCxn id="57" idx="1"/>
          </p:cNvCxnSpPr>
          <p:nvPr/>
        </p:nvCxnSpPr>
        <p:spPr>
          <a:xfrm flipV="1">
            <a:off x="4239080" y="4042019"/>
            <a:ext cx="953858" cy="190063"/>
          </a:xfrm>
          <a:prstGeom prst="curvedConnector3">
            <a:avLst/>
          </a:prstGeom>
          <a:ln w="38100">
            <a:solidFill>
              <a:srgbClr val="8D982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2" name="Connector: Curved 17411">
            <a:extLst>
              <a:ext uri="{FF2B5EF4-FFF2-40B4-BE49-F238E27FC236}">
                <a16:creationId xmlns:a16="http://schemas.microsoft.com/office/drawing/2014/main" id="{1A49F14F-AC2C-4650-BC0F-675B91FBF66E}"/>
              </a:ext>
            </a:extLst>
          </p:cNvPr>
          <p:cNvCxnSpPr>
            <a:cxnSpLocks/>
            <a:stCxn id="51" idx="6"/>
            <a:endCxn id="58" idx="1"/>
          </p:cNvCxnSpPr>
          <p:nvPr/>
        </p:nvCxnSpPr>
        <p:spPr>
          <a:xfrm>
            <a:off x="4239080" y="4232082"/>
            <a:ext cx="953858" cy="1129719"/>
          </a:xfrm>
          <a:prstGeom prst="curvedConnector3">
            <a:avLst/>
          </a:prstGeom>
          <a:ln w="38100">
            <a:solidFill>
              <a:srgbClr val="8D982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5" name="Connector: Curved 17414">
            <a:extLst>
              <a:ext uri="{FF2B5EF4-FFF2-40B4-BE49-F238E27FC236}">
                <a16:creationId xmlns:a16="http://schemas.microsoft.com/office/drawing/2014/main" id="{D3604CD4-DAD6-4CD9-8EEA-5375539373C3}"/>
              </a:ext>
            </a:extLst>
          </p:cNvPr>
          <p:cNvCxnSpPr>
            <a:stCxn id="58" idx="3"/>
            <a:endCxn id="4" idx="1"/>
          </p:cNvCxnSpPr>
          <p:nvPr/>
        </p:nvCxnSpPr>
        <p:spPr>
          <a:xfrm flipV="1">
            <a:off x="6592680" y="4088659"/>
            <a:ext cx="702448" cy="1273142"/>
          </a:xfrm>
          <a:prstGeom prst="curvedConnector3">
            <a:avLst>
              <a:gd name="adj1" fmla="val 50000"/>
            </a:avLst>
          </a:prstGeom>
          <a:ln w="38100">
            <a:solidFill>
              <a:srgbClr val="247F9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Chevron 80">
            <a:extLst>
              <a:ext uri="{FF2B5EF4-FFF2-40B4-BE49-F238E27FC236}">
                <a16:creationId xmlns:a16="http://schemas.microsoft.com/office/drawing/2014/main" id="{5F9D5F8B-F432-44E5-B970-033319550AEE}"/>
              </a:ext>
            </a:extLst>
          </p:cNvPr>
          <p:cNvSpPr/>
          <p:nvPr/>
        </p:nvSpPr>
        <p:spPr>
          <a:xfrm>
            <a:off x="6629400" y="1523999"/>
            <a:ext cx="2286000" cy="914400"/>
          </a:xfrm>
          <a:prstGeom prst="chevron">
            <a:avLst/>
          </a:prstGeom>
          <a:solidFill>
            <a:srgbClr val="1D677E"/>
          </a:solidFill>
          <a:ln>
            <a:solidFill>
              <a:srgbClr val="247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2964BC-D8DA-4C53-BCFD-68083521A050}"/>
              </a:ext>
            </a:extLst>
          </p:cNvPr>
          <p:cNvSpPr txBox="1"/>
          <p:nvPr/>
        </p:nvSpPr>
        <p:spPr>
          <a:xfrm>
            <a:off x="7119514" y="1796533"/>
            <a:ext cx="130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5448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CD0185C8-15E0-4A35-AD2E-D3B5A844A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1C3667"/>
                </a:solidFill>
              </a:rPr>
              <a:t>BOSD Enterprise Tools Support Request Workflow – Enter</a:t>
            </a: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54EDA5F-543D-487D-A0FA-858592C36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11C05A-80A7-4BD3-82F1-D7084AA5759D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8F83-399E-48CA-B89B-5B406BB77286}"/>
              </a:ext>
            </a:extLst>
          </p:cNvPr>
          <p:cNvSpPr txBox="1"/>
          <p:nvPr/>
        </p:nvSpPr>
        <p:spPr>
          <a:xfrm>
            <a:off x="874495" y="1790146"/>
            <a:ext cx="1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Receive request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6FEBA2F7-AC13-459C-9B0F-F31549792187}"/>
              </a:ext>
            </a:extLst>
          </p:cNvPr>
          <p:cNvSpPr/>
          <p:nvPr/>
        </p:nvSpPr>
        <p:spPr>
          <a:xfrm>
            <a:off x="381000" y="1507238"/>
            <a:ext cx="2286000" cy="914400"/>
          </a:xfrm>
          <a:prstGeom prst="chevron">
            <a:avLst/>
          </a:prstGeom>
          <a:solidFill>
            <a:srgbClr val="8D9821"/>
          </a:solidFill>
          <a:ln>
            <a:solidFill>
              <a:srgbClr val="8D9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97F44-6FC3-43F1-B5F3-27C4ED031F9A}"/>
              </a:ext>
            </a:extLst>
          </p:cNvPr>
          <p:cNvSpPr txBox="1"/>
          <p:nvPr/>
        </p:nvSpPr>
        <p:spPr>
          <a:xfrm>
            <a:off x="725475" y="1779772"/>
            <a:ext cx="18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Enter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D5762-BC9E-4659-B0B7-D334CFFFC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0" t="15231" r="27779" b="11111"/>
          <a:stretch/>
        </p:blipFill>
        <p:spPr>
          <a:xfrm>
            <a:off x="3160427" y="1189383"/>
            <a:ext cx="4292905" cy="4906617"/>
          </a:xfrm>
          <a:prstGeom prst="rect">
            <a:avLst/>
          </a:prstGeom>
          <a:solidFill>
            <a:srgbClr val="000000">
              <a:shade val="95000"/>
            </a:srgbClr>
          </a:solidFill>
          <a:ln w="190500" cap="sq">
            <a:solidFill>
              <a:srgbClr val="000000">
                <a:alpha val="50000"/>
              </a:srgb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FB9E7C3-F581-42CB-9EC9-FD6CDFA690D0}"/>
              </a:ext>
            </a:extLst>
          </p:cNvPr>
          <p:cNvSpPr txBox="1"/>
          <p:nvPr/>
        </p:nvSpPr>
        <p:spPr>
          <a:xfrm>
            <a:off x="463872" y="2732180"/>
            <a:ext cx="187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When entering the request into ServiceNow, specify how it was received using the Contact Type field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99945DD-1116-4A73-BA33-54A80A30D8E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339004" y="3304235"/>
            <a:ext cx="2931894" cy="305108"/>
          </a:xfrm>
          <a:prstGeom prst="curvedConnector3">
            <a:avLst>
              <a:gd name="adj1" fmla="val 50000"/>
            </a:avLst>
          </a:prstGeom>
          <a:ln w="101600">
            <a:solidFill>
              <a:srgbClr val="8D98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BCBEE9-C61A-4DB1-A623-BE2A5FA41CE2}"/>
              </a:ext>
            </a:extLst>
          </p:cNvPr>
          <p:cNvSpPr txBox="1"/>
          <p:nvPr/>
        </p:nvSpPr>
        <p:spPr>
          <a:xfrm>
            <a:off x="626057" y="4745756"/>
            <a:ext cx="1948286" cy="646331"/>
          </a:xfrm>
          <a:prstGeom prst="rect">
            <a:avLst/>
          </a:prstGeom>
          <a:solidFill>
            <a:srgbClr val="FFFF9B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Addition to Contact Type field is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255502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C6F7A6D-4C81-45A7-9BEF-FB7844DA2E52}"/>
              </a:ext>
            </a:extLst>
          </p:cNvPr>
          <p:cNvSpPr/>
          <p:nvPr/>
        </p:nvSpPr>
        <p:spPr>
          <a:xfrm>
            <a:off x="381000" y="1524000"/>
            <a:ext cx="2286000" cy="914400"/>
          </a:xfrm>
          <a:prstGeom prst="chevron">
            <a:avLst/>
          </a:prstGeom>
          <a:solidFill>
            <a:srgbClr val="247F9C"/>
          </a:solidFill>
          <a:ln>
            <a:solidFill>
              <a:srgbClr val="247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CD0185C8-15E0-4A35-AD2E-D3B5A844A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1C3667"/>
                </a:solidFill>
              </a:rPr>
              <a:t>BOSD Enterprise Tools Support Request Workflow </a:t>
            </a:r>
            <a:r>
              <a:rPr lang="en-US" altLang="en-US" sz="3200">
                <a:solidFill>
                  <a:srgbClr val="1C3667"/>
                </a:solidFill>
              </a:rPr>
              <a:t>– Process</a:t>
            </a:r>
            <a:endParaRPr lang="en-US" altLang="en-US" sz="3200" dirty="0">
              <a:solidFill>
                <a:srgbClr val="1C3667"/>
              </a:solidFill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54EDA5F-543D-487D-A0FA-858592C36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11C05A-80A7-4BD3-82F1-D7084AA5759D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9E7C3-F581-42CB-9EC9-FD6CDFA690D0}"/>
              </a:ext>
            </a:extLst>
          </p:cNvPr>
          <p:cNvSpPr txBox="1"/>
          <p:nvPr/>
        </p:nvSpPr>
        <p:spPr>
          <a:xfrm>
            <a:off x="581310" y="2665275"/>
            <a:ext cx="212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Once the request is a ServiceNow ticket, specify the level of support conducted using the Urgency field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97860-084B-4872-836F-F041E963DFD2}"/>
              </a:ext>
            </a:extLst>
          </p:cNvPr>
          <p:cNvSpPr txBox="1"/>
          <p:nvPr/>
        </p:nvSpPr>
        <p:spPr>
          <a:xfrm>
            <a:off x="711846" y="1796534"/>
            <a:ext cx="18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Process Request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D0B4D7-6733-48B7-846C-325AF7737BCC}"/>
              </a:ext>
            </a:extLst>
          </p:cNvPr>
          <p:cNvGrpSpPr/>
          <p:nvPr/>
        </p:nvGrpSpPr>
        <p:grpSpPr>
          <a:xfrm>
            <a:off x="3124200" y="1285834"/>
            <a:ext cx="5700377" cy="4124366"/>
            <a:chOff x="3124200" y="1285834"/>
            <a:chExt cx="5700377" cy="41243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427A56-07A9-49EB-8EDC-48E88EAE7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167" t="21231" r="25548" b="23532"/>
            <a:stretch/>
          </p:blipFill>
          <p:spPr>
            <a:xfrm>
              <a:off x="3124200" y="1285834"/>
              <a:ext cx="5700377" cy="4124366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190500" cap="sq">
              <a:solidFill>
                <a:srgbClr val="000000">
                  <a:alpha val="50000"/>
                </a:srgbClr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EF114E-ED09-4A07-BA1D-A08634EF011A}"/>
                </a:ext>
              </a:extLst>
            </p:cNvPr>
            <p:cNvSpPr txBox="1"/>
            <p:nvPr/>
          </p:nvSpPr>
          <p:spPr>
            <a:xfrm>
              <a:off x="7086600" y="4160015"/>
              <a:ext cx="1319213" cy="954107"/>
            </a:xfrm>
            <a:prstGeom prst="rect">
              <a:avLst/>
            </a:prstGeom>
            <a:ln w="127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 Narrow" panose="020B0606020202030204" pitchFamily="34" charset="0"/>
                </a:rPr>
                <a:t>Tier 1 – Basic</a:t>
              </a:r>
            </a:p>
            <a:p>
              <a:r>
                <a:rPr lang="en-US" sz="900" dirty="0">
                  <a:latin typeface="Arial Narrow" panose="020B0606020202030204" pitchFamily="34" charset="0"/>
                </a:rPr>
                <a:t>Tier 2 – Technical </a:t>
              </a:r>
            </a:p>
            <a:p>
              <a:r>
                <a:rPr lang="en-US" sz="900" dirty="0">
                  <a:latin typeface="Arial Narrow" panose="020B0606020202030204" pitchFamily="34" charset="0"/>
                </a:rPr>
                <a:t>Tier 3 – Development</a:t>
              </a:r>
            </a:p>
            <a:p>
              <a:r>
                <a:rPr lang="en-US" sz="900" dirty="0">
                  <a:latin typeface="Arial Narrow" panose="020B0606020202030204" pitchFamily="34" charset="0"/>
                </a:rPr>
                <a:t>Tier 4 – Vendor Support</a:t>
              </a:r>
            </a:p>
            <a:p>
              <a:endParaRPr lang="en-US" sz="1000" dirty="0"/>
            </a:p>
            <a:p>
              <a:r>
                <a:rPr lang="en-US" sz="1000" dirty="0"/>
                <a:t> </a:t>
              </a:r>
            </a:p>
          </p:txBody>
        </p:sp>
      </p:grp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1AEBD1F-19EE-4A44-95AE-36A75FF2B5B6}"/>
              </a:ext>
            </a:extLst>
          </p:cNvPr>
          <p:cNvCxnSpPr>
            <a:stCxn id="35" idx="3"/>
          </p:cNvCxnSpPr>
          <p:nvPr/>
        </p:nvCxnSpPr>
        <p:spPr>
          <a:xfrm>
            <a:off x="2705435" y="3403939"/>
            <a:ext cx="3619165" cy="558461"/>
          </a:xfrm>
          <a:prstGeom prst="curvedConnector3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840C61-F17C-4D79-A1B5-B34BBCFF9844}"/>
              </a:ext>
            </a:extLst>
          </p:cNvPr>
          <p:cNvSpPr txBox="1"/>
          <p:nvPr/>
        </p:nvSpPr>
        <p:spPr>
          <a:xfrm>
            <a:off x="626057" y="4366014"/>
            <a:ext cx="1948286" cy="1384995"/>
          </a:xfrm>
          <a:prstGeom prst="rect">
            <a:avLst/>
          </a:prstGeom>
          <a:solidFill>
            <a:srgbClr val="FFFF9B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Addition of the Support Level field is required with these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Tier 1 – Basic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Tier 2 – Technical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Tier 3 –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Tier 4 – Vendor Support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6E8A7-F55C-4E56-B86D-098ED77CFA50}"/>
              </a:ext>
            </a:extLst>
          </p:cNvPr>
          <p:cNvSpPr txBox="1"/>
          <p:nvPr/>
        </p:nvSpPr>
        <p:spPr>
          <a:xfrm>
            <a:off x="6152065" y="4122929"/>
            <a:ext cx="934535" cy="246221"/>
          </a:xfrm>
          <a:prstGeom prst="rect">
            <a:avLst/>
          </a:prstGeom>
          <a:ln w="1270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 Narrow" panose="020B0606020202030204" pitchFamily="34" charset="0"/>
              </a:rPr>
              <a:t>Support Level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78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ysClr val="window" lastClr="FFFFFF"/>
      </a:lt1>
      <a:dk2>
        <a:srgbClr val="1C3667"/>
      </a:dk2>
      <a:lt2>
        <a:srgbClr val="3867AB"/>
      </a:lt2>
      <a:accent1>
        <a:srgbClr val="1D677E"/>
      </a:accent1>
      <a:accent2>
        <a:srgbClr val="961717"/>
      </a:accent2>
      <a:accent3>
        <a:srgbClr val="339988"/>
      </a:accent3>
      <a:accent4>
        <a:srgbClr val="7F7F7F"/>
      </a:accent4>
      <a:accent5>
        <a:srgbClr val="1D677E"/>
      </a:accent5>
      <a:accent6>
        <a:srgbClr val="E0301E"/>
      </a:accent6>
      <a:hlink>
        <a:srgbClr val="FFFFFF"/>
      </a:hlink>
      <a:folHlink>
        <a:srgbClr val="3399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1">
      <a:dk1>
        <a:srgbClr val="5E6572"/>
      </a:dk1>
      <a:lt1>
        <a:srgbClr val="FFFFFF"/>
      </a:lt1>
      <a:dk2>
        <a:srgbClr val="1D3667"/>
      </a:dk2>
      <a:lt2>
        <a:srgbClr val="B2B2B2"/>
      </a:lt2>
      <a:accent1>
        <a:srgbClr val="1D3667"/>
      </a:accent1>
      <a:accent2>
        <a:srgbClr val="7C1315"/>
      </a:accent2>
      <a:accent3>
        <a:srgbClr val="FFFFFF"/>
      </a:accent3>
      <a:accent4>
        <a:srgbClr val="4F5560"/>
      </a:accent4>
      <a:accent5>
        <a:srgbClr val="ADB0B6"/>
      </a:accent5>
      <a:accent6>
        <a:srgbClr val="436DAC"/>
      </a:accent6>
      <a:hlink>
        <a:srgbClr val="5E6572"/>
      </a:hlink>
      <a:folHlink>
        <a:srgbClr val="5E65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E6572"/>
        </a:dk1>
        <a:lt1>
          <a:srgbClr val="FFFFFF"/>
        </a:lt1>
        <a:dk2>
          <a:srgbClr val="324160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E6572"/>
        </a:dk1>
        <a:lt1>
          <a:srgbClr val="FFFFFF"/>
        </a:lt1>
        <a:dk2>
          <a:srgbClr val="2C3F66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E8A5E4F327744B4028AB19E486B77" ma:contentTypeVersion="6" ma:contentTypeDescription="Create a new document." ma:contentTypeScope="" ma:versionID="8d8ba975855725e981c2dbc692ebc62a">
  <xsd:schema xmlns:xsd="http://www.w3.org/2001/XMLSchema" xmlns:xs="http://www.w3.org/2001/XMLSchema" xmlns:p="http://schemas.microsoft.com/office/2006/metadata/properties" xmlns:ns1="http://schemas.microsoft.com/sharepoint/v3" xmlns:ns2="0cf335c1-6cd5-4e34-83ab-4ae35823873a" xmlns:ns3="599eea8a-f3e7-4eb5-80ae-c1e92cfb5369" targetNamespace="http://schemas.microsoft.com/office/2006/metadata/properties" ma:root="true" ma:fieldsID="44234ba9d09b465eda9330587e2de8ab" ns1:_="" ns2:_="" ns3:_="">
    <xsd:import namespace="http://schemas.microsoft.com/sharepoint/v3"/>
    <xsd:import namespace="0cf335c1-6cd5-4e34-83ab-4ae35823873a"/>
    <xsd:import namespace="599eea8a-f3e7-4eb5-80ae-c1e92cfb5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335c1-6cd5-4e34-83ab-4ae358238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a8a-f3e7-4eb5-80ae-c1e92cfb53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37D8DE-5F12-4BF4-A7C1-A9A91DDA08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4E1BB0-DCD3-4387-A5F8-966B5BEDFD7E}">
  <ds:schemaRefs>
    <ds:schemaRef ds:uri="http://purl.org/dc/terms/"/>
    <ds:schemaRef ds:uri="http://purl.org/dc/elements/1.1/"/>
    <ds:schemaRef ds:uri="http://www.w3.org/XML/1998/namespace"/>
    <ds:schemaRef ds:uri="ab103775-5600-4c99-820d-abee96afc614"/>
    <ds:schemaRef ds:uri="f95f7428-2ab3-4545-983c-c7d38610301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B913D7A-9ECC-44BF-A343-B27165958455}"/>
</file>

<file path=docProps/app.xml><?xml version="1.0" encoding="utf-8"?>
<Properties xmlns="http://schemas.openxmlformats.org/officeDocument/2006/extended-properties" xmlns:vt="http://schemas.openxmlformats.org/officeDocument/2006/docPropsVTypes">
  <Template>I&amp;TG Template</Template>
  <TotalTime>1900</TotalTime>
  <Words>288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Agency FB</vt:lpstr>
      <vt:lpstr>Arial</vt:lpstr>
      <vt:lpstr>Arial Black</vt:lpstr>
      <vt:lpstr>Arial Narrow</vt:lpstr>
      <vt:lpstr>Calibri</vt:lpstr>
      <vt:lpstr>Franklin Gothic Book</vt:lpstr>
      <vt:lpstr>Gill Sans MT Condensed</vt:lpstr>
      <vt:lpstr>Segoe UI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M. McKeon</dc:creator>
  <cp:lastModifiedBy>treva31</cp:lastModifiedBy>
  <cp:revision>87</cp:revision>
  <cp:lastPrinted>2021-04-07T13:17:20Z</cp:lastPrinted>
  <dcterms:created xsi:type="dcterms:W3CDTF">2015-08-19T14:18:13Z</dcterms:created>
  <dcterms:modified xsi:type="dcterms:W3CDTF">2021-08-17T22:21:57Z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UNCLASSIFIED//FOUO</vt:lpwstr>
  </property>
  <property fmtid="{D5CDD505-2E9C-101B-9397-08002B2CF9AE}" pid="7" name="AACG_Footer">
    <vt:lpwstr>_x000d_UNCLASSIFIED//FOUO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PortionWaiver">
    <vt:lpwstr/>
  </property>
  <property fmtid="{D5CDD505-2E9C-101B-9397-08002B2CF9AE}" pid="15" name="AACG_OrconOriginator">
    <vt:lpwstr/>
  </property>
  <property fmtid="{D5CDD505-2E9C-101B-9397-08002B2CF9AE}" pid="16" name="AACG_OrconRecipients">
    <vt:lpwstr/>
  </property>
  <property fmtid="{D5CDD505-2E9C-101B-9397-08002B2CF9AE}" pid="17" name="AACG_SatWarningType">
    <vt:lpwstr/>
  </property>
  <property fmtid="{D5CDD505-2E9C-101B-9397-08002B2CF9AE}" pid="18" name="AACG_NatoWarningClassLevel">
    <vt:lpwstr/>
  </property>
  <property fmtid="{D5CDD505-2E9C-101B-9397-08002B2CF9AE}" pid="19" name="AACG_Version">
    <vt:lpwstr>202010</vt:lpwstr>
  </property>
  <property fmtid="{D5CDD505-2E9C-101B-9397-08002B2CF9AE}" pid="20" name="AACG_CustomClassXMLPart">
    <vt:lpwstr>{5E5B56B1-09F1-4107-86AB-C16F7F667CE6}</vt:lpwstr>
  </property>
  <property fmtid="{D5CDD505-2E9C-101B-9397-08002B2CF9AE}" pid="21" name="ContentTypeId">
    <vt:lpwstr>0x0101001E9E8A5E4F327744B4028AB19E486B77</vt:lpwstr>
  </property>
  <property fmtid="{D5CDD505-2E9C-101B-9397-08002B2CF9AE}" pid="22" name="Order">
    <vt:r8>300000</vt:r8>
  </property>
  <property fmtid="{D5CDD505-2E9C-101B-9397-08002B2CF9AE}" pid="23" name="xd_Signature">
    <vt:bool>false</vt:bool>
  </property>
  <property fmtid="{D5CDD505-2E9C-101B-9397-08002B2CF9AE}" pid="24" name="xd_ProgID">
    <vt:lpwstr/>
  </property>
  <property fmtid="{D5CDD505-2E9C-101B-9397-08002B2CF9AE}" pid="25" name="_SourceUrl">
    <vt:lpwstr/>
  </property>
  <property fmtid="{D5CDD505-2E9C-101B-9397-08002B2CF9AE}" pid="26" name="_SharedFileIndex">
    <vt:lpwstr/>
  </property>
  <property fmtid="{D5CDD505-2E9C-101B-9397-08002B2CF9AE}" pid="27" name="ComplianceAssetId">
    <vt:lpwstr/>
  </property>
  <property fmtid="{D5CDD505-2E9C-101B-9397-08002B2CF9AE}" pid="28" name="TemplateUrl">
    <vt:lpwstr/>
  </property>
  <property fmtid="{D5CDD505-2E9C-101B-9397-08002B2CF9AE}" pid="29" name="_ExtendedDescription">
    <vt:lpwstr/>
  </property>
  <property fmtid="{D5CDD505-2E9C-101B-9397-08002B2CF9AE}" pid="30" name="TriggerFlowInfo">
    <vt:lpwstr/>
  </property>
</Properties>
</file>