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4" r:id="rId5"/>
  </p:sldMasterIdLst>
  <p:notesMasterIdLst>
    <p:notesMasterId r:id="rId20"/>
  </p:notesMasterIdLst>
  <p:sldIdLst>
    <p:sldId id="270" r:id="rId6"/>
    <p:sldId id="299" r:id="rId7"/>
    <p:sldId id="355" r:id="rId8"/>
    <p:sldId id="356" r:id="rId9"/>
    <p:sldId id="298" r:id="rId10"/>
    <p:sldId id="341" r:id="rId11"/>
    <p:sldId id="339" r:id="rId12"/>
    <p:sldId id="354" r:id="rId13"/>
    <p:sldId id="351" r:id="rId14"/>
    <p:sldId id="312" r:id="rId15"/>
    <p:sldId id="347" r:id="rId16"/>
    <p:sldId id="352" r:id="rId17"/>
    <p:sldId id="353" r:id="rId18"/>
    <p:sldId id="350" r:id="rId19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28">
          <p15:clr>
            <a:srgbClr val="A4A3A4"/>
          </p15:clr>
        </p15:guide>
        <p15:guide id="4" pos="1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encer08" initials="s" lastIdx="10" clrIdx="0">
    <p:extLst>
      <p:ext uri="{19B8F6BF-5375-455C-9EA6-DF929625EA0E}">
        <p15:presenceInfo xmlns:p15="http://schemas.microsoft.com/office/powerpoint/2012/main" userId="S::spencer08@opensource.gov::9928007d-5199-4ad6-bb77-6dcf56f27fca" providerId="AD"/>
      </p:ext>
    </p:extLst>
  </p:cmAuthor>
  <p:cmAuthor id="2" name="treva31" initials="t" lastIdx="12" clrIdx="1">
    <p:extLst>
      <p:ext uri="{19B8F6BF-5375-455C-9EA6-DF929625EA0E}">
        <p15:presenceInfo xmlns:p15="http://schemas.microsoft.com/office/powerpoint/2012/main" userId="S::treva31@opensource.gov::012db459-f277-4bb7-9677-96ba4ab369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528F90"/>
    <a:srgbClr val="000000"/>
    <a:srgbClr val="E7EBEC"/>
    <a:srgbClr val="CCD3D8"/>
    <a:srgbClr val="1C3667"/>
    <a:srgbClr val="B21B18"/>
    <a:srgbClr val="1D677E"/>
    <a:srgbClr val="C71F1F"/>
    <a:srgbClr val="4A8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31EBE-1DE0-4C1B-8E34-E376E5748A6F}" v="1110" dt="2021-11-03T15:30:41.183"/>
    <p1510:client id="{2C1AD224-E2B4-7DF2-7D5B-4FA3CC849CB0}" v="1588" vWet="1589" dt="2021-11-03T15:10:19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>
      <p:cViewPr varScale="1">
        <p:scale>
          <a:sx n="101" d="100"/>
          <a:sy n="101" d="100"/>
        </p:scale>
        <p:origin x="1134" y="108"/>
      </p:cViewPr>
      <p:guideLst>
        <p:guide orient="horz" pos="2160"/>
        <p:guide pos="2880"/>
        <p:guide pos="2928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5337FE-7568-4B99-BA2C-9A4B18EEFB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2899" tIns="46449" rIns="92899" bIns="464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B9AB2-1C45-4F4E-93EC-6EB46365EED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2899" tIns="46449" rIns="92899" bIns="464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46AF1A-7525-4D8F-BB52-6A2EE392DA52}" type="datetimeFigureOut">
              <a:rPr lang="en-US"/>
              <a:pPr>
                <a:defRPr/>
              </a:pPr>
              <a:t>1/20/2023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8E1C0FA-2275-4BD8-9CF1-DA196CB6A2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99" tIns="46449" rIns="92899" bIns="464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0D06B7-BEDF-4DAF-B622-5E95DF63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22775"/>
            <a:ext cx="5619750" cy="4187825"/>
          </a:xfrm>
          <a:prstGeom prst="rect">
            <a:avLst/>
          </a:prstGeom>
        </p:spPr>
        <p:txBody>
          <a:bodyPr vert="horz" lIns="92899" tIns="46449" rIns="92899" bIns="4644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78CA3-D394-456B-89F7-06954FEEE9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2899" tIns="46449" rIns="92899" bIns="464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8E3D7-CB19-4B93-AB4F-B2435683F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2899" tIns="46449" rIns="92899" bIns="464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B738682-0EDB-4563-B1B4-7BA02D88E4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73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78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038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97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893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38682-0EDB-4563-B1B4-7BA02D88E43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44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6AE2143C-F568-4A3B-9255-535FB6BD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3175"/>
            <a:ext cx="8874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53F77544-2E29-4ACE-B766-AF0C562F2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49530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>
                <a:solidFill>
                  <a:schemeClr val="tx2"/>
                </a:solidFill>
                <a:latin typeface="Gill Sans MT Condensed" panose="020B0506020104020203" pitchFamily="34" charset="0"/>
              </a:rPr>
              <a:t>OPEN SOURCE ENTERPRISE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A4C75508-2BA8-4B74-A155-3A140453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62275"/>
            <a:ext cx="6324600" cy="768350"/>
          </a:xfrm>
          <a:prstGeom prst="rect">
            <a:avLst/>
          </a:prstGeom>
          <a:noFill/>
          <a:ln>
            <a:noFill/>
          </a:ln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400" b="1">
                <a:solidFill>
                  <a:schemeClr val="tx2"/>
                </a:solidFill>
                <a:latin typeface="Gill Sans MT Condensed" panose="020B0506020104020203" pitchFamily="34" charset="0"/>
              </a:rPr>
              <a:t>MISSION TECHNOLOGY GROUP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582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04800" y="990600"/>
            <a:ext cx="3429000" cy="4587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62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2E7B365C-FBB2-44E9-9A5F-31A08C3D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1270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23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55CA838D-6751-4C2A-B55B-FADD4FADA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E5F3F7-040E-4D23-A8E6-ACEA2F98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2725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1" hangingPunct="1">
              <a:defRPr/>
            </a:pPr>
            <a:endParaRPr lang="en-US" sz="800" spc="300">
              <a:solidFill>
                <a:schemeClr val="bg2">
                  <a:lumMod val="50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6" name="Line 25">
            <a:extLst>
              <a:ext uri="{FF2B5EF4-FFF2-40B4-BE49-F238E27FC236}">
                <a16:creationId xmlns:a16="http://schemas.microsoft.com/office/drawing/2014/main" id="{959C6D85-B164-4740-9BA4-9CA00321F7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51650"/>
            <a:ext cx="9144000" cy="0"/>
          </a:xfrm>
          <a:prstGeom prst="line">
            <a:avLst/>
          </a:prstGeom>
          <a:noFill/>
          <a:ln w="6350">
            <a:solidFill>
              <a:srgbClr val="B2B2B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ACG_Title_Header_Shape">
            <a:extLst>
              <a:ext uri="{FF2B5EF4-FFF2-40B4-BE49-F238E27FC236}">
                <a16:creationId xmlns:a16="http://schemas.microsoft.com/office/drawing/2014/main" id="{5273E9C2-2A91-4D4C-A809-71A3E75EDF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sp>
        <p:nvSpPr>
          <p:cNvPr id="8" name="AACG_Footer_Shape">
            <a:extLst>
              <a:ext uri="{FF2B5EF4-FFF2-40B4-BE49-F238E27FC236}">
                <a16:creationId xmlns:a16="http://schemas.microsoft.com/office/drawing/2014/main" id="{48F7D433-DEB2-4153-AA29-BAD9DFFF25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51600"/>
            <a:ext cx="9144000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390630C1-E44D-4EC5-BBFD-8768E8A1DE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53"/>
          <a:stretch>
            <a:fillRect/>
          </a:stretch>
        </p:blipFill>
        <p:spPr bwMode="auto">
          <a:xfrm>
            <a:off x="-26988" y="6199188"/>
            <a:ext cx="484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F23857A4-EE70-44A3-86BC-F5446096D2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6388100"/>
            <a:ext cx="2667000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latin typeface="Franklin Gothic Book" panose="020B0503020102020204" pitchFamily="34" charset="0"/>
              </a:rPr>
              <a:t>ITE Franchise – Open Source</a:t>
            </a:r>
          </a:p>
          <a:p>
            <a:pPr eaLnBrk="1" hangingPunct="1">
              <a:defRPr/>
            </a:pPr>
            <a:r>
              <a:rPr lang="en-US" altLang="en-US" sz="1200">
                <a:latin typeface="Franklin Gothic Book" panose="020B0503020102020204" pitchFamily="34" charset="0"/>
              </a:rPr>
              <a:t>Mission Technology Group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3657590"/>
            <a:ext cx="9144000" cy="1008064"/>
          </a:xfrm>
        </p:spPr>
        <p:txBody>
          <a:bodyPr lIns="91440"/>
          <a:lstStyle>
            <a:lvl1pPr algn="ctr">
              <a:lnSpc>
                <a:spcPts val="3400"/>
              </a:lnSpc>
              <a:defRPr sz="32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050" y="4714865"/>
            <a:ext cx="9120401" cy="47625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ct val="0"/>
              </a:spcBef>
              <a:buFontTx/>
              <a:buNone/>
              <a:defRPr>
                <a:solidFill>
                  <a:srgbClr val="0084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225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3913" y="1200149"/>
            <a:ext cx="8548008" cy="511084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12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9221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314280"/>
            <a:ext cx="8334000" cy="757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6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02BE528-7BE0-472D-ABC4-511EC7C18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106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>
            <a:extLst>
              <a:ext uri="{FF2B5EF4-FFF2-40B4-BE49-F238E27FC236}">
                <a16:creationId xmlns:a16="http://schemas.microsoft.com/office/drawing/2014/main" id="{44A69529-6981-4AE9-8631-25D929783FDD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E76B73-2330-4314-9A94-3AA5E275C53F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2CE3CE-8199-4291-9149-5E5A817C82D8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chemeClr val="tx2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356C267-1403-41ED-AD1E-BE8CC333FF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05813" y="6362700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FB69C3-E636-4539-A7DE-928CD5B2EB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15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ECD65F60-9B0F-43E8-86CB-5F6545299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847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EBA945AA-0D35-4F47-A0A3-F02CA004A7ED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B7479C-2000-43A1-9741-7101BFCC11E4}"/>
                </a:ext>
              </a:extLst>
            </p:cNvPr>
            <p:cNvCxnSpPr>
              <a:endCxn id="22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156FE7-97E6-49CD-92A7-954F1AC209EF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chemeClr val="bg2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9576998-0A06-4340-802A-2D84C5C8B0A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15338" y="6364288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9AADE37-2E80-4398-A2DD-0FD5D834A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60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873705CF-8D3A-45C7-9CEF-DF76103D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19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3BBC439D-0684-4AA7-BEA1-7DB9243BD382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1DC063A-6E80-4023-B0F2-959B0BD45EDC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B4978B-28FB-4B15-A575-66C789D98C11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chemeClr val="accent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114E084-98AB-4DCA-967F-BE86886B28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93113" y="6364288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84833EB-197E-42F4-95B6-50B6A5E48B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5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528F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835D4FDD-2AA1-4C33-8720-1963C7AE0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57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4800" y="2964887"/>
            <a:ext cx="795348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60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1209906D-438F-4FC8-908D-B6BA1198D5E7}"/>
              </a:ext>
            </a:extLst>
          </p:cNvPr>
          <p:cNvGrpSpPr>
            <a:grpSpLocks/>
          </p:cNvGrpSpPr>
          <p:nvPr/>
        </p:nvGrpSpPr>
        <p:grpSpPr bwMode="auto">
          <a:xfrm>
            <a:off x="0" y="6324600"/>
            <a:ext cx="8915400" cy="381000"/>
            <a:chOff x="0" y="6324600"/>
            <a:chExt cx="8915400" cy="381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D5EAB52-812A-41B4-B934-DFC5E2F64905}"/>
                </a:ext>
              </a:extLst>
            </p:cNvPr>
            <p:cNvCxnSpPr>
              <a:endCxn id="16" idx="2"/>
            </p:cNvCxnSpPr>
            <p:nvPr/>
          </p:nvCxnSpPr>
          <p:spPr>
            <a:xfrm>
              <a:off x="0" y="6515100"/>
              <a:ext cx="8534400" cy="0"/>
            </a:xfrm>
            <a:prstGeom prst="line">
              <a:avLst/>
            </a:prstGeom>
            <a:ln w="28575">
              <a:solidFill>
                <a:srgbClr val="528F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BB3AFCC-4598-468B-8C60-78CD68435C2D}"/>
                </a:ext>
              </a:extLst>
            </p:cNvPr>
            <p:cNvSpPr/>
            <p:nvPr/>
          </p:nvSpPr>
          <p:spPr>
            <a:xfrm>
              <a:off x="8534400" y="6324600"/>
              <a:ext cx="381000" cy="381000"/>
            </a:xfrm>
            <a:prstGeom prst="ellipse">
              <a:avLst/>
            </a:prstGeom>
            <a:noFill/>
            <a:ln w="28575">
              <a:solidFill>
                <a:srgbClr val="528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04800"/>
            <a:ext cx="8470900" cy="762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rgbClr val="528F90"/>
                </a:solidFill>
                <a:latin typeface="Gill Sans MT Condensed" panose="020B0506020104020203" pitchFamily="34" charset="0"/>
              </a:defRPr>
            </a:lvl1pPr>
            <a:lvl2pPr marL="457200" indent="0">
              <a:buFontTx/>
              <a:buNone/>
              <a:defRPr>
                <a:latin typeface="Agency FB" panose="020B0503020202020204" pitchFamily="34" charset="0"/>
              </a:defRPr>
            </a:lvl2pPr>
            <a:lvl3pPr marL="914400" indent="0">
              <a:buFontTx/>
              <a:buNone/>
              <a:defRPr>
                <a:latin typeface="Agency FB" panose="020B0503020202020204" pitchFamily="34" charset="0"/>
              </a:defRPr>
            </a:lvl3pPr>
            <a:lvl4pPr marL="1371600" indent="0">
              <a:buFontTx/>
              <a:buNone/>
              <a:defRPr>
                <a:latin typeface="Agency FB" panose="020B0503020202020204" pitchFamily="34" charset="0"/>
              </a:defRPr>
            </a:lvl4pPr>
            <a:lvl5pPr marL="1828800" indent="0">
              <a:buFontTx/>
              <a:buNone/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1163637"/>
            <a:ext cx="8470900" cy="510222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5DA484A-1066-4711-8876-07B579999A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93113" y="6367463"/>
            <a:ext cx="661987" cy="301625"/>
          </a:xfrm>
        </p:spPr>
        <p:txBody>
          <a:bodyPr/>
          <a:lstStyle>
            <a:lvl1pPr algn="ctr" defTabSz="914400">
              <a:defRPr b="1">
                <a:solidFill>
                  <a:srgbClr val="528F90"/>
                </a:solidFill>
              </a:defRPr>
            </a:lvl1pPr>
          </a:lstStyle>
          <a:p>
            <a:pPr>
              <a:defRPr/>
            </a:pPr>
            <a:fld id="{334E889B-A1C6-4022-908A-32DCB815C8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72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3">
            <a:extLst>
              <a:ext uri="{FF2B5EF4-FFF2-40B4-BE49-F238E27FC236}">
                <a16:creationId xmlns:a16="http://schemas.microsoft.com/office/drawing/2014/main" id="{AA38825E-1C41-4A08-8F0B-54A09B45DF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52" tIns="45576" rIns="91152" bIns="45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4">
            <a:extLst>
              <a:ext uri="{FF2B5EF4-FFF2-40B4-BE49-F238E27FC236}">
                <a16:creationId xmlns:a16="http://schemas.microsoft.com/office/drawing/2014/main" id="{3A7A6D86-4D34-42EB-9EFA-6BAE2AD879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52" tIns="45576" rIns="91152" bIns="45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Content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934209A1-8B1F-4C80-85B5-B178C9A46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152" tIns="45576" rIns="91152" bIns="45576" numCol="1" anchor="ctr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400">
                <a:solidFill>
                  <a:srgbClr val="7F7F7F"/>
                </a:solidFill>
                <a:latin typeface="Gill Sans MT Condensed" panose="020B0506020104020203" pitchFamily="34" charset="0"/>
              </a:defRPr>
            </a:lvl1pPr>
          </a:lstStyle>
          <a:p>
            <a:pPr>
              <a:defRPr/>
            </a:pPr>
            <a:fld id="{56018D3C-BE1F-4211-8900-3E7AF341F6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AACG_Header_Shape">
            <a:extLst>
              <a:ext uri="{FF2B5EF4-FFF2-40B4-BE49-F238E27FC236}">
                <a16:creationId xmlns:a16="http://schemas.microsoft.com/office/drawing/2014/main" id="{C96A66A6-6A8C-46C3-AE53-8AC495A2D7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1C3667"/>
                </a:solidFill>
                <a:latin typeface="Gill Sans MT Condensed" panose="020B0506020104020203" pitchFamily="34" charset="0"/>
              </a:rPr>
              <a:t>UNCLASSIFIED//FOUO</a:t>
            </a:r>
          </a:p>
        </p:txBody>
      </p:sp>
      <p:sp>
        <p:nvSpPr>
          <p:cNvPr id="1030" name="AACG_Footer_Shape">
            <a:extLst>
              <a:ext uri="{FF2B5EF4-FFF2-40B4-BE49-F238E27FC236}">
                <a16:creationId xmlns:a16="http://schemas.microsoft.com/office/drawing/2014/main" id="{725A6482-B160-4EB1-9395-92DB56BC16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69075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1C3667"/>
                </a:solidFill>
                <a:latin typeface="Gill Sans MT Condensed" panose="020B0506020104020203" pitchFamily="34" charset="0"/>
              </a:rPr>
              <a:t>UNCLASSIFIED//FOUO</a:t>
            </a:r>
          </a:p>
        </p:txBody>
      </p:sp>
      <p:sp>
        <p:nvSpPr>
          <p:cNvPr id="1031" name="AACG_CaveatHeader_Shape">
            <a:extLst>
              <a:ext uri="{FF2B5EF4-FFF2-40B4-BE49-F238E27FC236}">
                <a16:creationId xmlns:a16="http://schemas.microsoft.com/office/drawing/2014/main" id="{E015E843-9A8C-4C06-B8C6-47366D2983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7940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200">
              <a:solidFill>
                <a:srgbClr val="1C3667"/>
              </a:solidFill>
              <a:latin typeface="Gill Sans MT Condensed" panose="020B05060201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Gill Sans MT Condensed" panose="020B0506020104020203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ill Sans MT Condensed" panose="020B05060201040202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ill Sans MT Condensed" panose="020B0506020104020203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00" kern="1200">
          <a:solidFill>
            <a:schemeClr val="tx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AF389A0C-D4B1-4FB7-8080-DA33B06F5F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513"/>
            <a:ext cx="9144000" cy="688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91ADA8F9-CA46-4EF0-A715-68D048BD6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85750"/>
            <a:ext cx="82677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E3910AF-3C22-4D9B-9582-4447AA8D0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47625"/>
            <a:ext cx="44021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1" hangingPunct="1">
              <a:defRPr/>
            </a:pPr>
            <a:endParaRPr lang="en-US" sz="800" spc="300">
              <a:solidFill>
                <a:schemeClr val="bg2">
                  <a:lumMod val="50000"/>
                </a:schemeClr>
              </a:solidFill>
              <a:latin typeface="Arial" charset="0"/>
              <a:cs typeface="+mn-cs"/>
            </a:endParaRPr>
          </a:p>
        </p:txBody>
      </p:sp>
      <p:sp>
        <p:nvSpPr>
          <p:cNvPr id="5125" name="AACG_Footer_Shape">
            <a:extLst>
              <a:ext uri="{FF2B5EF4-FFF2-40B4-BE49-F238E27FC236}">
                <a16:creationId xmlns:a16="http://schemas.microsoft.com/office/drawing/2014/main" id="{64083D8B-9C3B-4E00-A39A-FB877BCD29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51600"/>
            <a:ext cx="9144000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sp>
        <p:nvSpPr>
          <p:cNvPr id="2054" name="Line 30">
            <a:extLst>
              <a:ext uri="{FF2B5EF4-FFF2-40B4-BE49-F238E27FC236}">
                <a16:creationId xmlns:a16="http://schemas.microsoft.com/office/drawing/2014/main" id="{02ED2AF2-EC10-4912-BFF1-4328108315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51650"/>
            <a:ext cx="9144000" cy="0"/>
          </a:xfrm>
          <a:prstGeom prst="line">
            <a:avLst/>
          </a:prstGeom>
          <a:noFill/>
          <a:ln w="6350">
            <a:solidFill>
              <a:srgbClr val="B2B2B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AACG_Header_Shape">
            <a:extLst>
              <a:ext uri="{FF2B5EF4-FFF2-40B4-BE49-F238E27FC236}">
                <a16:creationId xmlns:a16="http://schemas.microsoft.com/office/drawing/2014/main" id="{3D33C844-DA7C-4E4F-B645-20617A61DF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rgbClr val="464C56"/>
                </a:solidFill>
                <a:latin typeface="Arial" panose="020B0604020202020204" pitchFamily="34" charset="0"/>
              </a:rPr>
              <a:t>UNCLASSIFIED//FOUO</a:t>
            </a:r>
          </a:p>
        </p:txBody>
      </p:sp>
      <p:sp>
        <p:nvSpPr>
          <p:cNvPr id="5128" name="AACG_CaveatHeader_Shape">
            <a:extLst>
              <a:ext uri="{FF2B5EF4-FFF2-40B4-BE49-F238E27FC236}">
                <a16:creationId xmlns:a16="http://schemas.microsoft.com/office/drawing/2014/main" id="{7236A52B-E7A5-40A7-BF57-8F54EDFD8E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79400"/>
            <a:ext cx="9144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200">
              <a:solidFill>
                <a:srgbClr val="464C56"/>
              </a:solidFill>
              <a:latin typeface="Arial" panose="020B0604020202020204" pitchFamily="34" charset="0"/>
            </a:endParaRPr>
          </a:p>
        </p:txBody>
      </p:sp>
      <p:pic>
        <p:nvPicPr>
          <p:cNvPr id="2057" name="Picture 11">
            <a:extLst>
              <a:ext uri="{FF2B5EF4-FFF2-40B4-BE49-F238E27FC236}">
                <a16:creationId xmlns:a16="http://schemas.microsoft.com/office/drawing/2014/main" id="{5E61072B-EAFF-4A99-9A56-CB00555EFD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53"/>
          <a:stretch>
            <a:fillRect/>
          </a:stretch>
        </p:blipFill>
        <p:spPr bwMode="auto">
          <a:xfrm>
            <a:off x="-26988" y="6199188"/>
            <a:ext cx="4841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TextBox 13">
            <a:extLst>
              <a:ext uri="{FF2B5EF4-FFF2-40B4-BE49-F238E27FC236}">
                <a16:creationId xmlns:a16="http://schemas.microsoft.com/office/drawing/2014/main" id="{6E60B955-0172-4093-BC50-90906AE7AE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6388100"/>
            <a:ext cx="2667000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latin typeface="Franklin Gothic Book" panose="020B0503020102020204" pitchFamily="34" charset="0"/>
              </a:rPr>
              <a:t>ITE Franchise – Open Source</a:t>
            </a:r>
          </a:p>
          <a:p>
            <a:pPr eaLnBrk="1" hangingPunct="1">
              <a:defRPr/>
            </a:pPr>
            <a:r>
              <a:rPr lang="en-US" altLang="en-US" sz="1200">
                <a:latin typeface="Franklin Gothic Book" panose="020B0503020102020204" pitchFamily="34" charset="0"/>
              </a:rPr>
              <a:t>Mission Technology Group</a:t>
            </a:r>
          </a:p>
        </p:txBody>
      </p:sp>
      <p:sp>
        <p:nvSpPr>
          <p:cNvPr id="5131" name="Text Box 23">
            <a:extLst>
              <a:ext uri="{FF2B5EF4-FFF2-40B4-BE49-F238E27FC236}">
                <a16:creationId xmlns:a16="http://schemas.microsoft.com/office/drawing/2014/main" id="{AEA0C42C-7FC4-473B-A1C4-E4579B20AA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11663" y="6657975"/>
            <a:ext cx="309562" cy="215900"/>
          </a:xfrm>
          <a:prstGeom prst="rect">
            <a:avLst/>
          </a:prstGeom>
          <a:noFill/>
          <a:ln>
            <a:noFill/>
          </a:ln>
        </p:spPr>
        <p:txBody>
          <a:bodyPr wrap="none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D2414E6-9D01-4A4F-8B7D-A1EB2963E916}" type="slidenum">
              <a:rPr lang="en-US" altLang="en-US" sz="800" smtClean="0">
                <a:solidFill>
                  <a:srgbClr val="464C56"/>
                </a:solidFill>
                <a:latin typeface="Arial" panose="020B060402020202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1000">
              <a:solidFill>
                <a:srgbClr val="464C56"/>
              </a:solidFill>
              <a:latin typeface="Arial" panose="020B0604020202020204" pitchFamily="34" charset="0"/>
            </a:endParaRPr>
          </a:p>
        </p:txBody>
      </p:sp>
      <p:sp>
        <p:nvSpPr>
          <p:cNvPr id="5132" name="Text Box 23">
            <a:extLst>
              <a:ext uri="{FF2B5EF4-FFF2-40B4-BE49-F238E27FC236}">
                <a16:creationId xmlns:a16="http://schemas.microsoft.com/office/drawing/2014/main" id="{16997AEE-19EF-49FC-92D8-3353CE036E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0413" y="6637338"/>
            <a:ext cx="1943100" cy="215900"/>
          </a:xfrm>
          <a:prstGeom prst="rect">
            <a:avLst/>
          </a:prstGeom>
          <a:noFill/>
          <a:ln>
            <a:noFill/>
          </a:ln>
        </p:spPr>
        <p:txBody>
          <a:bodyPr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">
                <a:solidFill>
                  <a:srgbClr val="464C56"/>
                </a:solidFill>
                <a:latin typeface="Arial" panose="020B0604020202020204" pitchFamily="34" charset="0"/>
              </a:rPr>
              <a:t>Date Printed: </a:t>
            </a:r>
            <a:fld id="{E24EE61D-B031-41BD-AA00-0419853946C9}" type="datetime1">
              <a:rPr lang="en-US" altLang="en-US" sz="800" smtClean="0">
                <a:solidFill>
                  <a:srgbClr val="464C56"/>
                </a:solidFill>
                <a:latin typeface="Arial" panose="020B0604020202020204" pitchFamily="34" charset="0"/>
              </a:rPr>
              <a:pPr algn="r" eaLnBrk="1" hangingPunct="1">
                <a:defRPr/>
              </a:pPr>
              <a:t>1/20/2023</a:t>
            </a:fld>
            <a:endParaRPr lang="en-US" altLang="en-US" sz="800">
              <a:solidFill>
                <a:srgbClr val="464C56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45" r:id="rId2"/>
    <p:sldLayoutId id="2147484046" r:id="rId3"/>
  </p:sldLayoutIdLst>
  <p:hf hdr="0" ftr="0" dt="0"/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300">
          <a:solidFill>
            <a:schemeClr val="bg1"/>
          </a:solidFill>
          <a:latin typeface="Arial Black" pitchFamily="34" charset="0"/>
        </a:defRPr>
      </a:lvl9pPr>
    </p:titleStyle>
    <p:bodyStyle>
      <a:lvl1pPr marL="177800" indent="-1778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rgbClr val="0084B6"/>
        </a:buClr>
        <a:buSzPct val="100000"/>
        <a:buChar char="•"/>
        <a:defRPr sz="1900">
          <a:solidFill>
            <a:srgbClr val="5E657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–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092200" indent="-1778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­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–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har char="»"/>
        <a:defRPr sz="1900">
          <a:solidFill>
            <a:srgbClr val="5E657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6pPr>
      <a:lvl7pPr marL="29718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7pPr>
      <a:lvl8pPr marL="34290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8pPr>
      <a:lvl9pPr marL="3886200" indent="-228600" algn="l" rtl="0" fontAlgn="base">
        <a:lnSpc>
          <a:spcPts val="2400"/>
        </a:lnSpc>
        <a:spcBef>
          <a:spcPts val="1200"/>
        </a:spcBef>
        <a:spcAft>
          <a:spcPct val="0"/>
        </a:spcAft>
        <a:buChar char="»"/>
        <a:defRPr sz="1900">
          <a:solidFill>
            <a:srgbClr val="5E65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sourcegov.sharepoint.com/:p:/s/toolsandservices/EbVrJxyJD0RLoplPQtkXbpsBv4TdBJhSolaswRTptfv-hg?e=hZJLot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opensourcegov.sharepoint.com/sites/toolsandservices/Shared%20Documents/Forms/AllItems.aspx?viewid=c27d26bc%2Ddd46%2D46a9%2Db0c8%2D354d73936790&amp;id=%2Fsites%2Ftoolsandservices%2FShared%20Documents%2FProduct%20Roadmaps" TargetMode="External"/><Relationship Id="rId2" Type="http://schemas.openxmlformats.org/officeDocument/2006/relationships/hyperlink" Target="https://opensourcegov.sharepoint.com/:p:/s/toolsandservices/EVgnY47el2pAh8I4yODQi1IBq-TIsjLOKq3h2DuGeNv0Bg?e=GWOSD1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pensourcegov.sharepoint.com/:p:/s/toolsandservices/EVgnY47el2pAh8I4yODQi1IBq-TIsjLOKq3h2DuGeNv0Bg?e=GWOSD1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pensourcegov.sharepoint.com/:p:/s/toolsandservices/EVgnY47el2pAh8I4yODQi1IBq-TIsjLOKq3h2DuGeNv0Bg?e=GWOSD1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gov.sharepoint.com/:p:/s/toolsandservices/EVgnY47el2pAh8I4yODQi1IBq-TIsjLOKq3h2DuGeNv0Bg?e=GWOSD1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gov.sharepoint.com/:f:/s/toolsandservices/EgGoTX9DzkhHjsgbtyjQ-rsB0he1uGHuCdyJQq9hli6PdA?e=WAb0BC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12">
            <a:extLst>
              <a:ext uri="{FF2B5EF4-FFF2-40B4-BE49-F238E27FC236}">
                <a16:creationId xmlns:a16="http://schemas.microsoft.com/office/drawing/2014/main" id="{B4BD04A7-52F1-46C0-B4FA-9A462BF56BAF}"/>
              </a:ext>
            </a:extLst>
          </p:cNvPr>
          <p:cNvSpPr txBox="1">
            <a:spLocks/>
          </p:cNvSpPr>
          <p:nvPr/>
        </p:nvSpPr>
        <p:spPr bwMode="auto">
          <a:xfrm>
            <a:off x="6629400" y="4989426"/>
            <a:ext cx="2514600" cy="167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52" tIns="45576" rIns="91152" bIns="45576"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371600" algn="l"/>
              </a:tabLst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buNone/>
            </a:pPr>
            <a:r>
              <a:rPr lang="en-US" altLang="en-US" sz="1800" b="1" dirty="0">
                <a:latin typeface="Gill Sans MT Condensed"/>
                <a:cs typeface="Segoe UI"/>
              </a:rPr>
              <a:t>C/ISD: Douglas11</a:t>
            </a:r>
          </a:p>
          <a:p>
            <a:pPr eaLnBrk="1" hangingPunct="1">
              <a:buNone/>
            </a:pPr>
            <a:r>
              <a:rPr lang="en-US" altLang="en-US" sz="1800" b="1" dirty="0">
                <a:latin typeface="Gill Sans MT Condensed"/>
                <a:cs typeface="Segoe UI"/>
              </a:rPr>
              <a:t>DC/ISD: Kelley05</a:t>
            </a:r>
          </a:p>
          <a:p>
            <a:pPr eaLnBrk="1" hangingPunct="1">
              <a:buNone/>
            </a:pPr>
            <a:r>
              <a:rPr lang="en-US" altLang="en-US" sz="1800" b="1" dirty="0">
                <a:latin typeface="Gill Sans MT Condensed"/>
                <a:cs typeface="Segoe UI"/>
              </a:rPr>
              <a:t>Branch Chief: Cham18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Gill Sans MT Condensed"/>
                <a:cs typeface="Segoe UI"/>
              </a:rPr>
              <a:t>Project Manager: Treva31</a:t>
            </a:r>
          </a:p>
          <a:p>
            <a:pPr eaLnBrk="1" hangingPunct="1">
              <a:buNone/>
            </a:pPr>
            <a:r>
              <a:rPr lang="en-US" altLang="en-US" sz="1800" b="1" dirty="0">
                <a:latin typeface="Gill Sans MT Condensed"/>
                <a:cs typeface="Segoe UI"/>
              </a:rPr>
              <a:t>Nov 3, 2021</a:t>
            </a:r>
          </a:p>
        </p:txBody>
      </p:sp>
      <p:sp>
        <p:nvSpPr>
          <p:cNvPr id="15363" name="Text Placeholder 11">
            <a:extLst>
              <a:ext uri="{FF2B5EF4-FFF2-40B4-BE49-F238E27FC236}">
                <a16:creationId xmlns:a16="http://schemas.microsoft.com/office/drawing/2014/main" id="{3BF68361-1D70-4FEF-964A-8C9BE4E5E2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304799"/>
            <a:ext cx="8458200" cy="1439159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altLang="en-US" sz="3000" dirty="0"/>
              <a:t>Enterprise Capabilities Branch</a:t>
            </a:r>
            <a:br>
              <a:rPr lang="en-US" altLang="en-US" dirty="0"/>
            </a:br>
            <a:r>
              <a:rPr lang="en-US" altLang="en-US" dirty="0"/>
              <a:t>Project Status Report (PSR)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31A0961-D13D-438A-AD3C-6EDA5D3206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1520438"/>
            <a:ext cx="40386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latin typeface="Gill Sans MT Condensed"/>
                <a:cs typeface="Segoe UI"/>
              </a:rPr>
              <a:t>18-Oct-21 through 29-Oct-21</a:t>
            </a:r>
            <a:endParaRPr lang="en-US" dirty="0">
              <a:latin typeface="Gill Sans MT Condensed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Placeholder 2">
            <a:extLst>
              <a:ext uri="{FF2B5EF4-FFF2-40B4-BE49-F238E27FC236}">
                <a16:creationId xmlns:a16="http://schemas.microsoft.com/office/drawing/2014/main" id="{8EE38DBF-284A-499A-8D31-CA39C43817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" y="304800"/>
            <a:ext cx="8470900" cy="7620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1C3667"/>
                </a:solidFill>
              </a:rPr>
              <a:t>OSE Enterprise Tools O&amp;M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738B72-5339-4DE8-B7D7-C040B557D160}"/>
              </a:ext>
            </a:extLst>
          </p:cNvPr>
          <p:cNvCxnSpPr/>
          <p:nvPr/>
        </p:nvCxnSpPr>
        <p:spPr>
          <a:xfrm flipV="1">
            <a:off x="4568825" y="1146175"/>
            <a:ext cx="0" cy="5364163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DA8B0D-E8C6-40FC-BA39-DC2CEB3434DD}"/>
              </a:ext>
            </a:extLst>
          </p:cNvPr>
          <p:cNvSpPr txBox="1"/>
          <p:nvPr/>
        </p:nvSpPr>
        <p:spPr>
          <a:xfrm>
            <a:off x="6935788" y="547688"/>
            <a:ext cx="19907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8511E"/>
              </a:buClr>
              <a:buSzPct val="80000"/>
              <a:defRPr/>
            </a:pPr>
            <a:endParaRPr lang="en-US" sz="1050" b="1">
              <a:solidFill>
                <a:srgbClr val="1C3667"/>
              </a:solidFill>
              <a:latin typeface="Arial" panose="020B0604020202020204" pitchFamily="34" charset="0"/>
              <a:ea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ACC0-7C68-4BD0-95BC-97DDC42B4F92}"/>
              </a:ext>
            </a:extLst>
          </p:cNvPr>
          <p:cNvCxnSpPr/>
          <p:nvPr/>
        </p:nvCxnSpPr>
        <p:spPr>
          <a:xfrm>
            <a:off x="185030" y="3498140"/>
            <a:ext cx="42481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2D4565-094A-4BB2-B628-812F3E1A3A4F}"/>
              </a:ext>
            </a:extLst>
          </p:cNvPr>
          <p:cNvCxnSpPr/>
          <p:nvPr/>
        </p:nvCxnSpPr>
        <p:spPr>
          <a:xfrm>
            <a:off x="4688740" y="4706494"/>
            <a:ext cx="4257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TextBox 14">
            <a:extLst>
              <a:ext uri="{FF2B5EF4-FFF2-40B4-BE49-F238E27FC236}">
                <a16:creationId xmlns:a16="http://schemas.microsoft.com/office/drawing/2014/main" id="{B0455BA4-1390-42F7-80EC-4F9BE417F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42" y="3523570"/>
            <a:ext cx="42497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Schedule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7B1C66E-E8D7-4599-9C73-414E874C64A1}"/>
              </a:ext>
            </a:extLst>
          </p:cNvPr>
          <p:cNvGraphicFramePr>
            <a:graphicFrameLocks noGrp="1"/>
          </p:cNvGraphicFramePr>
          <p:nvPr/>
        </p:nvGraphicFramePr>
        <p:xfrm>
          <a:off x="30093" y="6275266"/>
          <a:ext cx="448056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590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Major Concern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Minor Concern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On Target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86" name="TextBox 19">
            <a:extLst>
              <a:ext uri="{FF2B5EF4-FFF2-40B4-BE49-F238E27FC236}">
                <a16:creationId xmlns:a16="http://schemas.microsoft.com/office/drawing/2014/main" id="{F9EBD28D-DCBB-4A06-8752-8C4E3BAD7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1109663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Accomplishments</a:t>
            </a:r>
          </a:p>
        </p:txBody>
      </p:sp>
      <p:sp>
        <p:nvSpPr>
          <p:cNvPr id="24588" name="TextBox 21">
            <a:extLst>
              <a:ext uri="{FF2B5EF4-FFF2-40B4-BE49-F238E27FC236}">
                <a16:creationId xmlns:a16="http://schemas.microsoft.com/office/drawing/2014/main" id="{4E7761FD-DFE2-4C22-84E6-244A5755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920" y="4705748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Constraints</a:t>
            </a:r>
          </a:p>
        </p:txBody>
      </p:sp>
      <p:sp>
        <p:nvSpPr>
          <p:cNvPr id="24590" name="TextBox 23">
            <a:extLst>
              <a:ext uri="{FF2B5EF4-FFF2-40B4-BE49-F238E27FC236}">
                <a16:creationId xmlns:a16="http://schemas.microsoft.com/office/drawing/2014/main" id="{3DFF9AB9-A835-484F-B0B2-51062EA98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914400"/>
            <a:ext cx="4248150" cy="2479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en-US" sz="1400" b="1">
                <a:solidFill>
                  <a:srgbClr val="1C3667"/>
                </a:solidFill>
                <a:latin typeface="Arial Narrow"/>
                <a:cs typeface="Segoe UI"/>
              </a:rPr>
              <a:t>Overview</a:t>
            </a:r>
            <a:br>
              <a:rPr lang="en-US" altLang="en-US" sz="1400" b="1" i="1">
                <a:latin typeface="Arial Narrow" panose="020B0606020202030204" pitchFamily="34" charset="0"/>
              </a:rPr>
            </a:br>
            <a:r>
              <a:rPr lang="en-US" altLang="en-US" sz="1200">
                <a:solidFill>
                  <a:srgbClr val="1C3667"/>
                </a:solidFill>
                <a:latin typeface="Arial Narrow"/>
                <a:cs typeface="Segoe UI"/>
              </a:rPr>
              <a:t>Continuous operations and maintenance (O&amp;M) support for the 12 Enterprise Tools that assist with developing, managing, and delivering OSINT solutions.</a:t>
            </a:r>
          </a:p>
          <a:p>
            <a:pPr>
              <a:lnSpc>
                <a:spcPct val="90000"/>
              </a:lnSpc>
              <a:spcBef>
                <a:spcPts val="1000"/>
              </a:spcBef>
              <a:buNone/>
            </a:pPr>
            <a:endParaRPr lang="en-US" altLang="en-US" sz="1200">
              <a:solidFill>
                <a:srgbClr val="1C3667"/>
              </a:solidFill>
              <a:latin typeface="Arial Narrow"/>
              <a:cs typeface="Segoe UI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1">
                <a:solidFill>
                  <a:srgbClr val="1C3667"/>
                </a:solidFill>
                <a:latin typeface="Arial Narrow"/>
                <a:cs typeface="Segoe UI"/>
              </a:rPr>
              <a:t>MTG Lead:  </a:t>
            </a:r>
            <a:r>
              <a:rPr lang="en-US" sz="1200">
                <a:solidFill>
                  <a:srgbClr val="1C3667"/>
                </a:solidFill>
                <a:latin typeface="Arial Narrow"/>
                <a:cs typeface="Segoe UI"/>
              </a:rPr>
              <a:t>Treva31</a:t>
            </a:r>
            <a:endParaRPr lang="en-US" sz="1200">
              <a:latin typeface="Arial Narrow"/>
              <a:cs typeface="Segoe UI"/>
            </a:endParaRPr>
          </a:p>
          <a:p>
            <a:pPr>
              <a:spcBef>
                <a:spcPct val="0"/>
              </a:spcBef>
              <a:buNone/>
            </a:pPr>
            <a:r>
              <a:rPr lang="en-US" sz="1200" b="1">
                <a:solidFill>
                  <a:srgbClr val="1C3667"/>
                </a:solidFill>
                <a:latin typeface="Arial Narrow"/>
                <a:cs typeface="Segoe UI"/>
              </a:rPr>
              <a:t>Team: </a:t>
            </a:r>
            <a:r>
              <a:rPr lang="en-US" sz="1200">
                <a:solidFill>
                  <a:srgbClr val="1C3667"/>
                </a:solidFill>
                <a:latin typeface="Arial Narrow"/>
                <a:cs typeface="Calibri"/>
              </a:rPr>
              <a:t>Isaac91, </a:t>
            </a:r>
            <a:r>
              <a:rPr lang="en-US" sz="1200">
                <a:solidFill>
                  <a:srgbClr val="1C3667"/>
                </a:solidFill>
                <a:latin typeface="Arial Narrow"/>
                <a:cs typeface="Segoe UI"/>
              </a:rPr>
              <a:t>Spencer08, Wesley74, </a:t>
            </a:r>
            <a:r>
              <a:rPr lang="en-US" sz="1200">
                <a:solidFill>
                  <a:srgbClr val="1C3667"/>
                </a:solidFill>
                <a:latin typeface="Arial Narrow"/>
                <a:cs typeface="Calibri"/>
              </a:rPr>
              <a:t>Victoria63</a:t>
            </a:r>
            <a:endParaRPr lang="en-US" sz="1200">
              <a:solidFill>
                <a:srgbClr val="1C3667"/>
              </a:solidFill>
              <a:latin typeface="Arial Narrow"/>
              <a:cs typeface="Segoe UI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altLang="en-US" sz="1200" b="1">
                <a:solidFill>
                  <a:srgbClr val="1C3667"/>
                </a:solidFill>
                <a:latin typeface="Arial Narrow"/>
                <a:cs typeface="Segoe UI"/>
              </a:rPr>
              <a:t>Users: </a:t>
            </a:r>
            <a:r>
              <a:rPr lang="en-US" altLang="en-US" sz="1200">
                <a:solidFill>
                  <a:srgbClr val="1C3667"/>
                </a:solidFill>
                <a:latin typeface="Arial Narrow"/>
                <a:cs typeface="Segoe UI"/>
              </a:rPr>
              <a:t>600+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altLang="en-US" sz="1200" b="1">
                <a:solidFill>
                  <a:srgbClr val="1C3667"/>
                </a:solidFill>
                <a:latin typeface="Arial Narrow"/>
                <a:cs typeface="Segoe UI"/>
              </a:rPr>
              <a:t>User Engagement Method: </a:t>
            </a:r>
            <a:r>
              <a:rPr lang="en-US" altLang="en-US" sz="1200">
                <a:solidFill>
                  <a:srgbClr val="1C3667"/>
                </a:solidFill>
                <a:latin typeface="Arial Narrow"/>
                <a:cs typeface="Segoe UI"/>
              </a:rPr>
              <a:t>Phone, Email, Teams, ServiceNow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altLang="en-US" sz="1200" b="1">
                <a:solidFill>
                  <a:srgbClr val="1C3667"/>
                </a:solidFill>
                <a:latin typeface="Arial Narrow"/>
                <a:cs typeface="Segoe UI"/>
              </a:rPr>
              <a:t>Partner(s): </a:t>
            </a:r>
            <a:r>
              <a:rPr lang="en-US" altLang="en-US" sz="1200">
                <a:solidFill>
                  <a:srgbClr val="1C3667"/>
                </a:solidFill>
                <a:latin typeface="Arial Narrow"/>
                <a:cs typeface="Segoe UI"/>
              </a:rPr>
              <a:t>MTG, ISSM, DVV, OMA</a:t>
            </a:r>
            <a:endParaRPr lang="en-US" altLang="en-US" sz="1200">
              <a:solidFill>
                <a:srgbClr val="1C3667"/>
              </a:solidFill>
              <a:latin typeface="Arial Narrow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altLang="en-US" sz="1200">
              <a:solidFill>
                <a:srgbClr val="1C3667"/>
              </a:solidFill>
              <a:latin typeface="Arial Narrow" panose="020B0606020202030204" pitchFamily="34" charset="0"/>
            </a:endParaRPr>
          </a:p>
        </p:txBody>
      </p:sp>
      <p:sp>
        <p:nvSpPr>
          <p:cNvPr id="24592" name="Slide Number Placeholder 1">
            <a:extLst>
              <a:ext uri="{FF2B5EF4-FFF2-40B4-BE49-F238E27FC236}">
                <a16:creationId xmlns:a16="http://schemas.microsoft.com/office/drawing/2014/main" id="{19E50A39-D34C-4529-97B8-0EA2E4A3F5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2C9F7D-4896-4899-85DF-08DE00E7E8C2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sp>
        <p:nvSpPr>
          <p:cNvPr id="24594" name="TextBox 19">
            <a:extLst>
              <a:ext uri="{FF2B5EF4-FFF2-40B4-BE49-F238E27FC236}">
                <a16:creationId xmlns:a16="http://schemas.microsoft.com/office/drawing/2014/main" id="{9836CDE1-FD7D-404F-9C97-5DA82225C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29" y="3168851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Planned Activities</a:t>
            </a:r>
          </a:p>
        </p:txBody>
      </p:sp>
      <p:sp>
        <p:nvSpPr>
          <p:cNvPr id="24595" name="TextBox 1">
            <a:extLst>
              <a:ext uri="{FF2B5EF4-FFF2-40B4-BE49-F238E27FC236}">
                <a16:creationId xmlns:a16="http://schemas.microsoft.com/office/drawing/2014/main" id="{76DBF2B2-4F89-4777-BC4A-B5DAFB49E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12747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sz="1200" b="1" dirty="0">
                <a:solidFill>
                  <a:srgbClr val="1C3667"/>
                </a:solidFill>
                <a:latin typeface="Arial"/>
                <a:ea typeface="Segoe UI" panose="020B0502040204020203" pitchFamily="34" charset="0"/>
                <a:cs typeface="Arial"/>
              </a:rPr>
              <a:t>03-Nov-21</a:t>
            </a:r>
            <a:endParaRPr lang="en-US" sz="1200" dirty="0">
              <a:latin typeface="Segoe UI"/>
              <a:ea typeface="Segoe UI" panose="020B0502040204020203" pitchFamily="34" charset="0"/>
              <a:cs typeface="Segoe UI"/>
            </a:endParaRPr>
          </a:p>
        </p:txBody>
      </p:sp>
      <p:grpSp>
        <p:nvGrpSpPr>
          <p:cNvPr id="24606" name="Group 35">
            <a:extLst>
              <a:ext uri="{FF2B5EF4-FFF2-40B4-BE49-F238E27FC236}">
                <a16:creationId xmlns:a16="http://schemas.microsoft.com/office/drawing/2014/main" id="{D16AEC86-08BE-42FD-803C-4BB0E0E6021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758825"/>
            <a:ext cx="4224338" cy="280988"/>
            <a:chOff x="4453881" y="1543077"/>
            <a:chExt cx="4224989" cy="280765"/>
          </a:xfrm>
        </p:grpSpPr>
        <p:grpSp>
          <p:nvGrpSpPr>
            <p:cNvPr id="24607" name="Group 36">
              <a:extLst>
                <a:ext uri="{FF2B5EF4-FFF2-40B4-BE49-F238E27FC236}">
                  <a16:creationId xmlns:a16="http://schemas.microsoft.com/office/drawing/2014/main" id="{150E0A21-FB82-40F1-A27B-137CD6E8D0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3881" y="1547836"/>
              <a:ext cx="4224989" cy="276006"/>
              <a:chOff x="4547507" y="1547836"/>
              <a:chExt cx="4224989" cy="27600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E529722-6E07-4930-A59E-6E956E8914FD}"/>
                  </a:ext>
                </a:extLst>
              </p:cNvPr>
              <p:cNvSpPr/>
              <p:nvPr/>
            </p:nvSpPr>
            <p:spPr bwMode="auto">
              <a:xfrm>
                <a:off x="5609709" y="1547836"/>
                <a:ext cx="3162787" cy="2760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0BE483-5486-4915-89F9-5D3E26BE4EC6}"/>
                  </a:ext>
                </a:extLst>
              </p:cNvPr>
              <p:cNvSpPr txBox="1"/>
              <p:nvPr/>
            </p:nvSpPr>
            <p:spPr>
              <a:xfrm>
                <a:off x="4547507" y="1547836"/>
                <a:ext cx="1062202" cy="276006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Overall Status</a:t>
                </a:r>
              </a:p>
            </p:txBody>
          </p:sp>
          <p:grpSp>
            <p:nvGrpSpPr>
              <p:cNvPr id="24611" name="Group 40">
                <a:extLst>
                  <a:ext uri="{FF2B5EF4-FFF2-40B4-BE49-F238E27FC236}">
                    <a16:creationId xmlns:a16="http://schemas.microsoft.com/office/drawing/2014/main" id="{1611C4CD-F9F4-4DEF-AEDE-D8F06291A9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73068" y="1613518"/>
                <a:ext cx="982439" cy="140051"/>
                <a:chOff x="6189889" y="1765918"/>
                <a:chExt cx="982439" cy="140051"/>
              </a:xfrm>
            </p:grpSpPr>
            <p:sp>
              <p:nvSpPr>
                <p:cNvPr id="24612" name="Rectangle 41">
                  <a:extLst>
                    <a:ext uri="{FF2B5EF4-FFF2-40B4-BE49-F238E27FC236}">
                      <a16:creationId xmlns:a16="http://schemas.microsoft.com/office/drawing/2014/main" id="{B9CBCF60-682C-4589-9ABB-E4292803ED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9889" y="1765918"/>
                  <a:ext cx="249011" cy="14005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13" name="Rectangle 42">
                  <a:extLst>
                    <a:ext uri="{FF2B5EF4-FFF2-40B4-BE49-F238E27FC236}">
                      <a16:creationId xmlns:a16="http://schemas.microsoft.com/office/drawing/2014/main" id="{7976E321-65AF-4895-AC9E-3DE699DAD8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56603" y="1765918"/>
                  <a:ext cx="249011" cy="14005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14" name="Rectangle 43">
                  <a:extLst>
                    <a:ext uri="{FF2B5EF4-FFF2-40B4-BE49-F238E27FC236}">
                      <a16:creationId xmlns:a16="http://schemas.microsoft.com/office/drawing/2014/main" id="{0B636A84-7A78-468E-81B5-628028B371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23317" y="1765918"/>
                  <a:ext cx="249011" cy="14005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608" name="Rectangle 37">
              <a:extLst>
                <a:ext uri="{FF2B5EF4-FFF2-40B4-BE49-F238E27FC236}">
                  <a16:creationId xmlns:a16="http://schemas.microsoft.com/office/drawing/2014/main" id="{4BFAFC44-565C-4BF4-917C-B0CA97F55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213" y="1543077"/>
              <a:ext cx="341791" cy="26227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TextBox 20">
            <a:extLst>
              <a:ext uri="{FF2B5EF4-FFF2-40B4-BE49-F238E27FC236}">
                <a16:creationId xmlns:a16="http://schemas.microsoft.com/office/drawing/2014/main" id="{64E7F0D7-10E4-473A-8ACE-299B6EC4B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709" y="5211520"/>
            <a:ext cx="42625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"/>
              </a:spcAft>
            </a:pPr>
            <a:endParaRPr lang="en-US" altLang="en-US">
              <a:latin typeface="Arial Narrow"/>
              <a:cs typeface="Segoe U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B56C4D-7499-4B7D-BB7E-789F6E110C2F}"/>
              </a:ext>
            </a:extLst>
          </p:cNvPr>
          <p:cNvSpPr txBox="1"/>
          <p:nvPr/>
        </p:nvSpPr>
        <p:spPr>
          <a:xfrm>
            <a:off x="166533" y="3169816"/>
            <a:ext cx="4572000" cy="2862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400" b="1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  <a:latin typeface="Arial Narrow"/>
                <a:ea typeface="Times New Roman" panose="02020603050405020304" pitchFamily="18" charset="0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O&amp;M Roadmap</a:t>
            </a:r>
            <a:endParaRPr lang="en-US" sz="1400" b="1">
              <a:solidFill>
                <a:schemeClr val="bg1">
                  <a:lumMod val="95000"/>
                </a:schemeClr>
              </a:solidFill>
              <a:highlight>
                <a:srgbClr val="000080"/>
              </a:highlight>
              <a:latin typeface="Arial Narrow"/>
              <a:ea typeface="Times New Roman" panose="02020603050405020304" pitchFamily="18" charset="0"/>
              <a:cs typeface="Arial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18D152D-742B-4B35-83EB-A86AAD733F72}"/>
              </a:ext>
            </a:extLst>
          </p:cNvPr>
          <p:cNvCxnSpPr/>
          <p:nvPr/>
        </p:nvCxnSpPr>
        <p:spPr>
          <a:xfrm>
            <a:off x="160697" y="3127504"/>
            <a:ext cx="42481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CD96DFEB-6752-4F3C-B688-FB4BE3764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687774"/>
              </p:ext>
            </p:extLst>
          </p:nvPr>
        </p:nvGraphicFramePr>
        <p:xfrm>
          <a:off x="195665" y="3762835"/>
          <a:ext cx="4264905" cy="2423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2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740"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Milestones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Planned</a:t>
                      </a:r>
                      <a:b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</a:br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Start Date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Actual </a:t>
                      </a:r>
                      <a:b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</a:br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Start Date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Projected</a:t>
                      </a:r>
                      <a:b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</a:br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End Date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Status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46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i="0">
                          <a:solidFill>
                            <a:srgbClr val="1C3667"/>
                          </a:solidFill>
                          <a:latin typeface="Arial Narrow"/>
                        </a:rPr>
                        <a:t>A&amp;A ATO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03Nov20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03Nov20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TBD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endParaRPr lang="en-US" sz="900" i="1" kern="1200">
                        <a:solidFill>
                          <a:srgbClr val="1C3667"/>
                        </a:solidFill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337336"/>
                  </a:ext>
                </a:extLst>
              </a:tr>
              <a:tr h="2104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i="0">
                          <a:solidFill>
                            <a:srgbClr val="1C3667"/>
                          </a:solidFill>
                          <a:latin typeface="Arial Narrow"/>
                        </a:rPr>
                        <a:t>RR PROD Security Scans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16Apr21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16Apr21</a:t>
                      </a:r>
                      <a:endParaRPr lang="en-US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30Sep21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i="1" kern="1200">
                        <a:solidFill>
                          <a:srgbClr val="1C3667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27125"/>
                  </a:ext>
                </a:extLst>
              </a:tr>
              <a:tr h="2104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i="0">
                          <a:solidFill>
                            <a:srgbClr val="1C3667"/>
                          </a:solidFill>
                          <a:latin typeface="Arial Narrow"/>
                        </a:rPr>
                        <a:t>Update SonarQube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09Aug21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10Aug21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23Sep21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i="1" kern="1200">
                        <a:solidFill>
                          <a:srgbClr val="1C3667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747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i="0">
                          <a:solidFill>
                            <a:srgbClr val="1C3667"/>
                          </a:solidFill>
                          <a:latin typeface="Arial Narrow"/>
                        </a:rPr>
                        <a:t>PostgreSQL 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15Oct21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15Oct21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10Nov21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endParaRPr lang="en-US" sz="900" i="1" kern="1200">
                        <a:solidFill>
                          <a:srgbClr val="1C3667"/>
                        </a:solidFill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671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0">
                          <a:solidFill>
                            <a:srgbClr val="1C3667"/>
                          </a:solidFill>
                          <a:latin typeface="Arial Narrow"/>
                        </a:rPr>
                        <a:t>Security Update Confluence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15Aug21</a:t>
                      </a:r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15Aug21</a:t>
                      </a:r>
                      <a:endParaRPr lang="en-US" sz="900" b="0" i="0" u="none" strike="noStrike" kern="1200" noProof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26Oct21</a:t>
                      </a:r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endParaRPr lang="en-US" sz="900" i="1" kern="1200">
                        <a:solidFill>
                          <a:srgbClr val="1C3667"/>
                        </a:solidFill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550238"/>
                  </a:ext>
                </a:extLst>
              </a:tr>
              <a:tr h="2104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0">
                          <a:solidFill>
                            <a:srgbClr val="1C3667"/>
                          </a:solidFill>
                          <a:latin typeface="Arial Narrow"/>
                        </a:rPr>
                        <a:t>Upgrade GitHub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22Sep21</a:t>
                      </a:r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u="none" strike="noStrike" kern="1200" noProof="0">
                          <a:solidFill>
                            <a:srgbClr val="1C3667"/>
                          </a:solidFill>
                          <a:latin typeface="Arial Narrow"/>
                        </a:rPr>
                        <a:t>15Oct21</a:t>
                      </a:r>
                      <a:endParaRPr lang="en-US" sz="900" b="0" i="0" u="none" strike="noStrike" kern="1200" noProof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30Nov21</a:t>
                      </a:r>
                      <a:endParaRPr 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endParaRPr lang="en-US" sz="900" i="1" kern="1200">
                        <a:solidFill>
                          <a:srgbClr val="1C3667"/>
                        </a:solidFill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0247"/>
                  </a:ext>
                </a:extLst>
              </a:tr>
              <a:tr h="2104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0">
                          <a:solidFill>
                            <a:srgbClr val="1C3667"/>
                          </a:solidFill>
                          <a:latin typeface="Arial Narrow"/>
                        </a:rPr>
                        <a:t>Upgrade Confluence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06Dec21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u="none" strike="noStrike" kern="1200" noProof="0">
                          <a:solidFill>
                            <a:srgbClr val="1C3667"/>
                          </a:solidFill>
                          <a:latin typeface="Arial Narrow"/>
                        </a:rPr>
                        <a:t>1Nov21</a:t>
                      </a:r>
                      <a:endParaRPr lang="en-US" sz="900" b="0" i="0" u="none" strike="noStrike" kern="1200" noProof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1" u="none" strike="noStrike" kern="1200" noProof="0">
                          <a:solidFill>
                            <a:srgbClr val="1C3667"/>
                          </a:solidFill>
                          <a:latin typeface="Arial Narrow"/>
                        </a:rPr>
                        <a:t>31Jan22</a:t>
                      </a:r>
                      <a:endParaRPr lang="en-US" sz="900" b="0" i="0" u="none" strike="noStrike" kern="1200" noProof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endParaRPr lang="en-US" sz="900" i="1" kern="1200">
                        <a:solidFill>
                          <a:srgbClr val="1C3667"/>
                        </a:solidFill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6817"/>
                  </a:ext>
                </a:extLst>
              </a:tr>
              <a:tr h="210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i="0">
                          <a:solidFill>
                            <a:srgbClr val="1C3667"/>
                          </a:solidFill>
                          <a:latin typeface="Arial Narrow"/>
                        </a:rPr>
                        <a:t>Update Jira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01June21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u="none" strike="noStrike" kern="1200" noProof="0">
                          <a:solidFill>
                            <a:srgbClr val="1C3667"/>
                          </a:solidFill>
                          <a:latin typeface="Arial Narrow"/>
                        </a:rPr>
                        <a:t>TBD</a:t>
                      </a:r>
                      <a:endParaRPr lang="en-US" sz="900" b="0" i="0" u="none" strike="noStrike" kern="1200" noProof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01Mar22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endParaRPr lang="en-US" sz="900" i="1" kern="1200">
                        <a:solidFill>
                          <a:srgbClr val="1C3667"/>
                        </a:solidFill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256729"/>
                  </a:ext>
                </a:extLst>
              </a:tr>
              <a:tr h="2104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i="0">
                          <a:solidFill>
                            <a:srgbClr val="1C3667"/>
                          </a:solidFill>
                          <a:latin typeface="Arial Narrow"/>
                        </a:rPr>
                        <a:t>License: GitHub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u="none" strike="noStrike" kern="1200" noProof="0">
                          <a:solidFill>
                            <a:srgbClr val="1C3667"/>
                          </a:solidFill>
                          <a:latin typeface="Arial Narrow"/>
                        </a:rPr>
                        <a:t>29June21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u="none" strike="noStrike" kern="1200" noProof="0">
                          <a:solidFill>
                            <a:srgbClr val="1C3667"/>
                          </a:solidFill>
                          <a:latin typeface="Arial Narrow"/>
                        </a:rPr>
                        <a:t>29June21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  <a:tabLst/>
                        <a:defRPr/>
                      </a:pPr>
                      <a:r>
                        <a:rPr lang="en-US" sz="900" b="1" i="1" u="none" strike="noStrike" kern="1200" noProof="0">
                          <a:solidFill>
                            <a:srgbClr val="1C3667"/>
                          </a:solidFill>
                          <a:latin typeface="Arial Narrow"/>
                        </a:rPr>
                        <a:t>08Nov21</a:t>
                      </a:r>
                      <a:endParaRPr lang="en-US" sz="900" b="0" i="0" u="none" strike="noStrike" kern="1200" noProof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endParaRPr lang="en-US" sz="900" i="1" kern="1200">
                        <a:solidFill>
                          <a:srgbClr val="1C3667"/>
                        </a:solidFill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399449"/>
                  </a:ext>
                </a:extLst>
              </a:tr>
            </a:tbl>
          </a:graphicData>
        </a:graphic>
      </p:graphicFrame>
      <p:sp>
        <p:nvSpPr>
          <p:cNvPr id="51" name="Oval 50">
            <a:extLst>
              <a:ext uri="{FF2B5EF4-FFF2-40B4-BE49-F238E27FC236}">
                <a16:creationId xmlns:a16="http://schemas.microsoft.com/office/drawing/2014/main" id="{3212A0B4-4F53-43FC-91D4-D0BE6775E27D}"/>
              </a:ext>
            </a:extLst>
          </p:cNvPr>
          <p:cNvSpPr/>
          <p:nvPr/>
        </p:nvSpPr>
        <p:spPr>
          <a:xfrm>
            <a:off x="4130226" y="4180085"/>
            <a:ext cx="152400" cy="13811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0EBBB58-4097-4A2B-9BF8-6D624639B0D6}"/>
              </a:ext>
            </a:extLst>
          </p:cNvPr>
          <p:cNvSpPr/>
          <p:nvPr/>
        </p:nvSpPr>
        <p:spPr>
          <a:xfrm>
            <a:off x="4130226" y="4408685"/>
            <a:ext cx="152400" cy="138113"/>
          </a:xfrm>
          <a:prstGeom prst="ellipse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  <a:highlight>
                <a:srgbClr val="FFFF00"/>
              </a:highlight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077D74B-3B36-4A60-A306-759759C06279}"/>
              </a:ext>
            </a:extLst>
          </p:cNvPr>
          <p:cNvSpPr/>
          <p:nvPr/>
        </p:nvSpPr>
        <p:spPr>
          <a:xfrm>
            <a:off x="4130226" y="4637285"/>
            <a:ext cx="152400" cy="1381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62A67CC-14B2-4A66-8C45-9DCCFA8DF89D}"/>
              </a:ext>
            </a:extLst>
          </p:cNvPr>
          <p:cNvSpPr/>
          <p:nvPr/>
        </p:nvSpPr>
        <p:spPr>
          <a:xfrm>
            <a:off x="4130226" y="4860751"/>
            <a:ext cx="152400" cy="13811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F20014B-76F5-4327-A838-B18682D8A26C}"/>
              </a:ext>
            </a:extLst>
          </p:cNvPr>
          <p:cNvSpPr/>
          <p:nvPr/>
        </p:nvSpPr>
        <p:spPr>
          <a:xfrm>
            <a:off x="4124649" y="5312622"/>
            <a:ext cx="152400" cy="13811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44BF635-B825-49D9-AA83-125D3185F662}"/>
              </a:ext>
            </a:extLst>
          </p:cNvPr>
          <p:cNvSpPr/>
          <p:nvPr/>
        </p:nvSpPr>
        <p:spPr>
          <a:xfrm>
            <a:off x="4124649" y="5556279"/>
            <a:ext cx="152400" cy="1381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41" name="TextBox 20">
            <a:extLst>
              <a:ext uri="{FF2B5EF4-FFF2-40B4-BE49-F238E27FC236}">
                <a16:creationId xmlns:a16="http://schemas.microsoft.com/office/drawing/2014/main" id="{88312FC3-C188-4CBD-A7C8-CDE08D804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384" y="3187830"/>
            <a:ext cx="4248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450" indent="-171450">
              <a:spcAft>
                <a:spcPts val="100"/>
              </a:spcAft>
              <a:buFont typeface="Arial"/>
              <a:buChar char="•"/>
            </a:pPr>
            <a:endParaRPr lang="en-US" sz="1100">
              <a:solidFill>
                <a:srgbClr val="1C3667"/>
              </a:solidFill>
              <a:latin typeface="Arial Narrow"/>
              <a:cs typeface="Arial"/>
            </a:endParaRPr>
          </a:p>
        </p:txBody>
      </p:sp>
      <p:sp>
        <p:nvSpPr>
          <p:cNvPr id="42" name="TextBox 20">
            <a:extLst>
              <a:ext uri="{FF2B5EF4-FFF2-40B4-BE49-F238E27FC236}">
                <a16:creationId xmlns:a16="http://schemas.microsoft.com/office/drawing/2014/main" id="{88312FC3-C188-4CBD-A7C8-CDE08D804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6898" y="1287065"/>
            <a:ext cx="42314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450" indent="-171450">
              <a:spcAft>
                <a:spcPts val="100"/>
              </a:spcAft>
              <a:buFont typeface="Arial"/>
              <a:buChar char="•"/>
            </a:pPr>
            <a:endParaRPr lang="en-US" sz="1100">
              <a:solidFill>
                <a:srgbClr val="1C3667"/>
              </a:solidFill>
              <a:latin typeface="Arial Narrow"/>
              <a:cs typeface="Arial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B67BB71-F69A-478C-A022-9A4C57E3A9B4}"/>
              </a:ext>
            </a:extLst>
          </p:cNvPr>
          <p:cNvSpPr/>
          <p:nvPr/>
        </p:nvSpPr>
        <p:spPr>
          <a:xfrm>
            <a:off x="4124649" y="5767357"/>
            <a:ext cx="152400" cy="1381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CE6B1A-727E-44B9-86D9-B6E983777FAE}"/>
              </a:ext>
            </a:extLst>
          </p:cNvPr>
          <p:cNvSpPr/>
          <p:nvPr/>
        </p:nvSpPr>
        <p:spPr>
          <a:xfrm>
            <a:off x="4124649" y="6014403"/>
            <a:ext cx="152400" cy="1381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DDA221-36A9-402A-B7F1-54FDE7D6BB67}"/>
              </a:ext>
            </a:extLst>
          </p:cNvPr>
          <p:cNvSpPr txBox="1"/>
          <p:nvPr/>
        </p:nvSpPr>
        <p:spPr>
          <a:xfrm>
            <a:off x="4766898" y="1440334"/>
            <a:ext cx="4104741" cy="19646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1200" b="1">
                <a:solidFill>
                  <a:schemeClr val="tx2"/>
                </a:solidFill>
                <a:latin typeface="Arial Narrow"/>
                <a:cs typeface="Arial"/>
              </a:rPr>
              <a:t>Deployed</a:t>
            </a:r>
            <a:r>
              <a:rPr lang="en-US" sz="1200">
                <a:solidFill>
                  <a:schemeClr val="tx2"/>
                </a:solidFill>
                <a:latin typeface="Arial Narrow"/>
                <a:cs typeface="Arial"/>
              </a:rPr>
              <a:t>: 26-Oct </a:t>
            </a:r>
            <a:r>
              <a:rPr lang="en-US" sz="1200" u="sng">
                <a:solidFill>
                  <a:schemeClr val="tx2"/>
                </a:solidFill>
                <a:latin typeface="Arial Narrow"/>
                <a:cs typeface="Arial"/>
              </a:rPr>
              <a:t>Confluence</a:t>
            </a:r>
            <a:r>
              <a:rPr lang="en-US" sz="1200">
                <a:solidFill>
                  <a:schemeClr val="tx2"/>
                </a:solidFill>
                <a:latin typeface="Arial Narrow"/>
                <a:cs typeface="Arial"/>
              </a:rPr>
              <a:t> Security Patch</a:t>
            </a:r>
            <a:endParaRPr lang="en-US" sz="1200">
              <a:solidFill>
                <a:schemeClr val="tx2"/>
              </a:solidFill>
              <a:latin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2"/>
                </a:solidFill>
                <a:latin typeface="Arial Narrow"/>
                <a:cs typeface="Arial"/>
              </a:rPr>
              <a:t>Completed</a:t>
            </a:r>
            <a:r>
              <a:rPr lang="en-US" sz="1200">
                <a:solidFill>
                  <a:schemeClr val="tx2"/>
                </a:solidFill>
                <a:latin typeface="Arial Narrow"/>
                <a:cs typeface="Arial"/>
              </a:rPr>
              <a:t>: 29-Oct Migration of </a:t>
            </a:r>
            <a:r>
              <a:rPr lang="en-US" sz="1200" u="sng">
                <a:solidFill>
                  <a:schemeClr val="tx2"/>
                </a:solidFill>
                <a:latin typeface="Arial Narrow"/>
                <a:cs typeface="Arial"/>
              </a:rPr>
              <a:t>Chef Supermarket</a:t>
            </a:r>
            <a:r>
              <a:rPr lang="en-US" sz="1200">
                <a:solidFill>
                  <a:schemeClr val="tx2"/>
                </a:solidFill>
                <a:latin typeface="Arial Narrow"/>
                <a:cs typeface="Arial"/>
              </a:rPr>
              <a:t> to a new instance (due 31 Oct)</a:t>
            </a:r>
            <a:endParaRPr lang="en-US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2"/>
                </a:solidFill>
                <a:latin typeface="Arial Narrow"/>
                <a:cs typeface="Arial"/>
              </a:rPr>
              <a:t>Deployed</a:t>
            </a:r>
            <a:r>
              <a:rPr lang="en-US" sz="1200">
                <a:solidFill>
                  <a:schemeClr val="tx2"/>
                </a:solidFill>
                <a:latin typeface="Arial Narrow"/>
                <a:cs typeface="Arial"/>
              </a:rPr>
              <a:t>: 02-Nov </a:t>
            </a:r>
            <a:r>
              <a:rPr lang="en-US" sz="1200" u="sng">
                <a:solidFill>
                  <a:schemeClr val="tx2"/>
                </a:solidFill>
                <a:latin typeface="Arial Narrow"/>
                <a:cs typeface="Arial"/>
              </a:rPr>
              <a:t>GitHub</a:t>
            </a:r>
            <a:r>
              <a:rPr lang="en-US" sz="1200">
                <a:solidFill>
                  <a:schemeClr val="tx2"/>
                </a:solidFill>
                <a:latin typeface="Arial Narrow"/>
                <a:cs typeface="Arial"/>
              </a:rPr>
              <a:t> upgrade from v2.22.17 to v3.0.7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2"/>
                </a:solidFill>
                <a:latin typeface="Arial Narrow"/>
                <a:cs typeface="Arial"/>
              </a:rPr>
              <a:t>Deployed</a:t>
            </a:r>
            <a:r>
              <a:rPr lang="en-US" sz="1200">
                <a:solidFill>
                  <a:schemeClr val="tx2"/>
                </a:solidFill>
                <a:latin typeface="Arial Narrow"/>
                <a:cs typeface="Arial"/>
              </a:rPr>
              <a:t>: 02-Nov </a:t>
            </a:r>
            <a:r>
              <a:rPr lang="en-US" sz="1200" u="sng">
                <a:solidFill>
                  <a:schemeClr val="tx2"/>
                </a:solidFill>
                <a:latin typeface="Arial Narrow"/>
                <a:cs typeface="Arial"/>
              </a:rPr>
              <a:t>PostgreSQL</a:t>
            </a:r>
            <a:r>
              <a:rPr lang="en-US" sz="1200">
                <a:solidFill>
                  <a:schemeClr val="tx2"/>
                </a:solidFill>
                <a:latin typeface="Arial Narrow"/>
                <a:cs typeface="Arial"/>
              </a:rPr>
              <a:t> (for Jira &amp; Confluence) upgrade from v9.6.22 to v11.13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2"/>
                </a:solidFill>
                <a:latin typeface="Arial Narrow"/>
                <a:cs typeface="Arial"/>
              </a:rPr>
              <a:t>Recevied</a:t>
            </a:r>
            <a:r>
              <a:rPr lang="en-US" sz="1200">
                <a:solidFill>
                  <a:schemeClr val="tx2"/>
                </a:solidFill>
                <a:latin typeface="Arial Narrow"/>
                <a:cs typeface="Arial"/>
              </a:rPr>
              <a:t>: ATD for the new SecDevOps single A&amp;A Project</a:t>
            </a:r>
          </a:p>
          <a:p>
            <a:pPr marL="171450" indent="-171450">
              <a:spcAft>
                <a:spcPts val="100"/>
              </a:spcAft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  <a:latin typeface="Arial Narrow"/>
                <a:cs typeface="Arial"/>
              </a:rPr>
              <a:t>Completed weekly audit review of TNS Splunk logs</a:t>
            </a:r>
            <a:endParaRPr lang="en-US" sz="1200">
              <a:latin typeface="Calibri"/>
              <a:cs typeface="Calibri"/>
            </a:endParaRPr>
          </a:p>
          <a:p>
            <a:pPr marL="171450" indent="-171450">
              <a:spcAft>
                <a:spcPts val="100"/>
              </a:spcAft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  <a:latin typeface="Arial Narrow"/>
                <a:cs typeface="Arial"/>
              </a:rPr>
              <a:t>Updated Roadmap to account for Transition Impacts (1 month)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solidFill>
                <a:schemeClr val="tx2"/>
              </a:solidFill>
              <a:latin typeface="Arial Narrow"/>
              <a:cs typeface="Arial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8F686F-C0C3-424F-ACA6-BB5B84203CD0}"/>
              </a:ext>
            </a:extLst>
          </p:cNvPr>
          <p:cNvSpPr/>
          <p:nvPr/>
        </p:nvSpPr>
        <p:spPr>
          <a:xfrm>
            <a:off x="4130226" y="5088820"/>
            <a:ext cx="152400" cy="13811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44" name="TextBox 20">
            <a:extLst>
              <a:ext uri="{FF2B5EF4-FFF2-40B4-BE49-F238E27FC236}">
                <a16:creationId xmlns:a16="http://schemas.microsoft.com/office/drawing/2014/main" id="{30DB1732-57A2-4B75-8636-65B34A56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238" y="3384795"/>
            <a:ext cx="4335333" cy="9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450" indent="-171450">
              <a:spcAft>
                <a:spcPts val="100"/>
              </a:spcAft>
              <a:buFont typeface="Arial"/>
              <a:buChar char="•"/>
            </a:pPr>
            <a:r>
              <a:rPr lang="en-US" sz="1100">
                <a:solidFill>
                  <a:srgbClr val="1C3667"/>
                </a:solidFill>
                <a:latin typeface="Arial Narrow"/>
                <a:cs typeface="Arial"/>
              </a:rPr>
              <a:t>Complete weekly audit review of TNS Splunk logs</a:t>
            </a:r>
            <a:r>
              <a:rPr lang="en-US" sz="1100">
                <a:latin typeface="Arial Narrow"/>
                <a:cs typeface="Arial"/>
              </a:rPr>
              <a:t> </a:t>
            </a:r>
            <a:endParaRPr lang="en-US" sz="1100">
              <a:solidFill>
                <a:srgbClr val="7F7F7F"/>
              </a:solidFill>
              <a:latin typeface="Calibri"/>
              <a:cs typeface="Arial"/>
            </a:endParaRPr>
          </a:p>
          <a:p>
            <a:pPr marL="171450" indent="-171450">
              <a:spcAft>
                <a:spcPts val="100"/>
              </a:spcAft>
              <a:buFont typeface="Arial"/>
              <a:buChar char="•"/>
            </a:pPr>
            <a:r>
              <a:rPr lang="en-US" sz="1100">
                <a:solidFill>
                  <a:srgbClr val="1C3667"/>
                </a:solidFill>
                <a:latin typeface="Arial Narrow"/>
                <a:cs typeface="Arial"/>
              </a:rPr>
              <a:t>Confluence v7.13 Upgrade Efforts</a:t>
            </a:r>
            <a:endParaRPr lang="en-US"/>
          </a:p>
          <a:p>
            <a:pPr marL="171450" indent="-171450">
              <a:spcAft>
                <a:spcPts val="100"/>
              </a:spcAft>
              <a:buFont typeface="Arial"/>
              <a:buChar char="•"/>
            </a:pPr>
            <a:r>
              <a:rPr lang="en-US" sz="1100">
                <a:solidFill>
                  <a:srgbClr val="1C3667"/>
                </a:solidFill>
                <a:latin typeface="Arial Narrow"/>
                <a:cs typeface="Arial"/>
              </a:rPr>
              <a:t>Participate in Knowledge Transfer / TEMs with Black Panther team</a:t>
            </a:r>
            <a:endParaRPr lang="en-US"/>
          </a:p>
          <a:p>
            <a:pPr marL="171450" indent="-171450">
              <a:spcAft>
                <a:spcPts val="100"/>
              </a:spcAft>
              <a:buFont typeface="Arial"/>
              <a:buChar char="•"/>
            </a:pPr>
            <a:r>
              <a:rPr lang="en-US" sz="1100">
                <a:solidFill>
                  <a:srgbClr val="1C3667"/>
                </a:solidFill>
                <a:latin typeface="Arial Narrow"/>
                <a:cs typeface="Arial"/>
              </a:rPr>
              <a:t>GitHub License: Receive temporary key if long term is not ready yet, as the current license expires 8 Nov (working with Brett H on this)</a:t>
            </a:r>
          </a:p>
        </p:txBody>
      </p:sp>
      <p:sp>
        <p:nvSpPr>
          <p:cNvPr id="45" name="TextBox 1">
            <a:extLst>
              <a:ext uri="{FF2B5EF4-FFF2-40B4-BE49-F238E27FC236}">
                <a16:creationId xmlns:a16="http://schemas.microsoft.com/office/drawing/2014/main" id="{D825A226-71DD-49EA-863F-81C341EDCBC2}"/>
              </a:ext>
            </a:extLst>
          </p:cNvPr>
          <p:cNvSpPr txBox="1"/>
          <p:nvPr/>
        </p:nvSpPr>
        <p:spPr>
          <a:xfrm>
            <a:off x="4721448" y="4987791"/>
            <a:ext cx="4336754" cy="16466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Aft>
                <a:spcPts val="100"/>
              </a:spcAft>
              <a:defRPr/>
            </a:pPr>
            <a:r>
              <a:rPr lang="en-US" sz="1200">
                <a:solidFill>
                  <a:srgbClr val="1C3667"/>
                </a:solidFill>
                <a:latin typeface="Arial Narrow"/>
                <a:ea typeface="Segoe UI" panose="020B0502040204020203" pitchFamily="34" charset="0"/>
                <a:cs typeface="Segoe UI"/>
              </a:rPr>
              <a:t>Assumptions:</a:t>
            </a:r>
            <a:endParaRPr lang="en-US" sz="1200">
              <a:latin typeface="Calibri"/>
              <a:ea typeface="Segoe UI" panose="020B0502040204020203" pitchFamily="34" charset="0"/>
              <a:cs typeface="Calibri"/>
            </a:endParaRPr>
          </a:p>
          <a:p>
            <a:pPr marL="171450" indent="-171450">
              <a:spcAft>
                <a:spcPts val="100"/>
              </a:spcAft>
              <a:buFont typeface="Arial"/>
              <a:buChar char="•"/>
              <a:defRPr/>
            </a:pPr>
            <a:r>
              <a:rPr lang="en-US" sz="1200">
                <a:solidFill>
                  <a:srgbClr val="002060"/>
                </a:solidFill>
                <a:latin typeface="Calibri"/>
                <a:ea typeface="Segoe UI" panose="020B0502040204020203" pitchFamily="34" charset="0"/>
                <a:cs typeface="Calibri"/>
              </a:rPr>
              <a:t>ATO can not proceed until all tools are at least on vendor-supported versions (6 remaining to upgrade)</a:t>
            </a:r>
          </a:p>
          <a:p>
            <a:pPr>
              <a:spcAft>
                <a:spcPts val="100"/>
              </a:spcAft>
              <a:defRPr/>
            </a:pPr>
            <a:r>
              <a:rPr lang="en-US" sz="1200">
                <a:solidFill>
                  <a:srgbClr val="1C3667"/>
                </a:solidFill>
                <a:latin typeface="Arial Narrow"/>
                <a:ea typeface="Segoe UI" panose="020B0502040204020203" pitchFamily="34" charset="0"/>
                <a:cs typeface="Segoe UI"/>
              </a:rPr>
              <a:t>Dependencies:</a:t>
            </a:r>
            <a:endParaRPr lang="en-US" sz="1200">
              <a:latin typeface="Calibri"/>
              <a:ea typeface="Segoe UI" panose="020B0502040204020203" pitchFamily="34" charset="0"/>
              <a:cs typeface="Calibri"/>
            </a:endParaRPr>
          </a:p>
          <a:p>
            <a:pPr marL="171450" indent="-171450">
              <a:spcAft>
                <a:spcPts val="100"/>
              </a:spcAft>
              <a:buFont typeface="Arial"/>
              <a:buChar char="•"/>
              <a:defRPr/>
            </a:pPr>
            <a:r>
              <a:rPr lang="en-US" sz="1200">
                <a:solidFill>
                  <a:srgbClr val="002060"/>
                </a:solidFill>
                <a:latin typeface="Calibri"/>
                <a:cs typeface="Calibri"/>
              </a:rPr>
              <a:t>Temporary (and long term) GitHub License via procurement</a:t>
            </a:r>
            <a:endParaRPr lang="en-US" sz="1200">
              <a:solidFill>
                <a:srgbClr val="002060"/>
              </a:solidFill>
              <a:cs typeface="Calibri"/>
            </a:endParaRPr>
          </a:p>
          <a:p>
            <a:pPr>
              <a:spcAft>
                <a:spcPts val="100"/>
              </a:spcAft>
              <a:defRPr/>
            </a:pPr>
            <a:r>
              <a:rPr lang="en-US" sz="1200">
                <a:solidFill>
                  <a:srgbClr val="1C3667"/>
                </a:solidFill>
                <a:latin typeface="Arial Narrow"/>
                <a:ea typeface="Segoe UI" panose="020B0502040204020203" pitchFamily="34" charset="0"/>
                <a:cs typeface="Segoe UI"/>
              </a:rPr>
              <a:t>Risks:</a:t>
            </a:r>
            <a:endParaRPr lang="en-US" sz="1200">
              <a:latin typeface="Calibri"/>
              <a:ea typeface="Segoe UI" panose="020B0502040204020203" pitchFamily="34" charset="0"/>
              <a:cs typeface="Calibri"/>
            </a:endParaRPr>
          </a:p>
          <a:p>
            <a:pPr marL="171450" indent="-171450">
              <a:spcAft>
                <a:spcPts val="100"/>
              </a:spcAft>
              <a:buFont typeface="Arial,Sans-Serif"/>
              <a:buChar char="•"/>
              <a:defRPr/>
            </a:pPr>
            <a:r>
              <a:rPr lang="en-US" sz="1200">
                <a:solidFill>
                  <a:srgbClr val="FF0000"/>
                </a:solidFill>
                <a:latin typeface="Arial Narrow"/>
                <a:cs typeface="Segoe UI"/>
              </a:rPr>
              <a:t>GitHub will provide temp license, but we are getting close</a:t>
            </a:r>
          </a:p>
          <a:p>
            <a:pPr>
              <a:spcAft>
                <a:spcPts val="100"/>
              </a:spcAft>
              <a:defRPr/>
            </a:pPr>
            <a:endParaRPr lang="en-US" sz="1200">
              <a:solidFill>
                <a:srgbClr val="1C3667"/>
              </a:solidFill>
              <a:latin typeface="Arial Narrow"/>
              <a:ea typeface="Segoe UI" panose="020B0502040204020203" pitchFamily="34" charset="0"/>
              <a:cs typeface="Segoe U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D4492FCA-C907-4D4D-8586-583E93EE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3674" y="304800"/>
            <a:ext cx="8582026" cy="7620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1C3667"/>
                </a:solidFill>
              </a:rPr>
              <a:t>OSE ServiceNow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73D292-D1FC-40D3-A378-124735909C36}"/>
              </a:ext>
            </a:extLst>
          </p:cNvPr>
          <p:cNvCxnSpPr/>
          <p:nvPr/>
        </p:nvCxnSpPr>
        <p:spPr>
          <a:xfrm flipV="1">
            <a:off x="4568825" y="1146175"/>
            <a:ext cx="0" cy="5364163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860075-F560-40C3-B964-DB90C823A29D}"/>
              </a:ext>
            </a:extLst>
          </p:cNvPr>
          <p:cNvSpPr txBox="1"/>
          <p:nvPr/>
        </p:nvSpPr>
        <p:spPr>
          <a:xfrm>
            <a:off x="6935788" y="547688"/>
            <a:ext cx="19907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8511E"/>
              </a:buClr>
              <a:buSzPct val="80000"/>
              <a:defRPr/>
            </a:pPr>
            <a:endParaRPr lang="en-US" sz="1050" b="1">
              <a:solidFill>
                <a:srgbClr val="1C3667"/>
              </a:solidFill>
              <a:latin typeface="Arial" panose="020B0604020202020204" pitchFamily="34" charset="0"/>
              <a:ea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9CF1E7-339D-4A6D-981A-F5517A5AA8AB}"/>
              </a:ext>
            </a:extLst>
          </p:cNvPr>
          <p:cNvCxnSpPr/>
          <p:nvPr/>
        </p:nvCxnSpPr>
        <p:spPr>
          <a:xfrm>
            <a:off x="195263" y="3842649"/>
            <a:ext cx="42481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F32F69-7BF0-4148-BC62-94CF2879C2E9}"/>
              </a:ext>
            </a:extLst>
          </p:cNvPr>
          <p:cNvCxnSpPr/>
          <p:nvPr/>
        </p:nvCxnSpPr>
        <p:spPr>
          <a:xfrm>
            <a:off x="4672013" y="4947980"/>
            <a:ext cx="4257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4" name="TextBox 14">
            <a:extLst>
              <a:ext uri="{FF2B5EF4-FFF2-40B4-BE49-F238E27FC236}">
                <a16:creationId xmlns:a16="http://schemas.microsoft.com/office/drawing/2014/main" id="{5D279BFA-2D26-42B2-8C99-07F25B79B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3881701"/>
            <a:ext cx="42497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Schedule</a:t>
            </a:r>
          </a:p>
        </p:txBody>
      </p:sp>
      <p:sp>
        <p:nvSpPr>
          <p:cNvPr id="19465" name="TextBox 15">
            <a:extLst>
              <a:ext uri="{FF2B5EF4-FFF2-40B4-BE49-F238E27FC236}">
                <a16:creationId xmlns:a16="http://schemas.microsoft.com/office/drawing/2014/main" id="{A2CA3172-6BCB-40AC-B296-3A002ED6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038028"/>
            <a:ext cx="4375150" cy="246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1C3667"/>
                </a:solidFill>
                <a:latin typeface="Arial Narrow"/>
                <a:cs typeface="Segoe UI"/>
              </a:rPr>
              <a:t>Overview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en-US" sz="1200">
                <a:solidFill>
                  <a:srgbClr val="1C3667"/>
                </a:solidFill>
                <a:latin typeface="Arial Narrow"/>
                <a:cs typeface="Segoe UI"/>
              </a:rPr>
              <a:t>Enterprise IT Service Management (ITSM) platform that automates IT Business Management activities for OSE, replacing the legacy </a:t>
            </a:r>
            <a:r>
              <a:rPr lang="en-US" altLang="en-US" sz="1200" err="1">
                <a:solidFill>
                  <a:srgbClr val="1C3667"/>
                </a:solidFill>
                <a:latin typeface="Arial Narrow"/>
                <a:cs typeface="Segoe UI"/>
              </a:rPr>
              <a:t>Supportworks</a:t>
            </a:r>
            <a:r>
              <a:rPr lang="en-US" altLang="en-US" sz="1200">
                <a:solidFill>
                  <a:srgbClr val="1C3667"/>
                </a:solidFill>
                <a:latin typeface="Arial Narrow"/>
                <a:cs typeface="Segoe UI"/>
              </a:rPr>
              <a:t>. </a:t>
            </a:r>
            <a:endParaRPr lang="en-US" altLang="en-US" sz="1200" b="1">
              <a:solidFill>
                <a:srgbClr val="1C3667"/>
              </a:solidFill>
              <a:latin typeface="Arial Narrow"/>
              <a:cs typeface="Segoe UI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None/>
            </a:pPr>
            <a:endParaRPr lang="en-US" sz="1200">
              <a:solidFill>
                <a:srgbClr val="002060"/>
              </a:solidFill>
              <a:latin typeface="Gill Sans Nova" panose="020B0604020202020204" pitchFamily="34" charset="0"/>
              <a:ea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1">
                <a:solidFill>
                  <a:srgbClr val="1C3667"/>
                </a:solidFill>
                <a:latin typeface="Arial Narrow"/>
                <a:cs typeface="Segoe UI"/>
              </a:rPr>
              <a:t>MTG Lead:  </a:t>
            </a:r>
            <a:r>
              <a:rPr lang="en-US" sz="1200">
                <a:solidFill>
                  <a:srgbClr val="1C3667"/>
                </a:solidFill>
                <a:latin typeface="Arial Narrow"/>
                <a:cs typeface="Segoe UI"/>
              </a:rPr>
              <a:t>Treva31</a:t>
            </a:r>
            <a:endParaRPr lang="en-US" sz="1200">
              <a:latin typeface="Arial Narrow"/>
              <a:cs typeface="Segoe UI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1">
                <a:solidFill>
                  <a:srgbClr val="1C3667"/>
                </a:solidFill>
                <a:latin typeface="Arial Narrow"/>
                <a:cs typeface="Segoe UI"/>
              </a:rPr>
              <a:t>Team: </a:t>
            </a:r>
            <a:r>
              <a:rPr lang="en-US" sz="1200">
                <a:solidFill>
                  <a:srgbClr val="1C3667"/>
                </a:solidFill>
                <a:latin typeface="Arial Narrow"/>
                <a:cs typeface="Segoe UI"/>
              </a:rPr>
              <a:t>Isaac91, </a:t>
            </a:r>
            <a:r>
              <a:rPr lang="en-US" sz="1200">
                <a:latin typeface="Arial Narrow"/>
                <a:cs typeface="Segoe UI"/>
              </a:rPr>
              <a:t>Max87, Ernest96, Zechary11, Wesley74, Victoria63</a:t>
            </a:r>
            <a:endParaRPr lang="en-US" sz="1200">
              <a:cs typeface="Segoe UI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endParaRPr lang="en-US" altLang="en-US" sz="1200" b="1">
              <a:solidFill>
                <a:srgbClr val="1C3667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altLang="en-US" sz="1200" b="1">
                <a:solidFill>
                  <a:srgbClr val="1C3667"/>
                </a:solidFill>
                <a:latin typeface="Arial Narrow"/>
                <a:cs typeface="Segoe UI"/>
              </a:rPr>
              <a:t>Users: </a:t>
            </a:r>
            <a:r>
              <a:rPr lang="en-US" altLang="en-US" sz="1200">
                <a:solidFill>
                  <a:srgbClr val="1C3667"/>
                </a:solidFill>
                <a:latin typeface="Arial Narrow"/>
                <a:cs typeface="Segoe UI"/>
              </a:rPr>
              <a:t>400+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en-US" altLang="en-US" sz="1200" b="1">
                <a:solidFill>
                  <a:srgbClr val="1C3667"/>
                </a:solidFill>
                <a:latin typeface="Arial Narrow"/>
                <a:cs typeface="Segoe UI"/>
              </a:rPr>
              <a:t>User Engagement Method: </a:t>
            </a:r>
            <a:r>
              <a:rPr lang="en-US" altLang="en-US" sz="1200">
                <a:solidFill>
                  <a:srgbClr val="1C3667"/>
                </a:solidFill>
                <a:latin typeface="Arial Narrow"/>
                <a:cs typeface="Segoe UI"/>
              </a:rPr>
              <a:t>ServiceNow User Group, Sprint Planning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altLang="en-US" sz="1200" b="1">
                <a:solidFill>
                  <a:srgbClr val="1C3667"/>
                </a:solidFill>
                <a:latin typeface="Arial Narrow"/>
                <a:cs typeface="Segoe UI"/>
              </a:rPr>
              <a:t>Partner(s): </a:t>
            </a:r>
            <a:r>
              <a:rPr lang="en-US" altLang="en-US" sz="1200">
                <a:solidFill>
                  <a:srgbClr val="1C3667"/>
                </a:solidFill>
                <a:latin typeface="Arial Narrow"/>
                <a:cs typeface="Segoe UI"/>
              </a:rPr>
              <a:t>MTG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42FA260-CA4E-422B-A7EF-9B688BCEC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6567"/>
              </p:ext>
            </p:extLst>
          </p:nvPr>
        </p:nvGraphicFramePr>
        <p:xfrm>
          <a:off x="30093" y="6279205"/>
          <a:ext cx="448056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590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Major Concern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Minor Concern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On Target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6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67" name="TextBox 19">
            <a:extLst>
              <a:ext uri="{FF2B5EF4-FFF2-40B4-BE49-F238E27FC236}">
                <a16:creationId xmlns:a16="http://schemas.microsoft.com/office/drawing/2014/main" id="{BFD7D042-A003-495D-8BDD-A81807B48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1134598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Accomplishments</a:t>
            </a:r>
          </a:p>
        </p:txBody>
      </p:sp>
      <p:sp>
        <p:nvSpPr>
          <p:cNvPr id="19469" name="TextBox 21">
            <a:extLst>
              <a:ext uri="{FF2B5EF4-FFF2-40B4-BE49-F238E27FC236}">
                <a16:creationId xmlns:a16="http://schemas.microsoft.com/office/drawing/2014/main" id="{0B498685-50A7-4D38-A8D9-C357DD243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292" y="4980440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/>
                <a:cs typeface="Segoe UI"/>
              </a:rPr>
              <a:t>Constraints</a:t>
            </a:r>
            <a:endParaRPr lang="en-US" altLang="en-US" sz="1400" b="1" i="1">
              <a:solidFill>
                <a:srgbClr val="1C3667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9476" name="Group 28">
            <a:extLst>
              <a:ext uri="{FF2B5EF4-FFF2-40B4-BE49-F238E27FC236}">
                <a16:creationId xmlns:a16="http://schemas.microsoft.com/office/drawing/2014/main" id="{E7850328-D424-4A57-80C7-C456EB1C1814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763385"/>
            <a:ext cx="4224338" cy="276425"/>
            <a:chOff x="4453881" y="1547636"/>
            <a:chExt cx="4224989" cy="276206"/>
          </a:xfrm>
        </p:grpSpPr>
        <p:grpSp>
          <p:nvGrpSpPr>
            <p:cNvPr id="19481" name="Group 29">
              <a:extLst>
                <a:ext uri="{FF2B5EF4-FFF2-40B4-BE49-F238E27FC236}">
                  <a16:creationId xmlns:a16="http://schemas.microsoft.com/office/drawing/2014/main" id="{C177653E-9020-499D-913C-C69F4F6FC5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3881" y="1547636"/>
              <a:ext cx="4224989" cy="276206"/>
              <a:chOff x="4547507" y="1547636"/>
              <a:chExt cx="4224989" cy="27620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F910E7D-E714-4492-A116-3405DA5E82CE}"/>
                  </a:ext>
                </a:extLst>
              </p:cNvPr>
              <p:cNvSpPr/>
              <p:nvPr/>
            </p:nvSpPr>
            <p:spPr bwMode="auto">
              <a:xfrm>
                <a:off x="5609709" y="1547836"/>
                <a:ext cx="3162787" cy="2760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FB88F-BFA8-4C9C-8A1F-477C9A5116F5}"/>
                  </a:ext>
                </a:extLst>
              </p:cNvPr>
              <p:cNvSpPr txBox="1"/>
              <p:nvPr/>
            </p:nvSpPr>
            <p:spPr>
              <a:xfrm>
                <a:off x="4547507" y="1547836"/>
                <a:ext cx="1062202" cy="276006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Overall Status</a:t>
                </a:r>
              </a:p>
            </p:txBody>
          </p:sp>
          <p:grpSp>
            <p:nvGrpSpPr>
              <p:cNvPr id="19485" name="Group 36">
                <a:extLst>
                  <a:ext uri="{FF2B5EF4-FFF2-40B4-BE49-F238E27FC236}">
                    <a16:creationId xmlns:a16="http://schemas.microsoft.com/office/drawing/2014/main" id="{D0D30333-B219-478A-832E-E54F992BBC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73068" y="1613518"/>
                <a:ext cx="982439" cy="140051"/>
                <a:chOff x="6189889" y="1765918"/>
                <a:chExt cx="982439" cy="140051"/>
              </a:xfrm>
            </p:grpSpPr>
            <p:sp>
              <p:nvSpPr>
                <p:cNvPr id="19486" name="Rectangle 37">
                  <a:extLst>
                    <a:ext uri="{FF2B5EF4-FFF2-40B4-BE49-F238E27FC236}">
                      <a16:creationId xmlns:a16="http://schemas.microsoft.com/office/drawing/2014/main" id="{0C1EAADE-94ED-4DD2-9F36-5E069EE28B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9889" y="1765918"/>
                  <a:ext cx="249011" cy="14005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87" name="Rectangle 38">
                  <a:extLst>
                    <a:ext uri="{FF2B5EF4-FFF2-40B4-BE49-F238E27FC236}">
                      <a16:creationId xmlns:a16="http://schemas.microsoft.com/office/drawing/2014/main" id="{2710C579-A966-4D85-B268-E28953509A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56603" y="1765918"/>
                  <a:ext cx="249011" cy="14005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88" name="Rectangle 39">
                  <a:extLst>
                    <a:ext uri="{FF2B5EF4-FFF2-40B4-BE49-F238E27FC236}">
                      <a16:creationId xmlns:a16="http://schemas.microsoft.com/office/drawing/2014/main" id="{057FFE50-9BD0-43A8-9EC8-2702CAACBE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23317" y="1765918"/>
                  <a:ext cx="249011" cy="14005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9482" name="Rectangle 30">
              <a:extLst>
                <a:ext uri="{FF2B5EF4-FFF2-40B4-BE49-F238E27FC236}">
                  <a16:creationId xmlns:a16="http://schemas.microsoft.com/office/drawing/2014/main" id="{EC1AE573-909D-49E7-A25C-CC34801DF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0969" y="1548979"/>
              <a:ext cx="341791" cy="27344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9477" name="Slide Number Placeholder 1">
            <a:extLst>
              <a:ext uri="{FF2B5EF4-FFF2-40B4-BE49-F238E27FC236}">
                <a16:creationId xmlns:a16="http://schemas.microsoft.com/office/drawing/2014/main" id="{040CE092-D66E-4704-AB0F-B697C8F4B6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53A2FD-529A-4BA1-BB04-DE1C8BF29E20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sp>
        <p:nvSpPr>
          <p:cNvPr id="19479" name="TextBox 19">
            <a:extLst>
              <a:ext uri="{FF2B5EF4-FFF2-40B4-BE49-F238E27FC236}">
                <a16:creationId xmlns:a16="http://schemas.microsoft.com/office/drawing/2014/main" id="{9394C959-3EA8-4923-ADB1-FB6727542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105" y="2799736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Planned Activities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DC0CF775-F18A-4B32-8334-8208F6EC3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127476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algn="r">
              <a:buNone/>
            </a:pPr>
            <a:r>
              <a:rPr lang="en-US" sz="1200" b="1" dirty="0">
                <a:solidFill>
                  <a:srgbClr val="1C3667"/>
                </a:solidFill>
                <a:latin typeface="Arial"/>
                <a:ea typeface="Segoe UI" panose="020B0502040204020203" pitchFamily="34" charset="0"/>
                <a:cs typeface="Arial"/>
              </a:rPr>
              <a:t>03-Nov-21</a:t>
            </a:r>
            <a:endParaRPr lang="en-US" sz="1200" dirty="0">
              <a:latin typeface="Segoe UI"/>
              <a:ea typeface="Segoe UI" panose="020B0502040204020203" pitchFamily="34" charset="0"/>
              <a:cs typeface="Segoe UI"/>
            </a:endParaRPr>
          </a:p>
          <a:p>
            <a:pPr algn="r">
              <a:buNone/>
            </a:pPr>
            <a:endParaRPr lang="en-US" sz="1200" dirty="0">
              <a:latin typeface="Segoe UI"/>
              <a:ea typeface="Segoe UI" panose="020B0502040204020203" pitchFamily="34" charset="0"/>
              <a:cs typeface="Segoe UI"/>
            </a:endParaRPr>
          </a:p>
        </p:txBody>
      </p:sp>
      <p:sp>
        <p:nvSpPr>
          <p:cNvPr id="41" name="TextBox 20">
            <a:extLst>
              <a:ext uri="{FF2B5EF4-FFF2-40B4-BE49-F238E27FC236}">
                <a16:creationId xmlns:a16="http://schemas.microsoft.com/office/drawing/2014/main" id="{765A474F-BA72-4B20-98F8-94EF037FF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495" y="1374080"/>
            <a:ext cx="4248150" cy="44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100"/>
              </a:spcAft>
              <a:buNone/>
            </a:pPr>
            <a:endParaRPr lang="en-US"/>
          </a:p>
          <a:p>
            <a:pPr eaLnBrk="1" hangingPunct="1">
              <a:spcBef>
                <a:spcPct val="0"/>
              </a:spcBef>
              <a:spcAft>
                <a:spcPts val="100"/>
              </a:spcAft>
            </a:pPr>
            <a:endParaRPr lang="en-US" altLang="en-US">
              <a:solidFill>
                <a:srgbClr val="1C3667"/>
              </a:solidFill>
              <a:latin typeface="Arial Narrow"/>
              <a:cs typeface="Segoe UI"/>
            </a:endParaRPr>
          </a:p>
        </p:txBody>
      </p:sp>
      <p:sp>
        <p:nvSpPr>
          <p:cNvPr id="43" name="TextBox 23">
            <a:extLst>
              <a:ext uri="{FF2B5EF4-FFF2-40B4-BE49-F238E27FC236}">
                <a16:creationId xmlns:a16="http://schemas.microsoft.com/office/drawing/2014/main" id="{1C8F8100-8A30-4242-89C3-CF374CBC0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21" y="3570422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400" b="1">
                <a:solidFill>
                  <a:schemeClr val="bg1"/>
                </a:solidFill>
                <a:highlight>
                  <a:srgbClr val="000080"/>
                </a:highlight>
                <a:latin typeface="Arial Narrow"/>
                <a:ea typeface="Times New Roman" panose="02020603050405020304" pitchFamily="18" charset="0"/>
                <a:cs typeface="Segoe UI"/>
                <a:hlinkClick r:id="rId7"/>
              </a:rPr>
              <a:t>Roadmap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93FDBC-405B-4165-8107-9B016F9BEA89}"/>
              </a:ext>
            </a:extLst>
          </p:cNvPr>
          <p:cNvCxnSpPr/>
          <p:nvPr/>
        </p:nvCxnSpPr>
        <p:spPr>
          <a:xfrm>
            <a:off x="196992" y="3475956"/>
            <a:ext cx="4257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FFAE0814-2578-44D5-9BAD-824D26208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368418"/>
              </p:ext>
            </p:extLst>
          </p:nvPr>
        </p:nvGraphicFramePr>
        <p:xfrm>
          <a:off x="177905" y="4159070"/>
          <a:ext cx="4264905" cy="2057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99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9643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Milestones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Planning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Start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End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A&amp;A ATO 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19Apr21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24May21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31Aug21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244470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Requirement Intake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18Aug21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18Aug21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12Oct21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63695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AERB request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12Aug21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16Aug21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23Nov21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665742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Upgrade to Quebec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22Jun21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29Jun21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Mar‘22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577302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Automated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29Jul21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29Jul21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u="none" strike="noStrike" kern="1200" noProof="0">
                          <a:solidFill>
                            <a:srgbClr val="1C3667"/>
                          </a:solidFill>
                          <a:latin typeface="Arial Narrow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945013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Casper Account requests 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01Jul21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05Jul21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u="none" strike="noStrike" kern="1200" noProof="0">
                          <a:solidFill>
                            <a:srgbClr val="1C3667"/>
                          </a:solidFill>
                          <a:latin typeface="Arial Narrow"/>
                        </a:rPr>
                        <a:t>TBD</a:t>
                      </a:r>
                      <a:endParaRPr lang="en-US" sz="900" b="0" i="0" u="none" strike="noStrike" kern="1200" noProof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749178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Automate Cloud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29Jul21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02Aug21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u="none" strike="noStrike" kern="1200" noProof="0">
                          <a:solidFill>
                            <a:srgbClr val="1C3667"/>
                          </a:solidFill>
                          <a:latin typeface="Arial Narrow"/>
                        </a:rPr>
                        <a:t>TBD</a:t>
                      </a:r>
                      <a:endParaRPr lang="en-US" sz="900" b="0" i="0" u="none" strike="noStrike" kern="1200" noProof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063708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Performance Analytics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12Aug21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30Aug21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9Nov21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36198"/>
                  </a:ext>
                </a:extLst>
              </a:tr>
            </a:tbl>
          </a:graphicData>
        </a:graphic>
      </p:graphicFrame>
      <p:sp>
        <p:nvSpPr>
          <p:cNvPr id="47" name="Oval 46">
            <a:extLst>
              <a:ext uri="{FF2B5EF4-FFF2-40B4-BE49-F238E27FC236}">
                <a16:creationId xmlns:a16="http://schemas.microsoft.com/office/drawing/2014/main" id="{06BCCF99-3D1D-4B02-B219-799991901F06}"/>
              </a:ext>
            </a:extLst>
          </p:cNvPr>
          <p:cNvSpPr/>
          <p:nvPr/>
        </p:nvSpPr>
        <p:spPr>
          <a:xfrm>
            <a:off x="4109170" y="4420208"/>
            <a:ext cx="152400" cy="1381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910CC-A889-4352-A5FC-9B1BDDE2EF83}"/>
              </a:ext>
            </a:extLst>
          </p:cNvPr>
          <p:cNvSpPr/>
          <p:nvPr/>
        </p:nvSpPr>
        <p:spPr>
          <a:xfrm>
            <a:off x="4109170" y="4653596"/>
            <a:ext cx="152400" cy="1381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B74A383-4492-4453-9774-4431915E7596}"/>
              </a:ext>
            </a:extLst>
          </p:cNvPr>
          <p:cNvSpPr/>
          <p:nvPr/>
        </p:nvSpPr>
        <p:spPr>
          <a:xfrm>
            <a:off x="4109170" y="5108281"/>
            <a:ext cx="152400" cy="1381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FD8DA86-271D-472A-AA5C-17D4DD0D70C6}"/>
              </a:ext>
            </a:extLst>
          </p:cNvPr>
          <p:cNvSpPr/>
          <p:nvPr/>
        </p:nvSpPr>
        <p:spPr>
          <a:xfrm>
            <a:off x="4109170" y="4904081"/>
            <a:ext cx="152400" cy="1381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272B6FD-37F3-4CC3-9320-EA5C5A889541}"/>
              </a:ext>
            </a:extLst>
          </p:cNvPr>
          <p:cNvSpPr/>
          <p:nvPr/>
        </p:nvSpPr>
        <p:spPr>
          <a:xfrm>
            <a:off x="4109170" y="5342361"/>
            <a:ext cx="152400" cy="1381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CE287A0-CC59-4462-AAC1-9BC2ED3A4E13}"/>
              </a:ext>
            </a:extLst>
          </p:cNvPr>
          <p:cNvSpPr/>
          <p:nvPr/>
        </p:nvSpPr>
        <p:spPr>
          <a:xfrm>
            <a:off x="4109170" y="5573471"/>
            <a:ext cx="152400" cy="1381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EBD164E-79C1-4C24-AE1B-1E1CB518BE7B}"/>
              </a:ext>
            </a:extLst>
          </p:cNvPr>
          <p:cNvSpPr/>
          <p:nvPr/>
        </p:nvSpPr>
        <p:spPr>
          <a:xfrm>
            <a:off x="4112283" y="5799574"/>
            <a:ext cx="152400" cy="1381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859B8D8-C847-47E7-8F6E-308DB4A6CDB1}"/>
              </a:ext>
            </a:extLst>
          </p:cNvPr>
          <p:cNvSpPr/>
          <p:nvPr/>
        </p:nvSpPr>
        <p:spPr>
          <a:xfrm>
            <a:off x="4110573" y="6023892"/>
            <a:ext cx="152400" cy="1381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7825886B-3CD2-4B53-80E9-1C2A867CD4EF}"/>
              </a:ext>
            </a:extLst>
          </p:cNvPr>
          <p:cNvSpPr txBox="1"/>
          <p:nvPr/>
        </p:nvSpPr>
        <p:spPr>
          <a:xfrm>
            <a:off x="4649701" y="1356775"/>
            <a:ext cx="415547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450" indent="-171450">
              <a:buFont typeface="Arial"/>
              <a:buChar char="•"/>
            </a:pPr>
            <a:endParaRPr lang="en-US" sz="1100">
              <a:solidFill>
                <a:srgbClr val="1C3667"/>
              </a:solidFill>
              <a:latin typeface="Arial Narrow"/>
              <a:cs typeface="Calibri"/>
            </a:endParaRPr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3A037D01-A99A-4572-87A7-C3826018DDE0}"/>
              </a:ext>
            </a:extLst>
          </p:cNvPr>
          <p:cNvSpPr txBox="1"/>
          <p:nvPr/>
        </p:nvSpPr>
        <p:spPr>
          <a:xfrm>
            <a:off x="4672013" y="5231510"/>
            <a:ext cx="4248150" cy="1264449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Aft>
                <a:spcPts val="100"/>
              </a:spcAft>
              <a:defRPr/>
            </a:pPr>
            <a:r>
              <a:rPr lang="en-US" sz="1200" dirty="0">
                <a:solidFill>
                  <a:srgbClr val="1C3667"/>
                </a:solidFill>
                <a:latin typeface="Arial Narrow"/>
                <a:ea typeface="Segoe UI" panose="020B0502040204020203" pitchFamily="34" charset="0"/>
                <a:cs typeface="Segoe UI"/>
              </a:rPr>
              <a:t>Assumptions:</a:t>
            </a:r>
            <a:endParaRPr lang="en-US" sz="1200" dirty="0">
              <a:latin typeface="Calibri"/>
              <a:ea typeface="Segoe UI" panose="020B0502040204020203" pitchFamily="34" charset="0"/>
              <a:cs typeface="Calibri"/>
            </a:endParaRPr>
          </a:p>
          <a:p>
            <a:pPr marL="171450" indent="-171450">
              <a:spcAft>
                <a:spcPts val="100"/>
              </a:spcAft>
              <a:buFont typeface="Arial,Sans-Serif"/>
              <a:buChar char="•"/>
              <a:defRPr/>
            </a:pPr>
            <a:endParaRPr lang="en-US" sz="1200" dirty="0">
              <a:solidFill>
                <a:srgbClr val="1C3667"/>
              </a:solidFill>
              <a:latin typeface="Arial Narrow"/>
              <a:ea typeface="Segoe UI" panose="020B0502040204020203" pitchFamily="34" charset="0"/>
              <a:cs typeface="Segoe UI"/>
            </a:endParaRPr>
          </a:p>
          <a:p>
            <a:pPr>
              <a:spcAft>
                <a:spcPts val="100"/>
              </a:spcAft>
              <a:defRPr/>
            </a:pPr>
            <a:r>
              <a:rPr lang="en-US" sz="1200" dirty="0">
                <a:solidFill>
                  <a:srgbClr val="1C3667"/>
                </a:solidFill>
                <a:latin typeface="Arial Narrow"/>
                <a:ea typeface="Segoe UI" panose="020B0502040204020203" pitchFamily="34" charset="0"/>
                <a:cs typeface="Segoe UI"/>
              </a:rPr>
              <a:t>Dependencies:</a:t>
            </a:r>
            <a:endParaRPr lang="en-US" sz="1200" dirty="0">
              <a:latin typeface="Calibri"/>
              <a:ea typeface="Segoe UI" panose="020B0502040204020203" pitchFamily="34" charset="0"/>
              <a:cs typeface="Calibri"/>
            </a:endParaRPr>
          </a:p>
          <a:p>
            <a:pPr marL="171450" indent="-171450">
              <a:spcAft>
                <a:spcPts val="100"/>
              </a:spcAft>
              <a:buFont typeface="Arial,Sans-Serif"/>
              <a:buChar char="•"/>
              <a:defRPr/>
            </a:pPr>
            <a:r>
              <a:rPr lang="en-US" sz="1200">
                <a:solidFill>
                  <a:srgbClr val="1C3667"/>
                </a:solidFill>
                <a:latin typeface="Arial Narrow"/>
                <a:ea typeface="Segoe UI" panose="020B0502040204020203" pitchFamily="34" charset="0"/>
                <a:cs typeface="Segoe UI"/>
              </a:rPr>
              <a:t>ISD/PSB for Cloud API modifications and testing</a:t>
            </a:r>
            <a:endParaRPr lang="en-US" sz="1200">
              <a:latin typeface="Calibri"/>
              <a:ea typeface="Segoe UI" panose="020B0502040204020203" pitchFamily="34" charset="0"/>
              <a:cs typeface="Calibri"/>
            </a:endParaRPr>
          </a:p>
          <a:p>
            <a:pPr>
              <a:spcAft>
                <a:spcPts val="100"/>
              </a:spcAft>
              <a:defRPr/>
            </a:pPr>
            <a:r>
              <a:rPr lang="en-US" sz="1200" dirty="0">
                <a:solidFill>
                  <a:srgbClr val="1C3667"/>
                </a:solidFill>
                <a:latin typeface="Arial Narrow"/>
                <a:ea typeface="Segoe UI" panose="020B0502040204020203" pitchFamily="34" charset="0"/>
                <a:cs typeface="Segoe UI"/>
              </a:rPr>
              <a:t>Risks:</a:t>
            </a:r>
            <a:endParaRPr lang="en-US" sz="1200" dirty="0">
              <a:solidFill>
                <a:srgbClr val="7F7F7F"/>
              </a:solidFill>
              <a:latin typeface="Calibri"/>
              <a:ea typeface="Segoe UI" panose="020B0502040204020203" pitchFamily="34" charset="0"/>
              <a:cs typeface="Calibri"/>
            </a:endParaRPr>
          </a:p>
          <a:p>
            <a:pPr>
              <a:spcAft>
                <a:spcPts val="100"/>
              </a:spcAft>
              <a:defRPr/>
            </a:pPr>
            <a:endParaRPr lang="en-US" sz="1200" dirty="0">
              <a:solidFill>
                <a:srgbClr val="1C3667"/>
              </a:solidFill>
              <a:latin typeface="Arial Narrow"/>
              <a:ea typeface="Segoe UI" panose="020B0502040204020203" pitchFamily="34" charset="0"/>
              <a:cs typeface="Segoe UI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BB205B70-D536-4D18-84AC-6ED75897ED44}"/>
              </a:ext>
            </a:extLst>
          </p:cNvPr>
          <p:cNvSpPr txBox="1"/>
          <p:nvPr/>
        </p:nvSpPr>
        <p:spPr>
          <a:xfrm>
            <a:off x="4684141" y="3001585"/>
            <a:ext cx="4155471" cy="19543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n-US" sz="1100">
                <a:solidFill>
                  <a:srgbClr val="1C3667"/>
                </a:solidFill>
                <a:latin typeface="Arial Narrow"/>
                <a:cs typeface="Calibri"/>
              </a:rPr>
              <a:t>Prep changes in system for BOSD shift to ISD/ECB</a:t>
            </a:r>
          </a:p>
          <a:p>
            <a:pPr marL="171450" indent="-171450">
              <a:buFont typeface="Arial"/>
              <a:buChar char="•"/>
            </a:pPr>
            <a:r>
              <a:rPr lang="en-US" sz="1100">
                <a:solidFill>
                  <a:srgbClr val="1C3667"/>
                </a:solidFill>
                <a:latin typeface="Arial Narrow"/>
                <a:cs typeface="Calibri"/>
              </a:rPr>
              <a:t>Participate in Transition/TEMs with Black Panther as necessary</a:t>
            </a:r>
          </a:p>
          <a:p>
            <a:pPr marL="171450" indent="-171450">
              <a:buFont typeface="Arial"/>
              <a:buChar char="•"/>
            </a:pPr>
            <a:r>
              <a:rPr lang="en-US" sz="1100">
                <a:solidFill>
                  <a:srgbClr val="1C3667"/>
                </a:solidFill>
                <a:latin typeface="Arial Narrow"/>
                <a:cs typeface="Calibri"/>
              </a:rPr>
              <a:t>Deploy AERB once MTG TD has hosted demo to team and stakeholders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sz="1100">
                <a:solidFill>
                  <a:srgbClr val="1C3667"/>
                </a:solidFill>
                <a:latin typeface="Arial Narrow"/>
                <a:cs typeface="Calibri"/>
              </a:rPr>
              <a:t>Coordinate with ISD/PSB to update and test Cloud API integration</a:t>
            </a:r>
          </a:p>
          <a:p>
            <a:pPr marL="171450" indent="-171450">
              <a:buFont typeface="Arial"/>
              <a:buChar char="•"/>
            </a:pPr>
            <a:r>
              <a:rPr lang="en-US" sz="1100">
                <a:solidFill>
                  <a:srgbClr val="1C3667"/>
                </a:solidFill>
                <a:latin typeface="Arial Narrow"/>
                <a:cs typeface="Calibri"/>
              </a:rPr>
              <a:t>Remove ServiceNow Form/Workflow for Enhancements</a:t>
            </a:r>
          </a:p>
          <a:p>
            <a:pPr marL="171450" indent="-171450">
              <a:buFont typeface="Arial"/>
              <a:buChar char="•"/>
            </a:pPr>
            <a:r>
              <a:rPr lang="en-US" sz="1100">
                <a:solidFill>
                  <a:srgbClr val="1C3667"/>
                </a:solidFill>
                <a:latin typeface="Arial Narrow"/>
                <a:cs typeface="Calibri"/>
              </a:rPr>
              <a:t>Focus on the PROD clone (to TEST) per ISSM approval</a:t>
            </a:r>
          </a:p>
          <a:p>
            <a:pPr marL="171450" indent="-171450">
              <a:buFont typeface="Arial"/>
              <a:buChar char="•"/>
            </a:pPr>
            <a:r>
              <a:rPr lang="en-US" sz="1100">
                <a:solidFill>
                  <a:srgbClr val="1C3667"/>
                </a:solidFill>
                <a:latin typeface="Arial Narrow"/>
                <a:cs typeface="Calibri"/>
              </a:rPr>
              <a:t>Finalize updated CM Plan approval</a:t>
            </a:r>
          </a:p>
          <a:p>
            <a:pPr marL="171450" indent="-171450">
              <a:buFont typeface="Arial"/>
              <a:buChar char="•"/>
            </a:pPr>
            <a:r>
              <a:rPr lang="en-US" sz="1100">
                <a:solidFill>
                  <a:srgbClr val="1C3667"/>
                </a:solidFill>
                <a:latin typeface="Arial Narrow"/>
                <a:cs typeface="Calibri"/>
              </a:rPr>
              <a:t>Continue Dashboards and Reporting (i.e., performance analytics)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sz="1100">
                <a:solidFill>
                  <a:srgbClr val="1C3667"/>
                </a:solidFill>
                <a:latin typeface="Arial Narrow"/>
                <a:cs typeface="Calibri"/>
              </a:rPr>
              <a:t>Continue prep for Upgrade to Rome</a:t>
            </a:r>
          </a:p>
          <a:p>
            <a:pPr marL="171450" indent="-171450">
              <a:buFont typeface="Arial"/>
              <a:buChar char="•"/>
            </a:pPr>
            <a:r>
              <a:rPr lang="en-US" sz="1100">
                <a:solidFill>
                  <a:srgbClr val="1C3667"/>
                </a:solidFill>
                <a:latin typeface="Arial Narrow"/>
                <a:cs typeface="Calibri"/>
              </a:rPr>
              <a:t>Deploy Sprint 29 to PROD on 9Nov</a:t>
            </a:r>
          </a:p>
          <a:p>
            <a:pPr marL="171450" indent="-171450">
              <a:buFont typeface="Arial"/>
              <a:buChar char="•"/>
            </a:pPr>
            <a:r>
              <a:rPr lang="en-US" sz="1100">
                <a:solidFill>
                  <a:srgbClr val="1C3667"/>
                </a:solidFill>
                <a:latin typeface="Arial Narrow"/>
                <a:cs typeface="Calibri"/>
              </a:rPr>
              <a:t>Provide demo to ISD new folks on 10 Nov</a:t>
            </a:r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66968ACD-297A-4577-8774-71F7720420A4}"/>
              </a:ext>
            </a:extLst>
          </p:cNvPr>
          <p:cNvSpPr txBox="1"/>
          <p:nvPr/>
        </p:nvSpPr>
        <p:spPr>
          <a:xfrm>
            <a:off x="4678729" y="1327911"/>
            <a:ext cx="4363289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n-US" sz="1100">
                <a:solidFill>
                  <a:srgbClr val="1C3667"/>
                </a:solidFill>
                <a:latin typeface="Arial Narrow"/>
                <a:cs typeface="Calibri"/>
              </a:rPr>
              <a:t>Hosted Sprint 29 Demo/Review/Planning sessions with stakeholders, and coordinated user acceptance testing (UAT)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sz="1100">
                <a:solidFill>
                  <a:srgbClr val="1C3667"/>
                </a:solidFill>
                <a:latin typeface="Arial Narrow"/>
                <a:cs typeface="Calibri"/>
              </a:rPr>
              <a:t>Deployed Sprint 28 to PROD on 26 October</a:t>
            </a:r>
          </a:p>
          <a:p>
            <a:pPr marL="628650" lvl="1" indent="-171450">
              <a:buFont typeface="Arial"/>
              <a:buChar char="•"/>
            </a:pPr>
            <a:r>
              <a:rPr lang="en-US" sz="1100" b="1">
                <a:solidFill>
                  <a:srgbClr val="1C3667"/>
                </a:solidFill>
                <a:latin typeface="Arial Narrow"/>
                <a:cs typeface="Calibri"/>
              </a:rPr>
              <a:t>Knowledge Article</a:t>
            </a:r>
            <a:r>
              <a:rPr lang="en-US" sz="1100">
                <a:solidFill>
                  <a:srgbClr val="1C3667"/>
                </a:solidFill>
                <a:latin typeface="Arial Narrow"/>
                <a:cs typeface="Calibri"/>
              </a:rPr>
              <a:t>, update to </a:t>
            </a:r>
            <a:r>
              <a:rPr lang="en-US" sz="1100" b="1">
                <a:solidFill>
                  <a:srgbClr val="1C3667"/>
                </a:solidFill>
                <a:latin typeface="Arial Narrow"/>
                <a:cs typeface="Calibri"/>
              </a:rPr>
              <a:t>My Requests</a:t>
            </a:r>
            <a:r>
              <a:rPr lang="en-US" sz="1100">
                <a:solidFill>
                  <a:srgbClr val="1C3667"/>
                </a:solidFill>
                <a:latin typeface="Arial Narrow"/>
                <a:cs typeface="Calibri"/>
              </a:rPr>
              <a:t> list, update to </a:t>
            </a:r>
            <a:r>
              <a:rPr lang="en-US" sz="1100" b="1">
                <a:solidFill>
                  <a:srgbClr val="1C3667"/>
                </a:solidFill>
                <a:latin typeface="Arial Narrow"/>
                <a:cs typeface="Calibri"/>
              </a:rPr>
              <a:t>DNS Form</a:t>
            </a:r>
            <a:r>
              <a:rPr lang="en-US" sz="1100">
                <a:solidFill>
                  <a:srgbClr val="1C3667"/>
                </a:solidFill>
                <a:latin typeface="Arial Narrow"/>
                <a:cs typeface="Calibri"/>
              </a:rPr>
              <a:t>, update to </a:t>
            </a:r>
            <a:r>
              <a:rPr lang="en-US" sz="1100" b="1">
                <a:solidFill>
                  <a:srgbClr val="1C3667"/>
                </a:solidFill>
                <a:latin typeface="Arial Narrow"/>
                <a:cs typeface="Calibri"/>
              </a:rPr>
              <a:t>ORB</a:t>
            </a:r>
            <a:r>
              <a:rPr lang="en-US" sz="1100">
                <a:solidFill>
                  <a:srgbClr val="1C3667"/>
                </a:solidFill>
                <a:latin typeface="Arial Narrow"/>
                <a:cs typeface="Calibri"/>
              </a:rPr>
              <a:t> pre-approved list, updates to </a:t>
            </a:r>
            <a:r>
              <a:rPr lang="en-US" sz="1100" b="1">
                <a:solidFill>
                  <a:srgbClr val="1C3667"/>
                </a:solidFill>
                <a:latin typeface="Arial Narrow"/>
                <a:cs typeface="Calibri"/>
              </a:rPr>
              <a:t>Emergency ORB</a:t>
            </a:r>
            <a:r>
              <a:rPr lang="en-US" sz="1100">
                <a:solidFill>
                  <a:srgbClr val="1C3667"/>
                </a:solidFill>
                <a:latin typeface="Arial Narrow"/>
                <a:cs typeface="Calibri"/>
              </a:rPr>
              <a:t> email notifications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sz="1100">
                <a:solidFill>
                  <a:srgbClr val="1C3667"/>
                </a:solidFill>
                <a:latin typeface="Arial Narrow"/>
                <a:cs typeface="Calibri"/>
              </a:rPr>
              <a:t>Patched PROD servers with latest AMI</a:t>
            </a:r>
          </a:p>
          <a:p>
            <a:pPr marL="171450" indent="-171450">
              <a:buFont typeface="Arial"/>
              <a:buChar char="•"/>
            </a:pPr>
            <a:r>
              <a:rPr lang="en-US" sz="1100">
                <a:solidFill>
                  <a:srgbClr val="1C3667"/>
                </a:solidFill>
                <a:latin typeface="Arial Narrow"/>
                <a:cs typeface="Calibri"/>
              </a:rPr>
              <a:t>Prep for deployment: Dashboards (Iteration 1), DXD/COSO group for ATOM tix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D4492FCA-C907-4D4D-8586-583E93EE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3674" y="304800"/>
            <a:ext cx="8582026" cy="762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1C3667"/>
                </a:solidFill>
                <a:latin typeface="Gill Sans MT Condensed"/>
                <a:cs typeface="Segoe UI"/>
              </a:rPr>
              <a:t>OSE InfoSec</a:t>
            </a:r>
            <a:endParaRPr lang="en-US" altLang="en-US" sz="2800" dirty="0">
              <a:solidFill>
                <a:srgbClr val="1C3667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73D292-D1FC-40D3-A378-124735909C36}"/>
              </a:ext>
            </a:extLst>
          </p:cNvPr>
          <p:cNvCxnSpPr/>
          <p:nvPr/>
        </p:nvCxnSpPr>
        <p:spPr>
          <a:xfrm flipV="1">
            <a:off x="4568825" y="1146175"/>
            <a:ext cx="0" cy="5364163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860075-F560-40C3-B964-DB90C823A29D}"/>
              </a:ext>
            </a:extLst>
          </p:cNvPr>
          <p:cNvSpPr txBox="1"/>
          <p:nvPr/>
        </p:nvSpPr>
        <p:spPr>
          <a:xfrm>
            <a:off x="6935788" y="547688"/>
            <a:ext cx="19907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8511E"/>
              </a:buClr>
              <a:buSzPct val="80000"/>
              <a:defRPr/>
            </a:pPr>
            <a:endParaRPr lang="en-US" sz="1050" b="1">
              <a:solidFill>
                <a:srgbClr val="1C3667"/>
              </a:solidFill>
              <a:latin typeface="Arial" panose="020B0604020202020204" pitchFamily="34" charset="0"/>
              <a:ea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9CF1E7-339D-4A6D-981A-F5517A5AA8AB}"/>
              </a:ext>
            </a:extLst>
          </p:cNvPr>
          <p:cNvCxnSpPr/>
          <p:nvPr/>
        </p:nvCxnSpPr>
        <p:spPr>
          <a:xfrm>
            <a:off x="195263" y="3842649"/>
            <a:ext cx="42481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F32F69-7BF0-4148-BC62-94CF2879C2E9}"/>
              </a:ext>
            </a:extLst>
          </p:cNvPr>
          <p:cNvCxnSpPr/>
          <p:nvPr/>
        </p:nvCxnSpPr>
        <p:spPr>
          <a:xfrm>
            <a:off x="4672013" y="4791863"/>
            <a:ext cx="4257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4" name="TextBox 14">
            <a:extLst>
              <a:ext uri="{FF2B5EF4-FFF2-40B4-BE49-F238E27FC236}">
                <a16:creationId xmlns:a16="http://schemas.microsoft.com/office/drawing/2014/main" id="{5D279BFA-2D26-42B2-8C99-07F25B79B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3881701"/>
            <a:ext cx="42497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Schedule</a:t>
            </a:r>
          </a:p>
        </p:txBody>
      </p:sp>
      <p:sp>
        <p:nvSpPr>
          <p:cNvPr id="19465" name="TextBox 15">
            <a:extLst>
              <a:ext uri="{FF2B5EF4-FFF2-40B4-BE49-F238E27FC236}">
                <a16:creationId xmlns:a16="http://schemas.microsoft.com/office/drawing/2014/main" id="{A2CA3172-6BCB-40AC-B296-3A002ED6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038028"/>
            <a:ext cx="4375150" cy="21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en-US" sz="1400" b="1" dirty="0">
                <a:solidFill>
                  <a:srgbClr val="1C3667"/>
                </a:solidFill>
                <a:latin typeface="Arial Narrow"/>
                <a:cs typeface="Segoe UI"/>
              </a:rPr>
              <a:t>Overview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en-US" sz="1200" dirty="0">
              <a:solidFill>
                <a:srgbClr val="1C3667"/>
              </a:solidFill>
              <a:latin typeface="Arial Narrow"/>
              <a:cs typeface="Segoe UI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None/>
            </a:pPr>
            <a:endParaRPr lang="en-US" sz="1200" dirty="0">
              <a:solidFill>
                <a:srgbClr val="002060"/>
              </a:solidFill>
              <a:latin typeface="Gill Sans Nova" panose="020B0604020202020204" pitchFamily="34" charset="0"/>
              <a:ea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1" dirty="0">
                <a:solidFill>
                  <a:srgbClr val="1C3667"/>
                </a:solidFill>
                <a:latin typeface="Arial Narrow"/>
                <a:cs typeface="Segoe UI"/>
              </a:rPr>
              <a:t>MTG Lead:  </a:t>
            </a:r>
            <a:r>
              <a:rPr lang="en-US" sz="1200" dirty="0">
                <a:solidFill>
                  <a:srgbClr val="1C3667"/>
                </a:solidFill>
                <a:latin typeface="Arial Narrow"/>
                <a:cs typeface="Segoe UI"/>
              </a:rPr>
              <a:t>Angela33</a:t>
            </a:r>
            <a:endParaRPr lang="en-US" sz="1200" dirty="0">
              <a:latin typeface="Arial Narrow"/>
              <a:cs typeface="Segoe UI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1" dirty="0">
                <a:solidFill>
                  <a:srgbClr val="1C3667"/>
                </a:solidFill>
                <a:latin typeface="Arial Narrow"/>
                <a:cs typeface="Segoe UI"/>
              </a:rPr>
              <a:t>Team:</a:t>
            </a:r>
            <a:endParaRPr lang="en-US" sz="1200" dirty="0">
              <a:solidFill>
                <a:srgbClr val="1C3667"/>
              </a:solidFill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None/>
            </a:pPr>
            <a:endParaRPr lang="en-US" sz="1200" b="1" dirty="0">
              <a:solidFill>
                <a:srgbClr val="1C3667"/>
              </a:solidFill>
              <a:latin typeface="Arial Narrow"/>
              <a:cs typeface="Segoe UI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altLang="en-US" sz="1200" b="1" dirty="0">
                <a:solidFill>
                  <a:srgbClr val="1C3667"/>
                </a:solidFill>
                <a:latin typeface="Arial Narrow"/>
                <a:cs typeface="Segoe UI"/>
              </a:rPr>
              <a:t>Users: </a:t>
            </a:r>
            <a:endParaRPr lang="en-US" altLang="en-US" sz="1200" dirty="0">
              <a:solidFill>
                <a:srgbClr val="1C3667"/>
              </a:solidFill>
              <a:latin typeface="Arial Narrow"/>
              <a:cs typeface="Segoe UI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en-US" altLang="en-US" sz="1200" b="1" dirty="0">
                <a:solidFill>
                  <a:srgbClr val="1C3667"/>
                </a:solidFill>
                <a:latin typeface="Arial Narrow"/>
                <a:cs typeface="Segoe UI"/>
              </a:rPr>
              <a:t>User Engagement Method: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en-US" altLang="en-US" sz="1200" b="1" dirty="0">
                <a:solidFill>
                  <a:srgbClr val="1C3667"/>
                </a:solidFill>
                <a:latin typeface="Arial Narrow"/>
                <a:cs typeface="Segoe UI"/>
              </a:rPr>
              <a:t>Partner(s): </a:t>
            </a:r>
            <a:r>
              <a:rPr lang="en-US" altLang="en-US" sz="1200" dirty="0">
                <a:solidFill>
                  <a:srgbClr val="1C3667"/>
                </a:solidFill>
                <a:latin typeface="Arial Narrow"/>
                <a:cs typeface="Segoe UI"/>
              </a:rPr>
              <a:t>MTG</a:t>
            </a:r>
            <a:endParaRPr 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42FA260-CA4E-422B-A7EF-9B688BCEC594}"/>
              </a:ext>
            </a:extLst>
          </p:cNvPr>
          <p:cNvGraphicFramePr>
            <a:graphicFrameLocks noGrp="1"/>
          </p:cNvGraphicFramePr>
          <p:nvPr/>
        </p:nvGraphicFramePr>
        <p:xfrm>
          <a:off x="30093" y="6279205"/>
          <a:ext cx="448056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590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Major Concern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Minor Concern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On Target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6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67" name="TextBox 19">
            <a:extLst>
              <a:ext uri="{FF2B5EF4-FFF2-40B4-BE49-F238E27FC236}">
                <a16:creationId xmlns:a16="http://schemas.microsoft.com/office/drawing/2014/main" id="{BFD7D042-A003-495D-8BDD-A81807B48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1134598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Accomplishments</a:t>
            </a:r>
          </a:p>
        </p:txBody>
      </p:sp>
      <p:sp>
        <p:nvSpPr>
          <p:cNvPr id="19469" name="TextBox 21">
            <a:extLst>
              <a:ext uri="{FF2B5EF4-FFF2-40B4-BE49-F238E27FC236}">
                <a16:creationId xmlns:a16="http://schemas.microsoft.com/office/drawing/2014/main" id="{0B498685-50A7-4D38-A8D9-C357DD243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292" y="4824323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/>
                <a:cs typeface="Segoe UI"/>
              </a:rPr>
              <a:t>Constraints</a:t>
            </a:r>
            <a:endParaRPr lang="en-US" altLang="en-US" sz="1400" b="1" i="1">
              <a:solidFill>
                <a:srgbClr val="1C3667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9476" name="Group 28">
            <a:extLst>
              <a:ext uri="{FF2B5EF4-FFF2-40B4-BE49-F238E27FC236}">
                <a16:creationId xmlns:a16="http://schemas.microsoft.com/office/drawing/2014/main" id="{E7850328-D424-4A57-80C7-C456EB1C1814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763385"/>
            <a:ext cx="4224338" cy="276425"/>
            <a:chOff x="4453881" y="1547636"/>
            <a:chExt cx="4224989" cy="276206"/>
          </a:xfrm>
        </p:grpSpPr>
        <p:grpSp>
          <p:nvGrpSpPr>
            <p:cNvPr id="19481" name="Group 29">
              <a:extLst>
                <a:ext uri="{FF2B5EF4-FFF2-40B4-BE49-F238E27FC236}">
                  <a16:creationId xmlns:a16="http://schemas.microsoft.com/office/drawing/2014/main" id="{C177653E-9020-499D-913C-C69F4F6FC5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3881" y="1547636"/>
              <a:ext cx="4224989" cy="276206"/>
              <a:chOff x="4547507" y="1547636"/>
              <a:chExt cx="4224989" cy="27620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F910E7D-E714-4492-A116-3405DA5E82CE}"/>
                  </a:ext>
                </a:extLst>
              </p:cNvPr>
              <p:cNvSpPr/>
              <p:nvPr/>
            </p:nvSpPr>
            <p:spPr bwMode="auto">
              <a:xfrm>
                <a:off x="5609709" y="1547836"/>
                <a:ext cx="3162787" cy="2760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FB88F-BFA8-4C9C-8A1F-477C9A5116F5}"/>
                  </a:ext>
                </a:extLst>
              </p:cNvPr>
              <p:cNvSpPr txBox="1"/>
              <p:nvPr/>
            </p:nvSpPr>
            <p:spPr>
              <a:xfrm>
                <a:off x="4547507" y="1547836"/>
                <a:ext cx="1062202" cy="276006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Overall Status</a:t>
                </a:r>
              </a:p>
            </p:txBody>
          </p:sp>
          <p:grpSp>
            <p:nvGrpSpPr>
              <p:cNvPr id="19485" name="Group 36">
                <a:extLst>
                  <a:ext uri="{FF2B5EF4-FFF2-40B4-BE49-F238E27FC236}">
                    <a16:creationId xmlns:a16="http://schemas.microsoft.com/office/drawing/2014/main" id="{D0D30333-B219-478A-832E-E54F992BBC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73068" y="1613518"/>
                <a:ext cx="982439" cy="140051"/>
                <a:chOff x="6189889" y="1765918"/>
                <a:chExt cx="982439" cy="140051"/>
              </a:xfrm>
            </p:grpSpPr>
            <p:sp>
              <p:nvSpPr>
                <p:cNvPr id="19486" name="Rectangle 37">
                  <a:extLst>
                    <a:ext uri="{FF2B5EF4-FFF2-40B4-BE49-F238E27FC236}">
                      <a16:creationId xmlns:a16="http://schemas.microsoft.com/office/drawing/2014/main" id="{0C1EAADE-94ED-4DD2-9F36-5E069EE28B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9889" y="1765918"/>
                  <a:ext cx="249011" cy="14005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87" name="Rectangle 38">
                  <a:extLst>
                    <a:ext uri="{FF2B5EF4-FFF2-40B4-BE49-F238E27FC236}">
                      <a16:creationId xmlns:a16="http://schemas.microsoft.com/office/drawing/2014/main" id="{2710C579-A966-4D85-B268-E28953509A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56603" y="1765918"/>
                  <a:ext cx="249011" cy="14005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88" name="Rectangle 39">
                  <a:extLst>
                    <a:ext uri="{FF2B5EF4-FFF2-40B4-BE49-F238E27FC236}">
                      <a16:creationId xmlns:a16="http://schemas.microsoft.com/office/drawing/2014/main" id="{057FFE50-9BD0-43A8-9EC8-2702CAACBE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23317" y="1765918"/>
                  <a:ext cx="249011" cy="14005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9482" name="Rectangle 30">
              <a:extLst>
                <a:ext uri="{FF2B5EF4-FFF2-40B4-BE49-F238E27FC236}">
                  <a16:creationId xmlns:a16="http://schemas.microsoft.com/office/drawing/2014/main" id="{EC1AE573-909D-49E7-A25C-CC34801DF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0969" y="1548979"/>
              <a:ext cx="341791" cy="27344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9477" name="Slide Number Placeholder 1">
            <a:extLst>
              <a:ext uri="{FF2B5EF4-FFF2-40B4-BE49-F238E27FC236}">
                <a16:creationId xmlns:a16="http://schemas.microsoft.com/office/drawing/2014/main" id="{040CE092-D66E-4704-AB0F-B697C8F4B6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53A2FD-529A-4BA1-BB04-DE1C8BF29E20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sp>
        <p:nvSpPr>
          <p:cNvPr id="19479" name="TextBox 19">
            <a:extLst>
              <a:ext uri="{FF2B5EF4-FFF2-40B4-BE49-F238E27FC236}">
                <a16:creationId xmlns:a16="http://schemas.microsoft.com/office/drawing/2014/main" id="{9394C959-3EA8-4923-ADB1-FB6727542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529" y="3084092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Planned Activities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DC0CF775-F18A-4B32-8334-8208F6EC3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127476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algn="r">
              <a:buNone/>
            </a:pPr>
            <a:r>
              <a:rPr lang="en-US" sz="1200" b="1" dirty="0">
                <a:solidFill>
                  <a:srgbClr val="1C3667"/>
                </a:solidFill>
                <a:latin typeface="Arial"/>
                <a:ea typeface="Segoe UI" panose="020B0502040204020203" pitchFamily="34" charset="0"/>
                <a:cs typeface="Arial"/>
              </a:rPr>
              <a:t>03-Nov-21</a:t>
            </a:r>
            <a:endParaRPr lang="en-US" sz="1200" dirty="0">
              <a:latin typeface="Segoe UI"/>
              <a:ea typeface="Segoe UI" panose="020B0502040204020203" pitchFamily="34" charset="0"/>
              <a:cs typeface="Segoe UI"/>
            </a:endParaRPr>
          </a:p>
          <a:p>
            <a:pPr algn="r">
              <a:buNone/>
            </a:pPr>
            <a:endParaRPr lang="en-US" sz="1200" dirty="0">
              <a:latin typeface="Segoe UI"/>
              <a:ea typeface="Segoe UI" panose="020B0502040204020203" pitchFamily="34" charset="0"/>
              <a:cs typeface="Segoe UI"/>
            </a:endParaRPr>
          </a:p>
        </p:txBody>
      </p:sp>
      <p:sp>
        <p:nvSpPr>
          <p:cNvPr id="41" name="TextBox 20">
            <a:extLst>
              <a:ext uri="{FF2B5EF4-FFF2-40B4-BE49-F238E27FC236}">
                <a16:creationId xmlns:a16="http://schemas.microsoft.com/office/drawing/2014/main" id="{765A474F-BA72-4B20-98F8-94EF037FF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495" y="1374080"/>
            <a:ext cx="4248150" cy="44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100"/>
              </a:spcAft>
              <a:buNone/>
            </a:pPr>
            <a:endParaRPr lang="en-US"/>
          </a:p>
          <a:p>
            <a:pPr eaLnBrk="1" hangingPunct="1">
              <a:spcBef>
                <a:spcPct val="0"/>
              </a:spcBef>
              <a:spcAft>
                <a:spcPts val="100"/>
              </a:spcAft>
            </a:pPr>
            <a:endParaRPr lang="en-US" altLang="en-US">
              <a:solidFill>
                <a:srgbClr val="1C3667"/>
              </a:solidFill>
              <a:latin typeface="Arial Narrow"/>
              <a:cs typeface="Segoe UI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93FDBC-405B-4165-8107-9B016F9BEA89}"/>
              </a:ext>
            </a:extLst>
          </p:cNvPr>
          <p:cNvCxnSpPr/>
          <p:nvPr/>
        </p:nvCxnSpPr>
        <p:spPr>
          <a:xfrm>
            <a:off x="196992" y="3475956"/>
            <a:ext cx="4257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FFAE0814-2578-44D5-9BAD-824D26208D0B}"/>
              </a:ext>
            </a:extLst>
          </p:cNvPr>
          <p:cNvGraphicFramePr>
            <a:graphicFrameLocks noGrp="1"/>
          </p:cNvGraphicFramePr>
          <p:nvPr/>
        </p:nvGraphicFramePr>
        <p:xfrm>
          <a:off x="177905" y="4159070"/>
          <a:ext cx="4264905" cy="2057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99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9643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Milestones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Planning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Start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End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A&amp;A ATO 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19Apr21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24May21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31Aug21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244470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Requirement Intake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18Aug21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18Aug21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12Oct21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63695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AERB request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12Aug21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16Aug21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9Nov21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665742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Upgrade to Quebec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22Jun21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29Jun21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Feb ‘22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577302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Automated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29Jul21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29Jul21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u="none" strike="noStrike" kern="1200" noProof="0">
                          <a:solidFill>
                            <a:srgbClr val="1C3667"/>
                          </a:solidFill>
                          <a:latin typeface="Arial Narrow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945013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Casper Account requests 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01Jul21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05Jul21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u="none" strike="noStrike" kern="1200" noProof="0">
                          <a:solidFill>
                            <a:srgbClr val="1C3667"/>
                          </a:solidFill>
                          <a:latin typeface="Arial Narrow"/>
                        </a:rPr>
                        <a:t>TBD</a:t>
                      </a:r>
                      <a:endParaRPr lang="en-US" sz="900" b="0" i="0" u="none" strike="noStrike" kern="1200" noProof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749178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Automate Cloud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29Jul21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02Aug21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u="none" strike="noStrike" kern="1200" noProof="0">
                          <a:solidFill>
                            <a:srgbClr val="1C3667"/>
                          </a:solidFill>
                          <a:latin typeface="Arial Narrow"/>
                        </a:rPr>
                        <a:t>TBD</a:t>
                      </a:r>
                      <a:endParaRPr lang="en-US" sz="900" b="0" i="0" u="none" strike="noStrike" kern="1200" noProof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063708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Performance Analytics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12Aug21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30Aug21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9Nov21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36198"/>
                  </a:ext>
                </a:extLst>
              </a:tr>
            </a:tbl>
          </a:graphicData>
        </a:graphic>
      </p:graphicFrame>
      <p:sp>
        <p:nvSpPr>
          <p:cNvPr id="47" name="Oval 46">
            <a:extLst>
              <a:ext uri="{FF2B5EF4-FFF2-40B4-BE49-F238E27FC236}">
                <a16:creationId xmlns:a16="http://schemas.microsoft.com/office/drawing/2014/main" id="{06BCCF99-3D1D-4B02-B219-799991901F06}"/>
              </a:ext>
            </a:extLst>
          </p:cNvPr>
          <p:cNvSpPr/>
          <p:nvPr/>
        </p:nvSpPr>
        <p:spPr>
          <a:xfrm>
            <a:off x="4109170" y="4420208"/>
            <a:ext cx="152400" cy="1381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910CC-A889-4352-A5FC-9B1BDDE2EF83}"/>
              </a:ext>
            </a:extLst>
          </p:cNvPr>
          <p:cNvSpPr/>
          <p:nvPr/>
        </p:nvSpPr>
        <p:spPr>
          <a:xfrm>
            <a:off x="4109170" y="4653596"/>
            <a:ext cx="152400" cy="1381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B74A383-4492-4453-9774-4431915E7596}"/>
              </a:ext>
            </a:extLst>
          </p:cNvPr>
          <p:cNvSpPr/>
          <p:nvPr/>
        </p:nvSpPr>
        <p:spPr>
          <a:xfrm>
            <a:off x="4109170" y="5108281"/>
            <a:ext cx="152400" cy="1381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FD8DA86-271D-472A-AA5C-17D4DD0D70C6}"/>
              </a:ext>
            </a:extLst>
          </p:cNvPr>
          <p:cNvSpPr/>
          <p:nvPr/>
        </p:nvSpPr>
        <p:spPr>
          <a:xfrm>
            <a:off x="4109170" y="4904081"/>
            <a:ext cx="152400" cy="1381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272B6FD-37F3-4CC3-9320-EA5C5A889541}"/>
              </a:ext>
            </a:extLst>
          </p:cNvPr>
          <p:cNvSpPr/>
          <p:nvPr/>
        </p:nvSpPr>
        <p:spPr>
          <a:xfrm>
            <a:off x="4109170" y="5342361"/>
            <a:ext cx="152400" cy="1381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CE287A0-CC59-4462-AAC1-9BC2ED3A4E13}"/>
              </a:ext>
            </a:extLst>
          </p:cNvPr>
          <p:cNvSpPr/>
          <p:nvPr/>
        </p:nvSpPr>
        <p:spPr>
          <a:xfrm>
            <a:off x="4109170" y="5573471"/>
            <a:ext cx="152400" cy="1381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EBD164E-79C1-4C24-AE1B-1E1CB518BE7B}"/>
              </a:ext>
            </a:extLst>
          </p:cNvPr>
          <p:cNvSpPr/>
          <p:nvPr/>
        </p:nvSpPr>
        <p:spPr>
          <a:xfrm>
            <a:off x="4112283" y="5799574"/>
            <a:ext cx="152400" cy="1381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859B8D8-C847-47E7-8F6E-308DB4A6CDB1}"/>
              </a:ext>
            </a:extLst>
          </p:cNvPr>
          <p:cNvSpPr/>
          <p:nvPr/>
        </p:nvSpPr>
        <p:spPr>
          <a:xfrm>
            <a:off x="4110573" y="6023892"/>
            <a:ext cx="152400" cy="1381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7825886B-3CD2-4B53-80E9-1C2A867CD4EF}"/>
              </a:ext>
            </a:extLst>
          </p:cNvPr>
          <p:cNvSpPr txBox="1"/>
          <p:nvPr/>
        </p:nvSpPr>
        <p:spPr>
          <a:xfrm>
            <a:off x="4649701" y="1356775"/>
            <a:ext cx="415547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450" indent="-171450">
              <a:buFont typeface="Arial"/>
              <a:buChar char="•"/>
            </a:pPr>
            <a:endParaRPr lang="en-US" sz="1100">
              <a:solidFill>
                <a:srgbClr val="1C3667"/>
              </a:solidFill>
              <a:latin typeface="Arial Narrow"/>
              <a:cs typeface="Calibri"/>
            </a:endParaRPr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3A037D01-A99A-4572-87A7-C3826018DDE0}"/>
              </a:ext>
            </a:extLst>
          </p:cNvPr>
          <p:cNvSpPr txBox="1"/>
          <p:nvPr/>
        </p:nvSpPr>
        <p:spPr>
          <a:xfrm>
            <a:off x="4672013" y="5075393"/>
            <a:ext cx="4248150" cy="1264449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Aft>
                <a:spcPts val="100"/>
              </a:spcAft>
              <a:defRPr/>
            </a:pPr>
            <a:r>
              <a:rPr lang="en-US" sz="1200" dirty="0">
                <a:solidFill>
                  <a:srgbClr val="1C3667"/>
                </a:solidFill>
                <a:latin typeface="Arial Narrow"/>
                <a:ea typeface="Segoe UI" panose="020B0502040204020203" pitchFamily="34" charset="0"/>
                <a:cs typeface="Segoe UI"/>
              </a:rPr>
              <a:t>Assumptions:</a:t>
            </a:r>
            <a:endParaRPr lang="en-US" sz="1200" dirty="0">
              <a:latin typeface="Calibri"/>
              <a:ea typeface="Segoe UI" panose="020B0502040204020203" pitchFamily="34" charset="0"/>
              <a:cs typeface="Calibri"/>
            </a:endParaRPr>
          </a:p>
          <a:p>
            <a:pPr marL="171450" indent="-171450">
              <a:spcAft>
                <a:spcPts val="100"/>
              </a:spcAft>
              <a:buFont typeface="Arial,Sans-Serif"/>
              <a:buChar char="•"/>
              <a:defRPr/>
            </a:pPr>
            <a:endParaRPr lang="en-US" sz="1200" dirty="0">
              <a:solidFill>
                <a:srgbClr val="1C3667"/>
              </a:solidFill>
              <a:latin typeface="Arial Narrow"/>
              <a:ea typeface="Segoe UI" panose="020B0502040204020203" pitchFamily="34" charset="0"/>
              <a:cs typeface="Segoe UI"/>
            </a:endParaRPr>
          </a:p>
          <a:p>
            <a:pPr>
              <a:spcAft>
                <a:spcPts val="100"/>
              </a:spcAft>
              <a:defRPr/>
            </a:pPr>
            <a:r>
              <a:rPr lang="en-US" sz="1200" dirty="0">
                <a:solidFill>
                  <a:srgbClr val="1C3667"/>
                </a:solidFill>
                <a:latin typeface="Arial Narrow"/>
                <a:ea typeface="Segoe UI" panose="020B0502040204020203" pitchFamily="34" charset="0"/>
                <a:cs typeface="Segoe UI"/>
              </a:rPr>
              <a:t>Dependencies:</a:t>
            </a:r>
            <a:endParaRPr lang="en-US" sz="1200" dirty="0">
              <a:latin typeface="Calibri"/>
              <a:ea typeface="Segoe UI" panose="020B0502040204020203" pitchFamily="34" charset="0"/>
              <a:cs typeface="Calibri"/>
            </a:endParaRPr>
          </a:p>
          <a:p>
            <a:pPr>
              <a:spcAft>
                <a:spcPts val="100"/>
              </a:spcAft>
              <a:defRPr/>
            </a:pPr>
            <a:endParaRPr lang="en-US" sz="1200" dirty="0">
              <a:solidFill>
                <a:srgbClr val="1C3667"/>
              </a:solidFill>
              <a:latin typeface="Arial Narrow"/>
              <a:ea typeface="Segoe UI" panose="020B0502040204020203" pitchFamily="34" charset="0"/>
              <a:cs typeface="Segoe UI"/>
            </a:endParaRPr>
          </a:p>
          <a:p>
            <a:pPr>
              <a:spcAft>
                <a:spcPts val="100"/>
              </a:spcAft>
              <a:defRPr/>
            </a:pPr>
            <a:r>
              <a:rPr lang="en-US" sz="1200" dirty="0">
                <a:solidFill>
                  <a:srgbClr val="1C3667"/>
                </a:solidFill>
                <a:latin typeface="Arial Narrow"/>
                <a:ea typeface="Segoe UI" panose="020B0502040204020203" pitchFamily="34" charset="0"/>
                <a:cs typeface="Segoe UI"/>
              </a:rPr>
              <a:t>Risks:</a:t>
            </a:r>
            <a:endParaRPr lang="en-US" sz="1200" dirty="0">
              <a:solidFill>
                <a:srgbClr val="7F7F7F"/>
              </a:solidFill>
              <a:latin typeface="Calibri"/>
              <a:ea typeface="Segoe UI" panose="020B0502040204020203" pitchFamily="34" charset="0"/>
              <a:cs typeface="Calibri"/>
            </a:endParaRPr>
          </a:p>
          <a:p>
            <a:pPr>
              <a:spcAft>
                <a:spcPts val="100"/>
              </a:spcAft>
              <a:defRPr/>
            </a:pPr>
            <a:endParaRPr lang="en-US" sz="1200" dirty="0">
              <a:solidFill>
                <a:srgbClr val="1C3667"/>
              </a:solidFill>
              <a:latin typeface="Arial Narrow"/>
              <a:ea typeface="Segoe UI" panose="020B0502040204020203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0563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D4492FCA-C907-4D4D-8586-583E93EE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3674" y="304800"/>
            <a:ext cx="8582026" cy="762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rgbClr val="1C3667"/>
                </a:solidFill>
                <a:latin typeface="Gill Sans MT Condensed"/>
                <a:cs typeface="Segoe UI"/>
              </a:rPr>
              <a:t>OSE R&amp;D</a:t>
            </a:r>
            <a:endParaRPr lang="en-US" altLang="en-US" sz="2800" dirty="0">
              <a:solidFill>
                <a:srgbClr val="1C3667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73D292-D1FC-40D3-A378-124735909C36}"/>
              </a:ext>
            </a:extLst>
          </p:cNvPr>
          <p:cNvCxnSpPr/>
          <p:nvPr/>
        </p:nvCxnSpPr>
        <p:spPr>
          <a:xfrm flipV="1">
            <a:off x="4568825" y="1146175"/>
            <a:ext cx="0" cy="5364163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860075-F560-40C3-B964-DB90C823A29D}"/>
              </a:ext>
            </a:extLst>
          </p:cNvPr>
          <p:cNvSpPr txBox="1"/>
          <p:nvPr/>
        </p:nvSpPr>
        <p:spPr>
          <a:xfrm>
            <a:off x="6935788" y="547688"/>
            <a:ext cx="19907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8511E"/>
              </a:buClr>
              <a:buSzPct val="80000"/>
              <a:defRPr/>
            </a:pPr>
            <a:endParaRPr lang="en-US" sz="1050" b="1">
              <a:solidFill>
                <a:srgbClr val="1C3667"/>
              </a:solidFill>
              <a:latin typeface="Arial" panose="020B0604020202020204" pitchFamily="34" charset="0"/>
              <a:ea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9CF1E7-339D-4A6D-981A-F5517A5AA8AB}"/>
              </a:ext>
            </a:extLst>
          </p:cNvPr>
          <p:cNvCxnSpPr/>
          <p:nvPr/>
        </p:nvCxnSpPr>
        <p:spPr>
          <a:xfrm>
            <a:off x="195263" y="3842649"/>
            <a:ext cx="42481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F32F69-7BF0-4148-BC62-94CF2879C2E9}"/>
              </a:ext>
            </a:extLst>
          </p:cNvPr>
          <p:cNvCxnSpPr/>
          <p:nvPr/>
        </p:nvCxnSpPr>
        <p:spPr>
          <a:xfrm>
            <a:off x="4672013" y="4791863"/>
            <a:ext cx="4257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4" name="TextBox 14">
            <a:extLst>
              <a:ext uri="{FF2B5EF4-FFF2-40B4-BE49-F238E27FC236}">
                <a16:creationId xmlns:a16="http://schemas.microsoft.com/office/drawing/2014/main" id="{5D279BFA-2D26-42B2-8C99-07F25B79B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3881701"/>
            <a:ext cx="42497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Schedule</a:t>
            </a:r>
          </a:p>
        </p:txBody>
      </p:sp>
      <p:sp>
        <p:nvSpPr>
          <p:cNvPr id="19465" name="TextBox 15">
            <a:extLst>
              <a:ext uri="{FF2B5EF4-FFF2-40B4-BE49-F238E27FC236}">
                <a16:creationId xmlns:a16="http://schemas.microsoft.com/office/drawing/2014/main" id="{A2CA3172-6BCB-40AC-B296-3A002ED6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038028"/>
            <a:ext cx="4375150" cy="21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en-US" sz="1400" b="1" dirty="0">
                <a:solidFill>
                  <a:srgbClr val="1C3667"/>
                </a:solidFill>
                <a:latin typeface="Arial Narrow"/>
                <a:cs typeface="Segoe UI"/>
              </a:rPr>
              <a:t>Overview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en-US" sz="1200" dirty="0">
                <a:solidFill>
                  <a:srgbClr val="1C3667"/>
                </a:solidFill>
                <a:latin typeface="Arial Narrow"/>
                <a:cs typeface="Segoe UI"/>
              </a:rPr>
              <a:t>TBD. </a:t>
            </a:r>
            <a:endParaRPr lang="en-US" altLang="en-US" sz="1200" b="1" dirty="0">
              <a:solidFill>
                <a:srgbClr val="1C3667"/>
              </a:solidFill>
              <a:latin typeface="Arial Narrow"/>
              <a:cs typeface="Segoe UI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None/>
            </a:pPr>
            <a:endParaRPr lang="en-US" sz="1200" dirty="0">
              <a:solidFill>
                <a:srgbClr val="002060"/>
              </a:solidFill>
              <a:latin typeface="Gill Sans Nova" panose="020B0604020202020204" pitchFamily="34" charset="0"/>
              <a:ea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1" dirty="0">
                <a:solidFill>
                  <a:srgbClr val="1C3667"/>
                </a:solidFill>
                <a:latin typeface="Arial Narrow"/>
                <a:cs typeface="Segoe UI"/>
              </a:rPr>
              <a:t>MTG Lead:  </a:t>
            </a:r>
            <a:r>
              <a:rPr lang="en-US" sz="1200" dirty="0">
                <a:solidFill>
                  <a:srgbClr val="1C3667"/>
                </a:solidFill>
                <a:latin typeface="Arial Narrow"/>
                <a:cs typeface="Segoe UI"/>
              </a:rPr>
              <a:t>TBD</a:t>
            </a:r>
            <a:endParaRPr lang="en-US" sz="1200" dirty="0">
              <a:latin typeface="Arial Narrow"/>
              <a:cs typeface="Segoe UI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1" dirty="0">
                <a:solidFill>
                  <a:srgbClr val="1C3667"/>
                </a:solidFill>
                <a:latin typeface="Arial Narrow"/>
                <a:cs typeface="Segoe UI"/>
              </a:rPr>
              <a:t>Team: </a:t>
            </a:r>
            <a:endParaRPr lang="en-US" sz="1200" dirty="0">
              <a:latin typeface="Arial Narrow"/>
              <a:cs typeface="Segoe UI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endParaRPr lang="en-US" altLang="en-US" sz="1200" b="1" dirty="0">
              <a:solidFill>
                <a:srgbClr val="1C3667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altLang="en-US" sz="1200" b="1" dirty="0">
                <a:solidFill>
                  <a:srgbClr val="1C3667"/>
                </a:solidFill>
                <a:latin typeface="Arial Narrow"/>
                <a:cs typeface="Segoe UI"/>
              </a:rPr>
              <a:t>Users: </a:t>
            </a:r>
            <a:r>
              <a:rPr lang="en-US" altLang="en-US" sz="1200" dirty="0">
                <a:solidFill>
                  <a:srgbClr val="1C3667"/>
                </a:solidFill>
                <a:latin typeface="Arial Narrow"/>
                <a:cs typeface="Segoe UI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en-US" altLang="en-US" sz="1200" b="1" dirty="0">
                <a:solidFill>
                  <a:srgbClr val="1C3667"/>
                </a:solidFill>
                <a:latin typeface="Arial Narrow"/>
                <a:cs typeface="Segoe UI"/>
              </a:rPr>
              <a:t>User Engagement Method: </a:t>
            </a:r>
            <a:endParaRPr lang="en-US" altLang="en-US" sz="1200" dirty="0">
              <a:solidFill>
                <a:srgbClr val="1C3667"/>
              </a:solidFill>
              <a:latin typeface="Arial Narrow"/>
              <a:cs typeface="Segoe UI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altLang="en-US" sz="1200" b="1" dirty="0">
                <a:solidFill>
                  <a:srgbClr val="1C3667"/>
                </a:solidFill>
                <a:latin typeface="Arial Narrow"/>
                <a:cs typeface="Segoe UI"/>
              </a:rPr>
              <a:t>Partner(s): </a:t>
            </a:r>
            <a:r>
              <a:rPr lang="en-US" altLang="en-US" sz="1200" dirty="0">
                <a:solidFill>
                  <a:srgbClr val="1C3667"/>
                </a:solidFill>
                <a:latin typeface="Arial Narrow"/>
                <a:cs typeface="Segoe UI"/>
              </a:rPr>
              <a:t>MTG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42FA260-CA4E-422B-A7EF-9B688BCEC594}"/>
              </a:ext>
            </a:extLst>
          </p:cNvPr>
          <p:cNvGraphicFramePr>
            <a:graphicFrameLocks noGrp="1"/>
          </p:cNvGraphicFramePr>
          <p:nvPr/>
        </p:nvGraphicFramePr>
        <p:xfrm>
          <a:off x="30093" y="6279205"/>
          <a:ext cx="448056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590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Major Concern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Minor Concern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On Target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6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67" name="TextBox 19">
            <a:extLst>
              <a:ext uri="{FF2B5EF4-FFF2-40B4-BE49-F238E27FC236}">
                <a16:creationId xmlns:a16="http://schemas.microsoft.com/office/drawing/2014/main" id="{BFD7D042-A003-495D-8BDD-A81807B48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1134598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Accomplishments</a:t>
            </a:r>
          </a:p>
        </p:txBody>
      </p:sp>
      <p:sp>
        <p:nvSpPr>
          <p:cNvPr id="19469" name="TextBox 21">
            <a:extLst>
              <a:ext uri="{FF2B5EF4-FFF2-40B4-BE49-F238E27FC236}">
                <a16:creationId xmlns:a16="http://schemas.microsoft.com/office/drawing/2014/main" id="{0B498685-50A7-4D38-A8D9-C357DD243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292" y="4824323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/>
                <a:cs typeface="Segoe UI"/>
              </a:rPr>
              <a:t>Constraints</a:t>
            </a:r>
            <a:endParaRPr lang="en-US" altLang="en-US" sz="1400" b="1" i="1">
              <a:solidFill>
                <a:srgbClr val="1C3667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9476" name="Group 28">
            <a:extLst>
              <a:ext uri="{FF2B5EF4-FFF2-40B4-BE49-F238E27FC236}">
                <a16:creationId xmlns:a16="http://schemas.microsoft.com/office/drawing/2014/main" id="{E7850328-D424-4A57-80C7-C456EB1C1814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763385"/>
            <a:ext cx="4224338" cy="276425"/>
            <a:chOff x="4453881" y="1547636"/>
            <a:chExt cx="4224989" cy="276206"/>
          </a:xfrm>
        </p:grpSpPr>
        <p:grpSp>
          <p:nvGrpSpPr>
            <p:cNvPr id="19481" name="Group 29">
              <a:extLst>
                <a:ext uri="{FF2B5EF4-FFF2-40B4-BE49-F238E27FC236}">
                  <a16:creationId xmlns:a16="http://schemas.microsoft.com/office/drawing/2014/main" id="{C177653E-9020-499D-913C-C69F4F6FC5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3881" y="1547636"/>
              <a:ext cx="4224989" cy="276206"/>
              <a:chOff x="4547507" y="1547636"/>
              <a:chExt cx="4224989" cy="27620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F910E7D-E714-4492-A116-3405DA5E82CE}"/>
                  </a:ext>
                </a:extLst>
              </p:cNvPr>
              <p:cNvSpPr/>
              <p:nvPr/>
            </p:nvSpPr>
            <p:spPr bwMode="auto">
              <a:xfrm>
                <a:off x="5609709" y="1547836"/>
                <a:ext cx="3162787" cy="2760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FB88F-BFA8-4C9C-8A1F-477C9A5116F5}"/>
                  </a:ext>
                </a:extLst>
              </p:cNvPr>
              <p:cNvSpPr txBox="1"/>
              <p:nvPr/>
            </p:nvSpPr>
            <p:spPr>
              <a:xfrm>
                <a:off x="4547507" y="1547836"/>
                <a:ext cx="1062202" cy="276006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Overall Status</a:t>
                </a:r>
              </a:p>
            </p:txBody>
          </p:sp>
          <p:grpSp>
            <p:nvGrpSpPr>
              <p:cNvPr id="19485" name="Group 36">
                <a:extLst>
                  <a:ext uri="{FF2B5EF4-FFF2-40B4-BE49-F238E27FC236}">
                    <a16:creationId xmlns:a16="http://schemas.microsoft.com/office/drawing/2014/main" id="{D0D30333-B219-478A-832E-E54F992BBC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73068" y="1613518"/>
                <a:ext cx="982439" cy="140051"/>
                <a:chOff x="6189889" y="1765918"/>
                <a:chExt cx="982439" cy="140051"/>
              </a:xfrm>
            </p:grpSpPr>
            <p:sp>
              <p:nvSpPr>
                <p:cNvPr id="19486" name="Rectangle 37">
                  <a:extLst>
                    <a:ext uri="{FF2B5EF4-FFF2-40B4-BE49-F238E27FC236}">
                      <a16:creationId xmlns:a16="http://schemas.microsoft.com/office/drawing/2014/main" id="{0C1EAADE-94ED-4DD2-9F36-5E069EE28B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9889" y="1765918"/>
                  <a:ext cx="249011" cy="14005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87" name="Rectangle 38">
                  <a:extLst>
                    <a:ext uri="{FF2B5EF4-FFF2-40B4-BE49-F238E27FC236}">
                      <a16:creationId xmlns:a16="http://schemas.microsoft.com/office/drawing/2014/main" id="{2710C579-A966-4D85-B268-E28953509A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56603" y="1765918"/>
                  <a:ext cx="249011" cy="14005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88" name="Rectangle 39">
                  <a:extLst>
                    <a:ext uri="{FF2B5EF4-FFF2-40B4-BE49-F238E27FC236}">
                      <a16:creationId xmlns:a16="http://schemas.microsoft.com/office/drawing/2014/main" id="{057FFE50-9BD0-43A8-9EC8-2702CAACBE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23317" y="1765918"/>
                  <a:ext cx="249011" cy="14005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9482" name="Rectangle 30">
              <a:extLst>
                <a:ext uri="{FF2B5EF4-FFF2-40B4-BE49-F238E27FC236}">
                  <a16:creationId xmlns:a16="http://schemas.microsoft.com/office/drawing/2014/main" id="{EC1AE573-909D-49E7-A25C-CC34801DF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0969" y="1548979"/>
              <a:ext cx="341791" cy="27344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9477" name="Slide Number Placeholder 1">
            <a:extLst>
              <a:ext uri="{FF2B5EF4-FFF2-40B4-BE49-F238E27FC236}">
                <a16:creationId xmlns:a16="http://schemas.microsoft.com/office/drawing/2014/main" id="{040CE092-D66E-4704-AB0F-B697C8F4B6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53A2FD-529A-4BA1-BB04-DE1C8BF29E20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sp>
        <p:nvSpPr>
          <p:cNvPr id="19479" name="TextBox 19">
            <a:extLst>
              <a:ext uri="{FF2B5EF4-FFF2-40B4-BE49-F238E27FC236}">
                <a16:creationId xmlns:a16="http://schemas.microsoft.com/office/drawing/2014/main" id="{9394C959-3EA8-4923-ADB1-FB6727542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529" y="3084092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Planned Activities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DC0CF775-F18A-4B32-8334-8208F6EC3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127476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algn="r">
              <a:buNone/>
            </a:pPr>
            <a:r>
              <a:rPr lang="en-US" sz="1200" b="1" dirty="0">
                <a:solidFill>
                  <a:srgbClr val="1C3667"/>
                </a:solidFill>
                <a:latin typeface="Arial"/>
                <a:ea typeface="Segoe UI" panose="020B0502040204020203" pitchFamily="34" charset="0"/>
                <a:cs typeface="Arial"/>
              </a:rPr>
              <a:t>03-Nov-21</a:t>
            </a:r>
            <a:endParaRPr lang="en-US" sz="1200" dirty="0">
              <a:latin typeface="Segoe UI"/>
              <a:ea typeface="Segoe UI" panose="020B0502040204020203" pitchFamily="34" charset="0"/>
              <a:cs typeface="Segoe UI"/>
            </a:endParaRPr>
          </a:p>
          <a:p>
            <a:pPr algn="r">
              <a:buNone/>
            </a:pPr>
            <a:endParaRPr lang="en-US" sz="1200" dirty="0">
              <a:latin typeface="Segoe UI"/>
              <a:ea typeface="Segoe UI" panose="020B0502040204020203" pitchFamily="34" charset="0"/>
              <a:cs typeface="Segoe UI"/>
            </a:endParaRPr>
          </a:p>
        </p:txBody>
      </p:sp>
      <p:sp>
        <p:nvSpPr>
          <p:cNvPr id="41" name="TextBox 20">
            <a:extLst>
              <a:ext uri="{FF2B5EF4-FFF2-40B4-BE49-F238E27FC236}">
                <a16:creationId xmlns:a16="http://schemas.microsoft.com/office/drawing/2014/main" id="{765A474F-BA72-4B20-98F8-94EF037FF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495" y="1374080"/>
            <a:ext cx="4248150" cy="44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100"/>
              </a:spcAft>
              <a:buNone/>
            </a:pPr>
            <a:endParaRPr lang="en-US"/>
          </a:p>
          <a:p>
            <a:pPr eaLnBrk="1" hangingPunct="1">
              <a:spcBef>
                <a:spcPct val="0"/>
              </a:spcBef>
              <a:spcAft>
                <a:spcPts val="100"/>
              </a:spcAft>
            </a:pPr>
            <a:endParaRPr lang="en-US" altLang="en-US">
              <a:solidFill>
                <a:srgbClr val="1C3667"/>
              </a:solidFill>
              <a:latin typeface="Arial Narrow"/>
              <a:cs typeface="Segoe UI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93FDBC-405B-4165-8107-9B016F9BEA89}"/>
              </a:ext>
            </a:extLst>
          </p:cNvPr>
          <p:cNvCxnSpPr/>
          <p:nvPr/>
        </p:nvCxnSpPr>
        <p:spPr>
          <a:xfrm>
            <a:off x="196992" y="3475956"/>
            <a:ext cx="4257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FFAE0814-2578-44D5-9BAD-824D26208D0B}"/>
              </a:ext>
            </a:extLst>
          </p:cNvPr>
          <p:cNvGraphicFramePr>
            <a:graphicFrameLocks noGrp="1"/>
          </p:cNvGraphicFramePr>
          <p:nvPr/>
        </p:nvGraphicFramePr>
        <p:xfrm>
          <a:off x="177905" y="4159070"/>
          <a:ext cx="4264905" cy="2057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99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9643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Milestones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Planning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Start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End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A&amp;A ATO 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19Apr21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24May21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31Aug21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244470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Requirement Intake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18Aug21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18Aug21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12Oct21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63695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AERB request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12Aug21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16Aug21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9Nov21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665742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Upgrade to Quebec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22Jun21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29Jun21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Feb ‘22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577302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Automated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29Jul21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29Jul21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u="none" strike="noStrike" kern="1200" noProof="0">
                          <a:solidFill>
                            <a:srgbClr val="1C3667"/>
                          </a:solidFill>
                          <a:latin typeface="Arial Narrow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945013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Casper Account requests 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01Jul21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05Jul21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u="none" strike="noStrike" kern="1200" noProof="0">
                          <a:solidFill>
                            <a:srgbClr val="1C3667"/>
                          </a:solidFill>
                          <a:latin typeface="Arial Narrow"/>
                        </a:rPr>
                        <a:t>TBD</a:t>
                      </a:r>
                      <a:endParaRPr lang="en-US" sz="900" b="0" i="0" u="none" strike="noStrike" kern="1200" noProof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749178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Automate Cloud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29Jul21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02Aug21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u="none" strike="noStrike" kern="1200" noProof="0">
                          <a:solidFill>
                            <a:srgbClr val="1C3667"/>
                          </a:solidFill>
                          <a:latin typeface="Arial Narrow"/>
                        </a:rPr>
                        <a:t>TBD</a:t>
                      </a:r>
                      <a:endParaRPr lang="en-US" sz="900" b="0" i="0" u="none" strike="noStrike" kern="1200" noProof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063708"/>
                  </a:ext>
                </a:extLst>
              </a:tr>
              <a:tr h="1896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>
                          <a:solidFill>
                            <a:srgbClr val="1C3667"/>
                          </a:solidFill>
                          <a:latin typeface="Arial Narrow"/>
                        </a:rPr>
                        <a:t>Performance Analytics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12Aug21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30Aug21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9Nov21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36198"/>
                  </a:ext>
                </a:extLst>
              </a:tr>
            </a:tbl>
          </a:graphicData>
        </a:graphic>
      </p:graphicFrame>
      <p:sp>
        <p:nvSpPr>
          <p:cNvPr id="47" name="Oval 46">
            <a:extLst>
              <a:ext uri="{FF2B5EF4-FFF2-40B4-BE49-F238E27FC236}">
                <a16:creationId xmlns:a16="http://schemas.microsoft.com/office/drawing/2014/main" id="{06BCCF99-3D1D-4B02-B219-799991901F06}"/>
              </a:ext>
            </a:extLst>
          </p:cNvPr>
          <p:cNvSpPr/>
          <p:nvPr/>
        </p:nvSpPr>
        <p:spPr>
          <a:xfrm>
            <a:off x="4109170" y="4420208"/>
            <a:ext cx="152400" cy="1381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910CC-A889-4352-A5FC-9B1BDDE2EF83}"/>
              </a:ext>
            </a:extLst>
          </p:cNvPr>
          <p:cNvSpPr/>
          <p:nvPr/>
        </p:nvSpPr>
        <p:spPr>
          <a:xfrm>
            <a:off x="4109170" y="4653596"/>
            <a:ext cx="152400" cy="1381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B74A383-4492-4453-9774-4431915E7596}"/>
              </a:ext>
            </a:extLst>
          </p:cNvPr>
          <p:cNvSpPr/>
          <p:nvPr/>
        </p:nvSpPr>
        <p:spPr>
          <a:xfrm>
            <a:off x="4109170" y="5108281"/>
            <a:ext cx="152400" cy="1381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FD8DA86-271D-472A-AA5C-17D4DD0D70C6}"/>
              </a:ext>
            </a:extLst>
          </p:cNvPr>
          <p:cNvSpPr/>
          <p:nvPr/>
        </p:nvSpPr>
        <p:spPr>
          <a:xfrm>
            <a:off x="4109170" y="4904081"/>
            <a:ext cx="152400" cy="1381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272B6FD-37F3-4CC3-9320-EA5C5A889541}"/>
              </a:ext>
            </a:extLst>
          </p:cNvPr>
          <p:cNvSpPr/>
          <p:nvPr/>
        </p:nvSpPr>
        <p:spPr>
          <a:xfrm>
            <a:off x="4109170" y="5342361"/>
            <a:ext cx="152400" cy="1381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CE287A0-CC59-4462-AAC1-9BC2ED3A4E13}"/>
              </a:ext>
            </a:extLst>
          </p:cNvPr>
          <p:cNvSpPr/>
          <p:nvPr/>
        </p:nvSpPr>
        <p:spPr>
          <a:xfrm>
            <a:off x="4109170" y="5573471"/>
            <a:ext cx="152400" cy="1381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EBD164E-79C1-4C24-AE1B-1E1CB518BE7B}"/>
              </a:ext>
            </a:extLst>
          </p:cNvPr>
          <p:cNvSpPr/>
          <p:nvPr/>
        </p:nvSpPr>
        <p:spPr>
          <a:xfrm>
            <a:off x="4112283" y="5799574"/>
            <a:ext cx="152400" cy="1381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859B8D8-C847-47E7-8F6E-308DB4A6CDB1}"/>
              </a:ext>
            </a:extLst>
          </p:cNvPr>
          <p:cNvSpPr/>
          <p:nvPr/>
        </p:nvSpPr>
        <p:spPr>
          <a:xfrm>
            <a:off x="4110573" y="6023892"/>
            <a:ext cx="152400" cy="1381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7825886B-3CD2-4B53-80E9-1C2A867CD4EF}"/>
              </a:ext>
            </a:extLst>
          </p:cNvPr>
          <p:cNvSpPr txBox="1"/>
          <p:nvPr/>
        </p:nvSpPr>
        <p:spPr>
          <a:xfrm>
            <a:off x="4649701" y="1356775"/>
            <a:ext cx="415547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450" indent="-171450">
              <a:buFont typeface="Arial"/>
              <a:buChar char="•"/>
            </a:pPr>
            <a:endParaRPr lang="en-US" sz="1100">
              <a:solidFill>
                <a:srgbClr val="1C3667"/>
              </a:solidFill>
              <a:latin typeface="Arial Narrow"/>
              <a:cs typeface="Calibri"/>
            </a:endParaRPr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3A037D01-A99A-4572-87A7-C3826018DDE0}"/>
              </a:ext>
            </a:extLst>
          </p:cNvPr>
          <p:cNvSpPr txBox="1"/>
          <p:nvPr/>
        </p:nvSpPr>
        <p:spPr>
          <a:xfrm>
            <a:off x="4672013" y="5075393"/>
            <a:ext cx="4248150" cy="1264449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Aft>
                <a:spcPts val="100"/>
              </a:spcAft>
              <a:defRPr/>
            </a:pPr>
            <a:r>
              <a:rPr lang="en-US" sz="1200" dirty="0">
                <a:solidFill>
                  <a:srgbClr val="1C3667"/>
                </a:solidFill>
                <a:latin typeface="Arial Narrow"/>
                <a:ea typeface="Segoe UI" panose="020B0502040204020203" pitchFamily="34" charset="0"/>
                <a:cs typeface="Segoe UI"/>
              </a:rPr>
              <a:t>Assumptions:</a:t>
            </a:r>
            <a:endParaRPr lang="en-US" sz="1200" dirty="0">
              <a:latin typeface="Calibri"/>
              <a:ea typeface="Segoe UI" panose="020B0502040204020203" pitchFamily="34" charset="0"/>
              <a:cs typeface="Calibri"/>
            </a:endParaRPr>
          </a:p>
          <a:p>
            <a:pPr marL="171450" indent="-171450">
              <a:spcAft>
                <a:spcPts val="100"/>
              </a:spcAft>
              <a:buFont typeface="Arial,Sans-Serif"/>
              <a:buChar char="•"/>
              <a:defRPr/>
            </a:pPr>
            <a:endParaRPr lang="en-US" sz="1200" dirty="0">
              <a:solidFill>
                <a:srgbClr val="1C3667"/>
              </a:solidFill>
              <a:latin typeface="Arial Narrow"/>
              <a:ea typeface="Segoe UI" panose="020B0502040204020203" pitchFamily="34" charset="0"/>
              <a:cs typeface="Segoe UI"/>
            </a:endParaRPr>
          </a:p>
          <a:p>
            <a:pPr>
              <a:spcAft>
                <a:spcPts val="100"/>
              </a:spcAft>
              <a:defRPr/>
            </a:pPr>
            <a:r>
              <a:rPr lang="en-US" sz="1200" dirty="0">
                <a:solidFill>
                  <a:srgbClr val="1C3667"/>
                </a:solidFill>
                <a:latin typeface="Arial Narrow"/>
                <a:ea typeface="Segoe UI" panose="020B0502040204020203" pitchFamily="34" charset="0"/>
                <a:cs typeface="Segoe UI"/>
              </a:rPr>
              <a:t>Dependencies:</a:t>
            </a:r>
            <a:endParaRPr lang="en-US" sz="1200" dirty="0">
              <a:latin typeface="Calibri"/>
              <a:ea typeface="Segoe UI" panose="020B0502040204020203" pitchFamily="34" charset="0"/>
              <a:cs typeface="Calibri"/>
            </a:endParaRPr>
          </a:p>
          <a:p>
            <a:pPr>
              <a:spcAft>
                <a:spcPts val="100"/>
              </a:spcAft>
              <a:defRPr/>
            </a:pPr>
            <a:endParaRPr lang="en-US" sz="1200" dirty="0">
              <a:solidFill>
                <a:srgbClr val="1C3667"/>
              </a:solidFill>
              <a:latin typeface="Arial Narrow"/>
              <a:ea typeface="Segoe UI" panose="020B0502040204020203" pitchFamily="34" charset="0"/>
              <a:cs typeface="Segoe UI"/>
            </a:endParaRPr>
          </a:p>
          <a:p>
            <a:pPr>
              <a:spcAft>
                <a:spcPts val="100"/>
              </a:spcAft>
              <a:defRPr/>
            </a:pPr>
            <a:r>
              <a:rPr lang="en-US" sz="1200" dirty="0">
                <a:solidFill>
                  <a:srgbClr val="1C3667"/>
                </a:solidFill>
                <a:latin typeface="Arial Narrow"/>
                <a:ea typeface="Segoe UI" panose="020B0502040204020203" pitchFamily="34" charset="0"/>
                <a:cs typeface="Segoe UI"/>
              </a:rPr>
              <a:t>Risks:</a:t>
            </a:r>
            <a:endParaRPr lang="en-US" sz="1200" dirty="0">
              <a:solidFill>
                <a:srgbClr val="7F7F7F"/>
              </a:solidFill>
              <a:latin typeface="Calibri"/>
              <a:ea typeface="Segoe UI" panose="020B0502040204020203" pitchFamily="34" charset="0"/>
              <a:cs typeface="Calibri"/>
            </a:endParaRPr>
          </a:p>
          <a:p>
            <a:pPr>
              <a:spcAft>
                <a:spcPts val="100"/>
              </a:spcAft>
              <a:defRPr/>
            </a:pPr>
            <a:endParaRPr lang="en-US" sz="1200" dirty="0">
              <a:solidFill>
                <a:srgbClr val="1C3667"/>
              </a:solidFill>
              <a:latin typeface="Arial Narrow"/>
              <a:ea typeface="Segoe UI" panose="020B0502040204020203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0009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D4492FCA-C907-4D4D-8586-583E93EE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3674" y="304800"/>
            <a:ext cx="8582026" cy="7620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1C3667"/>
                </a:solidFill>
              </a:rPr>
              <a:t>SDO Project Backlog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60075-F560-40C3-B964-DB90C823A29D}"/>
              </a:ext>
            </a:extLst>
          </p:cNvPr>
          <p:cNvSpPr txBox="1"/>
          <p:nvPr/>
        </p:nvSpPr>
        <p:spPr>
          <a:xfrm>
            <a:off x="6935788" y="547688"/>
            <a:ext cx="19907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8511E"/>
              </a:buClr>
              <a:buSzPct val="80000"/>
              <a:defRPr/>
            </a:pPr>
            <a:endParaRPr lang="en-US" sz="1050" b="1">
              <a:solidFill>
                <a:srgbClr val="1C3667"/>
              </a:solidFill>
              <a:latin typeface="Arial" panose="020B0604020202020204" pitchFamily="34" charset="0"/>
              <a:ea typeface="Segoe UI" panose="020B0502040204020203" pitchFamily="34" charset="0"/>
            </a:endParaRPr>
          </a:p>
        </p:txBody>
      </p:sp>
      <p:sp>
        <p:nvSpPr>
          <p:cNvPr id="19465" name="TextBox 15">
            <a:extLst>
              <a:ext uri="{FF2B5EF4-FFF2-40B4-BE49-F238E27FC236}">
                <a16:creationId xmlns:a16="http://schemas.microsoft.com/office/drawing/2014/main" id="{A2CA3172-6BCB-40AC-B296-3A002ED6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4" y="772888"/>
            <a:ext cx="4375150" cy="137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en-US" sz="1400" b="1">
                <a:solidFill>
                  <a:srgbClr val="1C3667"/>
                </a:solidFill>
                <a:latin typeface="Arial Narrow"/>
                <a:cs typeface="Segoe UI"/>
              </a:rPr>
              <a:t>Overview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en-US" sz="1200">
                <a:solidFill>
                  <a:srgbClr val="1C3667"/>
                </a:solidFill>
                <a:latin typeface="Arial Narrow"/>
                <a:cs typeface="Segoe UI"/>
              </a:rPr>
              <a:t>Support and Advance Software Delivery and Operation (SDO) Strategy, Objectives, and Roadmaps </a:t>
            </a:r>
          </a:p>
          <a:p>
            <a:pPr>
              <a:lnSpc>
                <a:spcPct val="90000"/>
              </a:lnSpc>
              <a:spcBef>
                <a:spcPts val="500"/>
              </a:spcBef>
              <a:buNone/>
            </a:pPr>
            <a:endParaRPr lang="en-US" sz="1200">
              <a:solidFill>
                <a:srgbClr val="002060"/>
              </a:solidFill>
              <a:latin typeface="Gill Sans Nova" panose="020B0604020202020204" pitchFamily="34" charset="0"/>
              <a:ea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1">
                <a:solidFill>
                  <a:srgbClr val="1C3667"/>
                </a:solidFill>
                <a:latin typeface="Arial Narrow"/>
                <a:cs typeface="Segoe UI"/>
              </a:rPr>
              <a:t>MTG Lead:  </a:t>
            </a:r>
            <a:r>
              <a:rPr lang="en-US" sz="1200">
                <a:solidFill>
                  <a:srgbClr val="1C3667"/>
                </a:solidFill>
                <a:latin typeface="Arial Narrow"/>
                <a:cs typeface="Segoe UI"/>
              </a:rPr>
              <a:t>Cham18</a:t>
            </a:r>
            <a:endParaRPr lang="en-US" sz="1200">
              <a:latin typeface="Arial Narrow"/>
              <a:cs typeface="Segoe UI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1">
                <a:solidFill>
                  <a:srgbClr val="1C3667"/>
                </a:solidFill>
                <a:latin typeface="Arial Narrow"/>
                <a:cs typeface="Segoe UI"/>
              </a:rPr>
              <a:t>Team: </a:t>
            </a:r>
            <a:r>
              <a:rPr lang="en-US" sz="1200">
                <a:solidFill>
                  <a:srgbClr val="1C3667"/>
                </a:solidFill>
                <a:latin typeface="Arial Narrow"/>
                <a:cs typeface="Segoe UI"/>
              </a:rPr>
              <a:t>treva31 and Isaac91</a:t>
            </a:r>
            <a:endParaRPr lang="en-US" altLang="en-US" sz="1200" b="1">
              <a:solidFill>
                <a:srgbClr val="1C3667"/>
              </a:solidFill>
              <a:latin typeface="Arial Narrow" panose="020B0606020202030204" pitchFamily="34" charset="0"/>
            </a:endParaRPr>
          </a:p>
        </p:txBody>
      </p:sp>
      <p:sp>
        <p:nvSpPr>
          <p:cNvPr id="19477" name="Slide Number Placeholder 1">
            <a:extLst>
              <a:ext uri="{FF2B5EF4-FFF2-40B4-BE49-F238E27FC236}">
                <a16:creationId xmlns:a16="http://schemas.microsoft.com/office/drawing/2014/main" id="{040CE092-D66E-4704-AB0F-B697C8F4B6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53A2FD-529A-4BA1-BB04-DE1C8BF29E20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DC0CF775-F18A-4B32-8334-8208F6EC3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12747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algn="r">
              <a:buNone/>
            </a:pPr>
            <a:r>
              <a:rPr lang="en-US" sz="1200" b="1">
                <a:solidFill>
                  <a:srgbClr val="1C3667"/>
                </a:solidFill>
                <a:latin typeface="Arial"/>
                <a:ea typeface="Segoe UI" panose="020B0502040204020203" pitchFamily="34" charset="0"/>
                <a:cs typeface="Arial"/>
              </a:rPr>
              <a:t>06-Oct-21</a:t>
            </a:r>
            <a:endParaRPr lang="en-US" sz="1200">
              <a:latin typeface="Segoe UI"/>
              <a:ea typeface="Segoe UI" panose="020B0502040204020203" pitchFamily="34" charset="0"/>
              <a:cs typeface="Segoe UI"/>
            </a:endParaRPr>
          </a:p>
        </p:txBody>
      </p:sp>
      <p:sp>
        <p:nvSpPr>
          <p:cNvPr id="41" name="TextBox 20">
            <a:extLst>
              <a:ext uri="{FF2B5EF4-FFF2-40B4-BE49-F238E27FC236}">
                <a16:creationId xmlns:a16="http://schemas.microsoft.com/office/drawing/2014/main" id="{765A474F-BA72-4B20-98F8-94EF037FF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495" y="1374080"/>
            <a:ext cx="4248150" cy="44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100"/>
              </a:spcAft>
              <a:buNone/>
            </a:pPr>
            <a:endParaRPr lang="en-US"/>
          </a:p>
          <a:p>
            <a:pPr eaLnBrk="1" hangingPunct="1">
              <a:spcBef>
                <a:spcPct val="0"/>
              </a:spcBef>
              <a:spcAft>
                <a:spcPts val="100"/>
              </a:spcAft>
            </a:pPr>
            <a:endParaRPr lang="en-US" altLang="en-US">
              <a:solidFill>
                <a:srgbClr val="1C3667"/>
              </a:solidFill>
              <a:latin typeface="Arial Narrow"/>
              <a:cs typeface="Segoe U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AC4BFC-4B86-4AAE-BFC6-C44342502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60502"/>
              </p:ext>
            </p:extLst>
          </p:nvPr>
        </p:nvGraphicFramePr>
        <p:xfrm>
          <a:off x="213212" y="2125071"/>
          <a:ext cx="8629164" cy="4035485"/>
        </p:xfrm>
        <a:graphic>
          <a:graphicData uri="http://schemas.openxmlformats.org/drawingml/2006/table">
            <a:tbl>
              <a:tblPr/>
              <a:tblGrid>
                <a:gridCol w="1548216">
                  <a:extLst>
                    <a:ext uri="{9D8B030D-6E8A-4147-A177-3AD203B41FA5}">
                      <a16:colId xmlns:a16="http://schemas.microsoft.com/office/drawing/2014/main" val="2317395919"/>
                    </a:ext>
                  </a:extLst>
                </a:gridCol>
                <a:gridCol w="3129597">
                  <a:extLst>
                    <a:ext uri="{9D8B030D-6E8A-4147-A177-3AD203B41FA5}">
                      <a16:colId xmlns:a16="http://schemas.microsoft.com/office/drawing/2014/main" val="1531329856"/>
                    </a:ext>
                  </a:extLst>
                </a:gridCol>
                <a:gridCol w="2201124">
                  <a:extLst>
                    <a:ext uri="{9D8B030D-6E8A-4147-A177-3AD203B41FA5}">
                      <a16:colId xmlns:a16="http://schemas.microsoft.com/office/drawing/2014/main" val="955806970"/>
                    </a:ext>
                  </a:extLst>
                </a:gridCol>
                <a:gridCol w="1750227">
                  <a:extLst>
                    <a:ext uri="{9D8B030D-6E8A-4147-A177-3AD203B41FA5}">
                      <a16:colId xmlns:a16="http://schemas.microsoft.com/office/drawing/2014/main" val="2384052795"/>
                    </a:ext>
                  </a:extLst>
                </a:gridCol>
              </a:tblGrid>
              <a:tr h="2384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 Narrow"/>
                        </a:rPr>
                        <a:t>Projects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6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 Narrow"/>
                        </a:rPr>
                        <a:t>Description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6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 Narrow"/>
                        </a:rPr>
                        <a:t>Mission Impact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6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 Narrow"/>
                        </a:rPr>
                        <a:t>Status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6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47237"/>
                  </a:ext>
                </a:extLst>
              </a:tr>
              <a:tr h="52108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SDO Strategy &amp; Roadmap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Engage with developers' community and provide SDO and Enterprise Tools to our developers to achieve their delivery for the OSE missions.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TBD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In Progress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769555"/>
                  </a:ext>
                </a:extLst>
              </a:tr>
              <a:tr h="67549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SDO &amp; Enterprise Tools’ Research and Development (R&amp;D)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This effort is to preform market research for of all commercial companies that have the capability of advancing SDO &amp; Enterprise Tools and empower our developers to achieve more with OSE objectives and deliveries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Ensure OSE is getting best value product to meet current needs.  Researching companies with SDO and Enterprise Tools capability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Due to no resource, on hold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109143"/>
                  </a:ext>
                </a:extLst>
              </a:tr>
              <a:tr h="52340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CHiPs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Provide updates to MTG Leadership regarding BOSD’s assigned cyber implementation steps.  Work in coordination with ISD and ISSM teams to close identified gaps. 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Improve the overall security of the OSE Network.  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Working with MTG Technical Director to provide updates as needed (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Closed as of Sept 25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)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862545"/>
                  </a:ext>
                </a:extLst>
              </a:tr>
              <a:tr h="346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Survey / Communication Forum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Engage with Developers and provide better solutions to their requirements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708109"/>
                  </a:ext>
                </a:extLst>
              </a:tr>
              <a:tr h="38434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Metrics Efforts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65502"/>
                  </a:ext>
                </a:extLst>
              </a:tr>
              <a:tr h="52340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ServiceNow Integration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TBD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TBD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Explored with JIRA and SN capabilities using within AWS Services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63223"/>
                  </a:ext>
                </a:extLst>
              </a:tr>
              <a:tr h="52340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Tool Evaluation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Analyze the functionality of the current pipeline and the extent of use (capture the as-is state) and conduct an assessment of available tools including recommendations for future use (potential to-be state)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/>
                      </a:endParaRP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 Narrow"/>
                        </a:rPr>
                        <a:t>Under evaluation</a:t>
                      </a:r>
                    </a:p>
                  </a:txBody>
                  <a:tcPr marL="6222" marR="6222" marT="6222" marB="29866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03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46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A3CFAE7-6224-4240-9461-F73BFF446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7854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 b="1">
                <a:solidFill>
                  <a:srgbClr val="1C3667"/>
                </a:solidFill>
                <a:latin typeface="Gill Sans MT Condensed" panose="020B0506020104020203" pitchFamily="34" charset="0"/>
              </a:rPr>
              <a:t>PSR Agenda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52DCDC76-C9BC-4513-849C-9098706334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301944-E98F-4991-8C16-69EE3EAFCAE6}" type="slidenum">
              <a:rPr lang="en-US" altLang="en-US" sz="1400">
                <a:solidFill>
                  <a:schemeClr val="bg2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chemeClr val="bg2"/>
              </a:solidFill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3987B8-A0AC-48A3-8616-32E004D6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4" y="1321733"/>
            <a:ext cx="776091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Gill Sans Nova"/>
                <a:ea typeface="Times New Roman" panose="02020603050405020304" pitchFamily="18" charset="0"/>
                <a:cs typeface="Segoe UI"/>
              </a:rPr>
              <a:t>Reorganization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Contractual Transition</a:t>
            </a:r>
            <a:endParaRPr lang="en-US" sz="1800" dirty="0">
              <a:effectLst/>
              <a:latin typeface="Gill Sans Nova"/>
              <a:ea typeface="Times New Roman" panose="02020603050405020304" pitchFamily="18" charset="0"/>
              <a:cs typeface="Segoe UI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Gill Sans Nova"/>
                <a:ea typeface="Times New Roman" panose="02020603050405020304" pitchFamily="18" charset="0"/>
                <a:cs typeface="Segoe UI"/>
              </a:rPr>
              <a:t>A&amp;A status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Gill Sans Nova"/>
                <a:ea typeface="Times New Roman" panose="02020603050405020304" pitchFamily="18" charset="0"/>
                <a:cs typeface="Segoe UI"/>
              </a:rPr>
              <a:t>Upgrades status – Critical, All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Gill Sans Nova"/>
                <a:ea typeface="Times New Roman" panose="02020603050405020304" pitchFamily="18" charset="0"/>
                <a:cs typeface="Segoe UI"/>
              </a:rPr>
              <a:t>OpenShift</a:t>
            </a: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 </a:t>
            </a:r>
            <a:endParaRPr lang="en-US" dirty="0"/>
          </a:p>
          <a:p>
            <a:pPr marL="342900" marR="0" lvl="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Gill Sans Nova" panose="020B0604020202020204" pitchFamily="34" charset="0"/>
                <a:ea typeface="Times New Roman" panose="02020603050405020304" pitchFamily="18" charset="0"/>
              </a:rPr>
              <a:t>Enterprise Tools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effectLst/>
                <a:latin typeface="Gill Sans Nova" panose="020B0604020202020204" pitchFamily="34" charset="0"/>
                <a:ea typeface="Times New Roman" panose="02020603050405020304" pitchFamily="18" charset="0"/>
              </a:rPr>
              <a:t>ServiceNow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latin typeface="Gill Sans Nova" panose="020B0604020202020204" pitchFamily="34" charset="0"/>
                <a:ea typeface="Times New Roman" panose="02020603050405020304" pitchFamily="18" charset="0"/>
              </a:rPr>
              <a:t>InfoSec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effectLst/>
                <a:latin typeface="Gill Sans Nova" panose="020B0604020202020204" pitchFamily="34" charset="0"/>
                <a:ea typeface="Times New Roman" panose="02020603050405020304" pitchFamily="18" charset="0"/>
              </a:rPr>
              <a:t>R&amp;D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latin typeface="Gill Sans Nova"/>
                <a:ea typeface="Times New Roman" panose="02020603050405020304" pitchFamily="18" charset="0"/>
                <a:cs typeface="Segoe UI"/>
              </a:rPr>
              <a:t>Backlog</a:t>
            </a:r>
            <a:endParaRPr lang="en-US" sz="1800" dirty="0">
              <a:solidFill>
                <a:srgbClr val="002060"/>
              </a:solidFill>
              <a:latin typeface="Gill Sans Nova" panose="020B06040202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A3CFAE7-6224-4240-9461-F73BFF446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7854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 b="1" dirty="0">
                <a:solidFill>
                  <a:srgbClr val="1C3667"/>
                </a:solidFill>
                <a:latin typeface="Gill Sans MT Condensed" panose="020B0506020104020203" pitchFamily="34" charset="0"/>
              </a:rPr>
              <a:t>MTG Reorganization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52DCDC76-C9BC-4513-849C-9098706334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301944-E98F-4991-8C16-69EE3EAFCAE6}" type="slidenum">
              <a:rPr lang="en-US" altLang="en-US" sz="1400">
                <a:solidFill>
                  <a:schemeClr val="bg2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bg2"/>
              </a:solidFill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3987B8-A0AC-48A3-8616-32E004D6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4" y="1321733"/>
            <a:ext cx="7760914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Structured within Infrastructure Services Division (ISD)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Gill Sans Nova"/>
                <a:ea typeface="Times New Roman" panose="02020603050405020304" pitchFamily="18" charset="0"/>
                <a:cs typeface="Segoe UI"/>
              </a:rPr>
              <a:t>ISD leadership</a:t>
            </a:r>
            <a:endParaRPr lang="en-US" sz="1800" dirty="0">
              <a:latin typeface="Gill Sans Nova"/>
              <a:ea typeface="Times New Roman" panose="02020603050405020304" pitchFamily="18" charset="0"/>
              <a:cs typeface="Segoe UI"/>
            </a:endParaRP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Douglas11, Chief</a:t>
            </a: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Gill Sans Nova"/>
                <a:ea typeface="Times New Roman" panose="02020603050405020304" pitchFamily="18" charset="0"/>
                <a:cs typeface="Segoe UI"/>
              </a:rPr>
              <a:t>Kelley05, Deputy Chief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ISD Branch -  Enterprise Capabilities</a:t>
            </a: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Enterprise Tools </a:t>
            </a: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Identity Access Management</a:t>
            </a: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Information Security (InfoSec) Services</a:t>
            </a: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OpenShift</a:t>
            </a: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ServiceNow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Enterprise Capabilities leadership</a:t>
            </a: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Cham18, Branch Chief </a:t>
            </a: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Angela38, PM – Identity Access </a:t>
            </a:r>
            <a:r>
              <a:rPr lang="en-US" sz="1800" dirty="0" err="1">
                <a:latin typeface="Gill Sans Nova"/>
                <a:ea typeface="Times New Roman" panose="02020603050405020304" pitchFamily="18" charset="0"/>
                <a:cs typeface="Segoe UI"/>
              </a:rPr>
              <a:t>Mgmt</a:t>
            </a: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 &amp; InfoSec Services</a:t>
            </a: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Treva31, PM – Enterprise Tools, OpenShift, ServiceNow</a:t>
            </a:r>
          </a:p>
          <a:p>
            <a:pPr lvl="1" indent="0">
              <a:spcBef>
                <a:spcPts val="200"/>
              </a:spcBef>
              <a:spcAft>
                <a:spcPts val="200"/>
              </a:spcAft>
              <a:buNone/>
            </a:pPr>
            <a:endParaRPr lang="en-US" sz="1800" dirty="0">
              <a:latin typeface="Gill Sans Nova"/>
              <a:ea typeface="Times New Roman" panose="02020603050405020304" pitchFamily="18" charset="0"/>
              <a:cs typeface="Segoe UI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2060"/>
              </a:solidFill>
              <a:latin typeface="Gill Sans Nova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6355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A3CFAE7-6224-4240-9461-F73BFF446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7854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 b="1" dirty="0">
                <a:solidFill>
                  <a:srgbClr val="1C3667"/>
                </a:solidFill>
                <a:latin typeface="Gill Sans MT Condensed" panose="020B0506020104020203" pitchFamily="34" charset="0"/>
              </a:rPr>
              <a:t>Contractual Transition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52DCDC76-C9BC-4513-849C-9098706334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301944-E98F-4991-8C16-69EE3EAFCAE6}" type="slidenum">
              <a:rPr lang="en-US" altLang="en-US" sz="1400">
                <a:solidFill>
                  <a:schemeClr val="bg2"/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bg2"/>
              </a:solidFill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3987B8-A0AC-48A3-8616-32E004D6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4" y="1321733"/>
            <a:ext cx="7760914" cy="398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defTabSz="912813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defTabSz="912813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defTabSz="912813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Black Panther Contract 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Awarded - </a:t>
            </a:r>
            <a:r>
              <a:rPr lang="en-US" sz="1800" dirty="0" err="1">
                <a:latin typeface="Gill Sans Nova"/>
                <a:ea typeface="Times New Roman" panose="02020603050405020304" pitchFamily="18" charset="0"/>
                <a:cs typeface="Segoe UI"/>
              </a:rPr>
              <a:t>Aysmmetrik</a:t>
            </a:r>
            <a:endParaRPr lang="en-US" sz="1800" dirty="0">
              <a:latin typeface="Gill Sans Nova"/>
              <a:ea typeface="Times New Roman" panose="02020603050405020304" pitchFamily="18" charset="0"/>
              <a:cs typeface="Segoe UI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Transition/Knowledge Transfer</a:t>
            </a: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Enterprise Tools Team  </a:t>
            </a: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ServiceNow Team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>
                <a:latin typeface="Gill Sans Nova"/>
                <a:ea typeface="Times New Roman" panose="02020603050405020304" pitchFamily="18" charset="0"/>
                <a:cs typeface="Segoe UI"/>
              </a:rPr>
              <a:t>Transition </a:t>
            </a: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leadership</a:t>
            </a: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Treva31, Gov’t</a:t>
            </a: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Isaac91, </a:t>
            </a:r>
            <a:r>
              <a:rPr lang="en-US" sz="1800" dirty="0" err="1">
                <a:latin typeface="Gill Sans Nova"/>
                <a:ea typeface="Times New Roman" panose="02020603050405020304" pitchFamily="18" charset="0"/>
                <a:cs typeface="Segoe UI"/>
              </a:rPr>
              <a:t>Aesir</a:t>
            </a:r>
            <a:endParaRPr lang="en-US" sz="1800" dirty="0">
              <a:latin typeface="Gill Sans Nova"/>
              <a:ea typeface="Times New Roman" panose="02020603050405020304" pitchFamily="18" charset="0"/>
              <a:cs typeface="Segoe UI"/>
            </a:endParaRP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Karen45, </a:t>
            </a:r>
            <a:r>
              <a:rPr lang="en-US" sz="1800" dirty="0" err="1">
                <a:latin typeface="Gill Sans Nova"/>
                <a:ea typeface="Times New Roman" panose="02020603050405020304" pitchFamily="18" charset="0"/>
                <a:cs typeface="Segoe UI"/>
              </a:rPr>
              <a:t>Asymmetrik</a:t>
            </a:r>
            <a:endParaRPr lang="en-US" sz="1800" dirty="0">
              <a:latin typeface="Gill Sans Nova"/>
              <a:ea typeface="Times New Roman" panose="02020603050405020304" pitchFamily="18" charset="0"/>
              <a:cs typeface="Segoe UI"/>
            </a:endParaRPr>
          </a:p>
          <a:p>
            <a:pPr marL="1085850" lvl="1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Eric55, </a:t>
            </a:r>
            <a:r>
              <a:rPr lang="en-US" sz="1800" dirty="0" err="1">
                <a:latin typeface="Gill Sans Nova"/>
                <a:ea typeface="Times New Roman" panose="02020603050405020304" pitchFamily="18" charset="0"/>
                <a:cs typeface="Segoe UI"/>
              </a:rPr>
              <a:t>Asymmetrik</a:t>
            </a:r>
            <a:r>
              <a:rPr lang="en-US" sz="1800" dirty="0">
                <a:latin typeface="Gill Sans Nova"/>
                <a:ea typeface="Times New Roman" panose="02020603050405020304" pitchFamily="18" charset="0"/>
                <a:cs typeface="Segoe UI"/>
              </a:rPr>
              <a:t> </a:t>
            </a:r>
          </a:p>
          <a:p>
            <a:pPr lvl="1" indent="0">
              <a:spcBef>
                <a:spcPts val="200"/>
              </a:spcBef>
              <a:spcAft>
                <a:spcPts val="200"/>
              </a:spcAft>
              <a:buNone/>
            </a:pPr>
            <a:endParaRPr lang="en-US" sz="1800" dirty="0">
              <a:latin typeface="Gill Sans Nova"/>
              <a:ea typeface="Times New Roman" panose="02020603050405020304" pitchFamily="18" charset="0"/>
              <a:cs typeface="Segoe UI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2060"/>
              </a:solidFill>
              <a:latin typeface="Gill Sans Nova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383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>
            <a:extLst>
              <a:ext uri="{FF2B5EF4-FFF2-40B4-BE49-F238E27FC236}">
                <a16:creationId xmlns:a16="http://schemas.microsoft.com/office/drawing/2014/main" id="{CA418C1A-6877-433B-A5EC-8A90E22CF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1C3667"/>
                </a:solidFill>
              </a:rPr>
              <a:t>OSE Enterprise Tools - ATO Status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27034-CB37-41A4-8647-90963A98B76B}"/>
              </a:ext>
            </a:extLst>
          </p:cNvPr>
          <p:cNvSpPr txBox="1"/>
          <p:nvPr/>
        </p:nvSpPr>
        <p:spPr>
          <a:xfrm>
            <a:off x="7029098" y="290801"/>
            <a:ext cx="19907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spcBef>
                <a:spcPct val="20000"/>
              </a:spcBef>
              <a:buClr>
                <a:srgbClr val="C8511E"/>
              </a:buClr>
              <a:buSzPct val="80000"/>
              <a:defRPr/>
            </a:pPr>
            <a:r>
              <a:rPr lang="en-US" sz="1200" b="1" dirty="0">
                <a:solidFill>
                  <a:srgbClr val="1C3667"/>
                </a:solidFill>
                <a:latin typeface="Arial" panose="020B0604020202020204" pitchFamily="34" charset="0"/>
                <a:ea typeface="Segoe UI" panose="020B0502040204020203" pitchFamily="34" charset="0"/>
              </a:rPr>
              <a:t>03-Nov-21</a:t>
            </a:r>
          </a:p>
        </p:txBody>
      </p:sp>
      <p:sp>
        <p:nvSpPr>
          <p:cNvPr id="25605" name="Slide Number Placeholder 1">
            <a:extLst>
              <a:ext uri="{FF2B5EF4-FFF2-40B4-BE49-F238E27FC236}">
                <a16:creationId xmlns:a16="http://schemas.microsoft.com/office/drawing/2014/main" id="{F66FF990-0A0A-4147-B15E-818C7DE7D56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8334BD-8C91-49D9-98F8-1C267D46656B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76AA0EC-8B90-4AFD-93A2-8BBA90E7C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67022"/>
              </p:ext>
            </p:extLst>
          </p:nvPr>
        </p:nvGraphicFramePr>
        <p:xfrm>
          <a:off x="244870" y="946246"/>
          <a:ext cx="8681644" cy="194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625">
                  <a:extLst>
                    <a:ext uri="{9D8B030D-6E8A-4147-A177-3AD203B41FA5}">
                      <a16:colId xmlns:a16="http://schemas.microsoft.com/office/drawing/2014/main" val="2390691718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6325537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366174728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445972273"/>
                    </a:ext>
                  </a:extLst>
                </a:gridCol>
                <a:gridCol w="602827">
                  <a:extLst>
                    <a:ext uri="{9D8B030D-6E8A-4147-A177-3AD203B41FA5}">
                      <a16:colId xmlns:a16="http://schemas.microsoft.com/office/drawing/2014/main" val="173955489"/>
                    </a:ext>
                  </a:extLst>
                </a:gridCol>
                <a:gridCol w="630456">
                  <a:extLst>
                    <a:ext uri="{9D8B030D-6E8A-4147-A177-3AD203B41FA5}">
                      <a16:colId xmlns:a16="http://schemas.microsoft.com/office/drawing/2014/main" val="2132966763"/>
                    </a:ext>
                  </a:extLst>
                </a:gridCol>
                <a:gridCol w="602827">
                  <a:extLst>
                    <a:ext uri="{9D8B030D-6E8A-4147-A177-3AD203B41FA5}">
                      <a16:colId xmlns:a16="http://schemas.microsoft.com/office/drawing/2014/main" val="1425368695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3161730495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1716405431"/>
                    </a:ext>
                  </a:extLst>
                </a:gridCol>
                <a:gridCol w="655574">
                  <a:extLst>
                    <a:ext uri="{9D8B030D-6E8A-4147-A177-3AD203B41FA5}">
                      <a16:colId xmlns:a16="http://schemas.microsoft.com/office/drawing/2014/main" val="2450828954"/>
                    </a:ext>
                  </a:extLst>
                </a:gridCol>
                <a:gridCol w="931316">
                  <a:extLst>
                    <a:ext uri="{9D8B030D-6E8A-4147-A177-3AD203B41FA5}">
                      <a16:colId xmlns:a16="http://schemas.microsoft.com/office/drawing/2014/main" val="3512807763"/>
                    </a:ext>
                  </a:extLst>
                </a:gridCol>
              </a:tblGrid>
              <a:tr h="143235"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2"/>
                          </a:solidFill>
                          <a:latin typeface="Arial Narrow"/>
                        </a:rPr>
                        <a:t>A &amp; A RMF Process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95747"/>
                  </a:ext>
                </a:extLst>
              </a:tr>
              <a:tr h="176625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Arial Narrow"/>
                        </a:rPr>
                        <a:t>Project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Arial Narrow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Arial Narrow"/>
                        </a:rPr>
                        <a:t>STEP 0</a:t>
                      </a:r>
                      <a:br>
                        <a:rPr lang="en-US" sz="1100" b="1" dirty="0">
                          <a:solidFill>
                            <a:srgbClr val="1C3667"/>
                          </a:solidFill>
                          <a:latin typeface="Arial Narrow"/>
                        </a:rPr>
                      </a:br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Arial Narrow"/>
                        </a:rPr>
                        <a:t>registration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Arial Narrow"/>
                        </a:rPr>
                        <a:t>STEP 1</a:t>
                      </a:r>
                      <a:br>
                        <a:rPr lang="en-US" sz="1100" b="1" dirty="0">
                          <a:solidFill>
                            <a:srgbClr val="1C3667"/>
                          </a:solidFill>
                          <a:latin typeface="Arial Narrow"/>
                        </a:rPr>
                      </a:br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Arial Narrow"/>
                        </a:rPr>
                        <a:t>categorize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Arial Narrow"/>
                        </a:rPr>
                        <a:t>STEP 2</a:t>
                      </a:r>
                      <a:br>
                        <a:rPr lang="en-US" sz="1100" b="1" dirty="0">
                          <a:solidFill>
                            <a:srgbClr val="1C3667"/>
                          </a:solidFill>
                          <a:latin typeface="Arial Narrow"/>
                        </a:rPr>
                      </a:br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Arial Narrow"/>
                        </a:rPr>
                        <a:t>select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Arial Narrow"/>
                        </a:rPr>
                        <a:t>STEP 3</a:t>
                      </a:r>
                      <a:br>
                        <a:rPr lang="en-US" sz="1100" b="1" dirty="0">
                          <a:solidFill>
                            <a:srgbClr val="1C3667"/>
                          </a:solidFill>
                          <a:latin typeface="Arial Narrow"/>
                        </a:rPr>
                      </a:br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Arial Narrow"/>
                        </a:rPr>
                        <a:t>implement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Arial Narrow"/>
                        </a:rPr>
                        <a:t>STEP 4</a:t>
                      </a:r>
                      <a:br>
                        <a:rPr lang="en-US" sz="1100" b="1" dirty="0">
                          <a:solidFill>
                            <a:srgbClr val="1C3667"/>
                          </a:solidFill>
                          <a:latin typeface="Arial Narrow"/>
                        </a:rPr>
                      </a:br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Arial Narrow"/>
                        </a:rPr>
                        <a:t>assess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Arial Narrow"/>
                        </a:rPr>
                        <a:t>STEP 5</a:t>
                      </a:r>
                      <a:br>
                        <a:rPr lang="en-US" sz="1100" b="1" dirty="0">
                          <a:solidFill>
                            <a:srgbClr val="1C3667"/>
                          </a:solidFill>
                          <a:latin typeface="Arial Narrow"/>
                        </a:rPr>
                      </a:br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Arial Narrow"/>
                        </a:rPr>
                        <a:t>authorization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Arial Narrow"/>
                        </a:rPr>
                        <a:t>STEP 6</a:t>
                      </a:r>
                      <a:br>
                        <a:rPr lang="en-US" sz="1100" b="1" dirty="0">
                          <a:solidFill>
                            <a:srgbClr val="1C3667"/>
                          </a:solidFill>
                          <a:latin typeface="Arial Narrow"/>
                        </a:rPr>
                      </a:br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Arial Narrow"/>
                        </a:rPr>
                        <a:t>monitoring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Arial Narrow"/>
                        </a:rPr>
                        <a:t>% Complete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2"/>
                          </a:solidFill>
                          <a:latin typeface="Arial Narrow"/>
                        </a:rPr>
                        <a:t>Accreditation Expiration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29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SecDevOps</a:t>
                      </a: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b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includes 12 tools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1C3667"/>
                          </a:solidFill>
                          <a:latin typeface="Arial Narrow"/>
                        </a:rPr>
                        <a:t>ATD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3"/>
                          </a:solidFill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/>
                        </a:rPr>
                        <a:t>25%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/>
                        </a:rPr>
                        <a:t>23Oct22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335515"/>
                  </a:ext>
                </a:extLst>
              </a:tr>
              <a:tr h="34063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 Narrow"/>
                        </a:rPr>
                        <a:t>ServiceNow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1C3667"/>
                          </a:solidFill>
                          <a:latin typeface="Arial Narrow"/>
                        </a:rPr>
                        <a:t>ATO</a:t>
                      </a:r>
                      <a:endParaRPr lang="en-US" sz="1100" b="0" dirty="0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3"/>
                          </a:solidFill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/>
                        </a:rPr>
                        <a:t>76%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/>
                        </a:rPr>
                        <a:t>25Aug24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784370"/>
                  </a:ext>
                </a:extLst>
              </a:tr>
              <a:tr h="34063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Arial Narrow"/>
                        </a:rPr>
                        <a:t>OpenShift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Narrow"/>
                        </a:rPr>
                        <a:t>ATO</a:t>
                      </a:r>
                      <a:endParaRPr lang="en-US" sz="11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8F9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3"/>
                          </a:solidFill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Narrow"/>
                        </a:rPr>
                        <a:t>71%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Narrow"/>
                        </a:rPr>
                        <a:t>17Feb23</a:t>
                      </a:r>
                      <a:endParaRPr lang="en-US" sz="1200" dirty="0">
                        <a:solidFill>
                          <a:schemeClr val="bg1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569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0CD7A3-9B2B-4537-A31D-636589B0F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26468"/>
              </p:ext>
            </p:extLst>
          </p:nvPr>
        </p:nvGraphicFramePr>
        <p:xfrm>
          <a:off x="4606218" y="711737"/>
          <a:ext cx="4237690" cy="208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9234">
                  <a:extLst>
                    <a:ext uri="{9D8B030D-6E8A-4147-A177-3AD203B41FA5}">
                      <a16:colId xmlns:a16="http://schemas.microsoft.com/office/drawing/2014/main" val="413117678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799826856"/>
                    </a:ext>
                  </a:extLst>
                </a:gridCol>
                <a:gridCol w="888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931"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1C3667"/>
                          </a:solidFill>
                        </a:rPr>
                        <a:t>Updated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1C3667"/>
                          </a:solidFill>
                        </a:rPr>
                        <a:t>    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1C3667"/>
                          </a:solidFill>
                        </a:rPr>
                        <a:t>ATO Expired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rgbClr val="1C3667"/>
                          </a:solidFill>
                        </a:rPr>
                        <a:t>ATO Expires in 3 months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 dirty="0">
                        <a:solidFill>
                          <a:srgbClr val="1C3667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FF1DC9A2-4ED3-4FC0-A49B-EA49229D2711}"/>
              </a:ext>
            </a:extLst>
          </p:cNvPr>
          <p:cNvSpPr/>
          <p:nvPr/>
        </p:nvSpPr>
        <p:spPr>
          <a:xfrm flipH="1" flipV="1">
            <a:off x="6323053" y="746386"/>
            <a:ext cx="165105" cy="15588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>
            <a:extLst>
              <a:ext uri="{FF2B5EF4-FFF2-40B4-BE49-F238E27FC236}">
                <a16:creationId xmlns:a16="http://schemas.microsoft.com/office/drawing/2014/main" id="{CA418C1A-6877-433B-A5EC-8A90E22CF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>
                <a:solidFill>
                  <a:srgbClr val="1C3667"/>
                </a:solidFill>
                <a:latin typeface="Gill Sans MT Condensed"/>
                <a:cs typeface="Segoe UI"/>
              </a:rPr>
              <a:t>OSE </a:t>
            </a:r>
            <a:r>
              <a:rPr lang="en-US" altLang="en-US" sz="2800" err="1">
                <a:solidFill>
                  <a:srgbClr val="1C3667"/>
                </a:solidFill>
              </a:rPr>
              <a:t>SecDevOps</a:t>
            </a:r>
            <a:r>
              <a:rPr lang="en-US" altLang="en-US" sz="2800">
                <a:solidFill>
                  <a:srgbClr val="1C3667"/>
                </a:solidFill>
                <a:latin typeface="Gill Sans MT Condensed"/>
                <a:cs typeface="Segoe UI"/>
              </a:rPr>
              <a:t> Tools Status - Critical Upgrades</a:t>
            </a:r>
            <a:endParaRPr lang="en-US" altLang="en-US" sz="2800">
              <a:solidFill>
                <a:srgbClr val="1C3667"/>
              </a:solidFill>
            </a:endParaRPr>
          </a:p>
        </p:txBody>
      </p:sp>
      <p:sp>
        <p:nvSpPr>
          <p:cNvPr id="25605" name="Slide Number Placeholder 1">
            <a:extLst>
              <a:ext uri="{FF2B5EF4-FFF2-40B4-BE49-F238E27FC236}">
                <a16:creationId xmlns:a16="http://schemas.microsoft.com/office/drawing/2014/main" id="{F66FF990-0A0A-4147-B15E-818C7DE7D56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8334BD-8C91-49D9-98F8-1C267D46656B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30D18C8-3EF7-4833-9B3A-4B3ECF47B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647799"/>
              </p:ext>
            </p:extLst>
          </p:nvPr>
        </p:nvGraphicFramePr>
        <p:xfrm>
          <a:off x="152399" y="998941"/>
          <a:ext cx="8686799" cy="5287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68">
                  <a:extLst>
                    <a:ext uri="{9D8B030D-6E8A-4147-A177-3AD203B41FA5}">
                      <a16:colId xmlns:a16="http://schemas.microsoft.com/office/drawing/2014/main" val="4249914382"/>
                    </a:ext>
                  </a:extLst>
                </a:gridCol>
                <a:gridCol w="1760398">
                  <a:extLst>
                    <a:ext uri="{9D8B030D-6E8A-4147-A177-3AD203B41FA5}">
                      <a16:colId xmlns:a16="http://schemas.microsoft.com/office/drawing/2014/main" val="2085346234"/>
                    </a:ext>
                  </a:extLst>
                </a:gridCol>
                <a:gridCol w="516384">
                  <a:extLst>
                    <a:ext uri="{9D8B030D-6E8A-4147-A177-3AD203B41FA5}">
                      <a16:colId xmlns:a16="http://schemas.microsoft.com/office/drawing/2014/main" val="3621883572"/>
                    </a:ext>
                  </a:extLst>
                </a:gridCol>
                <a:gridCol w="534438">
                  <a:extLst>
                    <a:ext uri="{9D8B030D-6E8A-4147-A177-3AD203B41FA5}">
                      <a16:colId xmlns:a16="http://schemas.microsoft.com/office/drawing/2014/main" val="3693098695"/>
                    </a:ext>
                  </a:extLst>
                </a:gridCol>
                <a:gridCol w="668248">
                  <a:extLst>
                    <a:ext uri="{9D8B030D-6E8A-4147-A177-3AD203B41FA5}">
                      <a16:colId xmlns:a16="http://schemas.microsoft.com/office/drawing/2014/main" val="1159370723"/>
                    </a:ext>
                  </a:extLst>
                </a:gridCol>
                <a:gridCol w="733750">
                  <a:extLst>
                    <a:ext uri="{9D8B030D-6E8A-4147-A177-3AD203B41FA5}">
                      <a16:colId xmlns:a16="http://schemas.microsoft.com/office/drawing/2014/main" val="673751994"/>
                    </a:ext>
                  </a:extLst>
                </a:gridCol>
                <a:gridCol w="602746">
                  <a:extLst>
                    <a:ext uri="{9D8B030D-6E8A-4147-A177-3AD203B41FA5}">
                      <a16:colId xmlns:a16="http://schemas.microsoft.com/office/drawing/2014/main" val="2445324041"/>
                    </a:ext>
                  </a:extLst>
                </a:gridCol>
                <a:gridCol w="817306">
                  <a:extLst>
                    <a:ext uri="{9D8B030D-6E8A-4147-A177-3AD203B41FA5}">
                      <a16:colId xmlns:a16="http://schemas.microsoft.com/office/drawing/2014/main" val="1635351330"/>
                    </a:ext>
                  </a:extLst>
                </a:gridCol>
                <a:gridCol w="786311">
                  <a:extLst>
                    <a:ext uri="{9D8B030D-6E8A-4147-A177-3AD203B41FA5}">
                      <a16:colId xmlns:a16="http://schemas.microsoft.com/office/drawing/2014/main" val="3078039511"/>
                    </a:ext>
                  </a:extLst>
                </a:gridCol>
                <a:gridCol w="532963">
                  <a:extLst>
                    <a:ext uri="{9D8B030D-6E8A-4147-A177-3AD203B41FA5}">
                      <a16:colId xmlns:a16="http://schemas.microsoft.com/office/drawing/2014/main" val="3725756446"/>
                    </a:ext>
                  </a:extLst>
                </a:gridCol>
                <a:gridCol w="604302">
                  <a:extLst>
                    <a:ext uri="{9D8B030D-6E8A-4147-A177-3AD203B41FA5}">
                      <a16:colId xmlns:a16="http://schemas.microsoft.com/office/drawing/2014/main" val="3326134230"/>
                    </a:ext>
                  </a:extLst>
                </a:gridCol>
                <a:gridCol w="652685">
                  <a:extLst>
                    <a:ext uri="{9D8B030D-6E8A-4147-A177-3AD203B41FA5}">
                      <a16:colId xmlns:a16="http://schemas.microsoft.com/office/drawing/2014/main" val="2950440548"/>
                    </a:ext>
                  </a:extLst>
                </a:gridCol>
              </a:tblGrid>
              <a:tr h="496148">
                <a:tc>
                  <a:txBody>
                    <a:bodyPr/>
                    <a:lstStyle/>
                    <a:p>
                      <a:r>
                        <a:rPr lang="en-US" sz="900">
                          <a:latin typeface="Arial Narrow"/>
                        </a:rPr>
                        <a:t>Step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 Narrow"/>
                        </a:rPr>
                        <a:t>Description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latin typeface="Arial Narrow"/>
                        </a:rPr>
                        <a:t>Nexus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latin typeface="Arial Narrow"/>
                        </a:rPr>
                        <a:t>DIYOS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>
                          <a:latin typeface="Arial Narrow"/>
                        </a:rPr>
                        <a:t>AutoProv</a:t>
                      </a:r>
                      <a:endParaRPr lang="en-US" sz="900">
                        <a:latin typeface="Arial Narro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latin typeface="Arial Narrow"/>
                        </a:rPr>
                        <a:t>SonarQube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latin typeface="Arial Narrow"/>
                        </a:rPr>
                        <a:t>GitHub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Arial Narrow"/>
                        </a:rPr>
                        <a:t>Confluence &amp; PostgreSQL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1" i="0" u="none" strike="noStrike" noProof="0">
                          <a:latin typeface="Arial Narrow"/>
                        </a:rPr>
                        <a:t>Jira &amp; </a:t>
                      </a:r>
                      <a:br>
                        <a:rPr lang="en-US" sz="900" b="1" i="0" u="none" strike="noStrike" noProof="0">
                          <a:latin typeface="Arial Narrow"/>
                        </a:rPr>
                      </a:br>
                      <a:r>
                        <a:rPr lang="en-US" sz="900" b="1" i="0" u="none" strike="noStrike" noProof="0">
                          <a:latin typeface="Arial Narrow"/>
                        </a:rPr>
                        <a:t>PostgreSQL</a:t>
                      </a:r>
                      <a:endParaRPr lang="en-US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err="1">
                          <a:latin typeface="Arial Narrow"/>
                        </a:rPr>
                        <a:t>SNow</a:t>
                      </a:r>
                      <a:endParaRPr lang="en-US" sz="900">
                        <a:latin typeface="Arial Narro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latin typeface="Arial Narrow"/>
                        </a:rPr>
                        <a:t>Jenkins &amp; Java 11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>
                          <a:latin typeface="Arial Narrow"/>
                        </a:rPr>
                        <a:t>Bit Server &amp; Web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504757956"/>
                  </a:ext>
                </a:extLst>
              </a:tr>
              <a:tr h="39090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1C3667"/>
                          </a:solidFill>
                          <a:latin typeface="Arial Narrow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Review</a:t>
                      </a:r>
                      <a:r>
                        <a:rPr lang="en-US" sz="10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 release notes / security relevant changes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N/A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current</a:t>
                      </a:r>
                      <a:endParaRPr lang="en-US" sz="900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current</a:t>
                      </a:r>
                      <a:endParaRPr lang="en-US"/>
                    </a:p>
                  </a:txBody>
                  <a:tcPr marL="45720" marR="457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N/A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N/A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015156"/>
                  </a:ext>
                </a:extLst>
              </a:tr>
              <a:tr h="39090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1C3667"/>
                          </a:solidFill>
                          <a:latin typeface="Arial Narrow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1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Plan for upgrade </a:t>
                      </a:r>
                      <a:r>
                        <a:rPr lang="en-US" sz="10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identifying versions &amp; dependencies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N/A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>
                        <a:solidFill>
                          <a:srgbClr val="1C3667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rgbClr val="1C3667"/>
                          </a:solidFill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current</a:t>
                      </a:r>
                      <a:endParaRPr lang="en-US" sz="900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620983"/>
                  </a:ext>
                </a:extLst>
              </a:tr>
              <a:tr h="541252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1C3667"/>
                          </a:solidFill>
                          <a:latin typeface="Arial Narrow"/>
                        </a:rPr>
                        <a:t>3*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Obtain approval from ISSM/ISSE </a:t>
                      </a:r>
                      <a:r>
                        <a:rPr lang="en-US" sz="10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confirming security changes are N/A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noProof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solidFill>
                      <a:srgbClr val="CCD3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noProof="0">
                        <a:solidFill>
                          <a:srgbClr val="1C3667"/>
                        </a:solidFill>
                        <a:effectLst/>
                        <a:latin typeface="Arial Narrow"/>
                      </a:endParaRPr>
                    </a:p>
                  </a:txBody>
                  <a:tcPr marL="45720" marR="45720" anchor="ctr">
                    <a:solidFill>
                      <a:srgbClr val="CCD3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noProof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solidFill>
                      <a:srgbClr val="CCD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269049"/>
                  </a:ext>
                </a:extLst>
              </a:tr>
              <a:tr h="39090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1C3667"/>
                          </a:solidFill>
                          <a:latin typeface="Arial Narrow"/>
                        </a:rPr>
                        <a:t>4^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1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Submit P&amp;SC ticket </a:t>
                      </a:r>
                      <a:r>
                        <a:rPr lang="en-US" sz="10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for software authorization 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N/A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noProof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noProof="0">
                        <a:solidFill>
                          <a:srgbClr val="1C3667"/>
                        </a:solidFill>
                        <a:effectLst/>
                        <a:latin typeface="Arial Narrow"/>
                      </a:endParaRPr>
                    </a:p>
                  </a:txBody>
                  <a:tcPr marL="45720" marR="45720" anchor="ctr"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noProof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308082"/>
                  </a:ext>
                </a:extLst>
              </a:tr>
              <a:tr h="39090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1C3667"/>
                          </a:solidFill>
                          <a:latin typeface="Arial Narrow"/>
                        </a:rPr>
                        <a:t>5^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1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Submit ServiceNow ticket </a:t>
                      </a:r>
                      <a:r>
                        <a:rPr lang="en-US" sz="10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to obtain the software 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N/A</a:t>
                      </a:r>
                      <a:endParaRPr lang="en-US" sz="900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noProof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solidFill>
                      <a:srgbClr val="CCD3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noProof="0">
                        <a:solidFill>
                          <a:srgbClr val="1C3667"/>
                        </a:solidFill>
                        <a:effectLst/>
                        <a:latin typeface="Arial Narrow"/>
                      </a:endParaRPr>
                    </a:p>
                  </a:txBody>
                  <a:tcPr marL="45720" marR="45720" anchor="ctr">
                    <a:solidFill>
                      <a:srgbClr val="CCD3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noProof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720" marR="45720" anchor="ctr">
                    <a:solidFill>
                      <a:srgbClr val="CCD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722715"/>
                  </a:ext>
                </a:extLst>
              </a:tr>
              <a:tr h="40745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1C3667"/>
                          </a:solidFill>
                          <a:latin typeface="Arial Narrow"/>
                        </a:rPr>
                        <a:t>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1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Obtain</a:t>
                      </a:r>
                      <a:r>
                        <a:rPr lang="en-US" sz="10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the software from </a:t>
                      </a:r>
                      <a:r>
                        <a:rPr lang="en-US" sz="10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either DCB, or alternate 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N/A</a:t>
                      </a:r>
                      <a:endParaRPr lang="en-US" sz="900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N/A</a:t>
                      </a:r>
                      <a:endParaRPr lang="en-US" sz="900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45720" marR="457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45720" marR="457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06183"/>
                  </a:ext>
                </a:extLst>
              </a:tr>
              <a:tr h="45104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1C3667"/>
                          </a:solidFill>
                          <a:latin typeface="Arial Narrow"/>
                        </a:rPr>
                        <a:t>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1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Perform the Upgrade in DEV/TEST/Stage</a:t>
                      </a:r>
                      <a:endParaRPr lang="en-US" sz="1000" b="0" i="0" kern="1200">
                        <a:solidFill>
                          <a:srgbClr val="1C3667"/>
                        </a:solidFill>
                        <a:effectLst/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800" b="0" i="0" kern="1200">
                          <a:solidFill>
                            <a:schemeClr val="tx2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DEV &amp; TEST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800" b="0" i="0" u="none" strike="noStrike" kern="1200" noProof="0">
                          <a:solidFill>
                            <a:schemeClr val="tx2"/>
                          </a:solidFill>
                          <a:effectLst/>
                          <a:latin typeface="Arial Narrow"/>
                        </a:rPr>
                        <a:t>N/A</a:t>
                      </a:r>
                      <a:endParaRPr lang="en-US" sz="800">
                        <a:solidFill>
                          <a:schemeClr val="tx2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800" b="0" i="0" kern="1200">
                          <a:solidFill>
                            <a:schemeClr val="tx2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DEV &amp; TEST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800" b="0" i="0" kern="1200">
                          <a:solidFill>
                            <a:schemeClr val="tx2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DEV &amp; TEST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800" b="0" i="0" u="none" strike="noStrike" kern="1200" noProof="0">
                          <a:solidFill>
                            <a:schemeClr val="tx2"/>
                          </a:solidFill>
                          <a:effectLst/>
                          <a:latin typeface="Arial Narrow"/>
                        </a:rPr>
                        <a:t>DEV &amp; TEST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DEV &amp; TEST</a:t>
                      </a:r>
                    </a:p>
                  </a:txBody>
                  <a:tcPr marL="45720" marR="45720" anchor="ctr">
                    <a:solidFill>
                      <a:srgbClr val="CCD3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800" b="0" i="0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Stage, DEV &amp; TEST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800" b="0" i="0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DEV &amp; TEST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800" b="0" i="0" kern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08912808"/>
                  </a:ext>
                </a:extLst>
              </a:tr>
              <a:tr h="39090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1C3667"/>
                          </a:solidFill>
                          <a:latin typeface="Arial Narrow"/>
                        </a:rPr>
                        <a:t>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1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Submit ServiceNow ORB Change Request </a:t>
                      </a:r>
                      <a:r>
                        <a:rPr lang="en-US" sz="10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for PROD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rgbClr val="1C3667"/>
                          </a:solidFill>
                          <a:latin typeface="Arial Narrow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38460224"/>
                  </a:ext>
                </a:extLst>
              </a:tr>
              <a:tr h="40467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1C3667"/>
                          </a:solidFill>
                          <a:latin typeface="Arial Narrow"/>
                        </a:rPr>
                        <a:t>9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1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Submit a Maintenance and/or Tech Note </a:t>
                      </a:r>
                      <a:endParaRPr lang="en-US" sz="1000" b="0" i="0" kern="1200">
                        <a:solidFill>
                          <a:srgbClr val="1C3667"/>
                        </a:solidFill>
                        <a:effectLst/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23027254"/>
                  </a:ext>
                </a:extLst>
              </a:tr>
              <a:tr h="240557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1C3667"/>
                          </a:solidFill>
                          <a:latin typeface="Arial Narrow"/>
                        </a:rPr>
                        <a:t>10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1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Perform the Upgrade to PROD </a:t>
                      </a:r>
                      <a:endParaRPr lang="en-US" sz="1000" b="0" i="0" kern="1200">
                        <a:solidFill>
                          <a:srgbClr val="1C3667"/>
                        </a:solidFill>
                        <a:effectLst/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0" kern="1200" dirty="0">
                          <a:solidFill>
                            <a:srgbClr val="1C3667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1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1" i="0" kern="1200">
                        <a:solidFill>
                          <a:srgbClr val="1C3667"/>
                        </a:solidFill>
                        <a:effectLst/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1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1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1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7254629"/>
                  </a:ext>
                </a:extLst>
              </a:tr>
              <a:tr h="39090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1C3667"/>
                          </a:solidFill>
                          <a:latin typeface="Arial Narrow"/>
                        </a:rPr>
                        <a:t>11 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1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Request Security Scans </a:t>
                      </a:r>
                      <a:r>
                        <a:rPr lang="en-US" sz="10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of DEV/TEST/PROD 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X</a:t>
                      </a:r>
                      <a:endParaRPr lang="en-US" sz="900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45720" marR="4572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78882273"/>
                  </a:ext>
                </a:extLst>
              </a:tr>
              <a:tr h="36584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1C3667"/>
                          </a:solidFill>
                          <a:latin typeface="Arial Narrow"/>
                        </a:rPr>
                        <a:t>12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Provide ISSM/ISSE with POA&amp;Ms</a:t>
                      </a:r>
                      <a:endParaRPr lang="en-US" sz="1000" b="0" i="0" kern="1200">
                        <a:solidFill>
                          <a:srgbClr val="1C3667"/>
                        </a:solidFill>
                        <a:effectLst/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u="none" strike="noStrike" kern="1200" noProof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Current</a:t>
                      </a: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45720" marR="457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45720" marR="457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0" i="0" kern="1200">
                          <a:solidFill>
                            <a:srgbClr val="1C3667"/>
                          </a:solidFill>
                          <a:effectLst/>
                          <a:latin typeface="Arial Narrow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45720" marR="4572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0" kern="120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0" i="0" kern="1200" dirty="0">
                        <a:solidFill>
                          <a:srgbClr val="1C3667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1045209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31BC56-804E-464C-9BBD-88B79F94320E}"/>
              </a:ext>
            </a:extLst>
          </p:cNvPr>
          <p:cNvSpPr txBox="1"/>
          <p:nvPr/>
        </p:nvSpPr>
        <p:spPr>
          <a:xfrm>
            <a:off x="282736" y="6254170"/>
            <a:ext cx="82454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* Step 3 is not applicable for </a:t>
            </a:r>
            <a:r>
              <a:rPr lang="en-US" sz="1200" b="1" i="1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minor </a:t>
            </a:r>
            <a:r>
              <a:rPr lang="en-US" sz="1200" i="1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version updates. 	^ Step 4 &amp; 5 are not applicable if software version is registered in P&amp;SC.</a:t>
            </a:r>
            <a:endParaRPr lang="en-US" sz="1200" i="1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endParaRPr lang="en-US" sz="1200" i="1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F7C2F-7EBF-46EB-BCE8-CEAF1DC07CF4}"/>
              </a:ext>
            </a:extLst>
          </p:cNvPr>
          <p:cNvSpPr txBox="1"/>
          <p:nvPr/>
        </p:nvSpPr>
        <p:spPr>
          <a:xfrm>
            <a:off x="201705" y="734384"/>
            <a:ext cx="58631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1C3667"/>
                </a:solidFill>
                <a:latin typeface="Arial Narrow"/>
              </a:rPr>
              <a:t>Tools with current version at EOL or enforced by JetBrains decommission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53607-1B0B-49CA-AEC1-AB5BCEB67191}"/>
              </a:ext>
            </a:extLst>
          </p:cNvPr>
          <p:cNvSpPr txBox="1"/>
          <p:nvPr/>
        </p:nvSpPr>
        <p:spPr>
          <a:xfrm>
            <a:off x="5609775" y="762709"/>
            <a:ext cx="3278729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0000"/>
                </a:solidFill>
                <a:latin typeface="Webdings" panose="05030102010509060703" pitchFamily="18" charset="2"/>
                <a:ea typeface="Segoe UI" panose="020B0502040204020203" pitchFamily="34" charset="0"/>
                <a:cs typeface="Arial"/>
              </a:rPr>
              <a:t>n</a:t>
            </a:r>
            <a:r>
              <a:rPr lang="en-US" sz="1000">
                <a:solidFill>
                  <a:srgbClr val="1C3667"/>
                </a:solidFill>
                <a:latin typeface="Arial"/>
                <a:ea typeface="Segoe UI" panose="020B0502040204020203" pitchFamily="34" charset="0"/>
                <a:cs typeface="Arial"/>
              </a:rPr>
              <a:t> = Prioritization change</a:t>
            </a:r>
            <a:endParaRPr lang="en-US" sz="1000">
              <a:latin typeface="Calibri"/>
              <a:ea typeface="Segoe UI" panose="020B0502040204020203" pitchFamily="34" charset="0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B960F2-CA0E-42CB-B2F9-2F8D7DCE403F}"/>
              </a:ext>
            </a:extLst>
          </p:cNvPr>
          <p:cNvSpPr txBox="1"/>
          <p:nvPr/>
        </p:nvSpPr>
        <p:spPr>
          <a:xfrm>
            <a:off x="7088188" y="305792"/>
            <a:ext cx="1990725" cy="276999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r">
              <a:defRPr/>
            </a:pPr>
            <a:r>
              <a:rPr lang="en-US" sz="1200" b="1" dirty="0">
                <a:solidFill>
                  <a:srgbClr val="1C3667"/>
                </a:solidFill>
                <a:latin typeface="Arial"/>
                <a:ea typeface="Segoe UI" panose="020B0502040204020203" pitchFamily="34" charset="0"/>
                <a:cs typeface="Arial"/>
              </a:rPr>
              <a:t>03-Nov-21</a:t>
            </a:r>
            <a:endParaRPr lang="en-US" sz="1200" dirty="0">
              <a:latin typeface="Calibri"/>
              <a:ea typeface="Segoe UI" panose="020B0502040204020203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5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>
            <a:extLst>
              <a:ext uri="{FF2B5EF4-FFF2-40B4-BE49-F238E27FC236}">
                <a16:creationId xmlns:a16="http://schemas.microsoft.com/office/drawing/2014/main" id="{CA418C1A-6877-433B-A5EC-8A90E22CF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>
                <a:solidFill>
                  <a:srgbClr val="1C3667"/>
                </a:solidFill>
                <a:latin typeface="Gill Sans MT Condensed"/>
                <a:cs typeface="Segoe UI"/>
              </a:rPr>
              <a:t>OSE </a:t>
            </a:r>
            <a:r>
              <a:rPr lang="en-US" altLang="en-US" sz="2800" err="1">
                <a:solidFill>
                  <a:srgbClr val="1C3667"/>
                </a:solidFill>
              </a:rPr>
              <a:t>SecDevOps</a:t>
            </a:r>
            <a:r>
              <a:rPr lang="en-US" altLang="en-US" sz="2800">
                <a:solidFill>
                  <a:srgbClr val="1C3667"/>
                </a:solidFill>
                <a:latin typeface="Gill Sans MT Condensed"/>
                <a:cs typeface="Segoe UI"/>
              </a:rPr>
              <a:t> Tools Status – All Upgrades </a:t>
            </a:r>
            <a:r>
              <a:rPr lang="en-US" altLang="en-US" sz="2000">
                <a:solidFill>
                  <a:srgbClr val="1C3667"/>
                </a:solidFill>
                <a:latin typeface="Gill Sans MT Condensed"/>
                <a:cs typeface="Segoe UI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27034-CB37-41A4-8647-90963A98B76B}"/>
              </a:ext>
            </a:extLst>
          </p:cNvPr>
          <p:cNvSpPr txBox="1"/>
          <p:nvPr/>
        </p:nvSpPr>
        <p:spPr>
          <a:xfrm>
            <a:off x="6935788" y="533400"/>
            <a:ext cx="1990725" cy="276999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r" eaLnBrk="1" hangingPunct="1">
              <a:spcBef>
                <a:spcPct val="20000"/>
              </a:spcBef>
              <a:buClr>
                <a:srgbClr val="C8511E"/>
              </a:buClr>
              <a:buSzPct val="80000"/>
              <a:defRPr/>
            </a:pPr>
            <a:r>
              <a:rPr lang="en-US" sz="1200" b="1" dirty="0">
                <a:solidFill>
                  <a:srgbClr val="1C3667"/>
                </a:solidFill>
                <a:latin typeface="Arial"/>
                <a:ea typeface="Segoe UI" panose="020B0502040204020203" pitchFamily="34" charset="0"/>
                <a:cs typeface="Arial"/>
              </a:rPr>
              <a:t>03-Nov-21</a:t>
            </a:r>
            <a:endParaRPr lang="en-US" sz="1200" b="1" dirty="0">
              <a:solidFill>
                <a:srgbClr val="1C3667"/>
              </a:solidFill>
              <a:latin typeface="Arial" panose="020B0604020202020204" pitchFamily="34" charset="0"/>
              <a:ea typeface="Segoe UI" panose="020B0502040204020203" pitchFamily="34" charset="0"/>
            </a:endParaRPr>
          </a:p>
        </p:txBody>
      </p:sp>
      <p:sp>
        <p:nvSpPr>
          <p:cNvPr id="25605" name="Slide Number Placeholder 1">
            <a:extLst>
              <a:ext uri="{FF2B5EF4-FFF2-40B4-BE49-F238E27FC236}">
                <a16:creationId xmlns:a16="http://schemas.microsoft.com/office/drawing/2014/main" id="{F66FF990-0A0A-4147-B15E-818C7DE7D56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8334BD-8C91-49D9-98F8-1C267D46656B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76AA0EC-8B90-4AFD-93A2-8BBA90E7C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447780"/>
              </p:ext>
            </p:extLst>
          </p:nvPr>
        </p:nvGraphicFramePr>
        <p:xfrm>
          <a:off x="413468" y="1068719"/>
          <a:ext cx="8411145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376">
                  <a:extLst>
                    <a:ext uri="{9D8B030D-6E8A-4147-A177-3AD203B41FA5}">
                      <a16:colId xmlns:a16="http://schemas.microsoft.com/office/drawing/2014/main" val="1086834290"/>
                    </a:ext>
                  </a:extLst>
                </a:gridCol>
                <a:gridCol w="1259749">
                  <a:extLst>
                    <a:ext uri="{9D8B030D-6E8A-4147-A177-3AD203B41FA5}">
                      <a16:colId xmlns:a16="http://schemas.microsoft.com/office/drawing/2014/main" val="2390691718"/>
                    </a:ext>
                  </a:extLst>
                </a:gridCol>
                <a:gridCol w="1286915">
                  <a:extLst>
                    <a:ext uri="{9D8B030D-6E8A-4147-A177-3AD203B41FA5}">
                      <a16:colId xmlns:a16="http://schemas.microsoft.com/office/drawing/2014/main" val="3661747281"/>
                    </a:ext>
                  </a:extLst>
                </a:gridCol>
                <a:gridCol w="699264">
                  <a:extLst>
                    <a:ext uri="{9D8B030D-6E8A-4147-A177-3AD203B41FA5}">
                      <a16:colId xmlns:a16="http://schemas.microsoft.com/office/drawing/2014/main" val="173955489"/>
                    </a:ext>
                  </a:extLst>
                </a:gridCol>
                <a:gridCol w="1127566">
                  <a:extLst>
                    <a:ext uri="{9D8B030D-6E8A-4147-A177-3AD203B41FA5}">
                      <a16:colId xmlns:a16="http://schemas.microsoft.com/office/drawing/2014/main" val="1556737602"/>
                    </a:ext>
                  </a:extLst>
                </a:gridCol>
                <a:gridCol w="881042">
                  <a:extLst>
                    <a:ext uri="{9D8B030D-6E8A-4147-A177-3AD203B41FA5}">
                      <a16:colId xmlns:a16="http://schemas.microsoft.com/office/drawing/2014/main" val="2132966763"/>
                    </a:ext>
                  </a:extLst>
                </a:gridCol>
                <a:gridCol w="960615">
                  <a:extLst>
                    <a:ext uri="{9D8B030D-6E8A-4147-A177-3AD203B41FA5}">
                      <a16:colId xmlns:a16="http://schemas.microsoft.com/office/drawing/2014/main" val="3727992313"/>
                    </a:ext>
                  </a:extLst>
                </a:gridCol>
                <a:gridCol w="777207">
                  <a:extLst>
                    <a:ext uri="{9D8B030D-6E8A-4147-A177-3AD203B41FA5}">
                      <a16:colId xmlns:a16="http://schemas.microsoft.com/office/drawing/2014/main" val="984782331"/>
                    </a:ext>
                  </a:extLst>
                </a:gridCol>
                <a:gridCol w="992411">
                  <a:extLst>
                    <a:ext uri="{9D8B030D-6E8A-4147-A177-3AD203B41FA5}">
                      <a16:colId xmlns:a16="http://schemas.microsoft.com/office/drawing/2014/main" val="2924682508"/>
                    </a:ext>
                  </a:extLst>
                </a:gridCol>
              </a:tblGrid>
              <a:tr h="388058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2"/>
                          </a:solidFill>
                          <a:latin typeface="Arial Narrow"/>
                        </a:rPr>
                        <a:t>Priority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/>
                        </a:rPr>
                        <a:t>Tools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/>
                        </a:rPr>
                        <a:t>Current Version (CV)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/>
                        </a:rPr>
                        <a:t>CV Supported by Vendor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/>
                        </a:rPr>
                        <a:t>Upgrade</a:t>
                      </a:r>
                    </a:p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/>
                        </a:rPr>
                        <a:t>version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/>
                        </a:rPr>
                        <a:t>Upgrade Driver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/>
                        </a:rPr>
                        <a:t>ISSM Approval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2"/>
                          </a:solidFill>
                          <a:latin typeface="Arial Narrow"/>
                        </a:rPr>
                        <a:t>Upgrade Process per Slide 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/>
                        </a:rPr>
                        <a:t>Upgrade</a:t>
                      </a:r>
                      <a:b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</a:br>
                      <a:r>
                        <a:rPr lang="en-US" sz="900" b="1">
                          <a:solidFill>
                            <a:schemeClr val="tx2"/>
                          </a:solidFill>
                          <a:latin typeface="Arial Narrow"/>
                        </a:rPr>
                        <a:t>Completed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29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1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/>
                        </a:rPr>
                        <a:t>Nexus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/>
                        </a:rPr>
                        <a:t>3.21.2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/>
                        </a:rPr>
                        <a:t>3.31.1</a:t>
                      </a:r>
                      <a:endParaRPr lang="en-US" sz="12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/>
                        </a:rPr>
                        <a:t>ATO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/>
                        </a:rPr>
                        <a:t>6July21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/>
                        </a:rPr>
                        <a:t>Step 11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/>
                        </a:rPr>
                        <a:t>22July21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45547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1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/>
                        </a:rPr>
                        <a:t>DIYOS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/>
                        </a:rPr>
                        <a:t>2.6.1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/>
                          <a:ea typeface="+mn-ea"/>
                          <a:cs typeface="+mn-cs"/>
                        </a:rPr>
                        <a:t>2.11.7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/>
                          <a:ea typeface="+mn-ea"/>
                          <a:cs typeface="+mn-cs"/>
                        </a:rPr>
                        <a:t>JetBrains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>
                        <a:buNone/>
                      </a:pPr>
                      <a:r>
                        <a:rPr lang="en-US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/>
                        </a:rPr>
                        <a:t>22July21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/>
                        </a:rPr>
                        <a:t>Step 12</a:t>
                      </a:r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/>
                        </a:rPr>
                        <a:t>30Jul21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4112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1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1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/>
                        </a:rPr>
                        <a:t>Linux </a:t>
                      </a:r>
                      <a:r>
                        <a:rPr lang="en-US" sz="1200" b="1" i="0" u="none" strike="noStrike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/>
                        </a:rPr>
                        <a:t>AutoProv</a:t>
                      </a:r>
                      <a:endParaRPr lang="en-US" sz="1200" b="1" i="0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/>
                        </a:rPr>
                        <a:t>20201125b1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/>
                          <a:ea typeface="+mn-ea"/>
                          <a:cs typeface="+mn-cs"/>
                        </a:rPr>
                        <a:t>20210903b0</a:t>
                      </a:r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/>
                        </a:rPr>
                        <a:t>JetBrains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/>
                        </a:rPr>
                        <a:t>Step 12</a:t>
                      </a:r>
                      <a:endParaRPr lang="en-US" sz="1200">
                        <a:solidFill>
                          <a:schemeClr val="bg1">
                            <a:lumMod val="65000"/>
                          </a:schemeClr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/>
                        </a:rPr>
                        <a:t>14Sep21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6095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/>
                        </a:rPr>
                        <a:t>SonarQube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/>
                        </a:rPr>
                        <a:t>No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/>
                        </a:rPr>
                        <a:t>8.9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/>
                        </a:rPr>
                        <a:t>ATO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 Narrow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/>
                        </a:rPr>
                        <a:t>Step 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/>
                      <a:r>
                        <a:rPr 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 Narrow"/>
                        </a:rPr>
                        <a:t>23Sep21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234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GitHub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2.22.17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/>
                        </a:rPr>
                        <a:t>3.0.7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/>
                        </a:rPr>
                        <a:t>EOL*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/>
                        </a:rPr>
                        <a:t>22Sep21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/>
                        </a:rPr>
                        <a:t>Step 11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 Narrow"/>
                        </a:rPr>
                        <a:t>02Nov21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97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7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Confluence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Arial Narrow"/>
                        </a:rPr>
                        <a:t>6.15.6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Arial Narrow"/>
                        </a:rPr>
                        <a:t>No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Arial Narrow"/>
                        </a:rPr>
                        <a:t>7.13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rgbClr val="002060"/>
                          </a:solidFill>
                          <a:latin typeface="Arial Narrow"/>
                        </a:rPr>
                        <a:t>ATO</a:t>
                      </a:r>
                      <a:endParaRPr lang="en-US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dirty="0">
                          <a:solidFill>
                            <a:srgbClr val="1C3667"/>
                          </a:solidFill>
                          <a:latin typeface="Arial Narrow"/>
                        </a:rPr>
                        <a:t>Step 2</a:t>
                      </a:r>
                      <a:endParaRPr 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endParaRPr lang="en-US" sz="1200" dirty="0">
                        <a:solidFill>
                          <a:srgbClr val="002060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775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Arial Narrow"/>
                        </a:rPr>
                        <a:t>8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JIRA</a:t>
                      </a:r>
                      <a:endParaRPr lang="en-US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8.7.1*</a:t>
                      </a:r>
                      <a:endParaRPr lang="en-US" sz="1200" b="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Arial Narrow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8.13 LTS</a:t>
                      </a:r>
                      <a:endParaRPr lang="en-US" sz="1200" b="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1C3667"/>
                          </a:solidFill>
                          <a:latin typeface="Arial Narrow"/>
                        </a:rPr>
                        <a:t>EOL*</a:t>
                      </a:r>
                      <a:endParaRPr lang="en-US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rgbClr val="002060"/>
                          </a:solidFill>
                          <a:latin typeface="Arial Narrow"/>
                        </a:rPr>
                        <a:t>n/a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1C3667"/>
                          </a:solidFill>
                          <a:latin typeface="Arial Narrow"/>
                        </a:rPr>
                        <a:t>Step 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endParaRPr lang="en-US" sz="1200">
                        <a:solidFill>
                          <a:srgbClr val="002060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61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Arial Narrow"/>
                        </a:rPr>
                        <a:t>8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ServiceNow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Orlando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Arial Narrow"/>
                        </a:rPr>
                        <a:t>Yes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Rome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1C3667"/>
                          </a:solidFill>
                          <a:latin typeface="Arial Narrow"/>
                        </a:rPr>
                        <a:t>EOL</a:t>
                      </a:r>
                      <a:endParaRPr lang="en-US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>
                        <a:buNone/>
                      </a:pPr>
                      <a:endParaRPr lang="en-US" sz="1200" b="0" dirty="0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>
                        <a:buNone/>
                      </a:pPr>
                      <a:r>
                        <a:rPr lang="en-US" sz="1200" b="0" dirty="0">
                          <a:solidFill>
                            <a:srgbClr val="1C3667"/>
                          </a:solidFill>
                          <a:latin typeface="Arial Narrow"/>
                        </a:rPr>
                        <a:t>Step 6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66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Arial Narrow"/>
                        </a:rPr>
                        <a:t>9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Jenkins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Arial Narrow"/>
                        </a:rPr>
                        <a:t>2.249.1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Arial Narrow"/>
                        </a:rPr>
                        <a:t>No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Arial Narrow"/>
                        </a:rPr>
                        <a:t>2.303.1</a:t>
                      </a:r>
                      <a:endParaRPr lang="en-US" sz="1200" b="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rgbClr val="002060"/>
                          </a:solidFill>
                          <a:latin typeface="Arial Narrow"/>
                        </a:rPr>
                        <a:t>ATO</a:t>
                      </a:r>
                      <a:endParaRPr lang="en-US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dirty="0">
                          <a:solidFill>
                            <a:srgbClr val="002060"/>
                          </a:solidFill>
                          <a:latin typeface="Arial Narrow"/>
                        </a:rPr>
                        <a:t>n/a</a:t>
                      </a:r>
                      <a:endParaRPr 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dirty="0">
                          <a:solidFill>
                            <a:srgbClr val="1C3667"/>
                          </a:solidFill>
                          <a:latin typeface="Arial Narrow"/>
                        </a:rPr>
                        <a:t>Step 7</a:t>
                      </a:r>
                      <a:endParaRPr lang="en-U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defTabSz="914400">
                        <a:buNone/>
                        <a:tabLst/>
                        <a:defRPr/>
                      </a:pPr>
                      <a:endParaRPr lang="en-US" sz="1200" b="0">
                        <a:solidFill>
                          <a:srgbClr val="002060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274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Arial Narrow"/>
                        </a:rPr>
                        <a:t>9</a:t>
                      </a:r>
                      <a:endParaRPr lang="en-US" sz="1200" b="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fontAlgn="t"/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OpenShift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3.11.420*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Arial Narrow"/>
                        </a:rPr>
                        <a:t>Yes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ctr" rtl="0" fontAlgn="t"/>
                      <a:r>
                        <a:rPr lang="en-US" sz="11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>
                          <a:solidFill>
                            <a:srgbClr val="1C3667"/>
                          </a:solidFill>
                          <a:latin typeface="Arial Narrow"/>
                        </a:rPr>
                        <a:t>EOL*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endParaRPr lang="en-US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rgbClr val="1C3667"/>
                          </a:solidFill>
                          <a:latin typeface="Arial Narrow"/>
                        </a:rPr>
                        <a:t>Step 1</a:t>
                      </a:r>
                      <a:endParaRPr lang="en-US" sz="12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047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Arial Narrow"/>
                        </a:rPr>
                        <a:t>10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200" b="0" i="0" u="none" strike="noStrike" err="1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Bitwarden</a:t>
                      </a: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 Server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Arial Narrow"/>
                        </a:rPr>
                        <a:t>1.31.1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Arial Narrow"/>
                        </a:rPr>
                        <a:t>No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Arial Narrow"/>
                        </a:rPr>
                        <a:t>1.43.0</a:t>
                      </a:r>
                      <a:endParaRPr lang="en-US" sz="1200" b="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defTabSz="914400"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rgbClr val="002060"/>
                          </a:solidFill>
                          <a:latin typeface="Arial Narrow"/>
                        </a:rPr>
                        <a:t>ATO</a:t>
                      </a:r>
                      <a:endParaRPr lang="en-US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Arial Narrow"/>
                        </a:rPr>
                        <a:t>n/a</a:t>
                      </a:r>
                      <a:endParaRPr lang="en-US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1C3667"/>
                          </a:solidFill>
                          <a:latin typeface="Arial Narrow"/>
                        </a:rPr>
                        <a:t>Step 2</a:t>
                      </a:r>
                      <a:endParaRPr lang="en-US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568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Arial Narrow"/>
                        </a:rPr>
                        <a:t>10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200" b="0" i="0" u="none" strike="noStrike" err="1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Bitwarden</a:t>
                      </a: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 Web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Arial Narrow"/>
                        </a:rPr>
                        <a:t>2.11.0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Arial Narrow"/>
                        </a:rPr>
                        <a:t>No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2060"/>
                          </a:solidFill>
                          <a:effectLst/>
                          <a:latin typeface="Arial Narrow"/>
                        </a:rPr>
                        <a:t>2.23.0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002060"/>
                          </a:solidFill>
                          <a:latin typeface="Arial Narrow"/>
                        </a:rPr>
                        <a:t>ATO</a:t>
                      </a:r>
                      <a:endParaRPr lang="en-US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defTabSz="914400"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rgbClr val="002060"/>
                          </a:solidFill>
                          <a:latin typeface="Arial Narrow"/>
                        </a:rPr>
                        <a:t>n/a</a:t>
                      </a:r>
                      <a:endParaRPr lang="en-US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solidFill>
                            <a:srgbClr val="1C3667"/>
                          </a:solidFill>
                          <a:latin typeface="Arial Narrow"/>
                        </a:rPr>
                        <a:t>Step 2</a:t>
                      </a:r>
                      <a:endParaRPr lang="en-US"/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538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12</a:t>
                      </a:r>
                      <a:endParaRPr lang="en-US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Chef Infra Server</a:t>
                      </a:r>
                      <a:endParaRPr lang="en-US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13.0.17</a:t>
                      </a:r>
                      <a:endParaRPr lang="en-US" sz="1200" b="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rgbClr val="1C3667"/>
                          </a:solidFill>
                          <a:latin typeface="Arial Narrow"/>
                        </a:rPr>
                        <a:t>Yes</a:t>
                      </a:r>
                      <a:endParaRPr lang="en-US" sz="1200" b="0"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14.4.4</a:t>
                      </a:r>
                      <a:endParaRPr lang="en-US" sz="1200" b="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rgbClr val="1C3667"/>
                          </a:solidFill>
                          <a:latin typeface="Arial Narrow"/>
                        </a:rPr>
                        <a:t>outdated</a:t>
                      </a:r>
                      <a:endParaRPr lang="en-US" sz="1200" b="0"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defTabSz="914400" rtl="0">
                        <a:buNone/>
                        <a:tabLst/>
                        <a:defRPr/>
                      </a:pPr>
                      <a:endParaRPr lang="en-US" sz="1200" b="0" i="0" u="none" strike="noStrike">
                        <a:solidFill>
                          <a:srgbClr val="1C3667"/>
                        </a:solidFill>
                        <a:effectLst/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defTabSz="914400" rtl="0">
                        <a:buNone/>
                        <a:tabLst/>
                        <a:defRPr/>
                      </a:pPr>
                      <a:endParaRPr lang="en-US" sz="1200" b="0" i="0" u="none" strike="noStrike">
                        <a:solidFill>
                          <a:srgbClr val="1C3667"/>
                        </a:solidFill>
                        <a:effectLst/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395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12</a:t>
                      </a:r>
                      <a:endParaRPr lang="en-US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Chef Automate</a:t>
                      </a:r>
                      <a:endParaRPr lang="en-US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20210420090302</a:t>
                      </a:r>
                      <a:endParaRPr lang="en-US" sz="1200" b="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rgbClr val="1C3667"/>
                          </a:solidFill>
                          <a:latin typeface="Arial Narrow"/>
                        </a:rPr>
                        <a:t>Yes</a:t>
                      </a:r>
                      <a:endParaRPr lang="en-US" sz="1200" b="0"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2"/>
                          </a:solidFill>
                          <a:effectLst/>
                          <a:latin typeface="Arial Narrow"/>
                        </a:rPr>
                        <a:t>20210713164523</a:t>
                      </a:r>
                      <a:endParaRPr lang="en-US" sz="1200" b="0">
                        <a:solidFill>
                          <a:schemeClr val="tx2"/>
                        </a:solidFill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i="0" u="none" strike="noStrike" noProof="0">
                          <a:solidFill>
                            <a:srgbClr val="1C3667"/>
                          </a:solidFill>
                          <a:latin typeface="Arial Narrow"/>
                        </a:rPr>
                        <a:t>outdated</a:t>
                      </a:r>
                      <a:endParaRPr lang="en-US" sz="1200" b="0"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505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12</a:t>
                      </a:r>
                      <a:endParaRPr lang="en-US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Chef Manage</a:t>
                      </a:r>
                      <a:endParaRPr lang="en-US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2.5.16</a:t>
                      </a:r>
                      <a:endParaRPr lang="en-US" sz="1200" b="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rgbClr val="1C3667"/>
                          </a:solidFill>
                          <a:latin typeface="Arial Narrow"/>
                        </a:rPr>
                        <a:t>Yes</a:t>
                      </a:r>
                      <a:endParaRPr lang="en-US" sz="1200" b="0"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Migrate to Chef Automate</a:t>
                      </a:r>
                      <a:endParaRPr lang="en-US" sz="1200" b="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Narrow"/>
                        </a:rPr>
                        <a:t> EOL*</a:t>
                      </a:r>
                      <a:endParaRPr lang="en-US" sz="1200" b="0" u="none">
                        <a:solidFill>
                          <a:schemeClr val="tx2">
                            <a:lumMod val="50000"/>
                          </a:schemeClr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defTabSz="914400" rtl="0">
                        <a:buNone/>
                        <a:tabLst/>
                        <a:defRPr/>
                      </a:pPr>
                      <a:endParaRPr lang="en-US" sz="1200" b="0" i="0" u="none" strike="noStrike">
                        <a:solidFill>
                          <a:srgbClr val="1C3667"/>
                        </a:solidFill>
                        <a:effectLst/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defTabSz="914400" rtl="0">
                        <a:buNone/>
                        <a:tabLst/>
                        <a:defRPr/>
                      </a:pPr>
                      <a:endParaRPr lang="en-US" sz="1200" b="0" kern="1200">
                        <a:solidFill>
                          <a:srgbClr val="1C3667"/>
                        </a:solidFill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>
                        <a:solidFill>
                          <a:srgbClr val="1C3667"/>
                        </a:solidFill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081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12</a:t>
                      </a:r>
                      <a:endParaRPr lang="en-US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Chef Supermarket</a:t>
                      </a:r>
                      <a:endParaRPr lang="en-US" b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3.3.1</a:t>
                      </a:r>
                      <a:endParaRPr lang="en-US" sz="1200" b="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rgbClr val="1C3667"/>
                          </a:solidFill>
                          <a:latin typeface="Arial Narrow"/>
                        </a:rPr>
                        <a:t>Yes</a:t>
                      </a:r>
                      <a:endParaRPr lang="en-US" sz="1200" b="0"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ctr" rtl="0">
                        <a:buNone/>
                      </a:pPr>
                      <a:r>
                        <a:rPr lang="en-US" sz="1200" b="0" i="0" u="none" strike="noStrike">
                          <a:solidFill>
                            <a:srgbClr val="1C3667"/>
                          </a:solidFill>
                          <a:effectLst/>
                          <a:latin typeface="Arial Narrow"/>
                        </a:rPr>
                        <a:t>3.4.13</a:t>
                      </a:r>
                      <a:endParaRPr lang="en-US" sz="1200" b="0">
                        <a:latin typeface="Arial Narrow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i="0" u="none" strike="noStrike" noProof="0">
                          <a:solidFill>
                            <a:srgbClr val="1C3667"/>
                          </a:solidFill>
                          <a:latin typeface="Arial Narrow"/>
                        </a:rPr>
                        <a:t>Outdated</a:t>
                      </a:r>
                      <a:endParaRPr lang="en-US" sz="1200" b="0"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rgbClr val="1C3667"/>
                        </a:solidFill>
                        <a:latin typeface="Arial Narrow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023310"/>
                  </a:ext>
                </a:extLst>
              </a:tr>
            </a:tbl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437B2F71-633E-44F3-9FC9-BED63C4DCA9D}"/>
              </a:ext>
            </a:extLst>
          </p:cNvPr>
          <p:cNvSpPr txBox="1"/>
          <p:nvPr/>
        </p:nvSpPr>
        <p:spPr>
          <a:xfrm>
            <a:off x="304800" y="6193795"/>
            <a:ext cx="8224849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1100">
                <a:solidFill>
                  <a:srgbClr val="FF0000"/>
                </a:solidFill>
                <a:latin typeface="Arial Narrow" panose="020B0606020202030204" pitchFamily="34" charset="0"/>
                <a:cs typeface="Arial"/>
              </a:rPr>
              <a:t>*reaches EOL: GitHub 2.22 on 23-Sep-21; Jira 8.7 on 03-Feb-22; OpenShift 3.11 on 22-Jun-22; Chef Manage on 31-Dec-22</a:t>
            </a:r>
            <a:endParaRPr lang="en-US" sz="11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3D6FB-47EB-40CB-96C6-3D1C31FC9FCB}"/>
              </a:ext>
            </a:extLst>
          </p:cNvPr>
          <p:cNvSpPr txBox="1"/>
          <p:nvPr/>
        </p:nvSpPr>
        <p:spPr>
          <a:xfrm>
            <a:off x="5545884" y="812817"/>
            <a:ext cx="3278729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>
              <a:defRPr/>
            </a:pPr>
            <a:r>
              <a:rPr lang="en-US" sz="1000">
                <a:solidFill>
                  <a:srgbClr val="FF0000"/>
                </a:solidFill>
                <a:latin typeface="Webdings" panose="05030102010509060703" pitchFamily="18" charset="2"/>
                <a:ea typeface="Segoe UI" panose="020B0502040204020203" pitchFamily="34" charset="0"/>
                <a:cs typeface="Arial"/>
              </a:rPr>
              <a:t>n</a:t>
            </a:r>
            <a:r>
              <a:rPr lang="en-US" sz="1000">
                <a:solidFill>
                  <a:srgbClr val="1C3667"/>
                </a:solidFill>
                <a:latin typeface="Arial"/>
                <a:ea typeface="Segoe UI" panose="020B0502040204020203" pitchFamily="34" charset="0"/>
                <a:cs typeface="Arial"/>
              </a:rPr>
              <a:t> = Prioritization change</a:t>
            </a:r>
            <a:endParaRPr lang="en-US" sz="1000">
              <a:latin typeface="Calibri"/>
              <a:ea typeface="Segoe UI" panose="020B0502040204020203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9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29CD4328-9945-451B-BA6C-1978DDFC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43" y="510088"/>
            <a:ext cx="7860048" cy="5553553"/>
          </a:xfrm>
          <a:prstGeom prst="rect">
            <a:avLst/>
          </a:prstGeom>
        </p:spPr>
      </p:pic>
      <p:sp>
        <p:nvSpPr>
          <p:cNvPr id="24578" name="Text Placeholder 2">
            <a:extLst>
              <a:ext uri="{FF2B5EF4-FFF2-40B4-BE49-F238E27FC236}">
                <a16:creationId xmlns:a16="http://schemas.microsoft.com/office/drawing/2014/main" id="{8EE38DBF-284A-499A-8D31-CA39C43817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" y="304800"/>
            <a:ext cx="8470900" cy="7620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1C3667"/>
                </a:solidFill>
              </a:rPr>
              <a:t>OSE Enterprise Tools O&amp;M </a:t>
            </a:r>
          </a:p>
        </p:txBody>
      </p:sp>
      <p:sp>
        <p:nvSpPr>
          <p:cNvPr id="24595" name="TextBox 1">
            <a:extLst>
              <a:ext uri="{FF2B5EF4-FFF2-40B4-BE49-F238E27FC236}">
                <a16:creationId xmlns:a16="http://schemas.microsoft.com/office/drawing/2014/main" id="{76DBF2B2-4F89-4777-BC4A-B5DAFB49E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12747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sz="1200" b="1" dirty="0">
                <a:solidFill>
                  <a:srgbClr val="1C3667"/>
                </a:solidFill>
                <a:latin typeface="Arial"/>
                <a:ea typeface="Segoe UI" panose="020B0502040204020203" pitchFamily="34" charset="0"/>
                <a:cs typeface="Arial"/>
              </a:rPr>
              <a:t>03-Nov-21</a:t>
            </a:r>
            <a:endParaRPr lang="en-US" sz="1200" dirty="0">
              <a:latin typeface="Segoe UI"/>
              <a:ea typeface="Segoe UI" panose="020B0502040204020203" pitchFamily="34" charset="0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01EF9-C822-4E3F-A643-5708471B119D}"/>
              </a:ext>
            </a:extLst>
          </p:cNvPr>
          <p:cNvSpPr txBox="1"/>
          <p:nvPr/>
        </p:nvSpPr>
        <p:spPr>
          <a:xfrm>
            <a:off x="2611662" y="6175913"/>
            <a:ext cx="3915371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rgbClr val="FFFFFF"/>
                </a:solidFill>
                <a:latin typeface="Calibri"/>
                <a:cs typeface="Arial"/>
              </a:rPr>
              <a:t>Chart edited in the Enterprise Tools roadmap PPT, located in this folde</a:t>
            </a:r>
            <a:r>
              <a:rPr lang="en-US" sz="800" dirty="0">
                <a:solidFill>
                  <a:srgbClr val="FFFFFF"/>
                </a:solidFill>
                <a:latin typeface="Calibri"/>
                <a:cs typeface="Arial"/>
              </a:rPr>
              <a:t>r: </a:t>
            </a:r>
            <a:r>
              <a:rPr lang="en-US" sz="800" dirty="0">
                <a:solidFill>
                  <a:srgbClr val="FFFFFF"/>
                </a:solidFill>
                <a:latin typeface="Calibri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https://opensourcegov.sharepoint.com/:f:/s/toolsandservices/EgGoTX9DzkhHjsgbtyjQ-rsB0he1uGHuCdyJQq9hli6PdA?e=WAb0BC</a:t>
            </a:r>
            <a:r>
              <a:rPr lang="en-US" sz="800" dirty="0">
                <a:solidFill>
                  <a:srgbClr val="FFFFFF"/>
                </a:solidFill>
                <a:latin typeface="Calibri"/>
                <a:cs typeface="Arial"/>
              </a:rPr>
              <a:t> 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1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Placeholder 2">
            <a:extLst>
              <a:ext uri="{FF2B5EF4-FFF2-40B4-BE49-F238E27FC236}">
                <a16:creationId xmlns:a16="http://schemas.microsoft.com/office/drawing/2014/main" id="{8EE38DBF-284A-499A-8D31-CA39C43817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487" y="304800"/>
            <a:ext cx="8558213" cy="7620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1C3667"/>
                </a:solidFill>
                <a:latin typeface="Gill Sans MT Condensed"/>
                <a:cs typeface="Segoe UI"/>
              </a:rPr>
              <a:t>OpenShift for OSE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738B72-5339-4DE8-B7D7-C040B557D160}"/>
              </a:ext>
            </a:extLst>
          </p:cNvPr>
          <p:cNvCxnSpPr/>
          <p:nvPr/>
        </p:nvCxnSpPr>
        <p:spPr>
          <a:xfrm flipV="1">
            <a:off x="4568825" y="1146175"/>
            <a:ext cx="0" cy="5364163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DA8B0D-E8C6-40FC-BA39-DC2CEB3434DD}"/>
              </a:ext>
            </a:extLst>
          </p:cNvPr>
          <p:cNvSpPr txBox="1"/>
          <p:nvPr/>
        </p:nvSpPr>
        <p:spPr>
          <a:xfrm>
            <a:off x="6935788" y="547688"/>
            <a:ext cx="19907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8511E"/>
              </a:buClr>
              <a:buSzPct val="80000"/>
              <a:defRPr/>
            </a:pPr>
            <a:endParaRPr lang="en-US" sz="1050" b="1">
              <a:solidFill>
                <a:srgbClr val="1C3667"/>
              </a:solidFill>
              <a:latin typeface="Arial" panose="020B0604020202020204" pitchFamily="34" charset="0"/>
              <a:ea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ACC0-7C68-4BD0-95BC-97DDC42B4F92}"/>
              </a:ext>
            </a:extLst>
          </p:cNvPr>
          <p:cNvCxnSpPr/>
          <p:nvPr/>
        </p:nvCxnSpPr>
        <p:spPr>
          <a:xfrm>
            <a:off x="195263" y="3438271"/>
            <a:ext cx="42481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2D4565-094A-4BB2-B628-812F3E1A3A4F}"/>
              </a:ext>
            </a:extLst>
          </p:cNvPr>
          <p:cNvCxnSpPr/>
          <p:nvPr/>
        </p:nvCxnSpPr>
        <p:spPr>
          <a:xfrm>
            <a:off x="4672013" y="4053663"/>
            <a:ext cx="4257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TextBox 14">
            <a:extLst>
              <a:ext uri="{FF2B5EF4-FFF2-40B4-BE49-F238E27FC236}">
                <a16:creationId xmlns:a16="http://schemas.microsoft.com/office/drawing/2014/main" id="{B0455BA4-1390-42F7-80EC-4F9BE417F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53" y="3429000"/>
            <a:ext cx="42497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Schedule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7B1C66E-E8D7-4599-9C73-414E874C64A1}"/>
              </a:ext>
            </a:extLst>
          </p:cNvPr>
          <p:cNvGraphicFramePr>
            <a:graphicFrameLocks noGrp="1"/>
          </p:cNvGraphicFramePr>
          <p:nvPr/>
        </p:nvGraphicFramePr>
        <p:xfrm>
          <a:off x="94616" y="6287268"/>
          <a:ext cx="448056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5909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Major Concern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Minor Concern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On Target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rgbClr val="1C3667"/>
                          </a:solidFill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rgbClr val="1C366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6"/>
                      <a:srcRect/>
                      <a:stretch>
                        <a:fillRect l="20000" t="10000" r="20000" b="10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86" name="TextBox 19">
            <a:extLst>
              <a:ext uri="{FF2B5EF4-FFF2-40B4-BE49-F238E27FC236}">
                <a16:creationId xmlns:a16="http://schemas.microsoft.com/office/drawing/2014/main" id="{F9EBD28D-DCBB-4A06-8752-8C4E3BAD7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434" y="1055978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Accomplishments</a:t>
            </a:r>
          </a:p>
        </p:txBody>
      </p:sp>
      <p:sp>
        <p:nvSpPr>
          <p:cNvPr id="24590" name="TextBox 23">
            <a:extLst>
              <a:ext uri="{FF2B5EF4-FFF2-40B4-BE49-F238E27FC236}">
                <a16:creationId xmlns:a16="http://schemas.microsoft.com/office/drawing/2014/main" id="{3DFF9AB9-A835-484F-B0B2-51062EA98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1001488"/>
            <a:ext cx="4248150" cy="243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altLang="en-US" sz="1400" b="1">
                <a:solidFill>
                  <a:srgbClr val="1C3667"/>
                </a:solidFill>
                <a:latin typeface="Arial Narrow"/>
                <a:cs typeface="Segoe UI"/>
              </a:rPr>
              <a:t>Overview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>
                <a:latin typeface="Arial Narrow"/>
                <a:cs typeface="Segoe UI"/>
              </a:rPr>
              <a:t>OpenShift</a:t>
            </a:r>
            <a:r>
              <a:rPr lang="en-US" sz="1200" b="0" i="0">
                <a:effectLst/>
                <a:latin typeface="Arial Narrow"/>
                <a:cs typeface="Segoe UI"/>
              </a:rPr>
              <a:t> </a:t>
            </a:r>
            <a:r>
              <a:rPr lang="en-US" sz="1200">
                <a:latin typeface="Arial Narrow"/>
                <a:cs typeface="Segoe UI"/>
              </a:rPr>
              <a:t>is a container</a:t>
            </a:r>
            <a:r>
              <a:rPr lang="en-US" sz="1200" b="0" i="0">
                <a:effectLst/>
                <a:latin typeface="Arial Narrow"/>
                <a:cs typeface="Segoe UI"/>
              </a:rPr>
              <a:t> hosting platform </a:t>
            </a:r>
            <a:r>
              <a:rPr lang="en-US" sz="1200">
                <a:latin typeface="Arial Narrow"/>
                <a:cs typeface="Segoe UI"/>
              </a:rPr>
              <a:t>providing an</a:t>
            </a:r>
            <a:r>
              <a:rPr lang="en-US" sz="1200" b="0" i="0">
                <a:effectLst/>
                <a:latin typeface="Arial Narrow"/>
                <a:cs typeface="Segoe UI"/>
              </a:rPr>
              <a:t> easy way for missions to host, scale, and secure workloads. Our goal is to reduce time-to-mission by removing the operational overhead and friction for common tasks like configuring application environments, building fault tolerance, and scaling workloads.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en-US">
              <a:solidFill>
                <a:srgbClr val="1C3667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1C3667"/>
                </a:solidFill>
                <a:latin typeface="Arial Narrow"/>
                <a:cs typeface="Segoe UI"/>
              </a:rPr>
              <a:t>MTG Lead:  </a:t>
            </a:r>
            <a:r>
              <a:rPr lang="en-US" altLang="en-US">
                <a:solidFill>
                  <a:srgbClr val="1C3667"/>
                </a:solidFill>
                <a:latin typeface="Arial Narrow"/>
                <a:cs typeface="Segoe UI"/>
              </a:rPr>
              <a:t>Treva31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b="1">
                <a:solidFill>
                  <a:srgbClr val="1C3667"/>
                </a:solidFill>
                <a:latin typeface="Arial Narrow"/>
                <a:cs typeface="Segoe UI"/>
              </a:rPr>
              <a:t>Team: </a:t>
            </a:r>
            <a:r>
              <a:rPr lang="en-US" altLang="en-US">
                <a:solidFill>
                  <a:srgbClr val="1C3667"/>
                </a:solidFill>
                <a:latin typeface="Arial Narrow"/>
                <a:cs typeface="Segoe UI"/>
              </a:rPr>
              <a:t>Ashley95</a:t>
            </a:r>
            <a:r>
              <a:rPr lang="en-US" altLang="en-US" b="1">
                <a:solidFill>
                  <a:srgbClr val="1C3667"/>
                </a:solidFill>
                <a:latin typeface="Arial Narrow"/>
                <a:cs typeface="Segoe UI"/>
              </a:rPr>
              <a:t>, </a:t>
            </a:r>
            <a:r>
              <a:rPr lang="en-US" altLang="en-US">
                <a:solidFill>
                  <a:srgbClr val="1C3667"/>
                </a:solidFill>
                <a:latin typeface="Arial Narrow"/>
                <a:cs typeface="Segoe UI"/>
              </a:rPr>
              <a:t>Kevin76, and Dirk33</a:t>
            </a:r>
            <a:endParaRPr lang="en-US" altLang="en-US">
              <a:solidFill>
                <a:srgbClr val="1C3667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altLang="en-US" b="1">
                <a:solidFill>
                  <a:srgbClr val="1C3667"/>
                </a:solidFill>
                <a:latin typeface="Arial Narrow"/>
                <a:cs typeface="Segoe UI"/>
              </a:rPr>
              <a:t>Users: </a:t>
            </a:r>
            <a:r>
              <a:rPr lang="en-US" altLang="en-US">
                <a:solidFill>
                  <a:srgbClr val="1C3667"/>
                </a:solidFill>
                <a:latin typeface="Arial Narrow"/>
                <a:cs typeface="Segoe UI"/>
              </a:rPr>
              <a:t>40+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altLang="en-US" b="1">
                <a:solidFill>
                  <a:srgbClr val="1C3667"/>
                </a:solidFill>
                <a:latin typeface="Arial Narrow"/>
                <a:cs typeface="Segoe UI"/>
              </a:rPr>
              <a:t>User Engagement Method: </a:t>
            </a:r>
            <a:r>
              <a:rPr lang="en-US" altLang="en-US">
                <a:solidFill>
                  <a:srgbClr val="1C3667"/>
                </a:solidFill>
                <a:latin typeface="Arial Narrow"/>
                <a:cs typeface="Segoe UI"/>
              </a:rPr>
              <a:t>Teams, Email, Phone, ServiceNow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</a:pPr>
            <a:r>
              <a:rPr lang="en-US" altLang="en-US" b="1">
                <a:solidFill>
                  <a:srgbClr val="1C3667"/>
                </a:solidFill>
                <a:latin typeface="Arial Narrow"/>
                <a:cs typeface="Segoe UI"/>
              </a:rPr>
              <a:t>Partner(s): </a:t>
            </a:r>
            <a:r>
              <a:rPr lang="en-US" altLang="en-US">
                <a:solidFill>
                  <a:srgbClr val="1C3667"/>
                </a:solidFill>
                <a:latin typeface="Arial Narrow"/>
                <a:cs typeface="Segoe UI"/>
              </a:rPr>
              <a:t>MTG, OSE</a:t>
            </a:r>
            <a:endParaRPr lang="en-US" altLang="en-US" b="1">
              <a:solidFill>
                <a:srgbClr val="1C3667"/>
              </a:solidFill>
              <a:latin typeface="Arial Narrow"/>
              <a:cs typeface="Segoe UI"/>
            </a:endParaRPr>
          </a:p>
        </p:txBody>
      </p:sp>
      <p:sp>
        <p:nvSpPr>
          <p:cNvPr id="24592" name="Slide Number Placeholder 1">
            <a:extLst>
              <a:ext uri="{FF2B5EF4-FFF2-40B4-BE49-F238E27FC236}">
                <a16:creationId xmlns:a16="http://schemas.microsoft.com/office/drawing/2014/main" id="{19E50A39-D34C-4529-97B8-0EA2E4A3F5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2C9F7D-4896-4899-85DF-08DE00E7E8C2}" type="slidenum">
              <a:rPr lang="en-US" altLang="en-US" sz="1400" smtClean="0">
                <a:latin typeface="Gill Sans MT Condensed" panose="020B0506020104020203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Gill Sans MT Condensed" panose="020B0506020104020203" pitchFamily="34" charset="0"/>
              <a:cs typeface="Arial" panose="020B0604020202020204" pitchFamily="34" charset="0"/>
            </a:endParaRPr>
          </a:p>
        </p:txBody>
      </p:sp>
      <p:sp>
        <p:nvSpPr>
          <p:cNvPr id="24594" name="TextBox 19">
            <a:extLst>
              <a:ext uri="{FF2B5EF4-FFF2-40B4-BE49-F238E27FC236}">
                <a16:creationId xmlns:a16="http://schemas.microsoft.com/office/drawing/2014/main" id="{9836CDE1-FD7D-404F-9C97-5DA82225C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852" y="2602506"/>
            <a:ext cx="3798887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/>
                <a:cs typeface="Segoe UI"/>
              </a:rPr>
              <a:t>Planned Activities</a:t>
            </a:r>
          </a:p>
        </p:txBody>
      </p:sp>
      <p:sp>
        <p:nvSpPr>
          <p:cNvPr id="24595" name="TextBox 1">
            <a:extLst>
              <a:ext uri="{FF2B5EF4-FFF2-40B4-BE49-F238E27FC236}">
                <a16:creationId xmlns:a16="http://schemas.microsoft.com/office/drawing/2014/main" id="{76DBF2B2-4F89-4777-BC4A-B5DAFB49E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04800"/>
            <a:ext cx="1274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en-US" sz="1200" b="1" dirty="0">
                <a:solidFill>
                  <a:srgbClr val="1C3667"/>
                </a:solidFill>
                <a:latin typeface="Arial" panose="020B0604020202020204" pitchFamily="34" charset="0"/>
                <a:ea typeface="Segoe UI" panose="020B0502040204020203" pitchFamily="34" charset="0"/>
              </a:rPr>
              <a:t>03-Nov-21</a:t>
            </a:r>
          </a:p>
          <a:p>
            <a:pPr algn="r"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4606" name="Group 35">
            <a:extLst>
              <a:ext uri="{FF2B5EF4-FFF2-40B4-BE49-F238E27FC236}">
                <a16:creationId xmlns:a16="http://schemas.microsoft.com/office/drawing/2014/main" id="{D16AEC86-08BE-42FD-803C-4BB0E0E6021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763385"/>
            <a:ext cx="4224338" cy="276425"/>
            <a:chOff x="4453881" y="1547636"/>
            <a:chExt cx="4224989" cy="276206"/>
          </a:xfrm>
        </p:grpSpPr>
        <p:grpSp>
          <p:nvGrpSpPr>
            <p:cNvPr id="24607" name="Group 36">
              <a:extLst>
                <a:ext uri="{FF2B5EF4-FFF2-40B4-BE49-F238E27FC236}">
                  <a16:creationId xmlns:a16="http://schemas.microsoft.com/office/drawing/2014/main" id="{150E0A21-FB82-40F1-A27B-137CD6E8D0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3881" y="1547636"/>
              <a:ext cx="4224989" cy="276206"/>
              <a:chOff x="4547507" y="1547636"/>
              <a:chExt cx="4224989" cy="27620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E529722-6E07-4930-A59E-6E956E8914FD}"/>
                  </a:ext>
                </a:extLst>
              </p:cNvPr>
              <p:cNvSpPr/>
              <p:nvPr/>
            </p:nvSpPr>
            <p:spPr bwMode="auto">
              <a:xfrm>
                <a:off x="5609709" y="1547836"/>
                <a:ext cx="3162787" cy="2760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r"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0BE483-5486-4915-89F9-5D3E26BE4EC6}"/>
                  </a:ext>
                </a:extLst>
              </p:cNvPr>
              <p:cNvSpPr txBox="1"/>
              <p:nvPr/>
            </p:nvSpPr>
            <p:spPr>
              <a:xfrm>
                <a:off x="4547507" y="1547836"/>
                <a:ext cx="1062202" cy="276006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Overall Status</a:t>
                </a:r>
              </a:p>
            </p:txBody>
          </p:sp>
          <p:grpSp>
            <p:nvGrpSpPr>
              <p:cNvPr id="24611" name="Group 40">
                <a:extLst>
                  <a:ext uri="{FF2B5EF4-FFF2-40B4-BE49-F238E27FC236}">
                    <a16:creationId xmlns:a16="http://schemas.microsoft.com/office/drawing/2014/main" id="{1611C4CD-F9F4-4DEF-AEDE-D8F06291A9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73068" y="1613518"/>
                <a:ext cx="982439" cy="140051"/>
                <a:chOff x="6189889" y="1765918"/>
                <a:chExt cx="982439" cy="140051"/>
              </a:xfrm>
            </p:grpSpPr>
            <p:sp>
              <p:nvSpPr>
                <p:cNvPr id="24612" name="Rectangle 41">
                  <a:extLst>
                    <a:ext uri="{FF2B5EF4-FFF2-40B4-BE49-F238E27FC236}">
                      <a16:creationId xmlns:a16="http://schemas.microsoft.com/office/drawing/2014/main" id="{B9CBCF60-682C-4589-9ABB-E4292803ED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9889" y="1765918"/>
                  <a:ext cx="249011" cy="140051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13" name="Rectangle 42">
                  <a:extLst>
                    <a:ext uri="{FF2B5EF4-FFF2-40B4-BE49-F238E27FC236}">
                      <a16:creationId xmlns:a16="http://schemas.microsoft.com/office/drawing/2014/main" id="{7976E321-65AF-4895-AC9E-3DE699DAD8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56603" y="1765918"/>
                  <a:ext cx="249011" cy="14005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14" name="Rectangle 43">
                  <a:extLst>
                    <a:ext uri="{FF2B5EF4-FFF2-40B4-BE49-F238E27FC236}">
                      <a16:creationId xmlns:a16="http://schemas.microsoft.com/office/drawing/2014/main" id="{0B636A84-7A78-468E-81B5-628028B371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23317" y="1765918"/>
                  <a:ext cx="249011" cy="14005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10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608" name="Rectangle 37">
              <a:extLst>
                <a:ext uri="{FF2B5EF4-FFF2-40B4-BE49-F238E27FC236}">
                  <a16:creationId xmlns:a16="http://schemas.microsoft.com/office/drawing/2014/main" id="{4BFAFC44-565C-4BF4-917C-B0CA97F55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454" y="1556540"/>
              <a:ext cx="341791" cy="26227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10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Box 21">
            <a:extLst>
              <a:ext uri="{FF2B5EF4-FFF2-40B4-BE49-F238E27FC236}">
                <a16:creationId xmlns:a16="http://schemas.microsoft.com/office/drawing/2014/main" id="{8F535045-E161-4E99-80D5-9A113C19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4061211"/>
            <a:ext cx="4248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altLang="en-US" sz="1400" b="1" i="1">
                <a:solidFill>
                  <a:srgbClr val="1C3667"/>
                </a:solidFill>
                <a:latin typeface="Arial Narrow" panose="020B0606020202030204" pitchFamily="34" charset="0"/>
              </a:rPr>
              <a:t>Constraints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5E196AAB-7D13-4A5C-9418-BEFD24A72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28326"/>
              </p:ext>
            </p:extLst>
          </p:nvPr>
        </p:nvGraphicFramePr>
        <p:xfrm>
          <a:off x="164372" y="3714750"/>
          <a:ext cx="4309006" cy="2560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19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285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Milestones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Planned</a:t>
                      </a:r>
                      <a:b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</a:br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Start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Actual </a:t>
                      </a:r>
                      <a:b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</a:br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Start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End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1C3667"/>
                          </a:solidFill>
                          <a:latin typeface="Arial Narrow"/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1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28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900" i="1">
                          <a:solidFill>
                            <a:srgbClr val="1C3667"/>
                          </a:solidFill>
                          <a:latin typeface="Arial Narrow"/>
                          <a:cs typeface="Segoe UI"/>
                        </a:rPr>
                        <a:t>(Upgrade) </a:t>
                      </a:r>
                      <a:r>
                        <a:rPr lang="en-US" altLang="en-US" sz="900">
                          <a:solidFill>
                            <a:srgbClr val="1C3667"/>
                          </a:solidFill>
                          <a:latin typeface="Arial Narrow"/>
                          <a:cs typeface="Segoe UI"/>
                        </a:rPr>
                        <a:t>Initial briefing for security and technical stakeholders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 baseline="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Jan-Mar ’21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1" i="1" kern="1200">
                        <a:solidFill>
                          <a:srgbClr val="1C3667"/>
                        </a:solidFill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900" b="1" i="1" kern="1200">
                        <a:solidFill>
                          <a:srgbClr val="1C3667"/>
                        </a:solidFill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endParaRPr lang="en-US" sz="900" i="1" kern="1200">
                        <a:solidFill>
                          <a:srgbClr val="1C3667"/>
                        </a:solidFill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71062"/>
                  </a:ext>
                </a:extLst>
              </a:tr>
              <a:tr h="218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i="1">
                          <a:solidFill>
                            <a:srgbClr val="1C3667"/>
                          </a:solidFill>
                          <a:latin typeface="Arial Narrow"/>
                          <a:cs typeface="Segoe UI"/>
                        </a:rPr>
                        <a:t>(Upgrade) </a:t>
                      </a:r>
                      <a:r>
                        <a:rPr lang="en-US" altLang="en-US" sz="900">
                          <a:solidFill>
                            <a:srgbClr val="1C3667"/>
                          </a:solidFill>
                          <a:latin typeface="Arial Narrow"/>
                          <a:cs typeface="Segoe UI"/>
                        </a:rPr>
                        <a:t>Deploy OpenShift v4 to FWD Lab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 baseline="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Apr-Jun ’21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Sep ‘21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Sep ’21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endParaRPr lang="en-US" sz="900" i="1" kern="1200">
                        <a:solidFill>
                          <a:srgbClr val="1C3667"/>
                        </a:solidFill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277633"/>
                  </a:ext>
                </a:extLst>
              </a:tr>
              <a:tr h="218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i="1">
                          <a:solidFill>
                            <a:srgbClr val="1C3667"/>
                          </a:solidFill>
                          <a:latin typeface="Arial Narrow"/>
                          <a:cs typeface="Segoe UI"/>
                        </a:rPr>
                        <a:t>(Upgrade) </a:t>
                      </a:r>
                      <a:r>
                        <a:rPr lang="en-US" altLang="en-US" sz="900">
                          <a:solidFill>
                            <a:srgbClr val="1C3667"/>
                          </a:solidFill>
                          <a:latin typeface="Arial Narrow"/>
                          <a:cs typeface="Segoe UI"/>
                        </a:rPr>
                        <a:t>Deploy prototype to customer environments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 baseline="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Sep-Dec ’21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Sep ‘21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endParaRPr lang="en-US" sz="900" i="1" kern="1200">
                        <a:solidFill>
                          <a:srgbClr val="1C3667"/>
                        </a:solidFill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408642"/>
                  </a:ext>
                </a:extLst>
              </a:tr>
              <a:tr h="218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i="1">
                          <a:solidFill>
                            <a:srgbClr val="1C3667"/>
                          </a:solidFill>
                          <a:latin typeface="Arial Narrow"/>
                          <a:cs typeface="Segoe UI"/>
                        </a:rPr>
                        <a:t>(Upgrade) </a:t>
                      </a:r>
                      <a:r>
                        <a:rPr lang="en-US" altLang="en-US" sz="900">
                          <a:solidFill>
                            <a:srgbClr val="1C3667"/>
                          </a:solidFill>
                          <a:latin typeface="Arial Narrow"/>
                          <a:cs typeface="Segoe UI"/>
                        </a:rPr>
                        <a:t>Coordinate with security to execute scans and update docs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 baseline="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Jan-Feb ’22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endParaRPr lang="en-US" sz="900" i="1" kern="1200">
                        <a:solidFill>
                          <a:srgbClr val="1C3667"/>
                        </a:solidFill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315068"/>
                  </a:ext>
                </a:extLst>
              </a:tr>
              <a:tr h="218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i="1">
                          <a:solidFill>
                            <a:srgbClr val="1C3667"/>
                          </a:solidFill>
                          <a:latin typeface="Arial Narrow"/>
                          <a:cs typeface="Segoe UI"/>
                        </a:rPr>
                        <a:t>(Upgrade) </a:t>
                      </a:r>
                      <a:r>
                        <a:rPr lang="en-US" altLang="en-US" sz="900">
                          <a:solidFill>
                            <a:srgbClr val="1C3667"/>
                          </a:solidFill>
                          <a:latin typeface="Arial Narrow"/>
                          <a:cs typeface="Segoe UI"/>
                        </a:rPr>
                        <a:t>Conduct user acceptance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 baseline="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Mar-Apr ’22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endParaRPr lang="en-US" sz="900" i="1" kern="1200">
                        <a:solidFill>
                          <a:srgbClr val="1C3667"/>
                        </a:solidFill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819606"/>
                  </a:ext>
                </a:extLst>
              </a:tr>
              <a:tr h="218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i="1">
                          <a:solidFill>
                            <a:srgbClr val="1C3667"/>
                          </a:solidFill>
                          <a:latin typeface="Arial Narrow"/>
                          <a:cs typeface="Segoe UI"/>
                        </a:rPr>
                        <a:t>(Upgrade) </a:t>
                      </a:r>
                      <a:r>
                        <a:rPr lang="en-US" altLang="en-US" sz="900">
                          <a:solidFill>
                            <a:srgbClr val="1C3667"/>
                          </a:solidFill>
                          <a:latin typeface="Arial Narrow"/>
                          <a:cs typeface="Segoe UI"/>
                        </a:rPr>
                        <a:t>Transition users and workloads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 baseline="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May ’22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900" b="1" i="1" kern="1200">
                          <a:solidFill>
                            <a:srgbClr val="1C3667"/>
                          </a:solidFill>
                          <a:latin typeface="Arial Narrow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endParaRPr lang="en-US" sz="900" i="1" kern="1200">
                        <a:solidFill>
                          <a:srgbClr val="1C3667"/>
                        </a:solidFill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82207"/>
                  </a:ext>
                </a:extLst>
              </a:tr>
            </a:tbl>
          </a:graphicData>
        </a:graphic>
      </p:graphicFrame>
      <p:sp>
        <p:nvSpPr>
          <p:cNvPr id="47" name="Oval 46">
            <a:extLst>
              <a:ext uri="{FF2B5EF4-FFF2-40B4-BE49-F238E27FC236}">
                <a16:creationId xmlns:a16="http://schemas.microsoft.com/office/drawing/2014/main" id="{D9C210F2-5DCC-2E48-A1B2-82E7080C6342}"/>
              </a:ext>
            </a:extLst>
          </p:cNvPr>
          <p:cNvSpPr/>
          <p:nvPr/>
        </p:nvSpPr>
        <p:spPr>
          <a:xfrm>
            <a:off x="4140474" y="4925853"/>
            <a:ext cx="152400" cy="1381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  <a:highlight>
                <a:srgbClr val="FFFF00"/>
              </a:highlight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FC1721A-6AFB-4546-8113-0527B2A4976B}"/>
              </a:ext>
            </a:extLst>
          </p:cNvPr>
          <p:cNvSpPr/>
          <p:nvPr/>
        </p:nvSpPr>
        <p:spPr>
          <a:xfrm>
            <a:off x="4140474" y="4156926"/>
            <a:ext cx="152400" cy="1381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  <a:highlight>
                <a:srgbClr val="FFFF00"/>
              </a:highlight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43CABC-1AF5-2E4A-BD22-75A5BDAD5920}"/>
              </a:ext>
            </a:extLst>
          </p:cNvPr>
          <p:cNvSpPr/>
          <p:nvPr/>
        </p:nvSpPr>
        <p:spPr>
          <a:xfrm>
            <a:off x="4139567" y="4541389"/>
            <a:ext cx="152400" cy="1381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  <a:highlight>
                <a:srgbClr val="FFFF00"/>
              </a:highlight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BF46A8-56EE-FC41-ACB8-43D255897C83}"/>
              </a:ext>
            </a:extLst>
          </p:cNvPr>
          <p:cNvSpPr/>
          <p:nvPr/>
        </p:nvSpPr>
        <p:spPr>
          <a:xfrm>
            <a:off x="4139567" y="5310316"/>
            <a:ext cx="152400" cy="1381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  <a:highlight>
                <a:srgbClr val="FFFF00"/>
              </a:highlight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F4F288F-4F2F-4641-84CE-82B5534AC9B3}"/>
              </a:ext>
            </a:extLst>
          </p:cNvPr>
          <p:cNvSpPr/>
          <p:nvPr/>
        </p:nvSpPr>
        <p:spPr>
          <a:xfrm>
            <a:off x="4139567" y="5667820"/>
            <a:ext cx="152400" cy="1381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  <a:highlight>
                <a:srgbClr val="FFFF00"/>
              </a:highlight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809E690-17E2-194C-9C5B-379B6670B873}"/>
              </a:ext>
            </a:extLst>
          </p:cNvPr>
          <p:cNvSpPr/>
          <p:nvPr/>
        </p:nvSpPr>
        <p:spPr>
          <a:xfrm>
            <a:off x="4139567" y="6043005"/>
            <a:ext cx="152400" cy="13811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1C3667"/>
              </a:solidFill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FCA798-83C5-9145-B29B-F2F9E593C8AB}"/>
              </a:ext>
            </a:extLst>
          </p:cNvPr>
          <p:cNvSpPr txBox="1"/>
          <p:nvPr/>
        </p:nvSpPr>
        <p:spPr>
          <a:xfrm>
            <a:off x="4767460" y="1277418"/>
            <a:ext cx="4248150" cy="646331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marL="171450" indent="-171450">
              <a:buFont typeface="Arial,Sans-Serif"/>
              <a:buChar char="•"/>
            </a:pPr>
            <a:r>
              <a:rPr lang="en-US" sz="1200" i="1" dirty="0">
                <a:solidFill>
                  <a:srgbClr val="1C3667"/>
                </a:solidFill>
                <a:latin typeface="Arial Narrow"/>
                <a:cs typeface="Arial"/>
              </a:rPr>
              <a:t>(Upgrade) </a:t>
            </a:r>
            <a:r>
              <a:rPr lang="en-US" sz="1200" dirty="0">
                <a:solidFill>
                  <a:srgbClr val="1C3667"/>
                </a:solidFill>
                <a:latin typeface="Arial Narrow"/>
                <a:cs typeface="Arial"/>
              </a:rPr>
              <a:t>Installed kube2iam in Test VPC and verified functionality.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200" i="1" dirty="0">
                <a:solidFill>
                  <a:srgbClr val="1C3667"/>
                </a:solidFill>
                <a:latin typeface="Arial Narrow"/>
                <a:cs typeface="Arial"/>
              </a:rPr>
              <a:t>(Upgrade) </a:t>
            </a:r>
            <a:r>
              <a:rPr lang="en-US" sz="1200" dirty="0">
                <a:solidFill>
                  <a:srgbClr val="1C3667"/>
                </a:solidFill>
                <a:latin typeface="Arial Narrow"/>
                <a:cs typeface="Arial"/>
              </a:rPr>
              <a:t>Completed initial install of OCP4 in Development VPC.</a:t>
            </a:r>
          </a:p>
          <a:p>
            <a:pPr marL="171450" indent="-171450">
              <a:buFont typeface="Arial,Sans-Serif"/>
              <a:buChar char="•"/>
            </a:pPr>
            <a:endParaRPr lang="en-US" sz="1200" dirty="0">
              <a:solidFill>
                <a:srgbClr val="1C3667"/>
              </a:solidFill>
              <a:latin typeface="Arial Narrow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18C0F9-D7EB-6547-844C-CC40E07A73BA}"/>
              </a:ext>
            </a:extLst>
          </p:cNvPr>
          <p:cNvSpPr txBox="1"/>
          <p:nvPr/>
        </p:nvSpPr>
        <p:spPr>
          <a:xfrm>
            <a:off x="4774367" y="2816701"/>
            <a:ext cx="40434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,Sans-Serif"/>
              <a:buChar char="•"/>
            </a:pPr>
            <a:r>
              <a:rPr lang="en-US" sz="1200" i="1" dirty="0">
                <a:solidFill>
                  <a:srgbClr val="1C3667"/>
                </a:solidFill>
                <a:latin typeface="Arial Narrow"/>
                <a:cs typeface="Arial"/>
              </a:rPr>
              <a:t>(Upgrade) </a:t>
            </a:r>
            <a:r>
              <a:rPr lang="en-US" sz="1200" dirty="0">
                <a:solidFill>
                  <a:srgbClr val="1C3667"/>
                </a:solidFill>
                <a:latin typeface="Arial Narrow"/>
                <a:cs typeface="Arial"/>
              </a:rPr>
              <a:t>Perform kube2iam install in Production.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200" i="1" dirty="0">
                <a:solidFill>
                  <a:srgbClr val="1C3667"/>
                </a:solidFill>
                <a:latin typeface="Arial Narrow"/>
                <a:cs typeface="Arial"/>
              </a:rPr>
              <a:t>(Upgrade) </a:t>
            </a:r>
            <a:r>
              <a:rPr lang="en-US" sz="1200" dirty="0">
                <a:solidFill>
                  <a:srgbClr val="1C3667"/>
                </a:solidFill>
                <a:latin typeface="Arial Narrow"/>
                <a:cs typeface="Arial"/>
              </a:rPr>
              <a:t>Create custom Red Hat CoreOS AMI for OCP4.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200" i="1" dirty="0">
                <a:solidFill>
                  <a:srgbClr val="1C3667"/>
                </a:solidFill>
                <a:latin typeface="Arial Narrow"/>
                <a:cs typeface="Arial"/>
              </a:rPr>
              <a:t>(O&amp;M) </a:t>
            </a:r>
            <a:r>
              <a:rPr lang="en-US" sz="1200" dirty="0">
                <a:solidFill>
                  <a:srgbClr val="1C3667"/>
                </a:solidFill>
                <a:latin typeface="Arial Narrow"/>
                <a:cs typeface="Arial"/>
              </a:rPr>
              <a:t>November patching will be completed by COB 11/17/21.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983870-3A3B-E74D-BB3F-455870E72CD1}"/>
              </a:ext>
            </a:extLst>
          </p:cNvPr>
          <p:cNvSpPr txBox="1"/>
          <p:nvPr/>
        </p:nvSpPr>
        <p:spPr>
          <a:xfrm>
            <a:off x="4725639" y="4343177"/>
            <a:ext cx="4248150" cy="1754326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1C3667"/>
                </a:solidFill>
                <a:latin typeface="Arial Narrow"/>
                <a:cs typeface="Arial"/>
              </a:rPr>
              <a:t>Assumptions:</a:t>
            </a:r>
          </a:p>
          <a:p>
            <a:pPr marL="171450" indent="-171450">
              <a:buFont typeface="Arial,Sans-Serif"/>
              <a:buChar char="•"/>
            </a:pPr>
            <a:r>
              <a:rPr lang="en-US" sz="1200" dirty="0">
                <a:solidFill>
                  <a:srgbClr val="1C3667"/>
                </a:solidFill>
                <a:latin typeface="Arial Narrow"/>
                <a:cs typeface="Arial"/>
              </a:rPr>
              <a:t>N/A</a:t>
            </a:r>
          </a:p>
          <a:p>
            <a:r>
              <a:rPr lang="en-US" sz="1200" dirty="0">
                <a:solidFill>
                  <a:srgbClr val="1C3667"/>
                </a:solidFill>
                <a:latin typeface="Arial Narrow"/>
                <a:cs typeface="Arial"/>
              </a:rPr>
              <a:t>Dependencies:  </a:t>
            </a:r>
          </a:p>
          <a:p>
            <a:pPr marL="171450" indent="-171450">
              <a:buFont typeface="Arial,Sans-Serif"/>
              <a:buChar char="•"/>
            </a:pPr>
            <a:r>
              <a:rPr lang="en-US" sz="1200" dirty="0">
                <a:solidFill>
                  <a:srgbClr val="1C3667"/>
                </a:solidFill>
                <a:latin typeface="Arial Narrow"/>
                <a:cs typeface="Arial"/>
              </a:rPr>
              <a:t>N/A</a:t>
            </a:r>
          </a:p>
          <a:p>
            <a:r>
              <a:rPr lang="en-US" sz="1200" dirty="0">
                <a:solidFill>
                  <a:srgbClr val="1C3667"/>
                </a:solidFill>
                <a:latin typeface="Arial Narrow"/>
                <a:cs typeface="Arial"/>
              </a:rPr>
              <a:t>Risks: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1C3667"/>
                </a:solidFill>
                <a:latin typeface="Arial Narrow"/>
                <a:cs typeface="Arial"/>
              </a:rPr>
              <a:t>(Upgrade) </a:t>
            </a:r>
            <a:r>
              <a:rPr lang="en-US" sz="1200" dirty="0" err="1">
                <a:solidFill>
                  <a:srgbClr val="1C3667"/>
                </a:solidFill>
                <a:latin typeface="Arial Narrow"/>
                <a:cs typeface="Arial"/>
              </a:rPr>
              <a:t>DeveloperFull</a:t>
            </a:r>
            <a:r>
              <a:rPr lang="en-US" sz="1200" dirty="0">
                <a:solidFill>
                  <a:srgbClr val="1C3667"/>
                </a:solidFill>
                <a:latin typeface="Arial Narrow"/>
                <a:cs typeface="Arial"/>
              </a:rPr>
              <a:t> IAM role does not appear to have all needed permissions for OCP4 install; opened ticket (</a:t>
            </a:r>
            <a:r>
              <a:rPr lang="en-US" sz="1200" dirty="0">
                <a:solidFill>
                  <a:srgbClr val="1C3667"/>
                </a:solidFill>
                <a:latin typeface="Arial Narrow"/>
                <a:cs typeface="Calibri"/>
              </a:rPr>
              <a:t>OSTK0034812</a:t>
            </a:r>
            <a:r>
              <a:rPr lang="en-US" sz="1200" dirty="0">
                <a:solidFill>
                  <a:srgbClr val="1C3667"/>
                </a:solidFill>
                <a:latin typeface="Arial Narrow"/>
                <a:cs typeface="Arial"/>
              </a:rPr>
              <a:t>) with cloud team to investigate.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1C3667"/>
              </a:solidFill>
              <a:latin typeface="Arial Narrow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7F7F7F"/>
      </a:dk1>
      <a:lt1>
        <a:sysClr val="window" lastClr="FFFFFF"/>
      </a:lt1>
      <a:dk2>
        <a:srgbClr val="1C3667"/>
      </a:dk2>
      <a:lt2>
        <a:srgbClr val="3867AB"/>
      </a:lt2>
      <a:accent1>
        <a:srgbClr val="1D677E"/>
      </a:accent1>
      <a:accent2>
        <a:srgbClr val="961717"/>
      </a:accent2>
      <a:accent3>
        <a:srgbClr val="339988"/>
      </a:accent3>
      <a:accent4>
        <a:srgbClr val="7F7F7F"/>
      </a:accent4>
      <a:accent5>
        <a:srgbClr val="1D677E"/>
      </a:accent5>
      <a:accent6>
        <a:srgbClr val="E0301E"/>
      </a:accent6>
      <a:hlink>
        <a:srgbClr val="FFFFFF"/>
      </a:hlink>
      <a:folHlink>
        <a:srgbClr val="3399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Custom 1">
      <a:dk1>
        <a:srgbClr val="5E6572"/>
      </a:dk1>
      <a:lt1>
        <a:srgbClr val="FFFFFF"/>
      </a:lt1>
      <a:dk2>
        <a:srgbClr val="1D3667"/>
      </a:dk2>
      <a:lt2>
        <a:srgbClr val="B2B2B2"/>
      </a:lt2>
      <a:accent1>
        <a:srgbClr val="1D3667"/>
      </a:accent1>
      <a:accent2>
        <a:srgbClr val="7C1315"/>
      </a:accent2>
      <a:accent3>
        <a:srgbClr val="FFFFFF"/>
      </a:accent3>
      <a:accent4>
        <a:srgbClr val="4F5560"/>
      </a:accent4>
      <a:accent5>
        <a:srgbClr val="ADB0B6"/>
      </a:accent5>
      <a:accent6>
        <a:srgbClr val="436DAC"/>
      </a:accent6>
      <a:hlink>
        <a:srgbClr val="5E6572"/>
      </a:hlink>
      <a:folHlink>
        <a:srgbClr val="5E65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E6572"/>
        </a:dk1>
        <a:lt1>
          <a:srgbClr val="FFFFFF"/>
        </a:lt1>
        <a:dk2>
          <a:srgbClr val="324160"/>
        </a:dk2>
        <a:lt2>
          <a:srgbClr val="B2B2B2"/>
        </a:lt2>
        <a:accent1>
          <a:srgbClr val="324160"/>
        </a:accent1>
        <a:accent2>
          <a:srgbClr val="873929"/>
        </a:accent2>
        <a:accent3>
          <a:srgbClr val="FFFFFF"/>
        </a:accent3>
        <a:accent4>
          <a:srgbClr val="4F5560"/>
        </a:accent4>
        <a:accent5>
          <a:srgbClr val="ADB0B6"/>
        </a:accent5>
        <a:accent6>
          <a:srgbClr val="7A3324"/>
        </a:accent6>
        <a:hlink>
          <a:srgbClr val="609A72"/>
        </a:hlink>
        <a:folHlink>
          <a:srgbClr val="7D65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5E6572"/>
        </a:dk1>
        <a:lt1>
          <a:srgbClr val="FFFFFF"/>
        </a:lt1>
        <a:dk2>
          <a:srgbClr val="2C3F66"/>
        </a:dk2>
        <a:lt2>
          <a:srgbClr val="B2B2B2"/>
        </a:lt2>
        <a:accent1>
          <a:srgbClr val="324160"/>
        </a:accent1>
        <a:accent2>
          <a:srgbClr val="873929"/>
        </a:accent2>
        <a:accent3>
          <a:srgbClr val="FFFFFF"/>
        </a:accent3>
        <a:accent4>
          <a:srgbClr val="4F5560"/>
        </a:accent4>
        <a:accent5>
          <a:srgbClr val="ADB0B6"/>
        </a:accent5>
        <a:accent6>
          <a:srgbClr val="7A3324"/>
        </a:accent6>
        <a:hlink>
          <a:srgbClr val="609A72"/>
        </a:hlink>
        <a:folHlink>
          <a:srgbClr val="7D658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9E8A5E4F327744B4028AB19E486B77" ma:contentTypeVersion="6" ma:contentTypeDescription="Create a new document." ma:contentTypeScope="" ma:versionID="8d8ba975855725e981c2dbc692ebc62a">
  <xsd:schema xmlns:xsd="http://www.w3.org/2001/XMLSchema" xmlns:xs="http://www.w3.org/2001/XMLSchema" xmlns:p="http://schemas.microsoft.com/office/2006/metadata/properties" xmlns:ns1="http://schemas.microsoft.com/sharepoint/v3" xmlns:ns2="0cf335c1-6cd5-4e34-83ab-4ae35823873a" xmlns:ns3="599eea8a-f3e7-4eb5-80ae-c1e92cfb5369" targetNamespace="http://schemas.microsoft.com/office/2006/metadata/properties" ma:root="true" ma:fieldsID="44234ba9d09b465eda9330587e2de8ab" ns1:_="" ns2:_="" ns3:_="">
    <xsd:import namespace="http://schemas.microsoft.com/sharepoint/v3"/>
    <xsd:import namespace="0cf335c1-6cd5-4e34-83ab-4ae35823873a"/>
    <xsd:import namespace="599eea8a-f3e7-4eb5-80ae-c1e92cfb53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335c1-6cd5-4e34-83ab-4ae3582387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eea8a-f3e7-4eb5-80ae-c1e92cfb536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FF1739-561A-49A0-ABDB-6F07A5EBDF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cf335c1-6cd5-4e34-83ab-4ae35823873a"/>
    <ds:schemaRef ds:uri="599eea8a-f3e7-4eb5-80ae-c1e92cfb53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4E1BB0-DCD3-4387-A5F8-966B5BEDFD7E}">
  <ds:schemaRefs>
    <ds:schemaRef ds:uri="60b43e9d-a381-434a-b097-ba569449e346"/>
    <ds:schemaRef ds:uri="cb57a513-83f8-4ffc-81a2-3d989174a5e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237D8DE-5F12-4BF4-A7C1-A9A91DDA08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I&amp;TG Template</Template>
  <TotalTime>91</TotalTime>
  <Words>2242</Words>
  <Application>Microsoft Office PowerPoint</Application>
  <PresentationFormat>On-screen Show (4:3)</PresentationFormat>
  <Paragraphs>739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Agency FB</vt:lpstr>
      <vt:lpstr>Arial</vt:lpstr>
      <vt:lpstr>Arial Black</vt:lpstr>
      <vt:lpstr>Arial Narrow</vt:lpstr>
      <vt:lpstr>Arial,Sans-Serif</vt:lpstr>
      <vt:lpstr>Calibri</vt:lpstr>
      <vt:lpstr>Franklin Gothic Book</vt:lpstr>
      <vt:lpstr>Gill Sans MT Condensed</vt:lpstr>
      <vt:lpstr>Gill Sans Nova</vt:lpstr>
      <vt:lpstr>Segoe UI</vt:lpstr>
      <vt:lpstr>Times New Roman</vt:lpstr>
      <vt:lpstr>Webdings</vt:lpstr>
      <vt:lpstr>Wingdings</vt:lpstr>
      <vt:lpstr>Office Theme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U.S.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M. McKeon</dc:creator>
  <cp:lastModifiedBy>treva31</cp:lastModifiedBy>
  <cp:revision>41</cp:revision>
  <cp:lastPrinted>2021-09-22T16:47:02Z</cp:lastPrinted>
  <dcterms:created xsi:type="dcterms:W3CDTF">2015-08-19T14:18:13Z</dcterms:created>
  <dcterms:modified xsi:type="dcterms:W3CDTF">2023-01-20T16:44:05Z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CG_OFFICE_DLL">
    <vt:bool>true</vt:bool>
  </property>
  <property fmtid="{D5CDD505-2E9C-101B-9397-08002B2CF9AE}" pid="3" name="AACG_Created">
    <vt:bool>true</vt:bool>
  </property>
  <property fmtid="{D5CDD505-2E9C-101B-9397-08002B2CF9AE}" pid="4" name="AACG_DescMarkings">
    <vt:lpwstr/>
  </property>
  <property fmtid="{D5CDD505-2E9C-101B-9397-08002B2CF9AE}" pid="5" name="AACG_AddMark">
    <vt:lpwstr/>
  </property>
  <property fmtid="{D5CDD505-2E9C-101B-9397-08002B2CF9AE}" pid="6" name="AACG_Header">
    <vt:lpwstr>UNCLASSIFIED//FOUO</vt:lpwstr>
  </property>
  <property fmtid="{D5CDD505-2E9C-101B-9397-08002B2CF9AE}" pid="7" name="AACG_Footer">
    <vt:lpwstr>_x000d_UNCLASSIFIED//FOUO</vt:lpwstr>
  </property>
  <property fmtid="{D5CDD505-2E9C-101B-9397-08002B2CF9AE}" pid="8" name="AACG_ClassBlock">
    <vt:lpwstr/>
  </property>
  <property fmtid="{D5CDD505-2E9C-101B-9397-08002B2CF9AE}" pid="9" name="AACG_ClassType">
    <vt:lpwstr>USClassificationMarking</vt:lpwstr>
  </property>
  <property fmtid="{D5CDD505-2E9C-101B-9397-08002B2CF9AE}" pid="10" name="AACG_DeclOnList">
    <vt:lpwstr/>
  </property>
  <property fmtid="{D5CDD505-2E9C-101B-9397-08002B2CF9AE}" pid="11" name="AACG_USAF_Derivatives">
    <vt:lpwstr/>
  </property>
  <property fmtid="{D5CDD505-2E9C-101B-9397-08002B2CF9AE}" pid="12" name="AACG_SCI_Other">
    <vt:lpwstr/>
  </property>
  <property fmtid="{D5CDD505-2E9C-101B-9397-08002B2CF9AE}" pid="13" name="AACG_Dissem_Other">
    <vt:lpwstr/>
  </property>
  <property fmtid="{D5CDD505-2E9C-101B-9397-08002B2CF9AE}" pid="14" name="PortionWaiver">
    <vt:lpwstr/>
  </property>
  <property fmtid="{D5CDD505-2E9C-101B-9397-08002B2CF9AE}" pid="15" name="AACG_OrconOriginator">
    <vt:lpwstr/>
  </property>
  <property fmtid="{D5CDD505-2E9C-101B-9397-08002B2CF9AE}" pid="16" name="AACG_OrconRecipients">
    <vt:lpwstr/>
  </property>
  <property fmtid="{D5CDD505-2E9C-101B-9397-08002B2CF9AE}" pid="17" name="AACG_SatWarningType">
    <vt:lpwstr/>
  </property>
  <property fmtid="{D5CDD505-2E9C-101B-9397-08002B2CF9AE}" pid="18" name="AACG_NatoWarningClassLevel">
    <vt:lpwstr/>
  </property>
  <property fmtid="{D5CDD505-2E9C-101B-9397-08002B2CF9AE}" pid="19" name="AACG_Version">
    <vt:lpwstr>202010</vt:lpwstr>
  </property>
  <property fmtid="{D5CDD505-2E9C-101B-9397-08002B2CF9AE}" pid="20" name="AACG_CustomClassXMLPart">
    <vt:lpwstr>{5E5B56B1-09F1-4107-86AB-C16F7F667CE6}</vt:lpwstr>
  </property>
  <property fmtid="{D5CDD505-2E9C-101B-9397-08002B2CF9AE}" pid="21" name="ContentTypeId">
    <vt:lpwstr>0x0101001E9E8A5E4F327744B4028AB19E486B77</vt:lpwstr>
  </property>
  <property fmtid="{D5CDD505-2E9C-101B-9397-08002B2CF9AE}" pid="22" name="xd_ProgID">
    <vt:lpwstr/>
  </property>
  <property fmtid="{D5CDD505-2E9C-101B-9397-08002B2CF9AE}" pid="23" name="ComplianceAssetId">
    <vt:lpwstr/>
  </property>
  <property fmtid="{D5CDD505-2E9C-101B-9397-08002B2CF9AE}" pid="24" name="TemplateUrl">
    <vt:lpwstr/>
  </property>
  <property fmtid="{D5CDD505-2E9C-101B-9397-08002B2CF9AE}" pid="25" name="_ExtendedDescription">
    <vt:lpwstr/>
  </property>
  <property fmtid="{D5CDD505-2E9C-101B-9397-08002B2CF9AE}" pid="26" name="TriggerFlowInfo">
    <vt:lpwstr/>
  </property>
  <property fmtid="{D5CDD505-2E9C-101B-9397-08002B2CF9AE}" pid="27" name="xd_Signature">
    <vt:bool>false</vt:bool>
  </property>
</Properties>
</file>