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4" r:id="rId5"/>
  </p:sldMasterIdLst>
  <p:notesMasterIdLst>
    <p:notesMasterId r:id="rId19"/>
  </p:notesMasterIdLst>
  <p:sldIdLst>
    <p:sldId id="270" r:id="rId6"/>
    <p:sldId id="299" r:id="rId7"/>
    <p:sldId id="317" r:id="rId8"/>
    <p:sldId id="318" r:id="rId9"/>
    <p:sldId id="298" r:id="rId10"/>
    <p:sldId id="314" r:id="rId11"/>
    <p:sldId id="320" r:id="rId12"/>
    <p:sldId id="321" r:id="rId13"/>
    <p:sldId id="315" r:id="rId14"/>
    <p:sldId id="316" r:id="rId15"/>
    <p:sldId id="312" r:id="rId16"/>
    <p:sldId id="327" r:id="rId17"/>
    <p:sldId id="322" r:id="rId18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28">
          <p15:clr>
            <a:srgbClr val="A4A3A4"/>
          </p15:clr>
        </p15:guide>
        <p15:guide id="4" pos="1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encer08" initials="s" lastIdx="10" clrIdx="0">
    <p:extLst>
      <p:ext uri="{19B8F6BF-5375-455C-9EA6-DF929625EA0E}">
        <p15:presenceInfo xmlns:p15="http://schemas.microsoft.com/office/powerpoint/2012/main" userId="S::spencer08@opensource.gov::9928007d-5199-4ad6-bb77-6dcf56f27fca" providerId="AD"/>
      </p:ext>
    </p:extLst>
  </p:cmAuthor>
  <p:cmAuthor id="2" name="treva31" initials="t" lastIdx="7" clrIdx="1">
    <p:extLst>
      <p:ext uri="{19B8F6BF-5375-455C-9EA6-DF929625EA0E}">
        <p15:presenceInfo xmlns:p15="http://schemas.microsoft.com/office/powerpoint/2012/main" userId="S::treva31@opensource.gov::012db459-f277-4bb7-9677-96ba4ab369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8F90"/>
    <a:srgbClr val="1C3667"/>
    <a:srgbClr val="B21B18"/>
    <a:srgbClr val="1D677E"/>
    <a:srgbClr val="000000"/>
    <a:srgbClr val="00FF00"/>
    <a:srgbClr val="C71F1F"/>
    <a:srgbClr val="4A8598"/>
    <a:srgbClr val="961717"/>
    <a:srgbClr val="38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EEC70-CCE9-4C0D-AB2C-BC6A8C144D61}" v="2" dt="2021-07-13T20:05:52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34" y="108"/>
      </p:cViewPr>
      <p:guideLst>
        <p:guide orient="horz" pos="2160"/>
        <p:guide pos="2880"/>
        <p:guide pos="292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5337FE-7568-4B99-BA2C-9A4B18EEFB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B9AB2-1C45-4F4E-93EC-6EB46365EED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46AF1A-7525-4D8F-BB52-6A2EE392DA52}" type="datetimeFigureOut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8E1C0FA-2275-4BD8-9CF1-DA196CB6A2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99" tIns="46449" rIns="92899" bIns="464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0D06B7-BEDF-4DAF-B622-5E95DF63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22775"/>
            <a:ext cx="5619750" cy="4187825"/>
          </a:xfrm>
          <a:prstGeom prst="rect">
            <a:avLst/>
          </a:prstGeom>
        </p:spPr>
        <p:txBody>
          <a:bodyPr vert="horz" lIns="92899" tIns="46449" rIns="92899" bIns="4644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78CA3-D394-456B-89F7-06954FEEE9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8E3D7-CB19-4B93-AB4F-B2435683F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2899" tIns="46449" rIns="92899" bIns="464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738682-0EDB-4563-B1B4-7BA02D88E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Also a member of ServiceNow Support Team</a:t>
            </a:r>
          </a:p>
          <a:p>
            <a:endParaRPr lang="en-US"/>
          </a:p>
          <a:p>
            <a:r>
              <a:rPr lang="en-US"/>
              <a:t>On Fri, May 21, 2021, Morgan36 &amp; Debra29 will no longer be on 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73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Also a member of the Enterprise Tools Support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tools having priority require upgrades due to current version no longer vendor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18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tools having priority require upgrades due to current version no longer vendor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5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tools having priority require upgrades due to current version no longer vendor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84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479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May 16, 2021, Jira will be come read-only if license isn’t renewed. Waiting on Funding Approval and 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83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AE2143C-F568-4A3B-9255-535FB6BD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3175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3F77544-2E29-4ACE-B766-AF0C562F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49530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>
                <a:solidFill>
                  <a:schemeClr val="tx2"/>
                </a:solidFill>
                <a:latin typeface="Gill Sans MT Condensed" panose="020B0506020104020203" pitchFamily="34" charset="0"/>
              </a:rPr>
              <a:t>OPEN SOURCE ENTERPRISE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A4C75508-2BA8-4B74-A155-3A140453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62275"/>
            <a:ext cx="6324600" cy="768350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 b="1">
                <a:solidFill>
                  <a:schemeClr val="tx2"/>
                </a:solidFill>
                <a:latin typeface="Gill Sans MT Condensed" panose="020B0506020104020203" pitchFamily="34" charset="0"/>
              </a:rPr>
              <a:t>MISSION TECHNOLOGY GROUP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582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04800" y="990600"/>
            <a:ext cx="3429000" cy="4587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62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2E7B365C-FBB2-44E9-9A5F-31A08C3D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270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23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55CA838D-6751-4C2A-B55B-FADD4FADA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E5F3F7-040E-4D23-A8E6-ACEA2F98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2725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1" hangingPunct="1">
              <a:defRPr/>
            </a:pPr>
            <a:endParaRPr lang="en-US" sz="800" spc="300">
              <a:solidFill>
                <a:schemeClr val="bg2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959C6D85-B164-4740-9BA4-9CA00321F7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51650"/>
            <a:ext cx="9144000" cy="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ACG_Title_Header_Shape">
            <a:extLst>
              <a:ext uri="{FF2B5EF4-FFF2-40B4-BE49-F238E27FC236}">
                <a16:creationId xmlns:a16="http://schemas.microsoft.com/office/drawing/2014/main" id="{5273E9C2-2A91-4D4C-A809-71A3E75EDF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8" name="AACG_Footer_Shape">
            <a:extLst>
              <a:ext uri="{FF2B5EF4-FFF2-40B4-BE49-F238E27FC236}">
                <a16:creationId xmlns:a16="http://schemas.microsoft.com/office/drawing/2014/main" id="{48F7D433-DEB2-4153-AA29-BAD9DFFF25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1600"/>
            <a:ext cx="914400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390630C1-E44D-4EC5-BBFD-8768E8A1DE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3"/>
          <a:stretch>
            <a:fillRect/>
          </a:stretch>
        </p:blipFill>
        <p:spPr bwMode="auto">
          <a:xfrm>
            <a:off x="-26988" y="6199188"/>
            <a:ext cx="484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F23857A4-EE70-44A3-86BC-F5446096D2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6388100"/>
            <a:ext cx="26670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latin typeface="Franklin Gothic Book" panose="020B0503020102020204" pitchFamily="34" charset="0"/>
              </a:rPr>
              <a:t>ITE Franchise – Open Source</a:t>
            </a:r>
          </a:p>
          <a:p>
            <a:pPr eaLnBrk="1" hangingPunct="1">
              <a:defRPr/>
            </a:pPr>
            <a:r>
              <a:rPr lang="en-US" altLang="en-US" sz="1200">
                <a:latin typeface="Franklin Gothic Book" panose="020B0503020102020204" pitchFamily="34" charset="0"/>
              </a:rPr>
              <a:t>Mission Technology Group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3657590"/>
            <a:ext cx="9144000" cy="1008064"/>
          </a:xfrm>
        </p:spPr>
        <p:txBody>
          <a:bodyPr lIns="91440"/>
          <a:lstStyle>
            <a:lvl1pPr algn="ctr">
              <a:lnSpc>
                <a:spcPts val="3400"/>
              </a:lnSpc>
              <a:defRPr sz="32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" y="4714865"/>
            <a:ext cx="9120401" cy="47625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>
                <a:solidFill>
                  <a:srgbClr val="0084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22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3913" y="1200149"/>
            <a:ext cx="8548008" cy="511084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9221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314280"/>
            <a:ext cx="8334000" cy="7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02BE528-7BE0-472D-ABC4-511EC7C18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0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>
            <a:extLst>
              <a:ext uri="{FF2B5EF4-FFF2-40B4-BE49-F238E27FC236}">
                <a16:creationId xmlns:a16="http://schemas.microsoft.com/office/drawing/2014/main" id="{44A69529-6981-4AE9-8631-25D929783FDD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E76B73-2330-4314-9A94-3AA5E275C53F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2CE3CE-8199-4291-9149-5E5A817C82D8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tx2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356C267-1403-41ED-AD1E-BE8CC333FF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05813" y="6362700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FB69C3-E636-4539-A7DE-928CD5B2E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15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ECD65F60-9B0F-43E8-86CB-5F6545299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47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EBA945AA-0D35-4F47-A0A3-F02CA004A7ED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B7479C-2000-43A1-9741-7101BFCC11E4}"/>
                </a:ext>
              </a:extLst>
            </p:cNvPr>
            <p:cNvCxnSpPr>
              <a:endCxn id="22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156FE7-97E6-49CD-92A7-954F1AC209EF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bg2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9576998-0A06-4340-802A-2D84C5C8B0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8" y="6364288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60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73705CF-8D3A-45C7-9CEF-DF76103D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19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3BBC439D-0684-4AA7-BEA1-7DB9243BD382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DC063A-6E80-4023-B0F2-959B0BD45EDC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B4978B-28FB-4B15-A575-66C789D98C11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accent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14E084-98AB-4DCA-967F-BE86886B28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93113" y="6364288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84833EB-197E-42F4-95B6-50B6A5E48B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5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528F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35D4FDD-2AA1-4C33-8720-1963C7AE0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60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1209906D-438F-4FC8-908D-B6BA1198D5E7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5EAB52-812A-41B4-B934-DFC5E2F64905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rgbClr val="528F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BB3AFCC-4598-468B-8C60-78CD68435C2D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rgbClr val="528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rgbClr val="528F90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5DA484A-1066-4711-8876-07B579999A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93113" y="6367463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rgbClr val="528F90"/>
                </a:solidFill>
              </a:defRPr>
            </a:lvl1pPr>
          </a:lstStyle>
          <a:p>
            <a:pPr>
              <a:defRPr/>
            </a:pPr>
            <a:fld id="{334E889B-A1C6-4022-908A-32DCB815C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7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3">
            <a:extLst>
              <a:ext uri="{FF2B5EF4-FFF2-40B4-BE49-F238E27FC236}">
                <a16:creationId xmlns:a16="http://schemas.microsoft.com/office/drawing/2014/main" id="{AA38825E-1C41-4A08-8F0B-54A09B45DF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4">
            <a:extLst>
              <a:ext uri="{FF2B5EF4-FFF2-40B4-BE49-F238E27FC236}">
                <a16:creationId xmlns:a16="http://schemas.microsoft.com/office/drawing/2014/main" id="{3A7A6D86-4D34-42EB-9EFA-6BAE2AD87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Content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934209A1-8B1F-4C80-85B5-B178C9A46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152" tIns="45576" rIns="91152" bIns="45576" numCol="1" anchor="ctr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400">
                <a:solidFill>
                  <a:srgbClr val="7F7F7F"/>
                </a:solidFill>
                <a:latin typeface="Gill Sans MT Condensed" panose="020B0506020104020203" pitchFamily="34" charset="0"/>
              </a:defRPr>
            </a:lvl1pPr>
          </a:lstStyle>
          <a:p>
            <a:pPr>
              <a:defRPr/>
            </a:pPr>
            <a:fld id="{56018D3C-BE1F-4211-8900-3E7AF341F6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AACG_Header_Shape">
            <a:extLst>
              <a:ext uri="{FF2B5EF4-FFF2-40B4-BE49-F238E27FC236}">
                <a16:creationId xmlns:a16="http://schemas.microsoft.com/office/drawing/2014/main" id="{C96A66A6-6A8C-46C3-AE53-8AC495A2D7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1C3667"/>
                </a:solidFill>
                <a:latin typeface="Gill Sans MT Condensed" panose="020B0506020104020203" pitchFamily="34" charset="0"/>
              </a:rPr>
              <a:t>UNCLASSIFIED//FOUO</a:t>
            </a:r>
          </a:p>
        </p:txBody>
      </p:sp>
      <p:sp>
        <p:nvSpPr>
          <p:cNvPr id="1030" name="AACG_Footer_Shape">
            <a:extLst>
              <a:ext uri="{FF2B5EF4-FFF2-40B4-BE49-F238E27FC236}">
                <a16:creationId xmlns:a16="http://schemas.microsoft.com/office/drawing/2014/main" id="{725A6482-B160-4EB1-9395-92DB56BC16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9075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1C3667"/>
                </a:solidFill>
                <a:latin typeface="Gill Sans MT Condensed" panose="020B0506020104020203" pitchFamily="34" charset="0"/>
              </a:rPr>
              <a:t>UNCLASSIFIED//FOUO</a:t>
            </a:r>
          </a:p>
        </p:txBody>
      </p:sp>
      <p:sp>
        <p:nvSpPr>
          <p:cNvPr id="1031" name="AACG_CaveatHeader_Shape">
            <a:extLst>
              <a:ext uri="{FF2B5EF4-FFF2-40B4-BE49-F238E27FC236}">
                <a16:creationId xmlns:a16="http://schemas.microsoft.com/office/drawing/2014/main" id="{E015E843-9A8C-4C06-B8C6-47366D2983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7940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200">
              <a:solidFill>
                <a:srgbClr val="1C3667"/>
              </a:solidFill>
              <a:latin typeface="Gill Sans MT Condensed" panose="020B05060201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Gill Sans MT Condensed" panose="020B0506020104020203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AF389A0C-D4B1-4FB7-8080-DA33B06F5F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13"/>
            <a:ext cx="9144000" cy="68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91ADA8F9-CA46-4EF0-A715-68D048BD6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85750"/>
            <a:ext cx="82677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E3910AF-3C22-4D9B-9582-4447AA8D0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47625"/>
            <a:ext cx="44021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1" hangingPunct="1">
              <a:defRPr/>
            </a:pPr>
            <a:endParaRPr lang="en-US" sz="800" spc="300">
              <a:solidFill>
                <a:schemeClr val="bg2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5125" name="AACG_Footer_Shape">
            <a:extLst>
              <a:ext uri="{FF2B5EF4-FFF2-40B4-BE49-F238E27FC236}">
                <a16:creationId xmlns:a16="http://schemas.microsoft.com/office/drawing/2014/main" id="{64083D8B-9C3B-4E00-A39A-FB877BCD29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1600"/>
            <a:ext cx="914400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2054" name="Line 30">
            <a:extLst>
              <a:ext uri="{FF2B5EF4-FFF2-40B4-BE49-F238E27FC236}">
                <a16:creationId xmlns:a16="http://schemas.microsoft.com/office/drawing/2014/main" id="{02ED2AF2-EC10-4912-BFF1-4328108315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51650"/>
            <a:ext cx="9144000" cy="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AACG_Header_Shape">
            <a:extLst>
              <a:ext uri="{FF2B5EF4-FFF2-40B4-BE49-F238E27FC236}">
                <a16:creationId xmlns:a16="http://schemas.microsoft.com/office/drawing/2014/main" id="{3D33C844-DA7C-4E4F-B645-20617A61DF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5128" name="AACG_CaveatHeader_Shape">
            <a:extLst>
              <a:ext uri="{FF2B5EF4-FFF2-40B4-BE49-F238E27FC236}">
                <a16:creationId xmlns:a16="http://schemas.microsoft.com/office/drawing/2014/main" id="{7236A52B-E7A5-40A7-BF57-8F54EDFD8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7940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2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  <p:pic>
        <p:nvPicPr>
          <p:cNvPr id="2057" name="Picture 11">
            <a:extLst>
              <a:ext uri="{FF2B5EF4-FFF2-40B4-BE49-F238E27FC236}">
                <a16:creationId xmlns:a16="http://schemas.microsoft.com/office/drawing/2014/main" id="{5E61072B-EAFF-4A99-9A56-CB00555EF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3"/>
          <a:stretch>
            <a:fillRect/>
          </a:stretch>
        </p:blipFill>
        <p:spPr bwMode="auto">
          <a:xfrm>
            <a:off x="-26988" y="6199188"/>
            <a:ext cx="484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TextBox 13">
            <a:extLst>
              <a:ext uri="{FF2B5EF4-FFF2-40B4-BE49-F238E27FC236}">
                <a16:creationId xmlns:a16="http://schemas.microsoft.com/office/drawing/2014/main" id="{6E60B955-0172-4093-BC50-90906AE7A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6388100"/>
            <a:ext cx="26670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latin typeface="Franklin Gothic Book" panose="020B0503020102020204" pitchFamily="34" charset="0"/>
              </a:rPr>
              <a:t>ITE Franchise – Open Source</a:t>
            </a:r>
          </a:p>
          <a:p>
            <a:pPr eaLnBrk="1" hangingPunct="1">
              <a:defRPr/>
            </a:pPr>
            <a:r>
              <a:rPr lang="en-US" altLang="en-US" sz="1200">
                <a:latin typeface="Franklin Gothic Book" panose="020B0503020102020204" pitchFamily="34" charset="0"/>
              </a:rPr>
              <a:t>Mission Technology Group</a:t>
            </a:r>
          </a:p>
        </p:txBody>
      </p:sp>
      <p:sp>
        <p:nvSpPr>
          <p:cNvPr id="5131" name="Text Box 23">
            <a:extLst>
              <a:ext uri="{FF2B5EF4-FFF2-40B4-BE49-F238E27FC236}">
                <a16:creationId xmlns:a16="http://schemas.microsoft.com/office/drawing/2014/main" id="{AEA0C42C-7FC4-473B-A1C4-E4579B20AA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11663" y="6657975"/>
            <a:ext cx="309562" cy="215900"/>
          </a:xfrm>
          <a:prstGeom prst="rect">
            <a:avLst/>
          </a:prstGeom>
          <a:noFill/>
          <a:ln>
            <a:noFill/>
          </a:ln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D2414E6-9D01-4A4F-8B7D-A1EB2963E916}" type="slidenum">
              <a:rPr lang="en-US" altLang="en-US" sz="800" smtClean="0">
                <a:solidFill>
                  <a:srgbClr val="464C56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0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  <p:sp>
        <p:nvSpPr>
          <p:cNvPr id="5132" name="Text Box 23">
            <a:extLst>
              <a:ext uri="{FF2B5EF4-FFF2-40B4-BE49-F238E27FC236}">
                <a16:creationId xmlns:a16="http://schemas.microsoft.com/office/drawing/2014/main" id="{16997AEE-19EF-49FC-92D8-3353CE036E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0413" y="6637338"/>
            <a:ext cx="1943100" cy="215900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">
                <a:solidFill>
                  <a:srgbClr val="464C56"/>
                </a:solidFill>
                <a:latin typeface="Arial" panose="020B0604020202020204" pitchFamily="34" charset="0"/>
              </a:rPr>
              <a:t>Date Printed: </a:t>
            </a:r>
            <a:fld id="{E24EE61D-B031-41BD-AA00-0419853946C9}" type="datetime1">
              <a:rPr lang="en-US" altLang="en-US" sz="800" smtClean="0">
                <a:solidFill>
                  <a:srgbClr val="464C56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1/20/2023</a:t>
            </a:fld>
            <a:endParaRPr lang="en-US" altLang="en-US" sz="8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45" r:id="rId2"/>
    <p:sldLayoutId id="2147484046" r:id="rId3"/>
  </p:sldLayoutIdLst>
  <p:hf hdr="0" ftr="0" dt="0"/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9pPr>
    </p:titleStyle>
    <p:bodyStyle>
      <a:lvl1pPr marL="177800" indent="-1778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rgbClr val="0084B6"/>
        </a:buClr>
        <a:buSzPct val="100000"/>
        <a:buChar char="•"/>
        <a:defRPr sz="1900">
          <a:solidFill>
            <a:srgbClr val="5E6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–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092200" indent="-1778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­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–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»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6pPr>
      <a:lvl7pPr marL="29718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7pPr>
      <a:lvl8pPr marL="34290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8pPr>
      <a:lvl9pPr marL="38862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jira.opensource.gov/secure/RapidBoard.jspa?rapidView=19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ervicenow.opensource.gov/nav_to.do?uri=%2Fx_1234_ose_service_ose_ticket_list.do%3Fsysparm_view%3D%26sysparm_first_row%3D1%26sysparm_query%3DstateNOT%20IN3,4,7,22,20%5Ecategory%3Denterprise_application%26sysparm_clear_stack%3Dtrue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7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12">
            <a:extLst>
              <a:ext uri="{FF2B5EF4-FFF2-40B4-BE49-F238E27FC236}">
                <a16:creationId xmlns:a16="http://schemas.microsoft.com/office/drawing/2014/main" id="{B4BD04A7-52F1-46C0-B4FA-9A462BF56BAF}"/>
              </a:ext>
            </a:extLst>
          </p:cNvPr>
          <p:cNvSpPr txBox="1">
            <a:spLocks/>
          </p:cNvSpPr>
          <p:nvPr/>
        </p:nvSpPr>
        <p:spPr bwMode="auto">
          <a:xfrm>
            <a:off x="6629400" y="5334000"/>
            <a:ext cx="2514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2" tIns="45576" rIns="91152" bIns="4557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latin typeface="Gill Sans MT Condensed" panose="020B0506020104020203" pitchFamily="34" charset="0"/>
              </a:rPr>
              <a:t>C/BOSD:  Alma22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Gill Sans MT Condensed" panose="020B0506020104020203" pitchFamily="34" charset="0"/>
              </a:rPr>
              <a:t>Program Lead: Cham18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Gill Sans MT Condensed" panose="020B0506020104020203" pitchFamily="34" charset="0"/>
              </a:rPr>
              <a:t>Project Manager: Treva31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Gill Sans MT Condensed" panose="020B0506020104020203" pitchFamily="34" charset="0"/>
              </a:rPr>
              <a:t>June 2, 2021</a:t>
            </a:r>
          </a:p>
        </p:txBody>
      </p:sp>
      <p:sp>
        <p:nvSpPr>
          <p:cNvPr id="15363" name="Text Placeholder 11">
            <a:extLst>
              <a:ext uri="{FF2B5EF4-FFF2-40B4-BE49-F238E27FC236}">
                <a16:creationId xmlns:a16="http://schemas.microsoft.com/office/drawing/2014/main" id="{3BF68361-1D70-4FEF-964A-8C9BE4E5E2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 Status Report (PSR)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31A0961-D13D-438A-AD3C-6EDA5D3206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4038600" cy="99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/>
              <a:t>OSE Enterprise Tools </a:t>
            </a:r>
            <a:br>
              <a:rPr lang="en-US" altLang="en-US" sz="2800"/>
            </a:br>
            <a:r>
              <a:rPr lang="en-US" altLang="en-US" sz="2800"/>
              <a:t>BOSD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>
            <a:extLst>
              <a:ext uri="{FF2B5EF4-FFF2-40B4-BE49-F238E27FC236}">
                <a16:creationId xmlns:a16="http://schemas.microsoft.com/office/drawing/2014/main" id="{CA418C1A-6877-433B-A5EC-8A90E22CF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>
                <a:solidFill>
                  <a:srgbClr val="1C3667"/>
                </a:solidFill>
              </a:rPr>
              <a:t>OSE Enterprise Tools License Status </a:t>
            </a:r>
            <a:r>
              <a:rPr lang="en-US" altLang="en-US" sz="2000">
                <a:solidFill>
                  <a:srgbClr val="1C3667"/>
                </a:solidFill>
              </a:rPr>
              <a:t>(page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27034-CB37-41A4-8647-90963A98B76B}"/>
              </a:ext>
            </a:extLst>
          </p:cNvPr>
          <p:cNvSpPr txBox="1"/>
          <p:nvPr/>
        </p:nvSpPr>
        <p:spPr>
          <a:xfrm>
            <a:off x="6935788" y="533400"/>
            <a:ext cx="19907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spcBef>
                <a:spcPct val="20000"/>
              </a:spcBef>
              <a:buClr>
                <a:srgbClr val="C8511E"/>
              </a:buClr>
              <a:buSzPct val="80000"/>
              <a:defRPr/>
            </a:pPr>
            <a:r>
              <a:rPr lang="en-US" sz="1200" b="1">
                <a:solidFill>
                  <a:srgbClr val="1C3667"/>
                </a:solidFill>
                <a:latin typeface="Arial" panose="020B0604020202020204" pitchFamily="34" charset="0"/>
                <a:ea typeface="Segoe UI" panose="020B0502040204020203" pitchFamily="34" charset="0"/>
              </a:rPr>
              <a:t>02-Jun-21</a:t>
            </a:r>
          </a:p>
        </p:txBody>
      </p:sp>
      <p:sp>
        <p:nvSpPr>
          <p:cNvPr id="25605" name="Slide Number Placeholder 1">
            <a:extLst>
              <a:ext uri="{FF2B5EF4-FFF2-40B4-BE49-F238E27FC236}">
                <a16:creationId xmlns:a16="http://schemas.microsoft.com/office/drawing/2014/main" id="{F66FF990-0A0A-4147-B15E-818C7DE7D5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334BD-8C91-49D9-98F8-1C267D46656B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76AA0EC-8B90-4AFD-93A2-8BBA90E7C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103082"/>
              </p:ext>
            </p:extLst>
          </p:nvPr>
        </p:nvGraphicFramePr>
        <p:xfrm>
          <a:off x="306386" y="1066800"/>
          <a:ext cx="8523289" cy="44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88">
                  <a:extLst>
                    <a:ext uri="{9D8B030D-6E8A-4147-A177-3AD203B41FA5}">
                      <a16:colId xmlns:a16="http://schemas.microsoft.com/office/drawing/2014/main" val="23906917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1457829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61747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39554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5567376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32966763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31617304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16405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512807763"/>
                    </a:ext>
                  </a:extLst>
                </a:gridCol>
              </a:tblGrid>
              <a:tr h="332310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Tools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FOSS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Licensed Version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# Users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# License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License </a:t>
                      </a:r>
                      <a:b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Expiration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RAQ / MTG PR </a:t>
                      </a:r>
                      <a:b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/ P&amp;SC / SR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Cost/</a:t>
                      </a:r>
                      <a:b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Funded By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License Renewed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2945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GitHub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fontAlgn="t"/>
                      <a:r>
                        <a:rPr lang="en-US" sz="1100" b="0" i="0" u="none" strike="noStrike" kern="12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/>
                        </a:rPr>
                        <a:t>2.22.13</a:t>
                      </a:r>
                      <a:endParaRPr lang="en-US" sz="1100" b="0" i="0" u="none" strike="noStrike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244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300 </a:t>
                      </a:r>
                    </a:p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(w/new license)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16June21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$60,000</a:t>
                      </a:r>
                      <a:b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TITAN(Z7)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26May21</a:t>
                      </a:r>
                      <a:b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9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(temp exp 16June21)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9354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Nexus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fontAlgn="t"/>
                      <a:r>
                        <a:rPr lang="en-US" sz="1100" b="0" i="0" u="none" strike="noStrike" kern="12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3.3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2021-02641</a:t>
                      </a:r>
                      <a:b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7074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Jenkins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fontAlgn="t"/>
                      <a:r>
                        <a:rPr lang="en-US" sz="1100" b="0" i="0" u="none" strike="noStrike" kern="12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2.291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109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2021-02656</a:t>
                      </a:r>
                      <a:b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057487"/>
                  </a:ext>
                </a:extLst>
              </a:tr>
              <a:tr h="51775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Arial Narrow"/>
                        </a:rPr>
                        <a:t>JIRA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8.13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432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500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15June21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2021-01760</a:t>
                      </a:r>
                      <a:b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SW-FY21-1321</a:t>
                      </a:r>
                      <a:b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ORD0400090</a:t>
                      </a:r>
                      <a:b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SR-6224727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/>
                        </a:rPr>
                        <a:t>$21,549</a:t>
                      </a:r>
                      <a:br>
                        <a:rPr lang="en-US" sz="1100">
                          <a:solidFill>
                            <a:srgbClr val="002060"/>
                          </a:solidFill>
                          <a:latin typeface="Arial Narrow"/>
                        </a:rPr>
                      </a:br>
                      <a:r>
                        <a:rPr lang="en-US" sz="1100">
                          <a:solidFill>
                            <a:srgbClr val="002060"/>
                          </a:solidFill>
                          <a:latin typeface="Arial Narrow"/>
                        </a:rPr>
                        <a:t>DVV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19May21</a:t>
                      </a:r>
                      <a:br>
                        <a:rPr lang="en-US" sz="16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9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(temp exp 15Jun21)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860712"/>
                  </a:ext>
                </a:extLst>
              </a:tr>
              <a:tr h="54905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Linux </a:t>
                      </a:r>
                      <a:r>
                        <a:rPr lang="en-US" sz="1200" b="1" i="0" u="none" strike="noStrike" err="1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AutoProv</a:t>
                      </a:r>
                      <a:endParaRPr lang="en-US" sz="1200" b="1" i="0" u="none" strike="noStrike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fontAlgn="t"/>
                      <a:r>
                        <a:rPr lang="en-US" sz="1100" b="0" i="0" u="none" strike="noStrike" kern="12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In-house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20210421b0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416249"/>
                  </a:ext>
                </a:extLst>
              </a:tr>
              <a:tr h="36945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SonarQube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fontAlgn="t"/>
                      <a:r>
                        <a:rPr lang="en-US" sz="1100" b="0" i="0" u="none" strike="noStrike" kern="12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8.9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125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2021-02642</a:t>
                      </a:r>
                      <a:b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47953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ServiceNow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/>
                        </a:rPr>
                        <a:t>Orlando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113170"/>
                  </a:ext>
                </a:extLst>
              </a:tr>
              <a:tr h="49923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OpenShift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fontAlgn="t"/>
                      <a:r>
                        <a:rPr lang="en-US" sz="1100" b="0" i="0" u="none" strike="noStrike" kern="12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3.11.420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40+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14Sep21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15Sep20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6147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1F88F0-DEC6-45E3-B0B4-90D1F4248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98517"/>
              </p:ext>
            </p:extLst>
          </p:nvPr>
        </p:nvGraphicFramePr>
        <p:xfrm>
          <a:off x="4724400" y="809140"/>
          <a:ext cx="304800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758"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License Expired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Temp License Provided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50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2">
            <a:extLst>
              <a:ext uri="{FF2B5EF4-FFF2-40B4-BE49-F238E27FC236}">
                <a16:creationId xmlns:a16="http://schemas.microsoft.com/office/drawing/2014/main" id="{8EE38DBF-284A-499A-8D31-CA39C43817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" y="304800"/>
            <a:ext cx="8470900" cy="7620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1C3667"/>
                </a:solidFill>
              </a:rPr>
              <a:t>OSE Enterprise Tools O&amp;M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738B72-5339-4DE8-B7D7-C040B557D160}"/>
              </a:ext>
            </a:extLst>
          </p:cNvPr>
          <p:cNvCxnSpPr/>
          <p:nvPr/>
        </p:nvCxnSpPr>
        <p:spPr>
          <a:xfrm flipV="1">
            <a:off x="4568825" y="1146175"/>
            <a:ext cx="0" cy="5364163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DA8B0D-E8C6-40FC-BA39-DC2CEB3434DD}"/>
              </a:ext>
            </a:extLst>
          </p:cNvPr>
          <p:cNvSpPr txBox="1"/>
          <p:nvPr/>
        </p:nvSpPr>
        <p:spPr>
          <a:xfrm>
            <a:off x="6935788" y="547688"/>
            <a:ext cx="19907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8511E"/>
              </a:buClr>
              <a:buSzPct val="80000"/>
              <a:defRPr/>
            </a:pPr>
            <a:endParaRPr lang="en-US" sz="1050" b="1">
              <a:solidFill>
                <a:srgbClr val="1C3667"/>
              </a:solidFill>
              <a:latin typeface="Arial" panose="020B0604020202020204" pitchFamily="34" charset="0"/>
              <a:ea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ACC0-7C68-4BD0-95BC-97DDC42B4F92}"/>
              </a:ext>
            </a:extLst>
          </p:cNvPr>
          <p:cNvCxnSpPr/>
          <p:nvPr/>
        </p:nvCxnSpPr>
        <p:spPr>
          <a:xfrm>
            <a:off x="195263" y="3584575"/>
            <a:ext cx="42481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2D4565-094A-4BB2-B628-812F3E1A3A4F}"/>
              </a:ext>
            </a:extLst>
          </p:cNvPr>
          <p:cNvCxnSpPr/>
          <p:nvPr/>
        </p:nvCxnSpPr>
        <p:spPr>
          <a:xfrm>
            <a:off x="4672013" y="3810000"/>
            <a:ext cx="425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TextBox 14">
            <a:extLst>
              <a:ext uri="{FF2B5EF4-FFF2-40B4-BE49-F238E27FC236}">
                <a16:creationId xmlns:a16="http://schemas.microsoft.com/office/drawing/2014/main" id="{B0455BA4-1390-42F7-80EC-4F9BE417F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3675063"/>
            <a:ext cx="42497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Schedule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B1C66E-E8D7-4599-9C73-414E874C64A1}"/>
              </a:ext>
            </a:extLst>
          </p:cNvPr>
          <p:cNvGraphicFramePr>
            <a:graphicFrameLocks noGrp="1"/>
          </p:cNvGraphicFramePr>
          <p:nvPr/>
        </p:nvGraphicFramePr>
        <p:xfrm>
          <a:off x="30093" y="6163294"/>
          <a:ext cx="44805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590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Major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Minor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On Target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86" name="TextBox 19">
            <a:extLst>
              <a:ext uri="{FF2B5EF4-FFF2-40B4-BE49-F238E27FC236}">
                <a16:creationId xmlns:a16="http://schemas.microsoft.com/office/drawing/2014/main" id="{F9EBD28D-DCBB-4A06-8752-8C4E3BAD7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1109663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Accomplishments</a:t>
            </a:r>
          </a:p>
        </p:txBody>
      </p:sp>
      <p:sp>
        <p:nvSpPr>
          <p:cNvPr id="24587" name="TextBox 20">
            <a:extLst>
              <a:ext uri="{FF2B5EF4-FFF2-40B4-BE49-F238E27FC236}">
                <a16:creationId xmlns:a16="http://schemas.microsoft.com/office/drawing/2014/main" id="{CF9A4071-86C6-41D1-B56E-D8A65F5FF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1322388"/>
            <a:ext cx="4248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182880" indent="-91440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Obtained authorization to download upgrade releases for GitHub</a:t>
            </a:r>
          </a:p>
          <a:p>
            <a:pPr marL="182880" indent="-91440">
              <a:spcBef>
                <a:spcPct val="0"/>
              </a:spcBef>
              <a:spcAft>
                <a:spcPts val="0"/>
              </a:spcAft>
            </a:pP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Applied permanent license to Chef</a:t>
            </a:r>
            <a:endParaRPr lang="en-US" dirty="0">
              <a:latin typeface="Arial Narrow"/>
              <a:cs typeface="Segoe UI"/>
            </a:endParaRPr>
          </a:p>
          <a:p>
            <a:pPr marL="182880" indent="-91440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  <a:t>Applied temporary license to GitHub</a:t>
            </a:r>
          </a:p>
          <a:p>
            <a:pPr marL="182880" indent="-91440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  <a:t>Obtained Scans for Jira, Confluence, SonarQube, Chef Manage/Automate/Supermarket, Jenkins, Nexus, GitHub</a:t>
            </a:r>
          </a:p>
          <a:p>
            <a:pPr marL="182880" indent="-91440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User Support Requests: </a:t>
            </a:r>
            <a:r>
              <a:rPr lang="en-US" altLang="en-US" sz="1200" dirty="0">
                <a:highlight>
                  <a:srgbClr val="808080"/>
                </a:highlight>
                <a:latin typeface="Arial Narrow"/>
                <a:cs typeface="Segoe 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ServiceNow</a:t>
            </a:r>
            <a:r>
              <a:rPr lang="en-US" altLang="en-US" sz="1200" dirty="0">
                <a:highlight>
                  <a:srgbClr val="808080"/>
                </a:highlight>
                <a:latin typeface="Arial Narrow"/>
                <a:cs typeface="Segoe UI"/>
              </a:rPr>
              <a:t>    </a:t>
            </a:r>
            <a:r>
              <a:rPr lang="en-US" altLang="en-US" sz="1200" dirty="0">
                <a:highlight>
                  <a:srgbClr val="808080"/>
                </a:highlight>
                <a:latin typeface="Arial Narrow"/>
                <a:cs typeface="Segoe U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</a:t>
            </a:r>
            <a:endParaRPr lang="en-US" altLang="en-US" sz="1200" dirty="0">
              <a:highlight>
                <a:srgbClr val="808080"/>
              </a:highlight>
              <a:latin typeface="Arial Narrow"/>
              <a:cs typeface="Segoe UI"/>
            </a:endParaRPr>
          </a:p>
        </p:txBody>
      </p:sp>
      <p:sp>
        <p:nvSpPr>
          <p:cNvPr id="24588" name="TextBox 21">
            <a:extLst>
              <a:ext uri="{FF2B5EF4-FFF2-40B4-BE49-F238E27FC236}">
                <a16:creationId xmlns:a16="http://schemas.microsoft.com/office/drawing/2014/main" id="{4E7761FD-DFE2-4C22-84E6-244A5755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3810000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Risks</a:t>
            </a:r>
          </a:p>
        </p:txBody>
      </p:sp>
      <p:sp>
        <p:nvSpPr>
          <p:cNvPr id="24590" name="TextBox 23">
            <a:extLst>
              <a:ext uri="{FF2B5EF4-FFF2-40B4-BE49-F238E27FC236}">
                <a16:creationId xmlns:a16="http://schemas.microsoft.com/office/drawing/2014/main" id="{3DFF9AB9-A835-484F-B0B2-51062EA98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914400"/>
            <a:ext cx="424815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sz="1400" b="1" dirty="0">
                <a:solidFill>
                  <a:srgbClr val="1C3667"/>
                </a:solidFill>
                <a:latin typeface="Arial Narrow" panose="020B0606020202030204" pitchFamily="34" charset="0"/>
              </a:rPr>
              <a:t>Overview</a:t>
            </a:r>
            <a:r>
              <a:rPr lang="en-US" altLang="en-US" sz="1400" b="1" i="1" dirty="0">
                <a:solidFill>
                  <a:srgbClr val="1C3667"/>
                </a:solidFill>
                <a:latin typeface="Arial Narrow" panose="020B0606020202030204" pitchFamily="34" charset="0"/>
              </a:rPr>
              <a:t>: </a:t>
            </a:r>
            <a:br>
              <a:rPr lang="en-US" altLang="en-US" sz="1400" b="1" i="1" dirty="0">
                <a:solidFill>
                  <a:srgbClr val="1C3667"/>
                </a:solidFill>
                <a:latin typeface="Arial Narrow" panose="020B0606020202030204" pitchFamily="34" charset="0"/>
              </a:rPr>
            </a:br>
            <a:r>
              <a:rPr lang="en-US" altLang="en-US" sz="1400" dirty="0">
                <a:solidFill>
                  <a:srgbClr val="1C3667"/>
                </a:solidFill>
                <a:latin typeface="Arial Narrow" panose="020B0606020202030204" pitchFamily="34" charset="0"/>
              </a:rPr>
              <a:t>Continuous operations and maintenance (O&amp;M) support for the12 Enterprise Tools that assist with developing, managing, and delivering OSINT solutions.</a:t>
            </a:r>
          </a:p>
        </p:txBody>
      </p:sp>
      <p:sp>
        <p:nvSpPr>
          <p:cNvPr id="24592" name="Slide Number Placeholder 1">
            <a:extLst>
              <a:ext uri="{FF2B5EF4-FFF2-40B4-BE49-F238E27FC236}">
                <a16:creationId xmlns:a16="http://schemas.microsoft.com/office/drawing/2014/main" id="{19E50A39-D34C-4529-97B8-0EA2E4A3F5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2C9F7D-4896-4899-85DF-08DE00E7E8C2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24593" name="TextBox 20">
            <a:extLst>
              <a:ext uri="{FF2B5EF4-FFF2-40B4-BE49-F238E27FC236}">
                <a16:creationId xmlns:a16="http://schemas.microsoft.com/office/drawing/2014/main" id="{A3029E2B-8167-4409-89D6-77405711D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69721"/>
            <a:ext cx="432434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182880" indent="-91440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  <a:t>Apply new licenses to Jira, GitHub</a:t>
            </a:r>
          </a:p>
          <a:p>
            <a:pPr marL="182880" indent="-91440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  <a:t>Analyze &amp; envision roadmap for Upgrades to Vendor Support releases </a:t>
            </a:r>
          </a:p>
          <a:p>
            <a:pPr marL="182880" indent="-91440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  <a:t>Clarify P&amp;SC FOSS orders for ISSM</a:t>
            </a:r>
          </a:p>
          <a:p>
            <a:pPr marL="182880" indent="-91440" eaLnBrk="1" hangingPunct="1">
              <a:spcBef>
                <a:spcPct val="0"/>
              </a:spcBef>
              <a:spcAft>
                <a:spcPts val="0"/>
              </a:spcAft>
            </a:pPr>
            <a: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  <a:t>Obtain ATD for Chef Automate/Manage/Supermarket, Nexus &amp; </a:t>
            </a:r>
            <a:b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</a:br>
            <a: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  <a:t>Linux </a:t>
            </a:r>
            <a:r>
              <a:rPr lang="en-US" altLang="en-US" sz="1200" dirty="0" err="1">
                <a:solidFill>
                  <a:srgbClr val="1C3667"/>
                </a:solidFill>
                <a:latin typeface="Arial Narrow" panose="020B0606020202030204" pitchFamily="34" charset="0"/>
              </a:rPr>
              <a:t>AutoProv</a:t>
            </a:r>
            <a:endParaRPr lang="en-US" altLang="en-US" sz="1200" dirty="0">
              <a:solidFill>
                <a:srgbClr val="1C3667"/>
              </a:solidFill>
              <a:latin typeface="Arial Narrow" panose="020B0606020202030204" pitchFamily="34" charset="0"/>
            </a:endParaRPr>
          </a:p>
        </p:txBody>
      </p:sp>
      <p:sp>
        <p:nvSpPr>
          <p:cNvPr id="24594" name="TextBox 19">
            <a:extLst>
              <a:ext uri="{FF2B5EF4-FFF2-40B4-BE49-F238E27FC236}">
                <a16:creationId xmlns:a16="http://schemas.microsoft.com/office/drawing/2014/main" id="{9836CDE1-FD7D-404F-9C97-5DA82225C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2514600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Planned Activities</a:t>
            </a:r>
          </a:p>
        </p:txBody>
      </p:sp>
      <p:sp>
        <p:nvSpPr>
          <p:cNvPr id="24595" name="TextBox 1">
            <a:extLst>
              <a:ext uri="{FF2B5EF4-FFF2-40B4-BE49-F238E27FC236}">
                <a16:creationId xmlns:a16="http://schemas.microsoft.com/office/drawing/2014/main" id="{76DBF2B2-4F89-4777-BC4A-B5DAFB49E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1274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sz="1200" b="1" dirty="0">
                <a:solidFill>
                  <a:srgbClr val="1C3667"/>
                </a:solidFill>
                <a:latin typeface="Arial" panose="020B0604020202020204" pitchFamily="34" charset="0"/>
                <a:ea typeface="Segoe UI" panose="020B0502040204020203" pitchFamily="34" charset="0"/>
              </a:rPr>
              <a:t>02-Jun-21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596" name="TextBox 15">
            <a:extLst>
              <a:ext uri="{FF2B5EF4-FFF2-40B4-BE49-F238E27FC236}">
                <a16:creationId xmlns:a16="http://schemas.microsoft.com/office/drawing/2014/main" id="{5162BBB9-40DF-4187-B58B-A29BB466F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2786029"/>
            <a:ext cx="4375150" cy="71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sz="1200" b="1">
                <a:solidFill>
                  <a:srgbClr val="1C3667"/>
                </a:solidFill>
                <a:latin typeface="Arial Narrow" panose="020B0606020202030204" pitchFamily="34" charset="0"/>
              </a:rPr>
              <a:t>Users: </a:t>
            </a:r>
            <a:r>
              <a:rPr lang="en-US" altLang="en-US" sz="1200">
                <a:solidFill>
                  <a:srgbClr val="1C3667"/>
                </a:solidFill>
                <a:latin typeface="Arial Narrow" panose="020B0606020202030204" pitchFamily="34" charset="0"/>
              </a:rPr>
              <a:t>2000+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sz="1200" b="1">
                <a:solidFill>
                  <a:srgbClr val="1C3667"/>
                </a:solidFill>
                <a:latin typeface="Arial Narrow" panose="020B0606020202030204" pitchFamily="34" charset="0"/>
              </a:rPr>
              <a:t>User Engagement Method: </a:t>
            </a:r>
            <a:r>
              <a:rPr lang="en-US" altLang="en-US" sz="1200">
                <a:solidFill>
                  <a:srgbClr val="1C3667"/>
                </a:solidFill>
                <a:latin typeface="Arial Narrow" panose="020B0606020202030204" pitchFamily="34" charset="0"/>
              </a:rPr>
              <a:t>Phone, Email. Microsoft Teams, ServiceNow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US" altLang="en-US" sz="1200" b="1">
                <a:solidFill>
                  <a:srgbClr val="1C3667"/>
                </a:solidFill>
                <a:latin typeface="Arial Narrow" panose="020B0606020202030204" pitchFamily="34" charset="0"/>
              </a:rPr>
              <a:t>Partner(s): </a:t>
            </a:r>
            <a:r>
              <a:rPr lang="en-US" altLang="en-US" sz="1200">
                <a:solidFill>
                  <a:srgbClr val="1C3667"/>
                </a:solidFill>
                <a:latin typeface="Arial Narrow" panose="020B0606020202030204" pitchFamily="34" charset="0"/>
              </a:rPr>
              <a:t>MTG, ISSM, DVV</a:t>
            </a:r>
          </a:p>
        </p:txBody>
      </p:sp>
      <p:grpSp>
        <p:nvGrpSpPr>
          <p:cNvPr id="24606" name="Group 35">
            <a:extLst>
              <a:ext uri="{FF2B5EF4-FFF2-40B4-BE49-F238E27FC236}">
                <a16:creationId xmlns:a16="http://schemas.microsoft.com/office/drawing/2014/main" id="{D16AEC86-08BE-42FD-803C-4BB0E0E6021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758825"/>
            <a:ext cx="4224338" cy="280988"/>
            <a:chOff x="4453881" y="1543077"/>
            <a:chExt cx="4224989" cy="280765"/>
          </a:xfrm>
        </p:grpSpPr>
        <p:grpSp>
          <p:nvGrpSpPr>
            <p:cNvPr id="24607" name="Group 36">
              <a:extLst>
                <a:ext uri="{FF2B5EF4-FFF2-40B4-BE49-F238E27FC236}">
                  <a16:creationId xmlns:a16="http://schemas.microsoft.com/office/drawing/2014/main" id="{150E0A21-FB82-40F1-A27B-137CD6E8D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3881" y="1547636"/>
              <a:ext cx="4224989" cy="276206"/>
              <a:chOff x="4547507" y="1547636"/>
              <a:chExt cx="4224989" cy="27620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E529722-6E07-4930-A59E-6E956E8914FD}"/>
                  </a:ext>
                </a:extLst>
              </p:cNvPr>
              <p:cNvSpPr/>
              <p:nvPr/>
            </p:nvSpPr>
            <p:spPr bwMode="auto">
              <a:xfrm>
                <a:off x="5609709" y="1547836"/>
                <a:ext cx="3162787" cy="2760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0BE483-5486-4915-89F9-5D3E26BE4EC6}"/>
                  </a:ext>
                </a:extLst>
              </p:cNvPr>
              <p:cNvSpPr txBox="1"/>
              <p:nvPr/>
            </p:nvSpPr>
            <p:spPr>
              <a:xfrm>
                <a:off x="4547507" y="1547836"/>
                <a:ext cx="1062202" cy="27600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Overall Status</a:t>
                </a:r>
              </a:p>
            </p:txBody>
          </p:sp>
          <p:grpSp>
            <p:nvGrpSpPr>
              <p:cNvPr id="24611" name="Group 40">
                <a:extLst>
                  <a:ext uri="{FF2B5EF4-FFF2-40B4-BE49-F238E27FC236}">
                    <a16:creationId xmlns:a16="http://schemas.microsoft.com/office/drawing/2014/main" id="{1611C4CD-F9F4-4DEF-AEDE-D8F06291A9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73068" y="1613518"/>
                <a:ext cx="982439" cy="140051"/>
                <a:chOff x="6189889" y="1765918"/>
                <a:chExt cx="982439" cy="140051"/>
              </a:xfrm>
            </p:grpSpPr>
            <p:sp>
              <p:nvSpPr>
                <p:cNvPr id="24612" name="Rectangle 41">
                  <a:extLst>
                    <a:ext uri="{FF2B5EF4-FFF2-40B4-BE49-F238E27FC236}">
                      <a16:creationId xmlns:a16="http://schemas.microsoft.com/office/drawing/2014/main" id="{B9CBCF60-682C-4589-9ABB-E4292803E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9889" y="1765918"/>
                  <a:ext cx="249011" cy="14005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3" name="Rectangle 42">
                  <a:extLst>
                    <a:ext uri="{FF2B5EF4-FFF2-40B4-BE49-F238E27FC236}">
                      <a16:creationId xmlns:a16="http://schemas.microsoft.com/office/drawing/2014/main" id="{7976E321-65AF-4895-AC9E-3DE699DAD8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6603" y="1765918"/>
                  <a:ext cx="249011" cy="14005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4" name="Rectangle 43">
                  <a:extLst>
                    <a:ext uri="{FF2B5EF4-FFF2-40B4-BE49-F238E27FC236}">
                      <a16:creationId xmlns:a16="http://schemas.microsoft.com/office/drawing/2014/main" id="{0B636A84-7A78-468E-81B5-628028B37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23317" y="1765918"/>
                  <a:ext cx="249011" cy="14005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608" name="Rectangle 37">
              <a:extLst>
                <a:ext uri="{FF2B5EF4-FFF2-40B4-BE49-F238E27FC236}">
                  <a16:creationId xmlns:a16="http://schemas.microsoft.com/office/drawing/2014/main" id="{4BFAFC44-565C-4BF4-917C-B0CA97F55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2677" y="1543077"/>
              <a:ext cx="341791" cy="26227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A1EAE25-40F6-4C22-BE6F-3F7C05DF1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7470"/>
              </p:ext>
            </p:extLst>
          </p:nvPr>
        </p:nvGraphicFramePr>
        <p:xfrm>
          <a:off x="177905" y="4009623"/>
          <a:ext cx="4264905" cy="1051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2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285"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Milestones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Planned</a:t>
                      </a:r>
                      <a:b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Start Date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Actual </a:t>
                      </a:r>
                      <a:b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Start Date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Projected</a:t>
                      </a:r>
                      <a:b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End Date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Status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85">
                <a:tc>
                  <a:txBody>
                    <a:bodyPr/>
                    <a:lstStyle/>
                    <a:p>
                      <a:pPr algn="ctr"/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A&amp;A 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03Nov20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03Nov20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01Dec21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i="1" kern="1200">
                        <a:solidFill>
                          <a:srgbClr val="1C3667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7125"/>
                  </a:ext>
                </a:extLst>
              </a:tr>
              <a:tr h="218285">
                <a:tc>
                  <a:txBody>
                    <a:bodyPr/>
                    <a:lstStyle/>
                    <a:p>
                      <a:pPr algn="ctr"/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Upgrade: GitHub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26May21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01Jun21</a:t>
                      </a:r>
                      <a:endParaRPr lang="en-US" sz="900" b="1" i="1" kern="1200">
                        <a:solidFill>
                          <a:srgbClr val="1C3667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31July21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i="1" kern="1200">
                        <a:solidFill>
                          <a:srgbClr val="1C3667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47635"/>
                  </a:ext>
                </a:extLst>
              </a:tr>
              <a:tr h="218285">
                <a:tc>
                  <a:txBody>
                    <a:bodyPr/>
                    <a:lstStyle/>
                    <a:p>
                      <a:pPr algn="ctr"/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License Renewals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02Feb21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22Apr21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01Dec21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i="1" kern="1200">
                        <a:solidFill>
                          <a:srgbClr val="1C3667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08703"/>
                  </a:ext>
                </a:extLst>
              </a:tr>
            </a:tbl>
          </a:graphicData>
        </a:graphic>
      </p:graphicFrame>
      <p:sp>
        <p:nvSpPr>
          <p:cNvPr id="36" name="Oval 35">
            <a:extLst>
              <a:ext uri="{FF2B5EF4-FFF2-40B4-BE49-F238E27FC236}">
                <a16:creationId xmlns:a16="http://schemas.microsoft.com/office/drawing/2014/main" id="{43657D71-73F3-46E7-9096-79078F8A2241}"/>
              </a:ext>
            </a:extLst>
          </p:cNvPr>
          <p:cNvSpPr/>
          <p:nvPr/>
        </p:nvSpPr>
        <p:spPr>
          <a:xfrm>
            <a:off x="4114800" y="4419600"/>
            <a:ext cx="152400" cy="1381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EBA63A-1312-4DF0-9C24-1537DFD77C81}"/>
              </a:ext>
            </a:extLst>
          </p:cNvPr>
          <p:cNvSpPr/>
          <p:nvPr/>
        </p:nvSpPr>
        <p:spPr>
          <a:xfrm>
            <a:off x="4114800" y="4648200"/>
            <a:ext cx="152400" cy="1381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1CF49B-A6F2-4782-9D7D-C16B3BC1D1AE}"/>
              </a:ext>
            </a:extLst>
          </p:cNvPr>
          <p:cNvSpPr/>
          <p:nvPr/>
        </p:nvSpPr>
        <p:spPr>
          <a:xfrm>
            <a:off x="4114800" y="4876800"/>
            <a:ext cx="152400" cy="1381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1C5FE5-F867-4D25-AD88-34C6A6349EC3}"/>
              </a:ext>
            </a:extLst>
          </p:cNvPr>
          <p:cNvSpPr txBox="1"/>
          <p:nvPr/>
        </p:nvSpPr>
        <p:spPr>
          <a:xfrm>
            <a:off x="4724401" y="4032973"/>
            <a:ext cx="4248150" cy="2372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Aft>
                <a:spcPts val="100"/>
              </a:spcAft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Assumptions:</a:t>
            </a:r>
          </a:p>
          <a:p>
            <a:pPr marL="182880" indent="-91440" eaLnBrk="1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Obtain ATO for each tool by year end</a:t>
            </a:r>
          </a:p>
          <a:p>
            <a:pPr marL="182880" indent="-91440" eaLnBrk="1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Obtain license renewals before expiration </a:t>
            </a:r>
          </a:p>
          <a:p>
            <a:pPr eaLnBrk="1" hangingPunct="1">
              <a:spcAft>
                <a:spcPts val="100"/>
              </a:spcAft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Dependencies:</a:t>
            </a:r>
          </a:p>
          <a:p>
            <a:pPr marL="182880" indent="-91440" eaLnBrk="1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group approvals are required to obtain ATO</a:t>
            </a:r>
          </a:p>
          <a:p>
            <a:pPr eaLnBrk="1" hangingPunct="1">
              <a:spcAft>
                <a:spcPts val="100"/>
              </a:spcAft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Constraints:</a:t>
            </a:r>
          </a:p>
          <a:p>
            <a:pPr marL="182880" indent="-91440" eaLnBrk="1" hangingPunct="1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Delays in procuring license renewals</a:t>
            </a:r>
          </a:p>
          <a:p>
            <a:pPr marL="365760" lvl="1" indent="-171450" eaLnBrk="1" hangingPunct="1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 (26May21), temp license exp 16June21</a:t>
            </a:r>
          </a:p>
          <a:p>
            <a:pPr marL="365760" lvl="1" indent="-171450" eaLnBrk="1" hangingPunct="1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Jira (19May21), temp license exp 15June21</a:t>
            </a:r>
          </a:p>
          <a:p>
            <a:pPr marL="365760" lvl="1" indent="-171450" eaLnBrk="1" hangingPunct="1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Confluence( expires 21Sep21), in estimate phase</a:t>
            </a:r>
          </a:p>
          <a:p>
            <a:pPr marL="182880" indent="-91440" eaLnBrk="1" hangingPunct="1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Upgrades take time (scans, sequence, </a:t>
            </a:r>
            <a:r>
              <a:rPr lang="en-US" sz="1200" err="1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indent="-262890" eaLnBrk="1" hangingPunct="1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endParaRPr lang="en-US" sz="1200">
              <a:solidFill>
                <a:srgbClr val="1C3667"/>
              </a:solidFill>
              <a:latin typeface="Arial Narrow" panose="020B0606020202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2">
            <a:extLst>
              <a:ext uri="{FF2B5EF4-FFF2-40B4-BE49-F238E27FC236}">
                <a16:creationId xmlns:a16="http://schemas.microsoft.com/office/drawing/2014/main" id="{8EE38DBF-284A-499A-8D31-CA39C43817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rgbClr val="1C3667"/>
                </a:solidFill>
              </a:rPr>
              <a:t>OSE OpenShift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738B72-5339-4DE8-B7D7-C040B557D160}"/>
              </a:ext>
            </a:extLst>
          </p:cNvPr>
          <p:cNvCxnSpPr/>
          <p:nvPr/>
        </p:nvCxnSpPr>
        <p:spPr>
          <a:xfrm flipV="1">
            <a:off x="4568825" y="1146175"/>
            <a:ext cx="0" cy="5364163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DA8B0D-E8C6-40FC-BA39-DC2CEB3434DD}"/>
              </a:ext>
            </a:extLst>
          </p:cNvPr>
          <p:cNvSpPr txBox="1"/>
          <p:nvPr/>
        </p:nvSpPr>
        <p:spPr>
          <a:xfrm>
            <a:off x="6935788" y="547688"/>
            <a:ext cx="19907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8511E"/>
              </a:buClr>
              <a:buSzPct val="80000"/>
              <a:defRPr/>
            </a:pPr>
            <a:endParaRPr lang="en-US" sz="1050" b="1">
              <a:solidFill>
                <a:srgbClr val="1C3667"/>
              </a:solidFill>
              <a:latin typeface="Arial" panose="020B0604020202020204" pitchFamily="34" charset="0"/>
              <a:ea typeface="Segoe UI" panose="020B05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6BB0D2-DC86-4F47-8C1B-59AE90B02728}"/>
              </a:ext>
            </a:extLst>
          </p:cNvPr>
          <p:cNvGraphicFramePr>
            <a:graphicFrameLocks noGrp="1"/>
          </p:cNvGraphicFramePr>
          <p:nvPr/>
        </p:nvGraphicFramePr>
        <p:xfrm>
          <a:off x="177905" y="4009623"/>
          <a:ext cx="4264905" cy="1554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2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285"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Milestones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Planned</a:t>
                      </a:r>
                      <a:b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Start Date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Actual </a:t>
                      </a:r>
                      <a:b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Start Date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End Date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Status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85">
                <a:tc>
                  <a:txBody>
                    <a:bodyPr/>
                    <a:lstStyle/>
                    <a:p>
                      <a:pPr algn="ctr"/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Platform/User 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i="1" kern="1200">
                        <a:solidFill>
                          <a:srgbClr val="1C3667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285">
                <a:tc>
                  <a:txBody>
                    <a:bodyPr/>
                    <a:lstStyle/>
                    <a:p>
                      <a:pPr algn="ctr"/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A&amp;A 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1" kern="1200">
                        <a:solidFill>
                          <a:srgbClr val="1C3667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1" kern="1200">
                        <a:solidFill>
                          <a:srgbClr val="1C3667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30-Apr-21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i="1" kern="1200">
                        <a:solidFill>
                          <a:srgbClr val="1C3667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7125"/>
                  </a:ext>
                </a:extLst>
              </a:tr>
              <a:tr h="218285">
                <a:tc>
                  <a:txBody>
                    <a:bodyPr/>
                    <a:lstStyle/>
                    <a:p>
                      <a:pPr algn="ctr"/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Minerva application migration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1-Jan-21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1-Feb-21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31-Jul-21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>
                        <a:solidFill>
                          <a:srgbClr val="1C3667"/>
                        </a:solidFill>
                      </a:endParaRPr>
                    </a:p>
                    <a:p>
                      <a:pPr marL="0" algn="ctr" defTabSz="914400" rtl="0" eaLnBrk="1" latinLnBrk="0" hangingPunct="1"/>
                      <a:endParaRPr lang="en-US" sz="900" i="1" kern="1200">
                        <a:solidFill>
                          <a:srgbClr val="1C3667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47635"/>
                  </a:ext>
                </a:extLst>
              </a:tr>
              <a:tr h="218285">
                <a:tc>
                  <a:txBody>
                    <a:bodyPr/>
                    <a:lstStyle/>
                    <a:p>
                      <a:pPr algn="ctr"/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License/Contract Renewal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1" kern="1200">
                        <a:solidFill>
                          <a:srgbClr val="1C3667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1" kern="1200">
                        <a:solidFill>
                          <a:srgbClr val="1C3667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14-Sep-21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i="1" kern="1200">
                        <a:solidFill>
                          <a:srgbClr val="1C3667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08703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ACC0-7C68-4BD0-95BC-97DDC42B4F92}"/>
              </a:ext>
            </a:extLst>
          </p:cNvPr>
          <p:cNvCxnSpPr/>
          <p:nvPr/>
        </p:nvCxnSpPr>
        <p:spPr>
          <a:xfrm>
            <a:off x="195263" y="3584575"/>
            <a:ext cx="42481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2D4565-094A-4BB2-B628-812F3E1A3A4F}"/>
              </a:ext>
            </a:extLst>
          </p:cNvPr>
          <p:cNvCxnSpPr/>
          <p:nvPr/>
        </p:nvCxnSpPr>
        <p:spPr>
          <a:xfrm>
            <a:off x="4672013" y="3657600"/>
            <a:ext cx="425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TextBox 14">
            <a:extLst>
              <a:ext uri="{FF2B5EF4-FFF2-40B4-BE49-F238E27FC236}">
                <a16:creationId xmlns:a16="http://schemas.microsoft.com/office/drawing/2014/main" id="{B0455BA4-1390-42F7-80EC-4F9BE417F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3675063"/>
            <a:ext cx="42497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Schedule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B1C66E-E8D7-4599-9C73-414E874C64A1}"/>
              </a:ext>
            </a:extLst>
          </p:cNvPr>
          <p:cNvGraphicFramePr>
            <a:graphicFrameLocks noGrp="1"/>
          </p:cNvGraphicFramePr>
          <p:nvPr/>
        </p:nvGraphicFramePr>
        <p:xfrm>
          <a:off x="30093" y="6163294"/>
          <a:ext cx="44805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590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Major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Minor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On Target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86" name="TextBox 19">
            <a:extLst>
              <a:ext uri="{FF2B5EF4-FFF2-40B4-BE49-F238E27FC236}">
                <a16:creationId xmlns:a16="http://schemas.microsoft.com/office/drawing/2014/main" id="{F9EBD28D-DCBB-4A06-8752-8C4E3BAD7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1109663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Accomplishments</a:t>
            </a:r>
          </a:p>
        </p:txBody>
      </p:sp>
      <p:sp>
        <p:nvSpPr>
          <p:cNvPr id="24588" name="TextBox 21">
            <a:extLst>
              <a:ext uri="{FF2B5EF4-FFF2-40B4-BE49-F238E27FC236}">
                <a16:creationId xmlns:a16="http://schemas.microsoft.com/office/drawing/2014/main" id="{4E7761FD-DFE2-4C22-84E6-244A5755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685" y="5264943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 dirty="0">
                <a:solidFill>
                  <a:srgbClr val="1C3667"/>
                </a:solidFill>
                <a:latin typeface="Arial Narrow" panose="020B0606020202030204" pitchFamily="34" charset="0"/>
              </a:rPr>
              <a:t>Constraints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402BBD-F535-4F16-AB88-D0950F59DC7E}"/>
              </a:ext>
            </a:extLst>
          </p:cNvPr>
          <p:cNvSpPr txBox="1"/>
          <p:nvPr/>
        </p:nvSpPr>
        <p:spPr>
          <a:xfrm>
            <a:off x="4648200" y="5614381"/>
            <a:ext cx="424815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hangingPunct="1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a security approved method for doing IAM instance roles on containers to help with platform adoption</a:t>
            </a:r>
          </a:p>
        </p:txBody>
      </p:sp>
      <p:sp>
        <p:nvSpPr>
          <p:cNvPr id="24590" name="TextBox 23">
            <a:extLst>
              <a:ext uri="{FF2B5EF4-FFF2-40B4-BE49-F238E27FC236}">
                <a16:creationId xmlns:a16="http://schemas.microsoft.com/office/drawing/2014/main" id="{3DFF9AB9-A835-484F-B0B2-51062EA98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1066800"/>
            <a:ext cx="4248150" cy="150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dirty="0">
                <a:solidFill>
                  <a:srgbClr val="1C3667"/>
                </a:solidFill>
                <a:latin typeface="Arial Narrow" panose="020B0606020202030204" pitchFamily="34" charset="0"/>
              </a:rPr>
              <a:t>Overview</a:t>
            </a:r>
            <a:r>
              <a:rPr lang="en-US" altLang="en-US" sz="1400" b="1" i="1" dirty="0">
                <a:solidFill>
                  <a:srgbClr val="1C3667"/>
                </a:solidFill>
                <a:latin typeface="Arial Narrow" panose="020B0606020202030204" pitchFamily="34" charset="0"/>
              </a:rPr>
              <a:t>: </a:t>
            </a:r>
            <a:br>
              <a:rPr lang="en-US" altLang="en-US" sz="1400" b="1" i="1" dirty="0">
                <a:solidFill>
                  <a:srgbClr val="1C3667"/>
                </a:solidFill>
                <a:latin typeface="Arial Narrow" panose="020B0606020202030204" pitchFamily="34" charset="0"/>
              </a:rPr>
            </a:br>
            <a:r>
              <a:rPr lang="en-US" altLang="en-US" sz="1400" dirty="0">
                <a:solidFill>
                  <a:srgbClr val="1C3667"/>
                </a:solidFill>
                <a:latin typeface="Arial Narrow" panose="020B0606020202030204" pitchFamily="34" charset="0"/>
              </a:rPr>
              <a:t>The Aretha team continuously provides 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200"/>
              </a:spcBef>
            </a:pPr>
            <a:r>
              <a:rPr lang="en-US" altLang="en-US" sz="1400" dirty="0">
                <a:solidFill>
                  <a:srgbClr val="1C3667"/>
                </a:solidFill>
                <a:latin typeface="Arial Narrow" panose="020B0606020202030204" pitchFamily="34" charset="0"/>
              </a:rPr>
              <a:t>operations and maintenance (O&amp;M) support for the OpenShift CPaaS cluster.  This includes monthly OS, OpenShift and container image patching.</a:t>
            </a:r>
            <a:endParaRPr lang="en-US" altLang="en-US" sz="1400" dirty="0">
              <a:latin typeface="Arial Narrow" panose="020B0606020202030204" pitchFamily="34" charset="0"/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200"/>
              </a:spcBef>
            </a:pPr>
            <a:r>
              <a:rPr lang="en-US" altLang="en-US" sz="1400" dirty="0">
                <a:solidFill>
                  <a:srgbClr val="1C3667"/>
                </a:solidFill>
                <a:latin typeface="Arial Narrow" panose="020B0606020202030204" pitchFamily="34" charset="0"/>
              </a:rPr>
              <a:t>application migration support to assist developers with platform on-boarding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DC7A190-BA66-4D16-93D2-92062D389431}"/>
              </a:ext>
            </a:extLst>
          </p:cNvPr>
          <p:cNvSpPr/>
          <p:nvPr/>
        </p:nvSpPr>
        <p:spPr>
          <a:xfrm>
            <a:off x="4114800" y="4433887"/>
            <a:ext cx="152400" cy="1381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24592" name="Slide Number Placeholder 1">
            <a:extLst>
              <a:ext uri="{FF2B5EF4-FFF2-40B4-BE49-F238E27FC236}">
                <a16:creationId xmlns:a16="http://schemas.microsoft.com/office/drawing/2014/main" id="{19E50A39-D34C-4529-97B8-0EA2E4A3F5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2C9F7D-4896-4899-85DF-08DE00E7E8C2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24594" name="TextBox 19">
            <a:extLst>
              <a:ext uri="{FF2B5EF4-FFF2-40B4-BE49-F238E27FC236}">
                <a16:creationId xmlns:a16="http://schemas.microsoft.com/office/drawing/2014/main" id="{9836CDE1-FD7D-404F-9C97-5DA82225C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671703"/>
            <a:ext cx="3798887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 dirty="0">
                <a:solidFill>
                  <a:srgbClr val="1C3667"/>
                </a:solidFill>
                <a:latin typeface="Arial Narrow" panose="020B0606020202030204" pitchFamily="34" charset="0"/>
              </a:rPr>
              <a:t>Planned Activities</a:t>
            </a:r>
          </a:p>
        </p:txBody>
      </p:sp>
      <p:sp>
        <p:nvSpPr>
          <p:cNvPr id="24595" name="TextBox 1">
            <a:extLst>
              <a:ext uri="{FF2B5EF4-FFF2-40B4-BE49-F238E27FC236}">
                <a16:creationId xmlns:a16="http://schemas.microsoft.com/office/drawing/2014/main" id="{76DBF2B2-4F89-4777-BC4A-B5DAFB49E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1274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sz="1200" b="1" dirty="0">
                <a:solidFill>
                  <a:srgbClr val="1C3667"/>
                </a:solidFill>
                <a:latin typeface="Arial" panose="020B0604020202020204" pitchFamily="34" charset="0"/>
                <a:ea typeface="Segoe UI" panose="020B0502040204020203" pitchFamily="34" charset="0"/>
              </a:rPr>
              <a:t>02-Jun-21</a:t>
            </a:r>
          </a:p>
        </p:txBody>
      </p:sp>
      <p:sp>
        <p:nvSpPr>
          <p:cNvPr id="24596" name="TextBox 15">
            <a:extLst>
              <a:ext uri="{FF2B5EF4-FFF2-40B4-BE49-F238E27FC236}">
                <a16:creationId xmlns:a16="http://schemas.microsoft.com/office/drawing/2014/main" id="{5162BBB9-40DF-4187-B58B-A29BB466F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2786029"/>
            <a:ext cx="4375150" cy="71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sz="1200" b="1" dirty="0">
                <a:solidFill>
                  <a:srgbClr val="1C3667"/>
                </a:solidFill>
                <a:latin typeface="Arial Narrow" panose="020B0606020202030204" pitchFamily="34" charset="0"/>
              </a:rPr>
              <a:t>Users: </a:t>
            </a:r>
            <a: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  <a:t>25+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sz="1200" b="1" dirty="0">
                <a:solidFill>
                  <a:srgbClr val="1C3667"/>
                </a:solidFill>
                <a:latin typeface="Arial Narrow" panose="020B0606020202030204" pitchFamily="34" charset="0"/>
              </a:rPr>
              <a:t>User Engagement Method: </a:t>
            </a:r>
            <a: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  <a:t>Teams, Email, Phone, ServiceNow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US" altLang="en-US" sz="1200" b="1" dirty="0">
                <a:solidFill>
                  <a:srgbClr val="1C3667"/>
                </a:solidFill>
                <a:latin typeface="Arial Narrow" panose="020B0606020202030204" pitchFamily="34" charset="0"/>
              </a:rPr>
              <a:t>Partner(s): </a:t>
            </a:r>
            <a: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  <a:t>MTG, OSE</a:t>
            </a:r>
          </a:p>
        </p:txBody>
      </p:sp>
      <p:grpSp>
        <p:nvGrpSpPr>
          <p:cNvPr id="24606" name="Group 35">
            <a:extLst>
              <a:ext uri="{FF2B5EF4-FFF2-40B4-BE49-F238E27FC236}">
                <a16:creationId xmlns:a16="http://schemas.microsoft.com/office/drawing/2014/main" id="{D16AEC86-08BE-42FD-803C-4BB0E0E6021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758825"/>
            <a:ext cx="4224338" cy="280988"/>
            <a:chOff x="4453881" y="1543077"/>
            <a:chExt cx="4224989" cy="280765"/>
          </a:xfrm>
        </p:grpSpPr>
        <p:grpSp>
          <p:nvGrpSpPr>
            <p:cNvPr id="24607" name="Group 36">
              <a:extLst>
                <a:ext uri="{FF2B5EF4-FFF2-40B4-BE49-F238E27FC236}">
                  <a16:creationId xmlns:a16="http://schemas.microsoft.com/office/drawing/2014/main" id="{150E0A21-FB82-40F1-A27B-137CD6E8D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3881" y="1547636"/>
              <a:ext cx="4224989" cy="276206"/>
              <a:chOff x="4547507" y="1547636"/>
              <a:chExt cx="4224989" cy="27620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E529722-6E07-4930-A59E-6E956E8914FD}"/>
                  </a:ext>
                </a:extLst>
              </p:cNvPr>
              <p:cNvSpPr/>
              <p:nvPr/>
            </p:nvSpPr>
            <p:spPr bwMode="auto">
              <a:xfrm>
                <a:off x="5609709" y="1547836"/>
                <a:ext cx="3162787" cy="2760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0BE483-5486-4915-89F9-5D3E26BE4EC6}"/>
                  </a:ext>
                </a:extLst>
              </p:cNvPr>
              <p:cNvSpPr txBox="1"/>
              <p:nvPr/>
            </p:nvSpPr>
            <p:spPr>
              <a:xfrm>
                <a:off x="4547507" y="1547836"/>
                <a:ext cx="1062202" cy="27600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Overall Status</a:t>
                </a:r>
              </a:p>
            </p:txBody>
          </p:sp>
          <p:grpSp>
            <p:nvGrpSpPr>
              <p:cNvPr id="24611" name="Group 40">
                <a:extLst>
                  <a:ext uri="{FF2B5EF4-FFF2-40B4-BE49-F238E27FC236}">
                    <a16:creationId xmlns:a16="http://schemas.microsoft.com/office/drawing/2014/main" id="{1611C4CD-F9F4-4DEF-AEDE-D8F06291A9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73068" y="1613518"/>
                <a:ext cx="982439" cy="140051"/>
                <a:chOff x="6189889" y="1765918"/>
                <a:chExt cx="982439" cy="140051"/>
              </a:xfrm>
            </p:grpSpPr>
            <p:sp>
              <p:nvSpPr>
                <p:cNvPr id="24612" name="Rectangle 41">
                  <a:extLst>
                    <a:ext uri="{FF2B5EF4-FFF2-40B4-BE49-F238E27FC236}">
                      <a16:creationId xmlns:a16="http://schemas.microsoft.com/office/drawing/2014/main" id="{B9CBCF60-682C-4589-9ABB-E4292803E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9889" y="1765918"/>
                  <a:ext cx="249011" cy="14005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3" name="Rectangle 42">
                  <a:extLst>
                    <a:ext uri="{FF2B5EF4-FFF2-40B4-BE49-F238E27FC236}">
                      <a16:creationId xmlns:a16="http://schemas.microsoft.com/office/drawing/2014/main" id="{7976E321-65AF-4895-AC9E-3DE699DAD8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6603" y="1765918"/>
                  <a:ext cx="249011" cy="14005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4" name="Rectangle 43">
                  <a:extLst>
                    <a:ext uri="{FF2B5EF4-FFF2-40B4-BE49-F238E27FC236}">
                      <a16:creationId xmlns:a16="http://schemas.microsoft.com/office/drawing/2014/main" id="{0B636A84-7A78-468E-81B5-628028B37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23317" y="1765918"/>
                  <a:ext cx="249011" cy="14005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608" name="Rectangle 37">
              <a:extLst>
                <a:ext uri="{FF2B5EF4-FFF2-40B4-BE49-F238E27FC236}">
                  <a16:creationId xmlns:a16="http://schemas.microsoft.com/office/drawing/2014/main" id="{4BFAFC44-565C-4BF4-917C-B0CA97F55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619" y="1543077"/>
              <a:ext cx="341791" cy="26227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47A1BAD4-2979-4ADB-A905-B1FF6FF2F01A}"/>
              </a:ext>
            </a:extLst>
          </p:cNvPr>
          <p:cNvSpPr/>
          <p:nvPr/>
        </p:nvSpPr>
        <p:spPr>
          <a:xfrm>
            <a:off x="4114800" y="4662487"/>
            <a:ext cx="152400" cy="1381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  <a:highlight>
                <a:srgbClr val="FFFF00"/>
              </a:highlight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66B288-835F-4907-9CCE-6286F010ABB8}"/>
              </a:ext>
            </a:extLst>
          </p:cNvPr>
          <p:cNvSpPr/>
          <p:nvPr/>
        </p:nvSpPr>
        <p:spPr>
          <a:xfrm>
            <a:off x="4114800" y="5195887"/>
            <a:ext cx="152400" cy="1381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157B45-0634-4E4D-B2E6-15C70725FBF9}"/>
              </a:ext>
            </a:extLst>
          </p:cNvPr>
          <p:cNvSpPr/>
          <p:nvPr/>
        </p:nvSpPr>
        <p:spPr>
          <a:xfrm>
            <a:off x="4114800" y="4947280"/>
            <a:ext cx="152400" cy="1381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  <a:highlight>
                <a:srgbClr val="FF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07A897-B0A5-4FD9-A356-710927F5A55B}"/>
              </a:ext>
            </a:extLst>
          </p:cNvPr>
          <p:cNvSpPr txBox="1"/>
          <p:nvPr/>
        </p:nvSpPr>
        <p:spPr>
          <a:xfrm>
            <a:off x="4715249" y="1459101"/>
            <a:ext cx="4572000" cy="125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1" hangingPunct="1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Submitted for long-term ATO</a:t>
            </a:r>
            <a:endParaRPr lang="en-US" altLang="en-US" sz="1200" dirty="0">
              <a:solidFill>
                <a:srgbClr val="1C3667"/>
              </a:solidFill>
              <a:latin typeface="Arial Narrow" panose="020B0606020202030204" pitchFamily="34" charset="0"/>
            </a:endParaRPr>
          </a:p>
          <a:p>
            <a:pPr marL="171450" indent="-171450" eaLnBrk="1" hangingPunct="1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Containerized version of Minerva deployed to dev environment</a:t>
            </a:r>
            <a:endParaRPr lang="en-US" altLang="en-US" sz="1200" dirty="0">
              <a:solidFill>
                <a:srgbClr val="1C3667"/>
              </a:solidFill>
              <a:latin typeface="Arial Narrow" panose="020B0606020202030204" pitchFamily="34" charset="0"/>
            </a:endParaRPr>
          </a:p>
          <a:p>
            <a:pPr marL="171450" indent="-171450" eaLnBrk="1" hangingPunct="1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Created Splunk universal forwarder container template for general use and deployed to Guide and Minerva dev environments</a:t>
            </a:r>
            <a:endParaRPr lang="en-US" altLang="en-US" sz="1200" dirty="0">
              <a:solidFill>
                <a:srgbClr val="1C3667"/>
              </a:solidFill>
              <a:latin typeface="Arial Narrow" panose="020B0606020202030204" pitchFamily="34" charset="0"/>
            </a:endParaRPr>
          </a:p>
          <a:p>
            <a:pPr marL="171450" indent="-171450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Created OpenID Connect container with Apache reverse proxy</a:t>
            </a:r>
            <a:endParaRPr lang="en-US" sz="1200" dirty="0"/>
          </a:p>
          <a:p>
            <a:pPr marL="171450" indent="-171450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Upgraded CodeReady Workspaces in test cluster</a:t>
            </a:r>
            <a:endParaRPr lang="en-US" altLang="en-US" sz="1200" dirty="0">
              <a:solidFill>
                <a:srgbClr val="1C3667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DB557E-56C7-4696-B441-6BD850524434}"/>
              </a:ext>
            </a:extLst>
          </p:cNvPr>
          <p:cNvSpPr txBox="1"/>
          <p:nvPr/>
        </p:nvSpPr>
        <p:spPr>
          <a:xfrm>
            <a:off x="4711701" y="3944255"/>
            <a:ext cx="4644956" cy="106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eaLnBrk="1" hangingPunct="1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Re-deploy IAM instances roles on containers solution to dev cluster</a:t>
            </a:r>
          </a:p>
          <a:p>
            <a:pPr marL="171450" indent="-171450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Continue Minerva application migration support</a:t>
            </a:r>
            <a:endParaRPr lang="en-US" sz="1200" dirty="0">
              <a:latin typeface="Arial Narrow"/>
              <a:cs typeface="Segoe UI"/>
            </a:endParaRPr>
          </a:p>
          <a:p>
            <a:pPr marL="171450" indent="-171450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Assist Guide with Splunk deployment in test and prod</a:t>
            </a:r>
          </a:p>
          <a:p>
            <a:pPr marL="171450" indent="-171450" eaLnBrk="1" hangingPunct="1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Upgrade CodeReady Workspaces to version 2.8 in prod</a:t>
            </a:r>
            <a:endParaRPr lang="en-US" altLang="en-US" sz="1200" dirty="0">
              <a:solidFill>
                <a:srgbClr val="1C3667"/>
              </a:solidFill>
              <a:latin typeface="Arial Narrow" panose="020B0606020202030204" pitchFamily="34" charset="0"/>
            </a:endParaRPr>
          </a:p>
          <a:p>
            <a:pPr marL="171450" indent="-171450" eaLnBrk="1" hangingPunct="1"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Patch OS, OpenShift and update container images in the catalog</a:t>
            </a:r>
            <a:endParaRPr lang="en-US" altLang="en-US" sz="1200" dirty="0">
              <a:solidFill>
                <a:srgbClr val="1C3667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D4492FCA-C907-4D4D-8586-583E93EE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1C3667"/>
                </a:solidFill>
              </a:rPr>
              <a:t>OSE ServiceNow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73D292-D1FC-40D3-A378-124735909C36}"/>
              </a:ext>
            </a:extLst>
          </p:cNvPr>
          <p:cNvCxnSpPr/>
          <p:nvPr/>
        </p:nvCxnSpPr>
        <p:spPr>
          <a:xfrm flipV="1">
            <a:off x="4568825" y="1146175"/>
            <a:ext cx="0" cy="5364163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860075-F560-40C3-B964-DB90C823A29D}"/>
              </a:ext>
            </a:extLst>
          </p:cNvPr>
          <p:cNvSpPr txBox="1"/>
          <p:nvPr/>
        </p:nvSpPr>
        <p:spPr>
          <a:xfrm>
            <a:off x="6935788" y="547688"/>
            <a:ext cx="19907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8511E"/>
              </a:buClr>
              <a:buSzPct val="80000"/>
              <a:defRPr/>
            </a:pPr>
            <a:endParaRPr lang="en-US" sz="1050" b="1">
              <a:solidFill>
                <a:srgbClr val="1C3667"/>
              </a:solidFill>
              <a:latin typeface="Arial" panose="020B0604020202020204" pitchFamily="34" charset="0"/>
              <a:ea typeface="Segoe UI" panose="020B05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139086-97B0-4900-8B6F-BEE5B30CA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88324"/>
              </p:ext>
            </p:extLst>
          </p:nvPr>
        </p:nvGraphicFramePr>
        <p:xfrm>
          <a:off x="177905" y="4510706"/>
          <a:ext cx="4264905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2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285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rgbClr val="1C3667"/>
                          </a:solidFill>
                          <a:latin typeface="Arial Narrow"/>
                        </a:rPr>
                        <a:t>Milestones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rgbClr val="1C3667"/>
                          </a:solidFill>
                          <a:latin typeface="Arial Narrow"/>
                        </a:rPr>
                        <a:t>Start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rgbClr val="1C3667"/>
                          </a:solidFill>
                          <a:latin typeface="Arial Narrow"/>
                        </a:rPr>
                        <a:t>Actual Start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rgbClr val="1C3667"/>
                          </a:solidFill>
                          <a:latin typeface="Arial Narrow"/>
                        </a:rPr>
                        <a:t>End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rgbClr val="1C3667"/>
                          </a:solidFill>
                          <a:latin typeface="Arial Narrow"/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85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1C3667"/>
                          </a:solidFill>
                          <a:latin typeface="Arial Narrow"/>
                        </a:rPr>
                        <a:t>Sprint 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 dirty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03 Jun 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1" i="1" kern="1200" dirty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07 Jun 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 dirty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22 Jun 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2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dirty="0">
                          <a:solidFill>
                            <a:srgbClr val="1C3667"/>
                          </a:solidFill>
                          <a:latin typeface="Arial Narrow"/>
                        </a:rPr>
                        <a:t>Sprint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 dirty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17 Jun 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 dirty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21 Jun 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 dirty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06 Jul 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 dirty="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7757"/>
                  </a:ext>
                </a:extLst>
              </a:tr>
              <a:tr h="2182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dirty="0">
                          <a:solidFill>
                            <a:srgbClr val="1C3667"/>
                          </a:solidFill>
                          <a:latin typeface="Arial Narrow"/>
                        </a:rPr>
                        <a:t>Sprint 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 dirty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01 Jul 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 dirty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05 Jul 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 dirty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20 Jul 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 dirty="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399673"/>
                  </a:ext>
                </a:extLst>
              </a:tr>
              <a:tr h="2182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dirty="0">
                          <a:solidFill>
                            <a:srgbClr val="1C3667"/>
                          </a:solidFill>
                          <a:latin typeface="Arial Narrow"/>
                        </a:rPr>
                        <a:t>Sprint 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 dirty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15 Jul 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 dirty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19 Jul 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 dirty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03 Aug 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 dirty="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665742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9CF1E7-339D-4A6D-981A-F5517A5AA8AB}"/>
              </a:ext>
            </a:extLst>
          </p:cNvPr>
          <p:cNvCxnSpPr/>
          <p:nvPr/>
        </p:nvCxnSpPr>
        <p:spPr>
          <a:xfrm>
            <a:off x="195263" y="4038600"/>
            <a:ext cx="42481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F32F69-7BF0-4148-BC62-94CF2879C2E9}"/>
              </a:ext>
            </a:extLst>
          </p:cNvPr>
          <p:cNvCxnSpPr/>
          <p:nvPr/>
        </p:nvCxnSpPr>
        <p:spPr>
          <a:xfrm>
            <a:off x="4672013" y="4038600"/>
            <a:ext cx="425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4" name="TextBox 14">
            <a:extLst>
              <a:ext uri="{FF2B5EF4-FFF2-40B4-BE49-F238E27FC236}">
                <a16:creationId xmlns:a16="http://schemas.microsoft.com/office/drawing/2014/main" id="{5D279BFA-2D26-42B2-8C99-07F25B79B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4126933"/>
            <a:ext cx="42497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Schedule</a:t>
            </a:r>
          </a:p>
        </p:txBody>
      </p:sp>
      <p:sp>
        <p:nvSpPr>
          <p:cNvPr id="19465" name="TextBox 15">
            <a:extLst>
              <a:ext uri="{FF2B5EF4-FFF2-40B4-BE49-F238E27FC236}">
                <a16:creationId xmlns:a16="http://schemas.microsoft.com/office/drawing/2014/main" id="{A2CA3172-6BCB-40AC-B296-3A002ED6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371600"/>
            <a:ext cx="4375150" cy="259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en-US" sz="1200" b="1" dirty="0">
                <a:solidFill>
                  <a:srgbClr val="1C3667"/>
                </a:solidFill>
                <a:latin typeface="Arial Narrow" panose="020B0606020202030204" pitchFamily="34" charset="0"/>
              </a:rPr>
              <a:t>Description: </a:t>
            </a:r>
            <a: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  <a:t>Enterprise ITSM platform that automates IT Business Management activities for OSE, replacing the legacy </a:t>
            </a:r>
            <a:r>
              <a:rPr lang="en-US" altLang="en-US" sz="1200" dirty="0" err="1">
                <a:solidFill>
                  <a:srgbClr val="1C3667"/>
                </a:solidFill>
                <a:latin typeface="Arial Narrow" panose="020B0606020202030204" pitchFamily="34" charset="0"/>
              </a:rPr>
              <a:t>Supportworks</a:t>
            </a:r>
            <a: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  <a:t>.  ServiceNow IOC features include ITSM (service requests and incidents) and ORB. 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en-US" sz="1200" b="1" dirty="0">
              <a:solidFill>
                <a:srgbClr val="1C3667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endParaRPr lang="en-US" altLang="en-US" sz="1200" b="1" dirty="0">
              <a:solidFill>
                <a:srgbClr val="1C3667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endParaRPr lang="en-US" altLang="en-US" sz="1200" b="1" dirty="0">
              <a:solidFill>
                <a:srgbClr val="1C3667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endParaRPr lang="en-US" altLang="en-US" sz="1200" b="1" dirty="0">
              <a:solidFill>
                <a:srgbClr val="1C3667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endParaRPr lang="en-US" altLang="en-US" sz="1200" b="1" dirty="0">
              <a:solidFill>
                <a:srgbClr val="1C3667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sz="1200" b="1" dirty="0">
                <a:solidFill>
                  <a:srgbClr val="1C3667"/>
                </a:solidFill>
                <a:latin typeface="Arial Narrow" panose="020B0606020202030204" pitchFamily="34" charset="0"/>
              </a:rPr>
              <a:t>Users: </a:t>
            </a:r>
            <a: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  <a:t>200+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US" altLang="en-US" sz="1200" b="1" dirty="0">
                <a:solidFill>
                  <a:srgbClr val="1C3667"/>
                </a:solidFill>
                <a:latin typeface="Arial Narrow" panose="020B0606020202030204" pitchFamily="34" charset="0"/>
              </a:rPr>
              <a:t>User Engagement Method: </a:t>
            </a:r>
            <a: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  <a:t>ServiceNow User Group, Sprint Planning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sz="1200" b="1" dirty="0">
                <a:solidFill>
                  <a:srgbClr val="1C3667"/>
                </a:solidFill>
                <a:latin typeface="Arial Narrow" panose="020B0606020202030204" pitchFamily="34" charset="0"/>
              </a:rPr>
              <a:t>Partner(s): </a:t>
            </a:r>
            <a:r>
              <a:rPr lang="en-US" altLang="en-US" sz="1200" dirty="0">
                <a:solidFill>
                  <a:srgbClr val="1C3667"/>
                </a:solidFill>
                <a:latin typeface="Arial Narrow" panose="020B0606020202030204" pitchFamily="34" charset="0"/>
              </a:rPr>
              <a:t>MTG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42FA260-CA4E-422B-A7EF-9B688BCEC594}"/>
              </a:ext>
            </a:extLst>
          </p:cNvPr>
          <p:cNvGraphicFramePr>
            <a:graphicFrameLocks noGrp="1"/>
          </p:cNvGraphicFramePr>
          <p:nvPr/>
        </p:nvGraphicFramePr>
        <p:xfrm>
          <a:off x="30093" y="6163294"/>
          <a:ext cx="44805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590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Major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Minor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On Target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67" name="TextBox 19">
            <a:extLst>
              <a:ext uri="{FF2B5EF4-FFF2-40B4-BE49-F238E27FC236}">
                <a16:creationId xmlns:a16="http://schemas.microsoft.com/office/drawing/2014/main" id="{BFD7D042-A003-495D-8BDD-A81807B48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1000125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Accomplishments</a:t>
            </a:r>
          </a:p>
        </p:txBody>
      </p:sp>
      <p:sp>
        <p:nvSpPr>
          <p:cNvPr id="19468" name="TextBox 20">
            <a:extLst>
              <a:ext uri="{FF2B5EF4-FFF2-40B4-BE49-F238E27FC236}">
                <a16:creationId xmlns:a16="http://schemas.microsoft.com/office/drawing/2014/main" id="{CCDE209A-383F-48E1-B667-A161B35D5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1212850"/>
            <a:ext cx="4248150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"/>
              </a:spcAft>
            </a:pPr>
            <a:r>
              <a:rPr lang="en-US" altLang="en-US" sz="1050" dirty="0">
                <a:solidFill>
                  <a:srgbClr val="1C3667"/>
                </a:solidFill>
                <a:latin typeface="Arial Narrow"/>
                <a:cs typeface="Segoe UI"/>
              </a:rPr>
              <a:t>Deployed Sprint 17 with features: Virtual Agent</a:t>
            </a:r>
          </a:p>
          <a:p>
            <a:pPr eaLnBrk="1" hangingPunct="1">
              <a:spcBef>
                <a:spcPct val="0"/>
              </a:spcBef>
              <a:spcAft>
                <a:spcPts val="100"/>
              </a:spcAft>
            </a:pPr>
            <a:r>
              <a:rPr lang="en-US" altLang="en-US" sz="1050" dirty="0">
                <a:solidFill>
                  <a:srgbClr val="1C3667"/>
                </a:solidFill>
                <a:latin typeface="Arial Narrow"/>
                <a:cs typeface="Segoe UI"/>
              </a:rPr>
              <a:t>Submitted for 3-year ATO Approval</a:t>
            </a:r>
          </a:p>
        </p:txBody>
      </p:sp>
      <p:sp>
        <p:nvSpPr>
          <p:cNvPr id="19469" name="TextBox 21">
            <a:extLst>
              <a:ext uri="{FF2B5EF4-FFF2-40B4-BE49-F238E27FC236}">
                <a16:creationId xmlns:a16="http://schemas.microsoft.com/office/drawing/2014/main" id="{0B498685-50A7-4D38-A8D9-C357DD243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4130923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Risks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4B5E03-835D-48BB-B38A-235B1BCD55AE}"/>
              </a:ext>
            </a:extLst>
          </p:cNvPr>
          <p:cNvSpPr txBox="1"/>
          <p:nvPr/>
        </p:nvSpPr>
        <p:spPr>
          <a:xfrm>
            <a:off x="4672013" y="4411361"/>
            <a:ext cx="4248150" cy="1658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Aft>
                <a:spcPts val="100"/>
              </a:spcAft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Assumptions:</a:t>
            </a:r>
          </a:p>
          <a:p>
            <a:pPr marL="171450" indent="-171450" eaLnBrk="1" hangingPunct="1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None at this point</a:t>
            </a:r>
          </a:p>
          <a:p>
            <a:pPr eaLnBrk="1" hangingPunct="1">
              <a:spcAft>
                <a:spcPts val="100"/>
              </a:spcAft>
              <a:defRPr/>
            </a:pPr>
            <a:endParaRPr lang="en-US" sz="1200">
              <a:solidFill>
                <a:srgbClr val="1C3667"/>
              </a:solidFill>
              <a:latin typeface="Arial Narrow" panose="020B0606020202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spcAft>
                <a:spcPts val="100"/>
              </a:spcAft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Dependencies:</a:t>
            </a:r>
          </a:p>
          <a:p>
            <a:pPr marL="171450" indent="-171450" eaLnBrk="1" hangingPunct="1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None at this point</a:t>
            </a:r>
          </a:p>
          <a:p>
            <a:pPr marL="171450" indent="-171450" eaLnBrk="1" hangingPunct="1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endParaRPr lang="en-US" sz="1200">
              <a:solidFill>
                <a:srgbClr val="1C3667"/>
              </a:solidFill>
              <a:latin typeface="Arial Narrow" panose="020B0606020202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spcAft>
                <a:spcPts val="100"/>
              </a:spcAft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Constraints:</a:t>
            </a:r>
          </a:p>
          <a:p>
            <a:pPr marL="171450" indent="-171450" eaLnBrk="1" hangingPunct="1"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ATO accreditation of OSE </a:t>
            </a:r>
            <a:r>
              <a:rPr lang="en-US" sz="1200" err="1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ServiceNow</a:t>
            </a:r>
            <a:r>
              <a:rPr lang="en-US" sz="1200">
                <a:solidFill>
                  <a:srgbClr val="1C3667"/>
                </a:solidFill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IOC only spans 6 months</a:t>
            </a:r>
          </a:p>
        </p:txBody>
      </p:sp>
      <p:sp>
        <p:nvSpPr>
          <p:cNvPr id="19471" name="TextBox 23">
            <a:extLst>
              <a:ext uri="{FF2B5EF4-FFF2-40B4-BE49-F238E27FC236}">
                <a16:creationId xmlns:a16="http://schemas.microsoft.com/office/drawing/2014/main" id="{5D5B97F8-3AF6-41DE-9822-6A7E8FE52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1066800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Project Overview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9CFDAD-9275-450D-AD5B-0841414CE4BF}"/>
              </a:ext>
            </a:extLst>
          </p:cNvPr>
          <p:cNvSpPr/>
          <p:nvPr/>
        </p:nvSpPr>
        <p:spPr>
          <a:xfrm>
            <a:off x="4077629" y="4904847"/>
            <a:ext cx="152400" cy="1381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grpSp>
        <p:nvGrpSpPr>
          <p:cNvPr id="19476" name="Group 28">
            <a:extLst>
              <a:ext uri="{FF2B5EF4-FFF2-40B4-BE49-F238E27FC236}">
                <a16:creationId xmlns:a16="http://schemas.microsoft.com/office/drawing/2014/main" id="{E7850328-D424-4A57-80C7-C456EB1C181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758825"/>
            <a:ext cx="4224338" cy="280988"/>
            <a:chOff x="4453881" y="1543077"/>
            <a:chExt cx="4224989" cy="280765"/>
          </a:xfrm>
        </p:grpSpPr>
        <p:grpSp>
          <p:nvGrpSpPr>
            <p:cNvPr id="19481" name="Group 29">
              <a:extLst>
                <a:ext uri="{FF2B5EF4-FFF2-40B4-BE49-F238E27FC236}">
                  <a16:creationId xmlns:a16="http://schemas.microsoft.com/office/drawing/2014/main" id="{C177653E-9020-499D-913C-C69F4F6FC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3881" y="1547636"/>
              <a:ext cx="4224989" cy="276206"/>
              <a:chOff x="4547507" y="1547636"/>
              <a:chExt cx="4224989" cy="27620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910E7D-E714-4492-A116-3405DA5E82CE}"/>
                  </a:ext>
                </a:extLst>
              </p:cNvPr>
              <p:cNvSpPr/>
              <p:nvPr/>
            </p:nvSpPr>
            <p:spPr bwMode="auto">
              <a:xfrm>
                <a:off x="5609709" y="1547836"/>
                <a:ext cx="3162787" cy="2760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FB88F-BFA8-4C9C-8A1F-477C9A5116F5}"/>
                  </a:ext>
                </a:extLst>
              </p:cNvPr>
              <p:cNvSpPr txBox="1"/>
              <p:nvPr/>
            </p:nvSpPr>
            <p:spPr>
              <a:xfrm>
                <a:off x="4547507" y="1547836"/>
                <a:ext cx="1062202" cy="27600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Overall Status</a:t>
                </a:r>
              </a:p>
            </p:txBody>
          </p:sp>
          <p:grpSp>
            <p:nvGrpSpPr>
              <p:cNvPr id="19485" name="Group 36">
                <a:extLst>
                  <a:ext uri="{FF2B5EF4-FFF2-40B4-BE49-F238E27FC236}">
                    <a16:creationId xmlns:a16="http://schemas.microsoft.com/office/drawing/2014/main" id="{D0D30333-B219-478A-832E-E54F992BBC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73068" y="1613518"/>
                <a:ext cx="982439" cy="140051"/>
                <a:chOff x="6189889" y="1765918"/>
                <a:chExt cx="982439" cy="140051"/>
              </a:xfrm>
            </p:grpSpPr>
            <p:sp>
              <p:nvSpPr>
                <p:cNvPr id="19486" name="Rectangle 37">
                  <a:extLst>
                    <a:ext uri="{FF2B5EF4-FFF2-40B4-BE49-F238E27FC236}">
                      <a16:creationId xmlns:a16="http://schemas.microsoft.com/office/drawing/2014/main" id="{0C1EAADE-94ED-4DD2-9F36-5E069EE28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9889" y="1765918"/>
                  <a:ext cx="249011" cy="14005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87" name="Rectangle 38">
                  <a:extLst>
                    <a:ext uri="{FF2B5EF4-FFF2-40B4-BE49-F238E27FC236}">
                      <a16:creationId xmlns:a16="http://schemas.microsoft.com/office/drawing/2014/main" id="{2710C579-A966-4D85-B268-E28953509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6603" y="1765918"/>
                  <a:ext cx="249011" cy="14005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88" name="Rectangle 39">
                  <a:extLst>
                    <a:ext uri="{FF2B5EF4-FFF2-40B4-BE49-F238E27FC236}">
                      <a16:creationId xmlns:a16="http://schemas.microsoft.com/office/drawing/2014/main" id="{057FFE50-9BD0-43A8-9EC8-2702CAACB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23317" y="1765918"/>
                  <a:ext cx="249011" cy="14005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9482" name="Rectangle 30">
              <a:extLst>
                <a:ext uri="{FF2B5EF4-FFF2-40B4-BE49-F238E27FC236}">
                  <a16:creationId xmlns:a16="http://schemas.microsoft.com/office/drawing/2014/main" id="{EC1AE573-909D-49E7-A25C-CC34801DF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762" y="1543077"/>
              <a:ext cx="341791" cy="26227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9477" name="Slide Number Placeholder 1">
            <a:extLst>
              <a:ext uri="{FF2B5EF4-FFF2-40B4-BE49-F238E27FC236}">
                <a16:creationId xmlns:a16="http://schemas.microsoft.com/office/drawing/2014/main" id="{040CE092-D66E-4704-AB0F-B697C8F4B6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53A2FD-529A-4BA1-BB04-DE1C8BF29E20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19478" name="TextBox 20">
            <a:extLst>
              <a:ext uri="{FF2B5EF4-FFF2-40B4-BE49-F238E27FC236}">
                <a16:creationId xmlns:a16="http://schemas.microsoft.com/office/drawing/2014/main" id="{909BBB5B-836E-4C27-9D40-CFBEB84E7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98019"/>
            <a:ext cx="4248150" cy="79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"/>
              </a:spcAft>
            </a:pPr>
            <a:r>
              <a:rPr lang="en-US" altLang="en-US">
                <a:solidFill>
                  <a:srgbClr val="1C3667"/>
                </a:solidFill>
                <a:latin typeface="Arial Narrow" panose="020B0606020202030204" pitchFamily="34" charset="0"/>
              </a:rPr>
              <a:t>Resolve any PROD bugs/issues</a:t>
            </a:r>
          </a:p>
          <a:p>
            <a:pPr eaLnBrk="1" hangingPunct="1">
              <a:spcBef>
                <a:spcPct val="0"/>
              </a:spcBef>
              <a:spcAft>
                <a:spcPts val="100"/>
              </a:spcAft>
            </a:pPr>
            <a:r>
              <a:rPr lang="en-US" altLang="en-US">
                <a:solidFill>
                  <a:srgbClr val="1C3667"/>
                </a:solidFill>
                <a:latin typeface="Arial Narrow" panose="020B0606020202030204" pitchFamily="34" charset="0"/>
              </a:rPr>
              <a:t>Continue 2-week iterative deployments of features/fixes including: Data Integrity Office (DIO), Casper, and ORB Recurring Changes </a:t>
            </a:r>
          </a:p>
          <a:p>
            <a:pPr eaLnBrk="1" hangingPunct="1">
              <a:spcBef>
                <a:spcPct val="0"/>
              </a:spcBef>
              <a:spcAft>
                <a:spcPts val="100"/>
              </a:spcAft>
            </a:pPr>
            <a:r>
              <a:rPr lang="en-US" altLang="en-US">
                <a:solidFill>
                  <a:srgbClr val="1C3667"/>
                </a:solidFill>
                <a:latin typeface="Arial Narrow" panose="020B0606020202030204" pitchFamily="34" charset="0"/>
              </a:rPr>
              <a:t>Create Phased Timeline</a:t>
            </a:r>
          </a:p>
        </p:txBody>
      </p:sp>
      <p:sp>
        <p:nvSpPr>
          <p:cNvPr id="19479" name="TextBox 19">
            <a:extLst>
              <a:ext uri="{FF2B5EF4-FFF2-40B4-BE49-F238E27FC236}">
                <a16:creationId xmlns:a16="http://schemas.microsoft.com/office/drawing/2014/main" id="{9394C959-3EA8-4923-ADB1-FB672754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2974181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Planned Activities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DC0CF775-F18A-4B32-8334-8208F6EC3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1274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sz="1200" b="1">
                <a:solidFill>
                  <a:srgbClr val="1C3667"/>
                </a:solidFill>
                <a:latin typeface="Arial" panose="020B0604020202020204" pitchFamily="34" charset="0"/>
                <a:ea typeface="Segoe UI" panose="020B0502040204020203" pitchFamily="34" charset="0"/>
              </a:rPr>
              <a:t>02-Jun-21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88EE9C-3A74-4FA7-9E90-F463E6720D2D}"/>
              </a:ext>
            </a:extLst>
          </p:cNvPr>
          <p:cNvSpPr/>
          <p:nvPr/>
        </p:nvSpPr>
        <p:spPr>
          <a:xfrm>
            <a:off x="4077629" y="5155749"/>
            <a:ext cx="152400" cy="1381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E51C89B-8139-4AF0-914F-14AEF1B55C4C}"/>
              </a:ext>
            </a:extLst>
          </p:cNvPr>
          <p:cNvSpPr/>
          <p:nvPr/>
        </p:nvSpPr>
        <p:spPr>
          <a:xfrm>
            <a:off x="4086921" y="5369480"/>
            <a:ext cx="152400" cy="1381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EAB36D-BFCA-4704-A2E9-1B3B98BDA1E4}"/>
              </a:ext>
            </a:extLst>
          </p:cNvPr>
          <p:cNvSpPr/>
          <p:nvPr/>
        </p:nvSpPr>
        <p:spPr>
          <a:xfrm>
            <a:off x="4086921" y="5601797"/>
            <a:ext cx="152400" cy="1381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3CFAE7-6224-4240-9461-F73BFF446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785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 b="1">
                <a:solidFill>
                  <a:srgbClr val="1C3667"/>
                </a:solidFill>
                <a:latin typeface="Gill Sans MT Condensed" panose="020B0506020104020203" pitchFamily="34" charset="0"/>
              </a:rPr>
              <a:t>Enterprise Tools Support Team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52DCDC76-C9BC-4513-849C-9098706334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301944-E98F-4991-8C16-69EE3EAFCAE6}" type="slidenum">
              <a:rPr lang="en-US" altLang="en-US" sz="1400">
                <a:solidFill>
                  <a:schemeClr val="bg2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bg2"/>
              </a:solidFill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85C28A-93C3-4778-A2D2-5F12CC7BA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26982"/>
              </p:ext>
            </p:extLst>
          </p:nvPr>
        </p:nvGraphicFramePr>
        <p:xfrm>
          <a:off x="1549400" y="1447800"/>
          <a:ext cx="6019800" cy="23353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9525" marR="9525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Role</a:t>
                      </a:r>
                    </a:p>
                  </a:txBody>
                  <a:tcPr marL="9525" marR="9525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Isaac91*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PM / SI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3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/>
                        </a:rPr>
                        <a:t>Spencer08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DevOps Engineer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3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/>
                        </a:rPr>
                        <a:t>Wesley74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DevOps Engineer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3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/>
                        </a:rPr>
                        <a:t>Victoria63*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DevOps Engineer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92436"/>
                  </a:ext>
                </a:extLst>
              </a:tr>
              <a:tr h="393703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/>
                        </a:rPr>
                        <a:t>Vy10*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DevOps Engineer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841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44DDA0D-371F-4FBC-8BD6-13E3C6FD3CA9}"/>
              </a:ext>
            </a:extLst>
          </p:cNvPr>
          <p:cNvSpPr txBox="1"/>
          <p:nvPr/>
        </p:nvSpPr>
        <p:spPr>
          <a:xfrm>
            <a:off x="374721" y="6179622"/>
            <a:ext cx="305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* 50% allocation to ServiceNow Support Team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3B763EF-5297-4A34-A99A-060BDC067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785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 b="1">
                <a:solidFill>
                  <a:srgbClr val="1C3667"/>
                </a:solidFill>
                <a:latin typeface="Gill Sans MT Condensed" panose="020B0506020104020203" pitchFamily="34" charset="0"/>
              </a:rPr>
              <a:t>ServiceNow Support Team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339C8B72-C6F2-4577-B0CB-B420DB7B21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E9E26-DCC8-4A9A-89D7-39F8DE9B9568}" type="slidenum">
              <a:rPr lang="en-US" altLang="en-US" sz="1400" smtClean="0">
                <a:solidFill>
                  <a:schemeClr val="bg2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2"/>
              </a:solidFill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CF8823-A669-490E-9836-D4280AF49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2813"/>
              </p:ext>
            </p:extLst>
          </p:nvPr>
        </p:nvGraphicFramePr>
        <p:xfrm>
          <a:off x="1549400" y="1447800"/>
          <a:ext cx="6019800" cy="305557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9525" marR="9525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Role</a:t>
                      </a:r>
                    </a:p>
                  </a:txBody>
                  <a:tcPr marL="9525" marR="9525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2"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/>
                        </a:rPr>
                        <a:t>Ernest96</a:t>
                      </a:r>
                      <a:endParaRPr lang="en-US" sz="1100">
                        <a:solidFill>
                          <a:srgbClr val="1C3667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2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/>
                        </a:rPr>
                        <a:t>Justin74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Isaac91*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PM/Scrum Master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753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/>
                        </a:rPr>
                        <a:t>Max87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 Engagement/Requirements Lead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2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/>
                        </a:rPr>
                        <a:t>Victoria*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2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/>
                        </a:rPr>
                        <a:t>Vy10*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2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/>
                        </a:rPr>
                        <a:t>Zechary11</a:t>
                      </a:r>
                      <a:endParaRPr lang="en-US" sz="1600" kern="1200">
                        <a:solidFill>
                          <a:srgbClr val="1C3667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CD2F3C-C0EA-4230-8873-1020ADB004D7}"/>
              </a:ext>
            </a:extLst>
          </p:cNvPr>
          <p:cNvSpPr txBox="1"/>
          <p:nvPr/>
        </p:nvSpPr>
        <p:spPr>
          <a:xfrm>
            <a:off x="304800" y="6141781"/>
            <a:ext cx="3312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* 50% allocation to Enterprise Tools Support Team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3B763EF-5297-4A34-A99A-060BDC067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785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 b="1">
                <a:solidFill>
                  <a:srgbClr val="1C3667"/>
                </a:solidFill>
                <a:latin typeface="Gill Sans MT Condensed" panose="020B0506020104020203" pitchFamily="34" charset="0"/>
              </a:rPr>
              <a:t>OpenShift Support Team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339C8B72-C6F2-4577-B0CB-B420DB7B21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E9E26-DCC8-4A9A-89D7-39F8DE9B9568}" type="slidenum">
              <a:rPr lang="en-US" altLang="en-US" sz="1400" smtClean="0">
                <a:solidFill>
                  <a:schemeClr val="bg2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bg2"/>
              </a:solidFill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CF8823-A669-490E-9836-D4280AF49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45376"/>
              </p:ext>
            </p:extLst>
          </p:nvPr>
        </p:nvGraphicFramePr>
        <p:xfrm>
          <a:off x="1549400" y="1447800"/>
          <a:ext cx="6019800" cy="29292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9525" marR="9525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Role</a:t>
                      </a:r>
                    </a:p>
                  </a:txBody>
                  <a:tcPr marL="9525" marR="9525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2"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/>
                        </a:rPr>
                        <a:t>Caroline16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32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/>
                        </a:rPr>
                        <a:t>Kevin76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 Engagement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3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Adalberto09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472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/>
                        </a:rPr>
                        <a:t>David87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 Coordinator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32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/>
                        </a:rPr>
                        <a:t>Dirk33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32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/>
                        </a:rPr>
                        <a:t>Jabari41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32"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Mark19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8011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>
            <a:extLst>
              <a:ext uri="{FF2B5EF4-FFF2-40B4-BE49-F238E27FC236}">
                <a16:creationId xmlns:a16="http://schemas.microsoft.com/office/drawing/2014/main" id="{CA418C1A-6877-433B-A5EC-8A90E22CF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>
                <a:solidFill>
                  <a:srgbClr val="1C3667"/>
                </a:solidFill>
              </a:rPr>
              <a:t>OSE Enterprise Tools ATO Status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27034-CB37-41A4-8647-90963A98B76B}"/>
              </a:ext>
            </a:extLst>
          </p:cNvPr>
          <p:cNvSpPr txBox="1"/>
          <p:nvPr/>
        </p:nvSpPr>
        <p:spPr>
          <a:xfrm>
            <a:off x="6935788" y="533400"/>
            <a:ext cx="19907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spcBef>
                <a:spcPct val="20000"/>
              </a:spcBef>
              <a:buClr>
                <a:srgbClr val="C8511E"/>
              </a:buClr>
              <a:buSzPct val="80000"/>
              <a:defRPr/>
            </a:pPr>
            <a:r>
              <a:rPr lang="en-US" sz="1200" b="1">
                <a:solidFill>
                  <a:srgbClr val="1C3667"/>
                </a:solidFill>
                <a:latin typeface="Arial" panose="020B0604020202020204" pitchFamily="34" charset="0"/>
                <a:ea typeface="Segoe UI" panose="020B0502040204020203" pitchFamily="34" charset="0"/>
              </a:rPr>
              <a:t>02-Jun-21</a:t>
            </a:r>
          </a:p>
        </p:txBody>
      </p:sp>
      <p:sp>
        <p:nvSpPr>
          <p:cNvPr id="25605" name="Slide Number Placeholder 1">
            <a:extLst>
              <a:ext uri="{FF2B5EF4-FFF2-40B4-BE49-F238E27FC236}">
                <a16:creationId xmlns:a16="http://schemas.microsoft.com/office/drawing/2014/main" id="{F66FF990-0A0A-4147-B15E-818C7DE7D5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334BD-8C91-49D9-98F8-1C267D46656B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76AA0EC-8B90-4AFD-93A2-8BBA90E7C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50262"/>
              </p:ext>
            </p:extLst>
          </p:nvPr>
        </p:nvGraphicFramePr>
        <p:xfrm>
          <a:off x="244870" y="852936"/>
          <a:ext cx="8681644" cy="5465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625">
                  <a:extLst>
                    <a:ext uri="{9D8B030D-6E8A-4147-A177-3AD203B41FA5}">
                      <a16:colId xmlns:a16="http://schemas.microsoft.com/office/drawing/2014/main" val="2390691718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6325537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366174728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445972273"/>
                    </a:ext>
                  </a:extLst>
                </a:gridCol>
                <a:gridCol w="602827">
                  <a:extLst>
                    <a:ext uri="{9D8B030D-6E8A-4147-A177-3AD203B41FA5}">
                      <a16:colId xmlns:a16="http://schemas.microsoft.com/office/drawing/2014/main" val="173955489"/>
                    </a:ext>
                  </a:extLst>
                </a:gridCol>
                <a:gridCol w="630456">
                  <a:extLst>
                    <a:ext uri="{9D8B030D-6E8A-4147-A177-3AD203B41FA5}">
                      <a16:colId xmlns:a16="http://schemas.microsoft.com/office/drawing/2014/main" val="2132966763"/>
                    </a:ext>
                  </a:extLst>
                </a:gridCol>
                <a:gridCol w="602827">
                  <a:extLst>
                    <a:ext uri="{9D8B030D-6E8A-4147-A177-3AD203B41FA5}">
                      <a16:colId xmlns:a16="http://schemas.microsoft.com/office/drawing/2014/main" val="1425368695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3161730495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1716405431"/>
                    </a:ext>
                  </a:extLst>
                </a:gridCol>
                <a:gridCol w="655574">
                  <a:extLst>
                    <a:ext uri="{9D8B030D-6E8A-4147-A177-3AD203B41FA5}">
                      <a16:colId xmlns:a16="http://schemas.microsoft.com/office/drawing/2014/main" val="2450828954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3512807763"/>
                    </a:ext>
                  </a:extLst>
                </a:gridCol>
              </a:tblGrid>
              <a:tr h="143235"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A &amp; A RMF Process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95747"/>
                  </a:ext>
                </a:extLst>
              </a:tr>
              <a:tr h="17662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Tools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STEP 0</a:t>
                      </a:r>
                      <a:b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0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registration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STEP 1</a:t>
                      </a:r>
                      <a:b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0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categorize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STEP 2</a:t>
                      </a:r>
                      <a:b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0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select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STEP 3</a:t>
                      </a:r>
                      <a:b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0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implement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STEP 4</a:t>
                      </a:r>
                      <a:b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0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assess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STEP 5</a:t>
                      </a:r>
                      <a:b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0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authorization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STEP 6</a:t>
                      </a:r>
                      <a:b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0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monitoring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% Complete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Accreditation Expiration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29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Bitwarden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ATD</a:t>
                      </a:r>
                      <a:r>
                        <a:rPr lang="en-US" sz="18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0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9Apr21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33%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4Apr22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335515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Chef Automate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rgbClr val="1C3667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24%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234347"/>
                  </a:ext>
                </a:extLst>
              </a:tr>
              <a:tr h="296537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Chef Manage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rgbClr val="1C3667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24%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419112"/>
                  </a:ext>
                </a:extLst>
              </a:tr>
              <a:tr h="3369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Chef Supermarket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rgbClr val="1C3667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24%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539357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Confluence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ATD </a:t>
                      </a:r>
                      <a:r>
                        <a:rPr lang="en-US" sz="11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20Apr21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33%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21Apr22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393543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DIYOS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ATD </a:t>
                      </a:r>
                      <a:r>
                        <a:rPr lang="en-US" sz="11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15Apr21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27%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10Apr22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70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GitHub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ATD </a:t>
                      </a:r>
                      <a:r>
                        <a:rPr lang="en-US" sz="11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8Mar21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33%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3Mar22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057487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Nexus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ATD </a:t>
                      </a:r>
                      <a:r>
                        <a:rPr lang="en-US" sz="1200" b="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4Jul21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24%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860712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Jenkins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ATD</a:t>
                      </a:r>
                      <a:r>
                        <a:rPr lang="en-US" sz="11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 7May21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31%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7May22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416249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JIRA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ATD </a:t>
                      </a:r>
                      <a:r>
                        <a:rPr lang="en-US" sz="11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18Mar21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33%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13Mar22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479531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Linux </a:t>
                      </a:r>
                      <a:r>
                        <a:rPr lang="en-US" sz="1400" dirty="0" err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AutoProv</a:t>
                      </a:r>
                      <a:endParaRPr lang="en-US" sz="1400" dirty="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>
                        <a:solidFill>
                          <a:srgbClr val="1C3667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24%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tx2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113170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Sonarqube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ATD</a:t>
                      </a:r>
                      <a:r>
                        <a:rPr lang="en-US" sz="11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 7May21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/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31%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7May22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614751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ServiceNow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ATO</a:t>
                      </a:r>
                      <a:endParaRPr lang="en-US" sz="1100" b="0" dirty="0">
                        <a:solidFill>
                          <a:srgbClr val="1C3667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/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71%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31Aug21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784370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OpenShift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ATO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accent3"/>
                          </a:solidFill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74%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24Apr21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69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0CD7A3-9B2B-4537-A31D-636589B0F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31607"/>
              </p:ext>
            </p:extLst>
          </p:nvPr>
        </p:nvGraphicFramePr>
        <p:xfrm>
          <a:off x="3239810" y="653805"/>
          <a:ext cx="4547909" cy="176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3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6719"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1C3667"/>
                          </a:solidFill>
                        </a:rPr>
                        <a:t>ATO Expired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1C3667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1C3667"/>
                          </a:solidFill>
                        </a:rPr>
                        <a:t>ATO Expires in 3 months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1C3667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1C3667"/>
                          </a:solidFill>
                        </a:rPr>
                        <a:t>Upgrade required to ATO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>
                        <a:solidFill>
                          <a:srgbClr val="1C3667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>
            <a:extLst>
              <a:ext uri="{FF2B5EF4-FFF2-40B4-BE49-F238E27FC236}">
                <a16:creationId xmlns:a16="http://schemas.microsoft.com/office/drawing/2014/main" id="{CA418C1A-6877-433B-A5EC-8A90E22CF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>
                <a:solidFill>
                  <a:srgbClr val="1C3667"/>
                </a:solidFill>
              </a:rPr>
              <a:t>OSE Enterprise Tools Upgrade Status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27034-CB37-41A4-8647-90963A98B76B}"/>
              </a:ext>
            </a:extLst>
          </p:cNvPr>
          <p:cNvSpPr txBox="1"/>
          <p:nvPr/>
        </p:nvSpPr>
        <p:spPr>
          <a:xfrm>
            <a:off x="6935788" y="533400"/>
            <a:ext cx="19907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spcBef>
                <a:spcPct val="20000"/>
              </a:spcBef>
              <a:buClr>
                <a:srgbClr val="C8511E"/>
              </a:buClr>
              <a:buSzPct val="80000"/>
              <a:defRPr/>
            </a:pPr>
            <a:r>
              <a:rPr lang="en-US" sz="1200" b="1">
                <a:solidFill>
                  <a:srgbClr val="1C3667"/>
                </a:solidFill>
                <a:latin typeface="Arial" panose="020B0604020202020204" pitchFamily="34" charset="0"/>
                <a:ea typeface="Segoe UI" panose="020B0502040204020203" pitchFamily="34" charset="0"/>
              </a:rPr>
              <a:t>02-Jun-21</a:t>
            </a:r>
          </a:p>
        </p:txBody>
      </p:sp>
      <p:sp>
        <p:nvSpPr>
          <p:cNvPr id="25605" name="Slide Number Placeholder 1">
            <a:extLst>
              <a:ext uri="{FF2B5EF4-FFF2-40B4-BE49-F238E27FC236}">
                <a16:creationId xmlns:a16="http://schemas.microsoft.com/office/drawing/2014/main" id="{F66FF990-0A0A-4147-B15E-818C7DE7D5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334BD-8C91-49D9-98F8-1C267D46656B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76AA0EC-8B90-4AFD-93A2-8BBA90E7C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15608"/>
              </p:ext>
            </p:extLst>
          </p:nvPr>
        </p:nvGraphicFramePr>
        <p:xfrm>
          <a:off x="152400" y="917817"/>
          <a:ext cx="864964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879">
                  <a:extLst>
                    <a:ext uri="{9D8B030D-6E8A-4147-A177-3AD203B41FA5}">
                      <a16:colId xmlns:a16="http://schemas.microsoft.com/office/drawing/2014/main" val="1086834290"/>
                    </a:ext>
                  </a:extLst>
                </a:gridCol>
                <a:gridCol w="1137455">
                  <a:extLst>
                    <a:ext uri="{9D8B030D-6E8A-4147-A177-3AD203B41FA5}">
                      <a16:colId xmlns:a16="http://schemas.microsoft.com/office/drawing/2014/main" val="2390691718"/>
                    </a:ext>
                  </a:extLst>
                </a:gridCol>
                <a:gridCol w="851866">
                  <a:extLst>
                    <a:ext uri="{9D8B030D-6E8A-4147-A177-3AD203B41FA5}">
                      <a16:colId xmlns:a16="http://schemas.microsoft.com/office/drawing/2014/main" val="36617472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95548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567376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3296676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6173049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7164054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79923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2807763"/>
                    </a:ext>
                  </a:extLst>
                </a:gridCol>
                <a:gridCol w="572452">
                  <a:extLst>
                    <a:ext uri="{9D8B030D-6E8A-4147-A177-3AD203B41FA5}">
                      <a16:colId xmlns:a16="http://schemas.microsoft.com/office/drawing/2014/main" val="984782331"/>
                    </a:ext>
                  </a:extLst>
                </a:gridCol>
                <a:gridCol w="609597">
                  <a:extLst>
                    <a:ext uri="{9D8B030D-6E8A-4147-A177-3AD203B41FA5}">
                      <a16:colId xmlns:a16="http://schemas.microsoft.com/office/drawing/2014/main" val="2924682508"/>
                    </a:ext>
                  </a:extLst>
                </a:gridCol>
              </a:tblGrid>
              <a:tr h="388058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Priority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Tools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Current Version (CV)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CV Supported by Vendor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Upgrade</a:t>
                      </a:r>
                    </a:p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version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Upgrade Required to ATO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Impact to RMF process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Impact to Dev Code/Other Software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ISSM Approval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RAQ / MTG PR </a:t>
                      </a:r>
                      <a:b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/ P&amp;SC / SNOW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Upgrade Process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Dedicated Slide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29452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GitHub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2.19.4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2.22.12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18May21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Arial Narrow"/>
                        </a:rPr>
                        <a:t>n/a</a:t>
                      </a:r>
                      <a:endParaRPr lang="en-US" sz="11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ORDITM0716845</a:t>
                      </a:r>
                      <a:b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100" dirty="0">
                          <a:solidFill>
                            <a:srgbClr val="1C3667"/>
                          </a:solidFill>
                        </a:rPr>
                        <a:t>RITM0010232</a:t>
                      </a:r>
                      <a:endParaRPr lang="en-US" sz="11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Slide 7</a:t>
                      </a:r>
                      <a:r>
                        <a:rPr lang="en-US" sz="11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 - Step 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Slide 8</a:t>
                      </a:r>
                      <a:r>
                        <a:rPr lang="en-US" sz="11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3355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SonarQube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8.9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Slide 7</a:t>
                      </a:r>
                      <a:r>
                        <a:rPr lang="en-US" sz="11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 - Step 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45547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Jenkins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2.249.1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2.291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Slide 7</a:t>
                      </a:r>
                      <a:r>
                        <a:rPr lang="en-US" sz="1100" b="0">
                          <a:solidFill>
                            <a:srgbClr val="1C3667"/>
                          </a:solidFill>
                          <a:latin typeface="Arial Narrow" panose="020B0606020202030204" pitchFamily="34" charset="0"/>
                        </a:rPr>
                        <a:t> - Step 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6095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 err="1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Bitwarden</a:t>
                      </a:r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Web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2.11.0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2.19.0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234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 err="1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Bitwarden</a:t>
                      </a:r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Server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1.31.1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1.41.2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657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Nexus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3.21.2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3.3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67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Confluence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6.15.6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7.12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6657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45720" algn="ctr" rtl="0" fontAlgn="t"/>
                      <a:endParaRPr lang="en-US" sz="1200" b="1" i="0" u="none" strike="noStrike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DIYOS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2.6.1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kern="12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2.7.1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662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45720" algn="ctr" rtl="0" fontAlgn="t"/>
                      <a:endParaRPr lang="en-US" sz="1200" b="1" i="0" u="none" strike="noStrike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Linux </a:t>
                      </a:r>
                      <a:r>
                        <a:rPr lang="en-US" sz="1200" b="1" i="0" u="none" strike="noStrike" err="1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AutoProv</a:t>
                      </a:r>
                      <a:endParaRPr lang="en-US" sz="1200" b="1" i="0" u="none" strike="noStrike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20201125b1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kern="12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20210421b0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56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algn="ctr" rtl="0" fontAlgn="t"/>
                      <a:endParaRPr lang="en-US" sz="1200" b="1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Chef  Manage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2.5.16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3.0.16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052899"/>
                  </a:ext>
                </a:extLst>
              </a:tr>
              <a:tr h="208148">
                <a:tc>
                  <a:txBody>
                    <a:bodyPr/>
                    <a:lstStyle/>
                    <a:p>
                      <a:pPr marL="45720" algn="ctr" rtl="0" fontAlgn="t"/>
                      <a:endParaRPr lang="en-US" sz="1200" b="1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Chef Infra  Server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13.0.17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14.3.22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238263"/>
                  </a:ext>
                </a:extLst>
              </a:tr>
              <a:tr h="177258">
                <a:tc>
                  <a:txBody>
                    <a:bodyPr/>
                    <a:lstStyle/>
                    <a:p>
                      <a:pPr marL="45720" algn="ctr" rtl="0" fontAlgn="t"/>
                      <a:endParaRPr lang="en-US" sz="1200" b="1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Chef  Automate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20210420090302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0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20210420090302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356711"/>
                  </a:ext>
                </a:extLst>
              </a:tr>
              <a:tr h="147188">
                <a:tc>
                  <a:txBody>
                    <a:bodyPr/>
                    <a:lstStyle/>
                    <a:p>
                      <a:pPr marL="45720" algn="ctr" rtl="0" fontAlgn="t"/>
                      <a:endParaRPr lang="en-US" sz="1200" b="1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Chef Supermarket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3.3.1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3.4.13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65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algn="ctr" rtl="0" fontAlgn="t"/>
                      <a:endParaRPr lang="en-US" sz="1200" b="1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JIRA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8.7.1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8.16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860712"/>
                  </a:ext>
                </a:extLst>
              </a:tr>
              <a:tr h="217050">
                <a:tc>
                  <a:txBody>
                    <a:bodyPr/>
                    <a:lstStyle/>
                    <a:p>
                      <a:pPr marL="45720" algn="ctr" rtl="0" fontAlgn="t"/>
                      <a:endParaRPr lang="en-US" sz="1200" b="1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ServiceNow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Orlando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Quebec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endParaRPr lang="en-US" sz="11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11317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45720" algn="ctr" rtl="0" fontAlgn="t"/>
                      <a:endParaRPr lang="en-US" sz="1200" b="1" i="0" u="none" strike="noStrike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OpenShift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3.11.420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b="1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endParaRPr lang="en-US" sz="1100" b="1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6147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BD2A9D-B542-4A61-B53B-0A6611FD3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79002"/>
              </p:ext>
            </p:extLst>
          </p:nvPr>
        </p:nvGraphicFramePr>
        <p:xfrm>
          <a:off x="4422774" y="645935"/>
          <a:ext cx="3508376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0758"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Severe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Major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6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1C3667"/>
                          </a:solidFill>
                        </a:rPr>
                        <a:t>Minor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7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8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22782A0D-D084-470A-99A8-21139CE986A9}"/>
              </a:ext>
            </a:extLst>
          </p:cNvPr>
          <p:cNvSpPr/>
          <p:nvPr/>
        </p:nvSpPr>
        <p:spPr>
          <a:xfrm>
            <a:off x="4876800" y="1808744"/>
            <a:ext cx="228600" cy="172456"/>
          </a:xfrm>
          <a:prstGeom prst="ellipse">
            <a:avLst/>
          </a:prstGeom>
          <a:solidFill>
            <a:srgbClr val="0070C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>
            <a:extLst>
              <a:ext uri="{FF2B5EF4-FFF2-40B4-BE49-F238E27FC236}">
                <a16:creationId xmlns:a16="http://schemas.microsoft.com/office/drawing/2014/main" id="{CA418C1A-6877-433B-A5EC-8A90E22CF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>
                <a:solidFill>
                  <a:srgbClr val="1C3667"/>
                </a:solidFill>
              </a:rPr>
              <a:t>OSE Enterprise Tools Upgrade: Process Overview</a:t>
            </a:r>
          </a:p>
        </p:txBody>
      </p:sp>
      <p:sp>
        <p:nvSpPr>
          <p:cNvPr id="25605" name="Slide Number Placeholder 1">
            <a:extLst>
              <a:ext uri="{FF2B5EF4-FFF2-40B4-BE49-F238E27FC236}">
                <a16:creationId xmlns:a16="http://schemas.microsoft.com/office/drawing/2014/main" id="{F66FF990-0A0A-4147-B15E-818C7DE7D5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334BD-8C91-49D9-98F8-1C267D46656B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30D18C8-3EF7-4833-9B3A-4B3ECF47B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9171"/>
              </p:ext>
            </p:extLst>
          </p:nvPr>
        </p:nvGraphicFramePr>
        <p:xfrm>
          <a:off x="282736" y="1056468"/>
          <a:ext cx="8515027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541">
                  <a:extLst>
                    <a:ext uri="{9D8B030D-6E8A-4147-A177-3AD203B41FA5}">
                      <a16:colId xmlns:a16="http://schemas.microsoft.com/office/drawing/2014/main" val="4249914382"/>
                    </a:ext>
                  </a:extLst>
                </a:gridCol>
                <a:gridCol w="7825486">
                  <a:extLst>
                    <a:ext uri="{9D8B030D-6E8A-4147-A177-3AD203B41FA5}">
                      <a16:colId xmlns:a16="http://schemas.microsoft.com/office/drawing/2014/main" val="2085346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5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1C3667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Reviewing</a:t>
                      </a:r>
                      <a:r>
                        <a:rPr lang="en-US" sz="1600" b="0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release notes / security relevant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1C3667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 for upgrade </a:t>
                      </a:r>
                      <a:r>
                        <a:rPr lang="en-US" sz="1600" b="0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identifying current/new software 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20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1C3667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approval from ISSM/ISSE </a:t>
                      </a:r>
                      <a:r>
                        <a:rPr lang="en-US" sz="1600" b="0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confirming security changes are not applicable and A&amp;A RMF record isn’t impacted; remediating any security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6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1C3667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Submitting P&amp;SC and ServiceNow tickets </a:t>
                      </a:r>
                      <a:r>
                        <a:rPr lang="en-US" sz="1600" b="0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obtain the new software 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0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1C3667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</a:t>
                      </a:r>
                      <a:r>
                        <a:rPr lang="en-US" sz="1600" b="0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software from </a:t>
                      </a:r>
                      <a:r>
                        <a:rPr lang="en-US" sz="1600" b="0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DCB, or alternate agreed upon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2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1C3667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Performing upgrade in Dev and Test </a:t>
                      </a:r>
                      <a:r>
                        <a:rPr lang="en-US" sz="1600" b="0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 the software release 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1C3667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Submitting ServiceNow ticket for </a:t>
                      </a:r>
                      <a:r>
                        <a:rPr lang="en-US" sz="1600" b="1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scans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1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1C3667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Coordinating with ISSM/ISSE to remediating security scan findings </a:t>
                      </a:r>
                      <a:r>
                        <a:rPr lang="en-US" sz="1600" b="0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6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1C3667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Coordinating approval to deploy</a:t>
                      </a:r>
                      <a:r>
                        <a:rPr lang="en-US" sz="1600" b="0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Prod via ORB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2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1C3667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Submitting a Maintenance and/or Tech Note </a:t>
                      </a:r>
                      <a:r>
                        <a:rPr lang="en-US" sz="1600" b="0" i="0" kern="1200">
                          <a:solidFill>
                            <a:srgbClr val="1C366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communicate outages &amp; update to the user base as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4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76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>
            <a:extLst>
              <a:ext uri="{FF2B5EF4-FFF2-40B4-BE49-F238E27FC236}">
                <a16:creationId xmlns:a16="http://schemas.microsoft.com/office/drawing/2014/main" id="{CA418C1A-6877-433B-A5EC-8A90E22CF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>
                <a:solidFill>
                  <a:srgbClr val="1C3667"/>
                </a:solidFill>
              </a:rPr>
              <a:t>OSE Enterprise Tools Upgrade: GitHub</a:t>
            </a:r>
          </a:p>
        </p:txBody>
      </p:sp>
      <p:sp>
        <p:nvSpPr>
          <p:cNvPr id="25605" name="Slide Number Placeholder 1">
            <a:extLst>
              <a:ext uri="{FF2B5EF4-FFF2-40B4-BE49-F238E27FC236}">
                <a16:creationId xmlns:a16="http://schemas.microsoft.com/office/drawing/2014/main" id="{F66FF990-0A0A-4147-B15E-818C7DE7D5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334BD-8C91-49D9-98F8-1C267D46656B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A5ED247-CFDF-4FFD-95E9-ED13712C7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25201"/>
              </p:ext>
            </p:extLst>
          </p:nvPr>
        </p:nvGraphicFramePr>
        <p:xfrm>
          <a:off x="533400" y="1371600"/>
          <a:ext cx="79248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051462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67286026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3804816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76513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2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2.19.4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Current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Current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47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2.21.x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28 May </a:t>
                      </a:r>
                      <a:r>
                        <a:rPr lang="en-US" sz="1200" i="1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(scheduled)</a:t>
                      </a:r>
                      <a:endParaRPr lang="en-US" sz="1800" i="1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TBD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5405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2.22.x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Current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 June </a:t>
                      </a:r>
                      <a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(scheduled)</a:t>
                      </a:r>
                      <a:endParaRPr lang="en-US" sz="1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033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4D36D62-D684-4F64-97A5-CB39F48C10FB}"/>
              </a:ext>
            </a:extLst>
          </p:cNvPr>
          <p:cNvSpPr txBox="1"/>
          <p:nvPr/>
        </p:nvSpPr>
        <p:spPr>
          <a:xfrm>
            <a:off x="685800" y="34290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NOTES:</a:t>
            </a:r>
          </a:p>
          <a:p>
            <a:pPr marL="285750" indent="-285750">
              <a:buFontTx/>
              <a:buChar char="-"/>
            </a:pPr>
            <a:r>
              <a:rPr lang="en-US"/>
              <a:t>We are determining if we need to roll DEV back to 2.21.x or not</a:t>
            </a:r>
          </a:p>
          <a:p>
            <a:pPr marL="285750" indent="-285750">
              <a:buFontTx/>
              <a:buChar char="-"/>
            </a:pPr>
            <a:r>
              <a:rPr lang="en-US"/>
              <a:t>We are determining if we can upgrade to 2.22.x before we initiate scans (Step 7 on previous slide)</a:t>
            </a:r>
          </a:p>
        </p:txBody>
      </p:sp>
    </p:spTree>
    <p:extLst>
      <p:ext uri="{BB962C8B-B14F-4D97-AF65-F5344CB8AC3E}">
        <p14:creationId xmlns:p14="http://schemas.microsoft.com/office/powerpoint/2010/main" val="178574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>
            <a:extLst>
              <a:ext uri="{FF2B5EF4-FFF2-40B4-BE49-F238E27FC236}">
                <a16:creationId xmlns:a16="http://schemas.microsoft.com/office/drawing/2014/main" id="{CA418C1A-6877-433B-A5EC-8A90E22CF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>
                <a:solidFill>
                  <a:srgbClr val="1C3667"/>
                </a:solidFill>
              </a:rPr>
              <a:t>OSE Enterprise Tools License Status </a:t>
            </a:r>
            <a:r>
              <a:rPr lang="en-US" altLang="en-US" sz="2000">
                <a:solidFill>
                  <a:srgbClr val="1C3667"/>
                </a:solidFill>
              </a:rPr>
              <a:t>(page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27034-CB37-41A4-8647-90963A98B76B}"/>
              </a:ext>
            </a:extLst>
          </p:cNvPr>
          <p:cNvSpPr txBox="1"/>
          <p:nvPr/>
        </p:nvSpPr>
        <p:spPr>
          <a:xfrm>
            <a:off x="6935788" y="533400"/>
            <a:ext cx="19907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spcBef>
                <a:spcPct val="20000"/>
              </a:spcBef>
              <a:buClr>
                <a:srgbClr val="C8511E"/>
              </a:buClr>
              <a:buSzPct val="80000"/>
              <a:defRPr/>
            </a:pPr>
            <a:r>
              <a:rPr lang="en-US" sz="1200" b="1">
                <a:solidFill>
                  <a:srgbClr val="1C3667"/>
                </a:solidFill>
                <a:latin typeface="Arial" panose="020B0604020202020204" pitchFamily="34" charset="0"/>
                <a:ea typeface="Segoe UI" panose="020B0502040204020203" pitchFamily="34" charset="0"/>
              </a:rPr>
              <a:t>02-Jun-21</a:t>
            </a:r>
          </a:p>
        </p:txBody>
      </p:sp>
      <p:sp>
        <p:nvSpPr>
          <p:cNvPr id="25605" name="Slide Number Placeholder 1">
            <a:extLst>
              <a:ext uri="{FF2B5EF4-FFF2-40B4-BE49-F238E27FC236}">
                <a16:creationId xmlns:a16="http://schemas.microsoft.com/office/drawing/2014/main" id="{F66FF990-0A0A-4147-B15E-818C7DE7D5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334BD-8C91-49D9-98F8-1C267D46656B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76AA0EC-8B90-4AFD-93A2-8BBA90E7C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82675"/>
              </p:ext>
            </p:extLst>
          </p:nvPr>
        </p:nvGraphicFramePr>
        <p:xfrm>
          <a:off x="314325" y="1066800"/>
          <a:ext cx="852328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88">
                  <a:extLst>
                    <a:ext uri="{9D8B030D-6E8A-4147-A177-3AD203B41FA5}">
                      <a16:colId xmlns:a16="http://schemas.microsoft.com/office/drawing/2014/main" val="23906917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1457829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61747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39554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5567376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32966763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31617304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16405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512807763"/>
                    </a:ext>
                  </a:extLst>
                </a:gridCol>
              </a:tblGrid>
              <a:tr h="256110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Tools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FOSS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Licensed Version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# Users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# License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License </a:t>
                      </a:r>
                      <a:b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Expiration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RAQ / MTG PR </a:t>
                      </a:r>
                      <a:br>
                        <a:rPr lang="en-US" sz="900" b="1" dirty="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900" b="1" dirty="0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/ P&amp;SC / SR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Cost/</a:t>
                      </a:r>
                      <a:b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Funded By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 panose="020B0606020202030204" pitchFamily="34" charset="0"/>
                        </a:rPr>
                        <a:t>License Renewed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29452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 err="1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Bitwarden</a:t>
                      </a:r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Web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2.19.0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2021-02630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45720"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3355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 err="1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Bitwarden</a:t>
                      </a:r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 Server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1.41.2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2021-02630</a:t>
                      </a:r>
                      <a:b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45720"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234347"/>
                  </a:ext>
                </a:extLst>
              </a:tr>
              <a:tr h="33487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Chef  Manage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2.5.16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723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1500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23Apr22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2021-01359</a:t>
                      </a:r>
                      <a:b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SW-FY21-1298</a:t>
                      </a:r>
                      <a:b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ORD0397080</a:t>
                      </a:r>
                      <a:b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SR-6201975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$172,827</a:t>
                      </a:r>
                      <a:b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DVV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21May21</a:t>
                      </a:r>
                      <a:endParaRPr lang="en-US" sz="9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052899"/>
                  </a:ext>
                </a:extLst>
              </a:tr>
              <a:tr h="33487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Chef  Automate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20210420090302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45720" algn="l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238263"/>
                  </a:ext>
                </a:extLst>
              </a:tr>
              <a:tr h="33487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Chef  Supermarket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fontAlgn="t"/>
                      <a:r>
                        <a:rPr lang="en-US" sz="1100" b="0" i="0" u="none" strike="noStrike" kern="12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3.3.1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45720" algn="l" rtl="0" fontAlgn="t"/>
                      <a:endParaRPr lang="en-US" sz="1200" b="1" i="0" u="none" strike="noStrike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2021-02657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356711"/>
                  </a:ext>
                </a:extLst>
              </a:tr>
              <a:tr h="42713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Chef Infra Server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fontAlgn="t"/>
                      <a:r>
                        <a:rPr lang="en-US" sz="1100" b="0" i="0" u="none" strike="noStrike" kern="12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13.0.17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2021-02657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655460"/>
                  </a:ext>
                </a:extLst>
              </a:tr>
              <a:tr h="33487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Confluence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7.12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681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2000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21Sep22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2021-02032</a:t>
                      </a:r>
                      <a:b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SW-FY21-1353</a:t>
                      </a:r>
                      <a:b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ORD0410400</a:t>
                      </a:r>
                      <a:b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SR-6293157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TBD</a:t>
                      </a:r>
                      <a:b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DVV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endParaRPr lang="en-US" sz="110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1239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</a:rPr>
                        <a:t>DIYOS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In-house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2.7.1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216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3502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E9E41E-B7AE-4AAE-89D2-4AF23B26A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15095"/>
              </p:ext>
            </p:extLst>
          </p:nvPr>
        </p:nvGraphicFramePr>
        <p:xfrm>
          <a:off x="4724400" y="798865"/>
          <a:ext cx="304800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957"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License Expired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Temp License Provided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53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F7F7F"/>
      </a:dk1>
      <a:lt1>
        <a:sysClr val="window" lastClr="FFFFFF"/>
      </a:lt1>
      <a:dk2>
        <a:srgbClr val="1C3667"/>
      </a:dk2>
      <a:lt2>
        <a:srgbClr val="3867AB"/>
      </a:lt2>
      <a:accent1>
        <a:srgbClr val="1D677E"/>
      </a:accent1>
      <a:accent2>
        <a:srgbClr val="961717"/>
      </a:accent2>
      <a:accent3>
        <a:srgbClr val="339988"/>
      </a:accent3>
      <a:accent4>
        <a:srgbClr val="7F7F7F"/>
      </a:accent4>
      <a:accent5>
        <a:srgbClr val="1D677E"/>
      </a:accent5>
      <a:accent6>
        <a:srgbClr val="E0301E"/>
      </a:accent6>
      <a:hlink>
        <a:srgbClr val="FFFFFF"/>
      </a:hlink>
      <a:folHlink>
        <a:srgbClr val="3399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Custom 1">
      <a:dk1>
        <a:srgbClr val="5E6572"/>
      </a:dk1>
      <a:lt1>
        <a:srgbClr val="FFFFFF"/>
      </a:lt1>
      <a:dk2>
        <a:srgbClr val="1D3667"/>
      </a:dk2>
      <a:lt2>
        <a:srgbClr val="B2B2B2"/>
      </a:lt2>
      <a:accent1>
        <a:srgbClr val="1D3667"/>
      </a:accent1>
      <a:accent2>
        <a:srgbClr val="7C1315"/>
      </a:accent2>
      <a:accent3>
        <a:srgbClr val="FFFFFF"/>
      </a:accent3>
      <a:accent4>
        <a:srgbClr val="4F5560"/>
      </a:accent4>
      <a:accent5>
        <a:srgbClr val="ADB0B6"/>
      </a:accent5>
      <a:accent6>
        <a:srgbClr val="436DAC"/>
      </a:accent6>
      <a:hlink>
        <a:srgbClr val="5E6572"/>
      </a:hlink>
      <a:folHlink>
        <a:srgbClr val="5E65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E6572"/>
        </a:dk1>
        <a:lt1>
          <a:srgbClr val="FFFFFF"/>
        </a:lt1>
        <a:dk2>
          <a:srgbClr val="324160"/>
        </a:dk2>
        <a:lt2>
          <a:srgbClr val="B2B2B2"/>
        </a:lt2>
        <a:accent1>
          <a:srgbClr val="324160"/>
        </a:accent1>
        <a:accent2>
          <a:srgbClr val="873929"/>
        </a:accent2>
        <a:accent3>
          <a:srgbClr val="FFFFFF"/>
        </a:accent3>
        <a:accent4>
          <a:srgbClr val="4F5560"/>
        </a:accent4>
        <a:accent5>
          <a:srgbClr val="ADB0B6"/>
        </a:accent5>
        <a:accent6>
          <a:srgbClr val="7A3324"/>
        </a:accent6>
        <a:hlink>
          <a:srgbClr val="609A72"/>
        </a:hlink>
        <a:folHlink>
          <a:srgbClr val="7D65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5E6572"/>
        </a:dk1>
        <a:lt1>
          <a:srgbClr val="FFFFFF"/>
        </a:lt1>
        <a:dk2>
          <a:srgbClr val="2C3F66"/>
        </a:dk2>
        <a:lt2>
          <a:srgbClr val="B2B2B2"/>
        </a:lt2>
        <a:accent1>
          <a:srgbClr val="324160"/>
        </a:accent1>
        <a:accent2>
          <a:srgbClr val="873929"/>
        </a:accent2>
        <a:accent3>
          <a:srgbClr val="FFFFFF"/>
        </a:accent3>
        <a:accent4>
          <a:srgbClr val="4F5560"/>
        </a:accent4>
        <a:accent5>
          <a:srgbClr val="ADB0B6"/>
        </a:accent5>
        <a:accent6>
          <a:srgbClr val="7A3324"/>
        </a:accent6>
        <a:hlink>
          <a:srgbClr val="609A72"/>
        </a:hlink>
        <a:folHlink>
          <a:srgbClr val="7D658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9E8A5E4F327744B4028AB19E486B77" ma:contentTypeVersion="6" ma:contentTypeDescription="Create a new document." ma:contentTypeScope="" ma:versionID="8d8ba975855725e981c2dbc692ebc62a">
  <xsd:schema xmlns:xsd="http://www.w3.org/2001/XMLSchema" xmlns:xs="http://www.w3.org/2001/XMLSchema" xmlns:p="http://schemas.microsoft.com/office/2006/metadata/properties" xmlns:ns1="http://schemas.microsoft.com/sharepoint/v3" xmlns:ns2="0cf335c1-6cd5-4e34-83ab-4ae35823873a" xmlns:ns3="599eea8a-f3e7-4eb5-80ae-c1e92cfb5369" targetNamespace="http://schemas.microsoft.com/office/2006/metadata/properties" ma:root="true" ma:fieldsID="44234ba9d09b465eda9330587e2de8ab" ns1:_="" ns2:_="" ns3:_="">
    <xsd:import namespace="http://schemas.microsoft.com/sharepoint/v3"/>
    <xsd:import namespace="0cf335c1-6cd5-4e34-83ab-4ae35823873a"/>
    <xsd:import namespace="599eea8a-f3e7-4eb5-80ae-c1e92cfb53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335c1-6cd5-4e34-83ab-4ae358238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eea8a-f3e7-4eb5-80ae-c1e92cfb53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4E1BB0-DCD3-4387-A5F8-966B5BEDFD7E}">
  <ds:schemaRefs>
    <ds:schemaRef ds:uri="http://purl.org/dc/terms/"/>
    <ds:schemaRef ds:uri="http://schemas.microsoft.com/office/2006/metadata/properties"/>
    <ds:schemaRef ds:uri="60b43e9d-a381-434a-b097-ba569449e346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cb57a513-83f8-4ffc-81a2-3d989174a5eb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D4F4D4C-2A6C-49BC-A7CF-E00FD62C3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cf335c1-6cd5-4e34-83ab-4ae35823873a"/>
    <ds:schemaRef ds:uri="599eea8a-f3e7-4eb5-80ae-c1e92cfb53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37D8DE-5F12-4BF4-A7C1-A9A91DDA08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I&amp;TG Template</Template>
  <TotalTime>3</TotalTime>
  <Words>1876</Words>
  <Application>Microsoft Office PowerPoint</Application>
  <PresentationFormat>On-screen Show (4:3)</PresentationFormat>
  <Paragraphs>704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Agency FB</vt:lpstr>
      <vt:lpstr>Arial</vt:lpstr>
      <vt:lpstr>Arial Black</vt:lpstr>
      <vt:lpstr>Arial Narrow</vt:lpstr>
      <vt:lpstr>Calibri</vt:lpstr>
      <vt:lpstr>Courier New</vt:lpstr>
      <vt:lpstr>Franklin Gothic Book</vt:lpstr>
      <vt:lpstr>Gill Sans MT Condensed</vt:lpstr>
      <vt:lpstr>Segoe UI</vt:lpstr>
      <vt:lpstr>Times New Roman</vt:lpstr>
      <vt:lpstr>Office Theme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M. McKeon</dc:creator>
  <cp:lastModifiedBy>treva31</cp:lastModifiedBy>
  <cp:revision>50</cp:revision>
  <cp:lastPrinted>2021-05-10T18:44:49Z</cp:lastPrinted>
  <dcterms:created xsi:type="dcterms:W3CDTF">2015-08-19T14:18:13Z</dcterms:created>
  <dcterms:modified xsi:type="dcterms:W3CDTF">2023-01-20T16:47:47Z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UNCLASSIFIED//FOUO</vt:lpwstr>
  </property>
  <property fmtid="{D5CDD505-2E9C-101B-9397-08002B2CF9AE}" pid="7" name="AACG_Footer">
    <vt:lpwstr>_x000d_UNCLASSIFIED//FOUO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PortionWaiver">
    <vt:lpwstr/>
  </property>
  <property fmtid="{D5CDD505-2E9C-101B-9397-08002B2CF9AE}" pid="15" name="AACG_OrconOriginator">
    <vt:lpwstr/>
  </property>
  <property fmtid="{D5CDD505-2E9C-101B-9397-08002B2CF9AE}" pid="16" name="AACG_OrconRecipients">
    <vt:lpwstr/>
  </property>
  <property fmtid="{D5CDD505-2E9C-101B-9397-08002B2CF9AE}" pid="17" name="AACG_SatWarningType">
    <vt:lpwstr/>
  </property>
  <property fmtid="{D5CDD505-2E9C-101B-9397-08002B2CF9AE}" pid="18" name="AACG_NatoWarningClassLevel">
    <vt:lpwstr/>
  </property>
  <property fmtid="{D5CDD505-2E9C-101B-9397-08002B2CF9AE}" pid="19" name="AACG_Version">
    <vt:lpwstr>202010</vt:lpwstr>
  </property>
  <property fmtid="{D5CDD505-2E9C-101B-9397-08002B2CF9AE}" pid="20" name="AACG_CustomClassXMLPart">
    <vt:lpwstr>{5E5B56B1-09F1-4107-86AB-C16F7F667CE6}</vt:lpwstr>
  </property>
  <property fmtid="{D5CDD505-2E9C-101B-9397-08002B2CF9AE}" pid="21" name="ContentTypeId">
    <vt:lpwstr>0x0101001E9E8A5E4F327744B4028AB19E486B77</vt:lpwstr>
  </property>
  <property fmtid="{D5CDD505-2E9C-101B-9397-08002B2CF9AE}" pid="22" name="xd_ProgID">
    <vt:lpwstr/>
  </property>
  <property fmtid="{D5CDD505-2E9C-101B-9397-08002B2CF9AE}" pid="23" name="ComplianceAssetId">
    <vt:lpwstr/>
  </property>
  <property fmtid="{D5CDD505-2E9C-101B-9397-08002B2CF9AE}" pid="24" name="TemplateUrl">
    <vt:lpwstr/>
  </property>
  <property fmtid="{D5CDD505-2E9C-101B-9397-08002B2CF9AE}" pid="25" name="_ExtendedDescription">
    <vt:lpwstr/>
  </property>
  <property fmtid="{D5CDD505-2E9C-101B-9397-08002B2CF9AE}" pid="26" name="TriggerFlowInfo">
    <vt:lpwstr/>
  </property>
  <property fmtid="{D5CDD505-2E9C-101B-9397-08002B2CF9AE}" pid="27" name="xd_Signature">
    <vt:bool>false</vt:bool>
  </property>
</Properties>
</file>