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530" r:id="rId5"/>
    <p:sldId id="531" r:id="rId6"/>
    <p:sldId id="533" r:id="rId7"/>
    <p:sldId id="534" r:id="rId8"/>
    <p:sldId id="535" r:id="rId9"/>
    <p:sldId id="536" r:id="rId10"/>
    <p:sldId id="538" r:id="rId11"/>
    <p:sldId id="539" r:id="rId12"/>
    <p:sldId id="543" r:id="rId13"/>
    <p:sldId id="545" r:id="rId14"/>
    <p:sldId id="546" r:id="rId15"/>
    <p:sldId id="5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2C740F-DE0E-4C88-9A01-D7B3D59EEBBA}" v="1" dt="2023-01-10T04:22:28.6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7" autoAdjust="0"/>
    <p:restoredTop sz="94422"/>
  </p:normalViewPr>
  <p:slideViewPr>
    <p:cSldViewPr snapToGrid="0">
      <p:cViewPr varScale="1">
        <p:scale>
          <a:sx n="126" d="100"/>
          <a:sy n="126" d="100"/>
        </p:scale>
        <p:origin x="20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1/10/23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err="1"/>
              <a:t>Funda</a:t>
            </a:r>
            <a:endParaRPr lang="en-US"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Fundamentally choosing stocks for your investment</a:t>
            </a:r>
          </a:p>
          <a:p>
            <a:r>
              <a:rPr lang="en-US" dirty="0"/>
              <a:t>Spencer Brown &amp; Treveon Williams</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F01A55-7ABA-5011-84D5-DF77DFAFE823}"/>
              </a:ext>
            </a:extLst>
          </p:cNvPr>
          <p:cNvPicPr>
            <a:picLocks noChangeAspect="1"/>
          </p:cNvPicPr>
          <p:nvPr/>
        </p:nvPicPr>
        <p:blipFill>
          <a:blip r:embed="rId2"/>
          <a:stretch>
            <a:fillRect/>
          </a:stretch>
        </p:blipFill>
        <p:spPr>
          <a:xfrm>
            <a:off x="609598" y="324629"/>
            <a:ext cx="7467601" cy="3749139"/>
          </a:xfrm>
          <a:prstGeom prst="rect">
            <a:avLst/>
          </a:prstGeom>
        </p:spPr>
      </p:pic>
    </p:spTree>
    <p:extLst>
      <p:ext uri="{BB962C8B-B14F-4D97-AF65-F5344CB8AC3E}">
        <p14:creationId xmlns:p14="http://schemas.microsoft.com/office/powerpoint/2010/main" val="67979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6667EC-012D-99E3-8749-912588AED47E}"/>
              </a:ext>
            </a:extLst>
          </p:cNvPr>
          <p:cNvPicPr>
            <a:picLocks noChangeAspect="1"/>
          </p:cNvPicPr>
          <p:nvPr/>
        </p:nvPicPr>
        <p:blipFill>
          <a:blip r:embed="rId2"/>
          <a:stretch>
            <a:fillRect/>
          </a:stretch>
        </p:blipFill>
        <p:spPr>
          <a:xfrm>
            <a:off x="464951" y="1706999"/>
            <a:ext cx="9437077" cy="4638590"/>
          </a:xfrm>
          <a:prstGeom prst="rect">
            <a:avLst/>
          </a:prstGeom>
        </p:spPr>
      </p:pic>
    </p:spTree>
    <p:extLst>
      <p:ext uri="{BB962C8B-B14F-4D97-AF65-F5344CB8AC3E}">
        <p14:creationId xmlns:p14="http://schemas.microsoft.com/office/powerpoint/2010/main" val="2044895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err="1">
                <a:latin typeface="Segoe UI Light" panose="020B0502040204020203" pitchFamily="34" charset="0"/>
                <a:cs typeface="Segoe UI Light" panose="020B0502040204020203" pitchFamily="34" charset="0"/>
              </a:rPr>
              <a:t>Funda</a:t>
            </a:r>
            <a:endParaRPr lang="en-US" dirty="0">
              <a:latin typeface="Segoe UI Light" panose="020B0502040204020203" pitchFamily="34" charset="0"/>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Treveon Williams</a:t>
            </a:r>
            <a:endParaRPr lang="en-US" dirty="0">
              <a:latin typeface="Segoe UI Light" panose="020B0502040204020203" pitchFamily="34" charset="0"/>
              <a:ea typeface="Calibri"/>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Spencer Brown</a:t>
            </a:r>
            <a:endParaRPr lang="en-US" dirty="0">
              <a:latin typeface="Segoe UI Light" panose="020B0502040204020203" pitchFamily="34" charset="0"/>
              <a:ea typeface="Calibri" panose="020F0502020204030204"/>
              <a:cs typeface="Segoe UI Light" panose="020B0502040204020203" pitchFamily="34" charset="0"/>
            </a:endParaRPr>
          </a:p>
          <a:p>
            <a:r>
              <a:rPr lang="en-US" dirty="0"/>
              <a:t>And our first customer </a:t>
            </a:r>
            <a:r>
              <a:rPr lang="en-US" dirty="0" err="1"/>
              <a:t>Trencer</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2212848"/>
            <a:ext cx="6422136" cy="3977640"/>
          </a:xfrm>
        </p:spPr>
        <p:txBody>
          <a:bodyPr/>
          <a:lstStyle/>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Overview</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Questions and Data </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Data Cleanup &amp; Exploration</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Data Analysis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Demo </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What’s Next?</a:t>
            </a: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a:xfrm>
            <a:off x="9556556" y="6324959"/>
            <a:ext cx="2331720" cy="274320"/>
          </a:xfrm>
        </p:spPr>
        <p:txBody>
          <a:bodyPr/>
          <a:lstStyle/>
          <a:p>
            <a:r>
              <a:rPr lang="en-US"/>
              <a:t>Crypto: investing &amp; trading</a:t>
            </a:r>
            <a:endParaRPr lang="en-US" dirty="0"/>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337713"/>
            <a:ext cx="7735824" cy="1069848"/>
          </a:xfrm>
        </p:spPr>
        <p:txBody>
          <a:bodyPr/>
          <a:lstStyle/>
          <a:p>
            <a:r>
              <a:rPr lang="en-US" dirty="0" err="1"/>
              <a:t>INTRODUCTIon</a:t>
            </a:r>
            <a:endParaRPr lang="en-US" dirty="0"/>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986041" y="3429000"/>
            <a:ext cx="7735824" cy="2649071"/>
          </a:xfrm>
        </p:spPr>
        <p:txBody>
          <a:bodyPr/>
          <a:lstStyle/>
          <a:p>
            <a:r>
              <a:rPr lang="en-US" dirty="0"/>
              <a:t>The concept of the stock selector is to show the trader/investor the relationship between certain fundamental metrics (i.e. P/E ratio, price/book, price/sales)</a:t>
            </a:r>
          </a:p>
          <a:p>
            <a:pPr marL="114300" lvl="0" algn="l" rtl="0">
              <a:spcBef>
                <a:spcPts val="0"/>
              </a:spcBef>
              <a:spcAft>
                <a:spcPts val="0"/>
              </a:spcAft>
              <a:buSzPts val="1800"/>
            </a:pPr>
            <a:r>
              <a:rPr lang="en-US" dirty="0"/>
              <a:t>The motivation for the Stock Selector creation stemmed from our interest in Algorithmic Trading, you could say this was a prelude. </a:t>
            </a:r>
          </a:p>
          <a:p>
            <a:pPr marL="114300" lvl="0" algn="l" rtl="0">
              <a:spcBef>
                <a:spcPts val="0"/>
              </a:spcBef>
              <a:spcAft>
                <a:spcPts val="0"/>
              </a:spcAft>
              <a:buSzPts val="1800"/>
            </a:pPr>
            <a:r>
              <a:rPr lang="en-US" dirty="0"/>
              <a:t>			Scenario:</a:t>
            </a:r>
          </a:p>
          <a:p>
            <a:pPr marL="114300" lvl="0" algn="l" rtl="0">
              <a:spcBef>
                <a:spcPts val="0"/>
              </a:spcBef>
              <a:spcAft>
                <a:spcPts val="0"/>
              </a:spcAft>
              <a:buSzPts val="1800"/>
            </a:pPr>
            <a:r>
              <a:rPr lang="en-US" dirty="0"/>
              <a:t>A random guy whose name is </a:t>
            </a:r>
            <a:r>
              <a:rPr lang="en-US" dirty="0" err="1"/>
              <a:t>Trencer</a:t>
            </a:r>
            <a:r>
              <a:rPr lang="en-US" dirty="0"/>
              <a:t> wants to trade equities on S&amp;P Financials, however, he doesn’t know where to begin his investment journey. What he does know is that he needs to be able to pick quality companies with strong fundamentals that will decrease his risk in the markets.</a:t>
            </a:r>
          </a:p>
          <a:p>
            <a:endParaRPr lang="en-US" dirty="0"/>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ACF12AC1-C1D3-9DAF-E64C-FF774867384D}"/>
              </a:ext>
            </a:extLst>
          </p:cNvPr>
          <p:cNvSpPr>
            <a:spLocks noGrp="1"/>
          </p:cNvSpPr>
          <p:nvPr>
            <p:ph type="sldNum" sz="quarter" idx="11"/>
          </p:nvPr>
        </p:nvSpPr>
        <p:spPr>
          <a:xfrm>
            <a:off x="329184" y="411480"/>
            <a:ext cx="521208" cy="310896"/>
          </a:xfrm>
        </p:spPr>
        <p:txBody>
          <a:bodyPr/>
          <a:lstStyle/>
          <a:p>
            <a:pPr>
              <a:spcAft>
                <a:spcPts val="600"/>
              </a:spcAft>
            </a:pPr>
            <a:fld id="{294A09A9-5501-47C1-A89A-A340965A2BE2}" type="slidenum">
              <a:rPr lang="en-US" smtClean="0"/>
              <a:pPr>
                <a:spcAft>
                  <a:spcPts val="600"/>
                </a:spcAft>
              </a:pPr>
              <a:t>4</a:t>
            </a:fld>
            <a:endParaRPr lang="en-US"/>
          </a:p>
        </p:txBody>
      </p:sp>
      <p:sp>
        <p:nvSpPr>
          <p:cNvPr id="10" name="Footer Placeholder 2">
            <a:extLst>
              <a:ext uri="{FF2B5EF4-FFF2-40B4-BE49-F238E27FC236}">
                <a16:creationId xmlns:a16="http://schemas.microsoft.com/office/drawing/2014/main" id="{D0725B7B-84DC-2D1E-405B-EB50691AF55E}"/>
              </a:ext>
            </a:extLst>
          </p:cNvPr>
          <p:cNvSpPr>
            <a:spLocks noGrp="1"/>
          </p:cNvSpPr>
          <p:nvPr>
            <p:ph type="ftr" sz="quarter" idx="10"/>
          </p:nvPr>
        </p:nvSpPr>
        <p:spPr>
          <a:xfrm>
            <a:off x="466344" y="6190488"/>
            <a:ext cx="2331720" cy="274320"/>
          </a:xfrm>
        </p:spPr>
        <p:txBody>
          <a:bodyPr/>
          <a:lstStyle/>
          <a:p>
            <a:pPr>
              <a:spcAft>
                <a:spcPts val="600"/>
              </a:spcAft>
            </a:pPr>
            <a:r>
              <a:rPr lang="en-US"/>
              <a:t>Crypto: investing &amp; trading</a:t>
            </a:r>
          </a:p>
        </p:txBody>
      </p:sp>
      <p:sp>
        <p:nvSpPr>
          <p:cNvPr id="2" name="Title 1">
            <a:extLst>
              <a:ext uri="{FF2B5EF4-FFF2-40B4-BE49-F238E27FC236}">
                <a16:creationId xmlns:a16="http://schemas.microsoft.com/office/drawing/2014/main" id="{797310B5-D907-A977-7A9C-69F8BEB7BB3F}"/>
              </a:ext>
            </a:extLst>
          </p:cNvPr>
          <p:cNvSpPr>
            <a:spLocks noGrp="1"/>
          </p:cNvSpPr>
          <p:nvPr>
            <p:ph type="title"/>
          </p:nvPr>
        </p:nvSpPr>
        <p:spPr>
          <a:xfrm>
            <a:off x="1536192" y="832104"/>
            <a:ext cx="8878824" cy="1069848"/>
          </a:xfrm>
        </p:spPr>
        <p:txBody>
          <a:bodyPr anchor="b">
            <a:normAutofit/>
          </a:bodyPr>
          <a:lstStyle/>
          <a:p>
            <a:r>
              <a:rPr lang="en-US" dirty="0"/>
              <a:t>Overview</a:t>
            </a:r>
          </a:p>
        </p:txBody>
      </p:sp>
      <p:sp>
        <p:nvSpPr>
          <p:cNvPr id="3" name="Subtitle 2">
            <a:extLst>
              <a:ext uri="{FF2B5EF4-FFF2-40B4-BE49-F238E27FC236}">
                <a16:creationId xmlns:a16="http://schemas.microsoft.com/office/drawing/2014/main" id="{C05FF0B8-5B51-7376-0271-8D849CA3F8A8}"/>
              </a:ext>
            </a:extLst>
          </p:cNvPr>
          <p:cNvSpPr>
            <a:spLocks noGrp="1"/>
          </p:cNvSpPr>
          <p:nvPr>
            <p:ph idx="1"/>
          </p:nvPr>
        </p:nvSpPr>
        <p:spPr>
          <a:xfrm>
            <a:off x="768329" y="2019417"/>
            <a:ext cx="9700377" cy="3282696"/>
          </a:xfrm>
        </p:spPr>
        <p:txBody>
          <a:bodyPr>
            <a:normAutofit/>
          </a:bodyPr>
          <a:lstStyle/>
          <a:p>
            <a:r>
              <a:rPr lang="en-US" sz="1600" dirty="0"/>
              <a:t>Creating </a:t>
            </a:r>
            <a:r>
              <a:rPr lang="en-US" sz="1600" dirty="0" err="1"/>
              <a:t>Funda</a:t>
            </a:r>
            <a:r>
              <a:rPr lang="en-US" sz="1600" dirty="0"/>
              <a:t>, we had to ask ourselves, what metrics should be implemented in the analysis?</a:t>
            </a:r>
          </a:p>
          <a:p>
            <a:r>
              <a:rPr lang="en-US" sz="1600" dirty="0"/>
              <a:t>Should we use the P/E ratio? Or the EBITDA? </a:t>
            </a:r>
          </a:p>
          <a:p>
            <a:r>
              <a:rPr lang="en-US" sz="1600" dirty="0"/>
              <a:t>How can we visually represent those metrics in the program?</a:t>
            </a:r>
            <a:endParaRPr lang="en-US" sz="1000" dirty="0"/>
          </a:p>
          <a:p>
            <a:pPr marL="338328" lvl="1" indent="0">
              <a:buNone/>
            </a:pPr>
            <a:endParaRPr lang="en-US" sz="1000" dirty="0"/>
          </a:p>
          <a:p>
            <a:pPr marL="338328" lvl="1" indent="0">
              <a:buNone/>
            </a:pPr>
            <a:endParaRPr lang="en-US" sz="1000" dirty="0"/>
          </a:p>
          <a:p>
            <a:pPr marL="338328" lvl="1" indent="0">
              <a:buNone/>
            </a:pPr>
            <a:r>
              <a:rPr lang="en-US" dirty="0"/>
              <a:t> We created </a:t>
            </a:r>
            <a:r>
              <a:rPr lang="en-US" dirty="0" err="1"/>
              <a:t>Funda</a:t>
            </a:r>
            <a:r>
              <a:rPr lang="en-US" dirty="0"/>
              <a:t> to answer the above questions. First, we had to obtain good data to minimize any unforeseeable issues. Next was cleaning the data ensuring the program could run efficiently. Then we want to project the data in an easy-to-understand format, without the complexities that would frustrate the investor</a:t>
            </a:r>
            <a:r>
              <a:rPr lang="en-US" sz="1200" dirty="0"/>
              <a:t>.</a:t>
            </a:r>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335575"/>
            <a:ext cx="10881360" cy="1069848"/>
          </a:xfrm>
        </p:spPr>
        <p:txBody>
          <a:bodyPr anchor="b">
            <a:normAutofit/>
          </a:bodyPr>
          <a:lstStyle/>
          <a:p>
            <a:r>
              <a:rPr lang="en-US" dirty="0">
                <a:ln w="28575">
                  <a:noFill/>
                  <a:prstDash val="solid"/>
                </a:ln>
              </a:rPr>
              <a:t>Data cleanup &amp; Exploration</a:t>
            </a:r>
            <a:endParaRPr lang="en-US" b="1" spc="600" dirty="0">
              <a:ln w="28575">
                <a:noFill/>
                <a:prstDash val="solid"/>
              </a:ln>
            </a:endParaRPr>
          </a:p>
        </p:txBody>
      </p:sp>
      <p:sp>
        <p:nvSpPr>
          <p:cNvPr id="6" name="Content Placeholder 5">
            <a:extLst>
              <a:ext uri="{FF2B5EF4-FFF2-40B4-BE49-F238E27FC236}">
                <a16:creationId xmlns:a16="http://schemas.microsoft.com/office/drawing/2014/main" id="{01DC69B7-BA18-9E93-2584-C83DB57C312D}"/>
              </a:ext>
            </a:extLst>
          </p:cNvPr>
          <p:cNvSpPr>
            <a:spLocks noGrp="1"/>
          </p:cNvSpPr>
          <p:nvPr>
            <p:ph sz="half" idx="2"/>
          </p:nvPr>
        </p:nvSpPr>
        <p:spPr/>
        <p:txBody>
          <a:bodyPr/>
          <a:lstStyle/>
          <a:p>
            <a:pPr marL="0" indent="0">
              <a:buNone/>
            </a:pPr>
            <a:r>
              <a:rPr lang="en-US" sz="2000" dirty="0">
                <a:latin typeface="Slack-Lato"/>
              </a:rPr>
              <a:t>To obtain the data</a:t>
            </a:r>
            <a:r>
              <a:rPr lang="en-US" sz="2000" b="0" i="0" dirty="0">
                <a:effectLst/>
                <a:latin typeface="Slack-Lato"/>
              </a:rPr>
              <a:t>, we used Alpaca API to pull fundamental stock data of companies listed on the  S&amp;P 500  for investing.</a:t>
            </a:r>
            <a:br>
              <a:rPr lang="en-US" sz="2000" dirty="0"/>
            </a:br>
            <a:br>
              <a:rPr lang="en-US" sz="2000" dirty="0"/>
            </a:br>
            <a:r>
              <a:rPr lang="en-US" sz="2000" b="0" i="0" dirty="0">
                <a:effectLst/>
                <a:latin typeface="Slack-Lato"/>
              </a:rPr>
              <a:t>We decided to use Alpaca API because of the up-to-date and accurate data that it provides as well as the minimal cleaning required for proper usage with HV plot.</a:t>
            </a:r>
            <a:br>
              <a:rPr lang="en-US" sz="2000" dirty="0"/>
            </a:br>
            <a:br>
              <a:rPr lang="en-US" sz="2000" dirty="0"/>
            </a:br>
            <a:r>
              <a:rPr lang="en-US" sz="2000" dirty="0">
                <a:latin typeface="Slack-Lato"/>
              </a:rPr>
              <a:t>While cleaning the date we noticed, we decided</a:t>
            </a:r>
            <a:r>
              <a:rPr lang="en-US" sz="2000" b="0" i="0" dirty="0">
                <a:effectLst/>
                <a:latin typeface="Slack-Lato"/>
              </a:rPr>
              <a:t> reduce it to the most important companies we want to invest in. We want to take a laser-focused approach so we can select a quality business for investment.</a:t>
            </a:r>
            <a:endParaRPr lang="en-US" sz="2000" dirty="0"/>
          </a:p>
        </p:txBody>
      </p:sp>
      <p:sp>
        <p:nvSpPr>
          <p:cNvPr id="3" name="Footer Placeholder 2">
            <a:extLst>
              <a:ext uri="{FF2B5EF4-FFF2-40B4-BE49-F238E27FC236}">
                <a16:creationId xmlns:a16="http://schemas.microsoft.com/office/drawing/2014/main" id="{723252A1-51AE-36E1-CE3B-D88466BA8814}"/>
              </a:ext>
            </a:extLst>
          </p:cNvPr>
          <p:cNvSpPr>
            <a:spLocks noGrp="1"/>
          </p:cNvSpPr>
          <p:nvPr>
            <p:ph type="ftr" sz="quarter" idx="11"/>
          </p:nvPr>
        </p:nvSpPr>
        <p:spPr/>
        <p:txBody>
          <a:bodyPr anchor="ctr">
            <a:normAutofit/>
          </a:bodyPr>
          <a:lstStyle/>
          <a:p>
            <a:pPr>
              <a:spcAft>
                <a:spcPts val="600"/>
              </a:spcAft>
            </a:pPr>
            <a:r>
              <a:rPr lang="en-US"/>
              <a:t>Crypto: investing &amp; trading</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2"/>
          </p:nvPr>
        </p:nvSpPr>
        <p:spPr/>
        <p:txBody>
          <a:bodyPr anchor="ctr">
            <a:normAutofit/>
          </a:bodyPr>
          <a:lstStyle/>
          <a:p>
            <a:pPr>
              <a:spcAft>
                <a:spcPts val="600"/>
              </a:spcAft>
            </a:pPr>
            <a:fld id="{294A09A9-5501-47C1-A89A-A340965A2BE2}" type="slidenum">
              <a:rPr lang="en-US" smtClean="0"/>
              <a:pPr>
                <a:spcAft>
                  <a:spcPts val="600"/>
                </a:spcAft>
              </a:pPr>
              <a:t>5</a:t>
            </a:fld>
            <a:endParaRPr lang="en-US"/>
          </a:p>
        </p:txBody>
      </p:sp>
      <p:pic>
        <p:nvPicPr>
          <p:cNvPr id="11" name="Content Placeholder 10" descr="A picture containing graphical user interface&#10;&#10;Description automatically generated">
            <a:extLst>
              <a:ext uri="{FF2B5EF4-FFF2-40B4-BE49-F238E27FC236}">
                <a16:creationId xmlns:a16="http://schemas.microsoft.com/office/drawing/2014/main" id="{B15E285E-073E-AA4A-9924-59577CFC3D08}"/>
              </a:ext>
            </a:extLst>
          </p:cNvPr>
          <p:cNvPicPr>
            <a:picLocks noGrp="1" noChangeAspect="1"/>
          </p:cNvPicPr>
          <p:nvPr>
            <p:ph sz="half" idx="1"/>
          </p:nvPr>
        </p:nvPicPr>
        <p:blipFill>
          <a:blip r:embed="rId2"/>
          <a:stretch>
            <a:fillRect/>
          </a:stretch>
        </p:blipFill>
        <p:spPr>
          <a:xfrm>
            <a:off x="838200" y="2019122"/>
            <a:ext cx="5181600" cy="3085113"/>
          </a:xfrm>
        </p:spPr>
      </p:pic>
    </p:spTree>
    <p:extLst>
      <p:ext uri="{BB962C8B-B14F-4D97-AF65-F5344CB8AC3E}">
        <p14:creationId xmlns:p14="http://schemas.microsoft.com/office/powerpoint/2010/main" val="137265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524000" y="128975"/>
            <a:ext cx="9569196" cy="785425"/>
          </a:xfrm>
        </p:spPr>
        <p:txBody>
          <a:bodyPr/>
          <a:lstStyle/>
          <a:p>
            <a:r>
              <a:rPr lang="en-US" sz="4000" b="1" spc="600" dirty="0">
                <a:ln w="28575">
                  <a:noFill/>
                  <a:prstDash val="solid"/>
                </a:ln>
                <a:solidFill>
                  <a:schemeClr val="bg1"/>
                </a:solidFill>
                <a:latin typeface="Tw Cen MT" panose="020B0602020104020603" pitchFamily="34" charset="77"/>
              </a:rPr>
              <a:t>Price/earnings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6</a:t>
            </a:fld>
            <a:endParaRPr lang="en-US" dirty="0"/>
          </a:p>
        </p:txBody>
      </p:sp>
      <p:graphicFrame>
        <p:nvGraphicFramePr>
          <p:cNvPr id="4" name="Table 4">
            <a:extLst>
              <a:ext uri="{FF2B5EF4-FFF2-40B4-BE49-F238E27FC236}">
                <a16:creationId xmlns:a16="http://schemas.microsoft.com/office/drawing/2014/main" id="{49C20947-A133-32C2-D0F4-654D337A74ED}"/>
              </a:ext>
            </a:extLst>
          </p:cNvPr>
          <p:cNvGraphicFramePr>
            <a:graphicFrameLocks noGrp="1"/>
          </p:cNvGraphicFramePr>
          <p:nvPr>
            <p:ph idx="1"/>
            <p:extLst>
              <p:ext uri="{D42A27DB-BD31-4B8C-83A1-F6EECF244321}">
                <p14:modId xmlns:p14="http://schemas.microsoft.com/office/powerpoint/2010/main" val="2441606326"/>
              </p:ext>
            </p:extLst>
          </p:nvPr>
        </p:nvGraphicFramePr>
        <p:xfrm>
          <a:off x="1324266" y="2212975"/>
          <a:ext cx="9543469" cy="2963361"/>
        </p:xfrm>
        <a:graphic>
          <a:graphicData uri="http://schemas.openxmlformats.org/drawingml/2006/table">
            <a:tbl>
              <a:tblPr firstRow="1" lastCol="1" bandRow="1">
                <a:tableStyleId>{5C22544A-7EE6-4342-B048-85BDC9FD1C3A}</a:tableStyleId>
              </a:tblPr>
              <a:tblGrid>
                <a:gridCol w="925972">
                  <a:extLst>
                    <a:ext uri="{9D8B030D-6E8A-4147-A177-3AD203B41FA5}">
                      <a16:colId xmlns:a16="http://schemas.microsoft.com/office/drawing/2014/main" val="1689330750"/>
                    </a:ext>
                  </a:extLst>
                </a:gridCol>
                <a:gridCol w="2152890">
                  <a:extLst>
                    <a:ext uri="{9D8B030D-6E8A-4147-A177-3AD203B41FA5}">
                      <a16:colId xmlns:a16="http://schemas.microsoft.com/office/drawing/2014/main" val="2660631934"/>
                    </a:ext>
                  </a:extLst>
                </a:gridCol>
                <a:gridCol w="2164466">
                  <a:extLst>
                    <a:ext uri="{9D8B030D-6E8A-4147-A177-3AD203B41FA5}">
                      <a16:colId xmlns:a16="http://schemas.microsoft.com/office/drawing/2014/main" val="3909717689"/>
                    </a:ext>
                  </a:extLst>
                </a:gridCol>
                <a:gridCol w="2141317">
                  <a:extLst>
                    <a:ext uri="{9D8B030D-6E8A-4147-A177-3AD203B41FA5}">
                      <a16:colId xmlns:a16="http://schemas.microsoft.com/office/drawing/2014/main" val="1603189107"/>
                    </a:ext>
                  </a:extLst>
                </a:gridCol>
                <a:gridCol w="2158824">
                  <a:extLst>
                    <a:ext uri="{9D8B030D-6E8A-4147-A177-3AD203B41FA5}">
                      <a16:colId xmlns:a16="http://schemas.microsoft.com/office/drawing/2014/main" val="2755691855"/>
                    </a:ext>
                  </a:extLst>
                </a:gridCol>
              </a:tblGrid>
              <a:tr h="426377">
                <a:tc>
                  <a:txBody>
                    <a:bodyPr/>
                    <a:lstStyle/>
                    <a:p>
                      <a:pPr algn="ctr"/>
                      <a:endParaRPr lang="en-US" sz="2000" dirty="0">
                        <a:solidFill>
                          <a:schemeClr val="bg1"/>
                        </a:solidFill>
                        <a:latin typeface="Segoe UI" panose="020B0502040204020203" pitchFamily="34" charset="0"/>
                        <a:cs typeface="Segoe UI"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$USD</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£EUR</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vl="0" algn="ctr">
                        <a:buNone/>
                      </a:pPr>
                      <a:r>
                        <a:rPr lang="en-US" sz="2400" b="1" i="0" dirty="0">
                          <a:solidFill>
                            <a:schemeClr val="accent3">
                              <a:lumMod val="25000"/>
                            </a:schemeClr>
                          </a:solidFill>
                          <a:latin typeface="Tw Cen MT" panose="020B0602020104020603" pitchFamily="34" charset="77"/>
                          <a:cs typeface="Segoe UI Light" panose="020B0502040204020203" pitchFamily="34" charset="0"/>
                        </a:rPr>
                        <a:t>¥JPY</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vl="0" algn="ctr">
                        <a:buNone/>
                      </a:pPr>
                      <a:r>
                        <a:rPr lang="en-US" sz="2400" b="1" i="0" u="none" strike="noStrike" noProof="0" dirty="0">
                          <a:solidFill>
                            <a:schemeClr val="accent3">
                              <a:lumMod val="25000"/>
                            </a:schemeClr>
                          </a:solidFill>
                          <a:latin typeface="Tw Cen MT" panose="020B0602020104020603" pitchFamily="34" charset="77"/>
                          <a:cs typeface="Segoe UI Light" panose="020B0502040204020203" pitchFamily="34" charset="0"/>
                        </a:rPr>
                        <a:t>₿</a:t>
                      </a:r>
                      <a:r>
                        <a:rPr lang="en-US" sz="2400" b="1" i="0" dirty="0">
                          <a:solidFill>
                            <a:schemeClr val="accent3">
                              <a:lumMod val="25000"/>
                            </a:schemeClr>
                          </a:solidFill>
                          <a:latin typeface="Tw Cen MT" panose="020B0602020104020603" pitchFamily="34" charset="77"/>
                          <a:cs typeface="Segoe UI Light" panose="020B0502040204020203" pitchFamily="34" charset="0"/>
                        </a:rPr>
                        <a:t>BTC</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79928716"/>
                  </a:ext>
                </a:extLst>
              </a:tr>
              <a:tr h="607863">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1760208656"/>
                  </a:ext>
                </a:extLst>
              </a:tr>
              <a:tr h="610590">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634243071"/>
                  </a:ext>
                </a:extLst>
              </a:tr>
              <a:tr h="627902">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2.8</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415808797"/>
                  </a:ext>
                </a:extLst>
              </a:tr>
              <a:tr h="659806">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7.0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80950325"/>
                  </a:ext>
                </a:extLst>
              </a:tr>
            </a:tbl>
          </a:graphicData>
        </a:graphic>
      </p:graphicFrame>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dirty="0" err="1"/>
              <a:t>Funda</a:t>
            </a:r>
            <a:endParaRPr lang="en-US" dirty="0"/>
          </a:p>
        </p:txBody>
      </p:sp>
      <p:pic>
        <p:nvPicPr>
          <p:cNvPr id="8" name="Picture 7">
            <a:extLst>
              <a:ext uri="{FF2B5EF4-FFF2-40B4-BE49-F238E27FC236}">
                <a16:creationId xmlns:a16="http://schemas.microsoft.com/office/drawing/2014/main" id="{702C957C-99EB-45E2-48A6-BAA48FB16036}"/>
              </a:ext>
            </a:extLst>
          </p:cNvPr>
          <p:cNvPicPr>
            <a:picLocks noChangeAspect="1"/>
          </p:cNvPicPr>
          <p:nvPr/>
        </p:nvPicPr>
        <p:blipFill>
          <a:blip r:embed="rId2"/>
          <a:stretch>
            <a:fillRect/>
          </a:stretch>
        </p:blipFill>
        <p:spPr>
          <a:xfrm>
            <a:off x="727439" y="998359"/>
            <a:ext cx="11341608" cy="5192129"/>
          </a:xfrm>
          <a:prstGeom prst="rect">
            <a:avLst/>
          </a:prstGeom>
        </p:spPr>
      </p:pic>
    </p:spTree>
    <p:extLst>
      <p:ext uri="{BB962C8B-B14F-4D97-AF65-F5344CB8AC3E}">
        <p14:creationId xmlns:p14="http://schemas.microsoft.com/office/powerpoint/2010/main" val="120872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DATA ANALYSIS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1084854" y="2071116"/>
            <a:ext cx="3621024" cy="493776"/>
          </a:xfrm>
        </p:spPr>
        <p:txBody>
          <a:bodyPr/>
          <a:lstStyle/>
          <a:p>
            <a:r>
              <a:rPr lang="en-US" dirty="0"/>
              <a:t>Approach</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987552" y="2743200"/>
            <a:ext cx="3621024" cy="2578608"/>
          </a:xfrm>
        </p:spPr>
        <p:txBody>
          <a:bodyPr/>
          <a:lstStyle/>
          <a:p>
            <a:r>
              <a:rPr lang="en" sz="1800" dirty="0"/>
              <a:t>For this program to be created we had to use well-known python libraries such as numpy, pandas, and hvplot. As well as python libraries, we weren’t knowledgeable with Panel. </a:t>
            </a:r>
            <a:endParaRPr lang="en-US" dirty="0"/>
          </a:p>
          <a:p>
            <a:pPr marL="0" indent="0">
              <a:buNone/>
            </a:pPr>
            <a:r>
              <a:rPr lang="en-US" dirty="0"/>
              <a:t>​</a:t>
            </a:r>
          </a:p>
          <a:p>
            <a:endParaRPr lang="en-US"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a:xfrm>
            <a:off x="7616249" y="2071116"/>
            <a:ext cx="3621024" cy="493776"/>
          </a:xfrm>
        </p:spPr>
        <p:txBody>
          <a:bodyPr/>
          <a:lstStyle/>
          <a:p>
            <a:r>
              <a:rPr lang="en-US" dirty="0"/>
              <a:t>Challenges</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7469710" y="2743200"/>
            <a:ext cx="3621024" cy="3682181"/>
          </a:xfrm>
        </p:spPr>
        <p:txBody>
          <a:bodyPr/>
          <a:lstStyle/>
          <a:p>
            <a:r>
              <a:rPr lang="en" sz="1800" dirty="0"/>
              <a:t>The main challenge we faced was attempting to use the Alpaca Trade Api with hvplot to create the graphs. Specifically making it interactive with the alpaca trade API. </a:t>
            </a:r>
          </a:p>
          <a:p>
            <a:r>
              <a:rPr lang="en" dirty="0"/>
              <a:t>Creating a dropdown box to choose a stock from the data frame.  </a:t>
            </a:r>
            <a:endParaRPr lang="en" sz="1800" dirty="0"/>
          </a:p>
          <a:p>
            <a:r>
              <a:rPr lang="en-US" dirty="0"/>
              <a:t>Researching a new library to be imported that would work efficiently was more difficult than we anticipated. </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76521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850392" y="832104"/>
            <a:ext cx="10881360" cy="1069848"/>
          </a:xfrm>
        </p:spPr>
        <p:txBody>
          <a:bodyPr anchor="ctr">
            <a:normAutofit/>
          </a:bodyPr>
          <a:lstStyle/>
          <a:p>
            <a:r>
              <a:rPr lang="en-US" dirty="0"/>
              <a:t>                      DEMO</a:t>
            </a:r>
          </a:p>
        </p:txBody>
      </p:sp>
      <p:sp>
        <p:nvSpPr>
          <p:cNvPr id="4" name="Footer Placeholder 3">
            <a:extLst>
              <a:ext uri="{FF2B5EF4-FFF2-40B4-BE49-F238E27FC236}">
                <a16:creationId xmlns:a16="http://schemas.microsoft.com/office/drawing/2014/main" id="{A107ABA7-FC97-4D42-C4BC-897A88CF39AF}"/>
              </a:ext>
            </a:extLst>
          </p:cNvPr>
          <p:cNvSpPr>
            <a:spLocks noGrp="1"/>
          </p:cNvSpPr>
          <p:nvPr>
            <p:ph type="ftr" sz="quarter" idx="11"/>
          </p:nvPr>
        </p:nvSpPr>
        <p:spPr>
          <a:xfrm>
            <a:off x="466344" y="6190488"/>
            <a:ext cx="2331720" cy="274320"/>
          </a:xfrm>
        </p:spPr>
        <p:txBody>
          <a:bodyPr anchor="ctr">
            <a:normAutofit/>
          </a:bodyPr>
          <a:lstStyle/>
          <a:p>
            <a:pPr>
              <a:spcAft>
                <a:spcPts val="600"/>
              </a:spcAft>
            </a:pPr>
            <a:r>
              <a:rPr lang="en-US"/>
              <a:t>Crypto: investing &amp; trading</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pic>
        <p:nvPicPr>
          <p:cNvPr id="20" name="Content Placeholder 19" descr="Chart, histogram&#10;&#10;Description automatically generated">
            <a:extLst>
              <a:ext uri="{FF2B5EF4-FFF2-40B4-BE49-F238E27FC236}">
                <a16:creationId xmlns:a16="http://schemas.microsoft.com/office/drawing/2014/main" id="{B4A3A991-5944-370A-A165-9C8F164BDC3A}"/>
              </a:ext>
            </a:extLst>
          </p:cNvPr>
          <p:cNvPicPr>
            <a:picLocks noGrp="1" noChangeAspect="1"/>
          </p:cNvPicPr>
          <p:nvPr>
            <p:ph sz="half" idx="2"/>
          </p:nvPr>
        </p:nvPicPr>
        <p:blipFill>
          <a:blip r:embed="rId2"/>
          <a:stretch>
            <a:fillRect/>
          </a:stretch>
        </p:blipFill>
        <p:spPr>
          <a:xfrm>
            <a:off x="6172200" y="2654078"/>
            <a:ext cx="5181600" cy="2828198"/>
          </a:xfrm>
        </p:spPr>
      </p:pic>
      <p:pic>
        <p:nvPicPr>
          <p:cNvPr id="21" name="Picture 20">
            <a:extLst>
              <a:ext uri="{FF2B5EF4-FFF2-40B4-BE49-F238E27FC236}">
                <a16:creationId xmlns:a16="http://schemas.microsoft.com/office/drawing/2014/main" id="{41074C44-C5EB-C59A-CD4F-EF91E3355A1C}"/>
              </a:ext>
            </a:extLst>
          </p:cNvPr>
          <p:cNvPicPr>
            <a:picLocks noChangeAspect="1"/>
          </p:cNvPicPr>
          <p:nvPr/>
        </p:nvPicPr>
        <p:blipFill>
          <a:blip r:embed="rId3"/>
          <a:stretch>
            <a:fillRect/>
          </a:stretch>
        </p:blipFill>
        <p:spPr>
          <a:xfrm>
            <a:off x="837752" y="1901952"/>
            <a:ext cx="5182049" cy="2694666"/>
          </a:xfrm>
          <a:prstGeom prst="rect">
            <a:avLst/>
          </a:prstGeom>
        </p:spPr>
      </p:pic>
    </p:spTree>
    <p:extLst>
      <p:ext uri="{BB962C8B-B14F-4D97-AF65-F5344CB8AC3E}">
        <p14:creationId xmlns:p14="http://schemas.microsoft.com/office/powerpoint/2010/main" val="187708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title"/>
          </p:nvPr>
        </p:nvSpPr>
        <p:spPr>
          <a:xfrm>
            <a:off x="444070" y="807016"/>
            <a:ext cx="4718304" cy="1069848"/>
          </a:xfrm>
        </p:spPr>
        <p:txBody>
          <a:bodyPr/>
          <a:lstStyle/>
          <a:p>
            <a:r>
              <a:rPr lang="en-US" dirty="0">
                <a:ln w="28575">
                  <a:noFill/>
                  <a:prstDash val="solid"/>
                </a:ln>
                <a:latin typeface="Tw Cen MT" panose="020B0602020104020603" pitchFamily="34" charset="77"/>
                <a:ea typeface="Verdana" panose="020B0604030504040204" pitchFamily="34" charset="0"/>
              </a:rPr>
              <a:t>What’s next?</a:t>
            </a:r>
            <a:endParaRPr lang="en-US" dirty="0"/>
          </a:p>
        </p:txBody>
      </p:sp>
      <p:sp>
        <p:nvSpPr>
          <p:cNvPr id="4" name="Text Placeholder 3">
            <a:extLst>
              <a:ext uri="{FF2B5EF4-FFF2-40B4-BE49-F238E27FC236}">
                <a16:creationId xmlns:a16="http://schemas.microsoft.com/office/drawing/2014/main" id="{8371684E-B7EC-8207-88E4-88F3E3FB0490}"/>
              </a:ext>
            </a:extLst>
          </p:cNvPr>
          <p:cNvSpPr>
            <a:spLocks noGrp="1"/>
          </p:cNvSpPr>
          <p:nvPr>
            <p:ph type="body" idx="1"/>
          </p:nvPr>
        </p:nvSpPr>
        <p:spPr>
          <a:xfrm>
            <a:off x="7029628" y="566459"/>
            <a:ext cx="4709160" cy="5289218"/>
          </a:xfrm>
        </p:spPr>
        <p:txBody>
          <a:bodyPr/>
          <a:lstStyle/>
          <a:p>
            <a:r>
              <a:rPr lang="en-US" sz="1600" dirty="0"/>
              <a:t>During the project, we found that a company that has a really high P/E ratio alone does not constitute a good investment.  In this case AMD [</a:t>
            </a:r>
            <a:r>
              <a:rPr lang="en-US" sz="1600" b="0" i="0" dirty="0">
                <a:effectLst/>
              </a:rPr>
              <a:t>Advanced Micro Devices, Inc.] </a:t>
            </a:r>
          </a:p>
          <a:p>
            <a:r>
              <a:rPr lang="en-US" sz="1600" dirty="0"/>
              <a:t>We expected to find similarities between the companies listed on the S&amp;P 500 based on the metrics that would entice a novice investor.  </a:t>
            </a:r>
          </a:p>
          <a:p>
            <a:r>
              <a:rPr lang="en-US" sz="1600" dirty="0"/>
              <a:t>The next step is </a:t>
            </a:r>
            <a:r>
              <a:rPr lang="en-US" sz="1600" dirty="0" err="1"/>
              <a:t>Funda’s</a:t>
            </a:r>
            <a:r>
              <a:rPr lang="en-US" sz="1600" dirty="0"/>
              <a:t> IPO!!!!!!!</a:t>
            </a:r>
          </a:p>
          <a:p>
            <a:endParaRPr lang="en-US" sz="1600" dirty="0"/>
          </a:p>
          <a:p>
            <a:endParaRPr lang="en-US" sz="1600" dirty="0"/>
          </a:p>
          <a:p>
            <a:r>
              <a:rPr lang="en-US" sz="1600" dirty="0"/>
              <a:t>The difficulty in this program lies in how data flows and how the data is visualized. To combat this we took the trial and error approach. </a:t>
            </a:r>
          </a:p>
          <a:p>
            <a:r>
              <a:rPr lang="en-US" sz="1600" dirty="0"/>
              <a:t>Additional questions that would require more time would be how to make the analysis in real-time. </a:t>
            </a:r>
          </a:p>
          <a:p>
            <a:endParaRPr lang="en-US" sz="1050" dirty="0"/>
          </a:p>
        </p:txBody>
      </p:sp>
      <p:pic>
        <p:nvPicPr>
          <p:cNvPr id="5" name="Picture 4">
            <a:extLst>
              <a:ext uri="{FF2B5EF4-FFF2-40B4-BE49-F238E27FC236}">
                <a16:creationId xmlns:a16="http://schemas.microsoft.com/office/drawing/2014/main" id="{995A1048-49A5-58AA-99A0-46F0B5EF23A1}"/>
              </a:ext>
            </a:extLst>
          </p:cNvPr>
          <p:cNvPicPr>
            <a:picLocks noChangeAspect="1"/>
          </p:cNvPicPr>
          <p:nvPr/>
        </p:nvPicPr>
        <p:blipFill>
          <a:blip r:embed="rId2"/>
          <a:stretch>
            <a:fillRect/>
          </a:stretch>
        </p:blipFill>
        <p:spPr>
          <a:xfrm>
            <a:off x="211015" y="2339611"/>
            <a:ext cx="6549214" cy="3711373"/>
          </a:xfrm>
          <a:prstGeom prst="rect">
            <a:avLst/>
          </a:prstGeom>
        </p:spPr>
      </p:pic>
    </p:spTree>
    <p:extLst>
      <p:ext uri="{BB962C8B-B14F-4D97-AF65-F5344CB8AC3E}">
        <p14:creationId xmlns:p14="http://schemas.microsoft.com/office/powerpoint/2010/main" val="1958759625"/>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111</TotalTime>
  <Words>647</Words>
  <Application>Microsoft Macintosh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Segoe UI</vt:lpstr>
      <vt:lpstr>Segoe UI Light</vt:lpstr>
      <vt:lpstr>Slack-Lato</vt:lpstr>
      <vt:lpstr>Tw Cen MT</vt:lpstr>
      <vt:lpstr>Office Theme</vt:lpstr>
      <vt:lpstr>Funda</vt:lpstr>
      <vt:lpstr>CONTENTS</vt:lpstr>
      <vt:lpstr>INTRODUCTIon</vt:lpstr>
      <vt:lpstr>Overview</vt:lpstr>
      <vt:lpstr>Data cleanup &amp; Exploration</vt:lpstr>
      <vt:lpstr>Price/earnings</vt:lpstr>
      <vt:lpstr>DATA ANALYSIS</vt:lpstr>
      <vt:lpstr>                      DEMO</vt:lpstr>
      <vt:lpstr>What’s next?</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dc:title>
  <dc:creator>Treveon Williams</dc:creator>
  <cp:lastModifiedBy>Brown, Spencer Paul - (spencerbrown17)</cp:lastModifiedBy>
  <cp:revision>2</cp:revision>
  <dcterms:created xsi:type="dcterms:W3CDTF">2023-01-10T02:39:51Z</dcterms:created>
  <dcterms:modified xsi:type="dcterms:W3CDTF">2023-01-11T01:27:30Z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