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77" r:id="rId6"/>
    <p:sldId id="272" r:id="rId7"/>
    <p:sldId id="273" r:id="rId8"/>
    <p:sldId id="274" r:id="rId9"/>
    <p:sldId id="275" r:id="rId10"/>
    <p:sldId id="27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A4E8-3B38-4A91-A788-EBF3FF18B9C3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EB04-16C1-4177-B824-E84387AA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7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A602-5721-046A-01A9-B7B3C5B1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693D7-B4EB-9DA4-42F4-08A89767C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22789-3F60-922B-3F06-131D1CD810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AB3901-E3AE-C9A9-0AFB-4897ED836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ED9048-CB33-3586-49A1-583E8A2BF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E47B-8BC1-10FC-AC8F-8E1F3C329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D761-161A-FC67-0655-0D08717D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6827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18B7-2692-0B0A-8E02-D75C6C6F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E66FF3-B4DE-67E2-3839-4F365B1BC8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1285E-E938-68C9-B369-CDF68ACE54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C3DBA2-4163-AA4D-67E1-52F634B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8B48B3E-3F6F-8A9C-FA1B-197F43539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B77B-8E76-D6A3-E6E0-EFF39E748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E7FF-B326-CEC9-60FD-D46551C2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107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주요 기능 설명드리겠습니다.</a:t>
            </a:r>
          </a:p>
          <a:p>
            <a:endParaRPr lang="en-US"/>
          </a:p>
          <a:p>
            <a:r>
              <a:rPr lang="en-US"/>
              <a:t>현재 코로나19 상황이 잠잠해졌 지만 요 몇년사이 저희 엄청 시달리지 않았습니까?</a:t>
            </a:r>
          </a:p>
          <a:p>
            <a:endParaRPr lang="en-US"/>
          </a:p>
          <a:p>
            <a:r>
              <a:rPr lang="en-US"/>
              <a:t>이런 시기에 홈텐딩이라는 게 유행을 했다고 합니다. 홈 + 바텐딩의 합성어인데요 집에서 칵테일을 즐기는 것을 의미합니다.</a:t>
            </a:r>
          </a:p>
          <a:p>
            <a:endParaRPr lang="en-US"/>
          </a:p>
          <a:p>
            <a:r>
              <a:rPr lang="en-US"/>
              <a:t>저희는 이러한 상황을 활용하여 칵테일을 하나도 모르는 사람이라도 쉽게 본인 취향에 맞는 칵테일을 즐길 수 있는 프로그램을 만들기로 했습니다.</a:t>
            </a:r>
          </a:p>
          <a:p>
            <a:endParaRPr lang="en-US"/>
          </a:p>
          <a:p>
            <a:r>
              <a:rPr lang="en-US"/>
              <a:t>저희가 구현한 기능은 크게 칵테일 입문자들을 위해 기호 조사를 하여 추천을 해주고 칵테일에 대한 설명, 재료, 레시피 등의 정보를 제공하고 마지막으로 선택한 칵테일의 재료들을 직접 구매할 수 있도록 하는 것입니다.</a:t>
            </a:r>
          </a:p>
          <a:p>
            <a:endParaRPr lang="en-US"/>
          </a:p>
          <a:p>
            <a:r>
              <a:rPr lang="en-US"/>
              <a:t>이제 저희가 만든 프로그램이 어떻게 진행되는지 천천히 따라가면서 설명하도록 하겠습니다.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F3BC-564F-3558-8791-7DC11D89A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39E3CF-422E-957D-D94B-4C68570DE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0F13-B727-CF31-E34F-3EC0674467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97C084-66E9-5502-F499-21AAF0C8D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71B260-F722-03D1-9630-7A77FDF4D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77EF-22C6-F720-EBEC-CE524DB55E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F86B-FCB2-3583-4BE1-93076AF9B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766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FE004-9333-FD2A-20A7-681624E97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D1CC46-33A2-6D8C-8DD4-36083BBC3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A2686-FD05-3702-A773-012A7A3D40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FB9496-BEF5-8F6E-1657-5019E7FAA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ADF7DCC-5620-C9C8-9C92-55AE67295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9A7B7-E04E-FBCF-E69D-118C313D66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689D4-68AC-C8EC-12AC-50ABCB26B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254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47BA-5830-1CE3-7088-2D27FE444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347A3-7125-E712-C204-6CE68CAF90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A6866-9452-8ABB-2910-68A710F4A6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F7A5D4-4B71-6DC8-FB08-3D3BAEFCA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5B4F09-6610-BF09-ED14-6D5128614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A124-9191-1E47-8EE2-69C86E8A03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DB49-A543-2AF8-B216-C259AF2AD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745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CB85-42A9-ED92-33A0-FC8159A5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BC7BE8-DFA9-A783-2A5B-E7C640BAC4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1E62D-CA3D-D6DD-BA3E-495E5B1A66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92401D-87A3-9B63-3F5B-5957C72E97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B05436-D78B-E9E6-C762-4059CBE2C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95B2-E7F9-EDA3-F1C8-295C00EC2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728-2CF2-2F60-C66D-AFCADC7BE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3827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D4ED-2A1B-B96D-6195-FB34090F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6B88AF-1565-F3E7-3B2D-59ABB15D7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B987F-3200-5B2A-7A62-451CCC9EA9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A149C43-5E34-F2EF-A7C3-41F314495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29478F-2FE0-35FC-3958-8976AD5E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606D7-564B-54EF-2C6E-57DDF5A5D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50E05-9844-0ACA-1A7E-592A2FB18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2323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F56E-0408-A920-F71C-5090CB15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6657AE-00DC-367D-5301-AA59C40D8C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879D1-F7EB-FD13-E236-11E6EA8BDE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315C25-766B-FEAA-7A06-E1C801A22D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5BE5B-B758-8A6D-F92C-A569B8F7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ED0EB-FBB4-FC0E-E0D9-43D9A231A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3620-85F4-30B2-FFAB-47DCFDDA6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913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4FAC9-DAD2-E632-1CAC-7E4F9754C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D1F6F-0C0E-106C-FC52-2718A3B3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6EC3-0F28-C6E3-C764-A59D68C2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4DF4C-560C-E89A-830E-8838E68C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54949-F8EA-821C-5E98-C4B22EB7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5E433-D1A1-B112-25EC-FD33CC4E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E4576-2980-449F-8C93-39956AF3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533F8-F1B1-0969-95B1-F107B593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876B8-0E4E-F8ED-B077-C55D3C1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A75EF-1714-2777-E6B8-9CB830FA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C2F15-22C2-B9E0-EDBC-331113AB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803BE-E80D-6293-A336-2557309F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2A76C-DFC9-9E79-6DD0-063CEC48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35E34-4320-AB9C-C35F-B18DD2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D3C5E-723C-7E87-A0A6-9D02F37E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9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A99E2-2286-2314-DB6B-2356734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A745D-EEB9-13C8-DF06-B4FBFCB9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4E70A-87C6-7550-119D-959A792C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86B70-E650-7073-B30A-EE7F794D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A124C-3D5B-481D-8432-5CC3F7D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010F7-931A-9A88-B040-50B67B59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99BBF-ED91-16C6-4FF4-A31A8CC7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A12C-DF00-6753-7A83-201EAAD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5E2B-46CC-8689-10F6-F5001A8F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B054F-D741-7F56-30E6-10305C66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33336-B59D-AC97-105D-4A94308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C2E7E-7857-44BE-BB93-04F2DB3D5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C4A2F-C1C7-9A2A-4B70-73444AAD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8AECB-78E2-1B3C-094E-12A4C70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089A7-99F6-3D73-2DEB-53F950DE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054C1-B4D9-3BD5-7134-83DD41F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E9EA-7B25-7915-2D2B-73AE9444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70064-0FA6-6D80-86BB-8B9B908F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83D0E-7D94-7B16-8D9C-B11A69BC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F8D173-63FC-59B1-632F-6F58CCE4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A2960E-0940-2812-E8CD-F021D46B6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6378CF-C4F1-71CE-11AE-7556260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E7383-E38A-A1E4-A6C2-EFF3E35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D8CB1B-59F7-67CD-DB3A-AE2BDCA4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862F-3EE6-713C-3CB4-AB087A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EFED78-71E7-5455-8D50-8DADBB59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A77D08-E3D7-56F3-33FB-945B983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9F7BD-04D6-052C-93B2-A23A5F63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C8B3C9-5C3E-4E61-FDFB-6A9899B3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5841A-E528-8FCE-7D93-5CF614CF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9586C-FAAC-A238-1666-5D957700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D0CE-DC55-3F13-0844-7DDAD1BD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1011A-0349-FBA5-4E8E-5EF135B7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46EED-B00F-1F5F-81EC-47500261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7C8EF-F94E-4DF3-D044-7FF02715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C3652-5DA0-4D36-A7EC-51460278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345A-90A7-1EB4-288F-2111CB66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2E770-DA95-3ECA-8040-2C1ABA44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9DEE1-D51A-88D5-C363-A04F53884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1A909-853F-51AC-08D0-6E1A5EEEA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B1259-3D93-2625-E6E9-F38E21A3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7F1A3-0472-AAA9-3865-C7FC8CA5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117FC-B358-2ACA-D6D5-0A1F85FD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9858B-9B6E-D3E7-E99D-45100009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0BFB6-4947-230F-9812-BFA8CC95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FC496-846A-FB1B-3A44-F23CAE1B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36DA-EF2B-6C85-E5A9-3680634B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8BB4E-8944-9BE1-A883-842B7FB1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5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C0CC2-E464-3CFD-3CBC-6AE3C18BC2D8}"/>
              </a:ext>
            </a:extLst>
          </p:cNvPr>
          <p:cNvSpPr/>
          <p:nvPr/>
        </p:nvSpPr>
        <p:spPr>
          <a:xfrm>
            <a:off x="0" y="3943678"/>
            <a:ext cx="12192000" cy="29143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407458" y="706394"/>
            <a:ext cx="5688542" cy="3136814"/>
            <a:chOff x="0" y="-76200"/>
            <a:chExt cx="11377084" cy="6273628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1377084" cy="4087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77"/>
                </a:lnSpc>
              </a:pPr>
              <a:r>
                <a:rPr lang="ko-KR" altLang="en-US" sz="6466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일찍</a:t>
              </a:r>
              <a:endParaRPr lang="en-US" altLang="ko-KR" sz="6466" dirty="0">
                <a:solidFill>
                  <a:schemeClr val="accent1">
                    <a:lumMod val="40000"/>
                    <a:lumOff val="60000"/>
                  </a:schemeClr>
                </a:solidFill>
                <a:ea typeface="Tlab 돋움 미디움 Bold"/>
              </a:endParaRPr>
            </a:p>
            <a:p>
              <a:pPr>
                <a:lnSpc>
                  <a:spcPts val="8277"/>
                </a:lnSpc>
              </a:pPr>
              <a:r>
                <a:rPr lang="ko-KR" altLang="en-US" sz="6466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일어나는 당신이</a:t>
              </a:r>
              <a:r>
                <a:rPr lang="en-US" altLang="ko-KR" sz="6466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.</a:t>
              </a:r>
              <a:endParaRPr lang="en-US" sz="6466" dirty="0">
                <a:solidFill>
                  <a:schemeClr val="accent1">
                    <a:lumMod val="40000"/>
                    <a:lumOff val="60000"/>
                  </a:schemeClr>
                </a:solidFill>
                <a:ea typeface="Tlab 돋움 미디움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211756"/>
              <a:ext cx="11377084" cy="1985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77"/>
                </a:lnSpc>
              </a:pPr>
              <a:r>
                <a:rPr lang="en-US" sz="6466" dirty="0" err="1">
                  <a:solidFill>
                    <a:srgbClr val="00B0F0"/>
                  </a:solidFill>
                  <a:ea typeface="Tlab 돋움 미디움 Bold"/>
                </a:rPr>
                <a:t>EarlyBird</a:t>
              </a:r>
              <a:endParaRPr lang="en-US" sz="6466" dirty="0">
                <a:solidFill>
                  <a:srgbClr val="00B0F0"/>
                </a:solidFill>
                <a:ea typeface="Tlab 돋움 미디움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07458" y="4254500"/>
            <a:ext cx="3328389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EDEDED"/>
                </a:solidFill>
                <a:latin typeface="Tlab 돋움 미디움 Bold"/>
              </a:rPr>
              <a:t>Team</a:t>
            </a:r>
            <a:r>
              <a:rPr lang="ko-KR" altLang="en-US" sz="2000" dirty="0">
                <a:solidFill>
                  <a:srgbClr val="EDEDED"/>
                </a:solidFill>
                <a:latin typeface="Tlab 돋움 미디움 Bold"/>
              </a:rPr>
              <a:t> </a:t>
            </a:r>
            <a:r>
              <a:rPr lang="en-US" altLang="ko-KR" sz="2000" dirty="0" err="1">
                <a:solidFill>
                  <a:srgbClr val="EDEDED"/>
                </a:solidFill>
                <a:latin typeface="Tlab 돋움 미디움 Bold"/>
              </a:rPr>
              <a:t>OverFlow</a:t>
            </a:r>
            <a:endParaRPr lang="en-US" sz="2000" dirty="0">
              <a:solidFill>
                <a:srgbClr val="EDEDED"/>
              </a:solidFill>
              <a:latin typeface="Tlab 돋움 미디움 Bold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1F5D68A-9D6A-1F49-E9ED-568DDB52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64658"/>
            <a:ext cx="5993342" cy="59933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24A75-8EE3-D2F6-9091-34109680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1CEA3A62-E576-1CD5-C665-E15462F368AD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포인트 상점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쿠폰 보관함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BA4EB-1982-C3F7-F124-BC97C2087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5" y="1384301"/>
            <a:ext cx="3508877" cy="4481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392727-8FF0-060E-FAC3-5C57BCAFA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70" y="1384301"/>
            <a:ext cx="3677163" cy="4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7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76" y="2466370"/>
            <a:ext cx="9804249" cy="154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3"/>
              </a:lnSpc>
            </a:pPr>
            <a:r>
              <a:rPr lang="ko-KR" altLang="en-US" sz="8310" dirty="0">
                <a:solidFill>
                  <a:srgbClr val="EDEDED"/>
                </a:solidFill>
                <a:ea typeface="Tlab 돋움 미디움 Bold"/>
              </a:rPr>
              <a:t>시연</a:t>
            </a:r>
            <a:endParaRPr lang="en-US" sz="8310" dirty="0">
              <a:solidFill>
                <a:srgbClr val="EDEDED"/>
              </a:solidFill>
              <a:ea typeface="Tlab 돋움 미디움 Bold"/>
            </a:endParaRPr>
          </a:p>
        </p:txBody>
      </p:sp>
      <p:sp>
        <p:nvSpPr>
          <p:cNvPr id="3" name="AutoShape 3"/>
          <p:cNvSpPr/>
          <p:nvPr/>
        </p:nvSpPr>
        <p:spPr>
          <a:xfrm rot="-10800000">
            <a:off x="-413800" y="221197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-413800" y="6611403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8C49-8A5C-035E-60AE-526DBC5F5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207C3D5-2A20-76EC-656D-298B58A05DAE}"/>
              </a:ext>
            </a:extLst>
          </p:cNvPr>
          <p:cNvSpPr/>
          <p:nvPr/>
        </p:nvSpPr>
        <p:spPr>
          <a:xfrm>
            <a:off x="-523641" y="3936659"/>
            <a:ext cx="13239281" cy="0"/>
          </a:xfrm>
          <a:prstGeom prst="line">
            <a:avLst/>
          </a:prstGeom>
          <a:ln w="76200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EF58045-62AF-9BDE-C058-C41CEA6882EC}"/>
              </a:ext>
            </a:extLst>
          </p:cNvPr>
          <p:cNvSpPr txBox="1"/>
          <p:nvPr/>
        </p:nvSpPr>
        <p:spPr>
          <a:xfrm>
            <a:off x="435046" y="4282759"/>
            <a:ext cx="2744789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기본 기능 보완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10757C-E889-15DB-3002-3C1A2030F129}"/>
              </a:ext>
            </a:extLst>
          </p:cNvPr>
          <p:cNvSpPr txBox="1"/>
          <p:nvPr/>
        </p:nvSpPr>
        <p:spPr>
          <a:xfrm>
            <a:off x="6537946" y="4282759"/>
            <a:ext cx="23393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>
                <a:solidFill>
                  <a:srgbClr val="00B0F0"/>
                </a:solidFill>
                <a:ea typeface="Tlab 돋움 미디움 Bold"/>
              </a:rPr>
              <a:t>대화가능한 나만의 새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9E01588-03BA-0980-8DB1-142DF46399C6}"/>
              </a:ext>
            </a:extLst>
          </p:cNvPr>
          <p:cNvSpPr txBox="1"/>
          <p:nvPr/>
        </p:nvSpPr>
        <p:spPr>
          <a:xfrm>
            <a:off x="3315947" y="3282783"/>
            <a:ext cx="293321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포인트 컨텐츠 추가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776A6E3-AF99-1DEC-BF86-987296CAF7FC}"/>
              </a:ext>
            </a:extLst>
          </p:cNvPr>
          <p:cNvSpPr txBox="1"/>
          <p:nvPr/>
        </p:nvSpPr>
        <p:spPr>
          <a:xfrm>
            <a:off x="9513062" y="3275111"/>
            <a:ext cx="212195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커뮤니티 기능 추가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C86F068-98CF-890A-36C8-0829119B8FA6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프로젝트 발전 계획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74B766B-C4D0-C7CF-4B60-7B59BEC98DD3}"/>
              </a:ext>
            </a:extLst>
          </p:cNvPr>
          <p:cNvSpPr/>
          <p:nvPr/>
        </p:nvSpPr>
        <p:spPr>
          <a:xfrm>
            <a:off x="1648691" y="3705661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C499163-0BD3-6F1C-C6B5-806310525F98}"/>
              </a:ext>
            </a:extLst>
          </p:cNvPr>
          <p:cNvSpPr/>
          <p:nvPr/>
        </p:nvSpPr>
        <p:spPr>
          <a:xfrm>
            <a:off x="4623807" y="3705661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0BF5EB8-9505-D4D1-9D25-6D7FC19CFDCC}"/>
              </a:ext>
            </a:extLst>
          </p:cNvPr>
          <p:cNvSpPr/>
          <p:nvPr/>
        </p:nvSpPr>
        <p:spPr>
          <a:xfrm>
            <a:off x="7598923" y="3705660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D3E8C0B-FB1E-374F-F1A2-AB970B4D491C}"/>
              </a:ext>
            </a:extLst>
          </p:cNvPr>
          <p:cNvSpPr/>
          <p:nvPr/>
        </p:nvSpPr>
        <p:spPr>
          <a:xfrm>
            <a:off x="10574039" y="3705660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2B0FA-1C7B-6799-6D1E-3E00BF50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62F5DC1-0997-7340-899F-2132365B3D49}"/>
              </a:ext>
            </a:extLst>
          </p:cNvPr>
          <p:cNvSpPr txBox="1"/>
          <p:nvPr/>
        </p:nvSpPr>
        <p:spPr>
          <a:xfrm>
            <a:off x="1193876" y="2466370"/>
            <a:ext cx="9804249" cy="154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3"/>
              </a:lnSpc>
            </a:pPr>
            <a:r>
              <a:rPr lang="en-US" sz="8310" dirty="0">
                <a:solidFill>
                  <a:srgbClr val="EDEDED"/>
                </a:solidFill>
                <a:ea typeface="Tlab 돋움 미디움 Bold"/>
              </a:rPr>
              <a:t>Q &amp; A 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E63D7F3-BB10-FA11-23CD-7B06A4E6BCB4}"/>
              </a:ext>
            </a:extLst>
          </p:cNvPr>
          <p:cNvSpPr/>
          <p:nvPr/>
        </p:nvSpPr>
        <p:spPr>
          <a:xfrm rot="-10800000">
            <a:off x="-413800" y="221197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AFBC136-27C0-D53A-4BCA-ED2BFC3A4AD7}"/>
              </a:ext>
            </a:extLst>
          </p:cNvPr>
          <p:cNvSpPr/>
          <p:nvPr/>
        </p:nvSpPr>
        <p:spPr>
          <a:xfrm rot="-10800000">
            <a:off x="-413800" y="6611403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97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883459" y="409648"/>
            <a:ext cx="6108054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altLang="ko-KR" sz="3666" dirty="0" err="1">
                <a:solidFill>
                  <a:srgbClr val="00B0F0"/>
                </a:solidFill>
                <a:ea typeface="Tlab 돋움 미디움 Bold"/>
              </a:rPr>
              <a:t>EarlyBird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 ?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771628-942F-B5F2-AE8F-2FBD3D879D44}"/>
              </a:ext>
            </a:extLst>
          </p:cNvPr>
          <p:cNvSpPr/>
          <p:nvPr/>
        </p:nvSpPr>
        <p:spPr>
          <a:xfrm>
            <a:off x="930173" y="1589077"/>
            <a:ext cx="3661233" cy="3655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83AF6E-D79C-8FEA-2005-830AD3D01FB3}"/>
              </a:ext>
            </a:extLst>
          </p:cNvPr>
          <p:cNvSpPr/>
          <p:nvPr/>
        </p:nvSpPr>
        <p:spPr>
          <a:xfrm>
            <a:off x="4265383" y="1589077"/>
            <a:ext cx="3661233" cy="3655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DE4EF03-B8D8-9E8E-B6B7-FC6F599BC1DA}"/>
              </a:ext>
            </a:extLst>
          </p:cNvPr>
          <p:cNvSpPr/>
          <p:nvPr/>
        </p:nvSpPr>
        <p:spPr>
          <a:xfrm>
            <a:off x="7600593" y="1589077"/>
            <a:ext cx="3661233" cy="3655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403004" y="1531620"/>
            <a:ext cx="1466850" cy="146685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15" name="AutoShape 15"/>
          <p:cNvSpPr/>
          <p:nvPr/>
        </p:nvSpPr>
        <p:spPr>
          <a:xfrm flipH="1" flipV="1">
            <a:off x="4790864" y="3778674"/>
            <a:ext cx="2688590" cy="27517"/>
          </a:xfrm>
          <a:prstGeom prst="line">
            <a:avLst/>
          </a:prstGeom>
          <a:ln w="28575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83497" y="409787"/>
            <a:ext cx="6107853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담당 역할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23" name="AutoShape 23"/>
          <p:cNvSpPr/>
          <p:nvPr/>
        </p:nvSpPr>
        <p:spPr>
          <a:xfrm flipV="1">
            <a:off x="6126903" y="2390140"/>
            <a:ext cx="0" cy="1416050"/>
          </a:xfrm>
          <a:prstGeom prst="line">
            <a:avLst/>
          </a:prstGeom>
          <a:ln w="28575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EE7CEE-1281-9689-5EB2-6DF9DFE03A55}"/>
              </a:ext>
            </a:extLst>
          </p:cNvPr>
          <p:cNvSpPr txBox="1"/>
          <p:nvPr/>
        </p:nvSpPr>
        <p:spPr>
          <a:xfrm>
            <a:off x="5551382" y="2080498"/>
            <a:ext cx="1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EarlyBird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D321CF-A134-2A24-4E9E-FCF74A9D93CE}"/>
              </a:ext>
            </a:extLst>
          </p:cNvPr>
          <p:cNvSpPr/>
          <p:nvPr/>
        </p:nvSpPr>
        <p:spPr>
          <a:xfrm>
            <a:off x="1193800" y="1295400"/>
            <a:ext cx="3580552" cy="509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ABDD96-70EB-6151-B597-CDBDF22E0AB6}"/>
              </a:ext>
            </a:extLst>
          </p:cNvPr>
          <p:cNvSpPr/>
          <p:nvPr/>
        </p:nvSpPr>
        <p:spPr>
          <a:xfrm>
            <a:off x="7495966" y="1295400"/>
            <a:ext cx="3580552" cy="509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F510B-7FF4-C830-2AB6-EF929D84EEFE}"/>
              </a:ext>
            </a:extLst>
          </p:cNvPr>
          <p:cNvSpPr txBox="1"/>
          <p:nvPr/>
        </p:nvSpPr>
        <p:spPr>
          <a:xfrm>
            <a:off x="1434352" y="1531620"/>
            <a:ext cx="2483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신희우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DB </a:t>
            </a:r>
            <a:r>
              <a:rPr lang="ko-KR" altLang="en-US" sz="1600" dirty="0"/>
              <a:t>설계 및 연계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출석기록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트러블슈팅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62CF3-BE9F-C530-1E80-94BA2E2505AB}"/>
              </a:ext>
            </a:extLst>
          </p:cNvPr>
          <p:cNvSpPr txBox="1"/>
          <p:nvPr/>
        </p:nvSpPr>
        <p:spPr>
          <a:xfrm>
            <a:off x="1434351" y="2670393"/>
            <a:ext cx="3058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김경수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부팀장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구조 설계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관리 시스템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기능 간 통합 및 트러블슈팅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5E421-CD8F-D6FA-B922-40D7DFF3D666}"/>
              </a:ext>
            </a:extLst>
          </p:cNvPr>
          <p:cNvSpPr txBox="1"/>
          <p:nvPr/>
        </p:nvSpPr>
        <p:spPr>
          <a:xfrm>
            <a:off x="1434352" y="3844289"/>
            <a:ext cx="3058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최대호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부팀장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포인트 상점</a:t>
            </a:r>
            <a:r>
              <a:rPr lang="en-US" altLang="ko-KR" sz="1600" dirty="0"/>
              <a:t> </a:t>
            </a:r>
            <a:r>
              <a:rPr lang="ko-KR" altLang="en-US" sz="1600" dirty="0"/>
              <a:t>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쿠폰 보관함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PPT </a:t>
            </a:r>
            <a:r>
              <a:rPr lang="ko-KR" altLang="en-US" sz="1600" dirty="0"/>
              <a:t>제작 및 트러블슈팅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CB808-DB4B-8C38-D03E-D008006F90A3}"/>
              </a:ext>
            </a:extLst>
          </p:cNvPr>
          <p:cNvSpPr txBox="1"/>
          <p:nvPr/>
        </p:nvSpPr>
        <p:spPr>
          <a:xfrm>
            <a:off x="1434351" y="5118734"/>
            <a:ext cx="27700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박현규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</a:t>
            </a:r>
            <a:r>
              <a:rPr lang="en-US" altLang="ko-KR" sz="1600" dirty="0"/>
              <a:t>UI/UX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</a:t>
            </a:r>
            <a:r>
              <a:rPr lang="en-US" altLang="ko-KR" sz="1600" dirty="0"/>
              <a:t>UI </a:t>
            </a:r>
            <a:r>
              <a:rPr lang="ko-KR" altLang="en-US" sz="1600" dirty="0"/>
              <a:t>리소스 확보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메인 메뉴 구현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FBA4F-75CC-BA56-AA19-FD5EA6F54940}"/>
              </a:ext>
            </a:extLst>
          </p:cNvPr>
          <p:cNvSpPr txBox="1"/>
          <p:nvPr/>
        </p:nvSpPr>
        <p:spPr>
          <a:xfrm>
            <a:off x="7736540" y="1793230"/>
            <a:ext cx="3460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유세영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To-Do List </a:t>
            </a:r>
            <a:r>
              <a:rPr lang="ko-KR" altLang="en-US" sz="1600" dirty="0"/>
              <a:t>추가</a:t>
            </a:r>
            <a:r>
              <a:rPr lang="en-US" altLang="ko-KR" sz="1600" dirty="0"/>
              <a:t>/</a:t>
            </a:r>
            <a:r>
              <a:rPr lang="ko-KR" altLang="en-US" sz="1600" dirty="0"/>
              <a:t>등록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To-Do List </a:t>
            </a:r>
            <a:r>
              <a:rPr lang="ko-KR" altLang="en-US" sz="1600" dirty="0"/>
              <a:t>목록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To-Do List </a:t>
            </a:r>
            <a:r>
              <a:rPr lang="ko-KR" altLang="en-US" sz="1600" dirty="0"/>
              <a:t>관련 </a:t>
            </a:r>
            <a:r>
              <a:rPr lang="en-US" altLang="ko-KR" sz="1600" dirty="0"/>
              <a:t>UI </a:t>
            </a:r>
            <a:r>
              <a:rPr lang="ko-KR" altLang="en-US" sz="1600" dirty="0"/>
              <a:t>디자인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CFE6-B07C-9440-7295-C095897D2BDA}"/>
              </a:ext>
            </a:extLst>
          </p:cNvPr>
          <p:cNvSpPr txBox="1"/>
          <p:nvPr/>
        </p:nvSpPr>
        <p:spPr>
          <a:xfrm>
            <a:off x="7736540" y="5033574"/>
            <a:ext cx="3021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최병수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회원가입</a:t>
            </a:r>
            <a:r>
              <a:rPr lang="en-US" altLang="ko-KR" sz="1600" dirty="0"/>
              <a:t> </a:t>
            </a:r>
            <a:r>
              <a:rPr lang="ko-KR" altLang="en-US" sz="1600" dirty="0"/>
              <a:t>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로그인</a:t>
            </a:r>
            <a:r>
              <a:rPr lang="en-US" altLang="ko-KR" sz="1600" dirty="0"/>
              <a:t> </a:t>
            </a:r>
            <a:r>
              <a:rPr lang="ko-KR" altLang="en-US" sz="1600" dirty="0"/>
              <a:t>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회원가입</a:t>
            </a:r>
            <a:r>
              <a:rPr lang="en-US" altLang="ko-KR" sz="1600" dirty="0"/>
              <a:t>/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UI </a:t>
            </a:r>
            <a:r>
              <a:rPr lang="ko-KR" altLang="en-US" sz="1600" dirty="0"/>
              <a:t>디자인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219BC-2CE6-8BA9-BF49-480E4DB0696A}"/>
              </a:ext>
            </a:extLst>
          </p:cNvPr>
          <p:cNvSpPr txBox="1"/>
          <p:nvPr/>
        </p:nvSpPr>
        <p:spPr>
          <a:xfrm>
            <a:off x="7736540" y="3398013"/>
            <a:ext cx="3339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윤준영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포인트 증감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새 확인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 메시지 출력 기능 구현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83459" y="409648"/>
            <a:ext cx="6108054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sz="3666" dirty="0" err="1">
                <a:solidFill>
                  <a:srgbClr val="00B0F0"/>
                </a:solidFill>
                <a:ea typeface="Tlab 돋움 미디움 Bold"/>
              </a:rPr>
              <a:t>프로젝트</a:t>
            </a:r>
            <a:r>
              <a:rPr lang="en-US" sz="3666" dirty="0">
                <a:solidFill>
                  <a:srgbClr val="00B0F0"/>
                </a:solidFill>
                <a:ea typeface="Tlab 돋움 미디움 Bold"/>
              </a:rPr>
              <a:t> </a:t>
            </a:r>
            <a:r>
              <a:rPr lang="en-US" sz="3666" dirty="0" err="1">
                <a:solidFill>
                  <a:srgbClr val="00B0F0"/>
                </a:solidFill>
                <a:ea typeface="Tlab 돋움 미디움 Bold"/>
              </a:rPr>
              <a:t>개발</a:t>
            </a:r>
            <a:r>
              <a:rPr lang="en-US" sz="3666" dirty="0">
                <a:solidFill>
                  <a:srgbClr val="00B0F0"/>
                </a:solidFill>
                <a:ea typeface="Tlab 돋움 미디움 Bold"/>
              </a:rPr>
              <a:t> </a:t>
            </a:r>
            <a:r>
              <a:rPr lang="en-US" sz="3666" dirty="0" err="1">
                <a:solidFill>
                  <a:srgbClr val="00B0F0"/>
                </a:solidFill>
                <a:ea typeface="Tlab 돋움 미디움 Bold"/>
              </a:rPr>
              <a:t>일정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733862">
            <a:off x="-873001" y="5564143"/>
            <a:ext cx="12944881" cy="2539236"/>
            <a:chOff x="0" y="0"/>
            <a:chExt cx="5114027" cy="100315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14027" cy="1003155"/>
            </a:xfrm>
            <a:custGeom>
              <a:avLst/>
              <a:gdLst/>
              <a:ahLst/>
              <a:cxnLst/>
              <a:rect l="l" t="t" r="r" b="b"/>
              <a:pathLst>
                <a:path w="5114027" h="1003155">
                  <a:moveTo>
                    <a:pt x="0" y="0"/>
                  </a:moveTo>
                  <a:lnTo>
                    <a:pt x="5114027" y="0"/>
                  </a:lnTo>
                  <a:lnTo>
                    <a:pt x="5114027" y="1003155"/>
                  </a:lnTo>
                  <a:lnTo>
                    <a:pt x="0" y="1003155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7" name="AutoShape 7"/>
          <p:cNvSpPr/>
          <p:nvPr/>
        </p:nvSpPr>
        <p:spPr>
          <a:xfrm>
            <a:off x="-794529" y="3936659"/>
            <a:ext cx="13434793" cy="2921341"/>
          </a:xfrm>
          <a:prstGeom prst="line">
            <a:avLst/>
          </a:prstGeom>
          <a:ln w="76200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2" name="Freeform 12"/>
          <p:cNvSpPr/>
          <p:nvPr/>
        </p:nvSpPr>
        <p:spPr>
          <a:xfrm>
            <a:off x="2139582" y="2468244"/>
            <a:ext cx="1350739" cy="1350739"/>
          </a:xfrm>
          <a:custGeom>
            <a:avLst/>
            <a:gdLst/>
            <a:ahLst/>
            <a:cxnLst/>
            <a:rect l="l" t="t" r="r" b="b"/>
            <a:pathLst>
              <a:path w="2026109" h="2026109">
                <a:moveTo>
                  <a:pt x="0" y="0"/>
                </a:moveTo>
                <a:lnTo>
                  <a:pt x="2026108" y="0"/>
                </a:lnTo>
                <a:lnTo>
                  <a:pt x="2026108" y="2026108"/>
                </a:lnTo>
                <a:lnTo>
                  <a:pt x="0" y="202610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TextBox 32"/>
          <p:cNvSpPr txBox="1"/>
          <p:nvPr/>
        </p:nvSpPr>
        <p:spPr>
          <a:xfrm>
            <a:off x="1853413" y="1639098"/>
            <a:ext cx="3746026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프로젝트 선정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프로젝트 구조 설계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API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설계</a:t>
            </a:r>
            <a:endParaRPr lang="en-US" sz="1533" dirty="0">
              <a:solidFill>
                <a:srgbClr val="000000"/>
              </a:solidFill>
              <a:ea typeface="Tlab 돋움 미디움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886530" y="5212203"/>
            <a:ext cx="4211776" cy="271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ko-KR" altLang="en-US" sz="1533" dirty="0">
                <a:solidFill>
                  <a:srgbClr val="000000"/>
                </a:solidFill>
                <a:latin typeface="Tlab 돋움 미디움"/>
              </a:rPr>
              <a:t>디버깅</a:t>
            </a:r>
            <a:r>
              <a:rPr lang="en-US" altLang="ko-KR" sz="1533" dirty="0">
                <a:solidFill>
                  <a:srgbClr val="000000"/>
                </a:solidFill>
                <a:latin typeface="Tlab 돋움 미디움"/>
              </a:rPr>
              <a:t>, UI/UX </a:t>
            </a:r>
            <a:r>
              <a:rPr lang="ko-KR" altLang="en-US" sz="1533" dirty="0">
                <a:solidFill>
                  <a:srgbClr val="000000"/>
                </a:solidFill>
                <a:latin typeface="Tlab 돋움 미디움"/>
              </a:rPr>
              <a:t>개선</a:t>
            </a:r>
            <a:r>
              <a:rPr lang="en-US" altLang="ko-KR" sz="1533" dirty="0">
                <a:solidFill>
                  <a:srgbClr val="000000"/>
                </a:solidFill>
                <a:latin typeface="Tlab 돋움 미디움"/>
              </a:rPr>
              <a:t>, UI </a:t>
            </a:r>
            <a:r>
              <a:rPr lang="ko-KR" altLang="en-US" sz="1533" dirty="0">
                <a:solidFill>
                  <a:srgbClr val="000000"/>
                </a:solidFill>
                <a:latin typeface="Tlab 돋움 미디움"/>
              </a:rPr>
              <a:t>디자인 적용</a:t>
            </a:r>
            <a:r>
              <a:rPr lang="en-US" altLang="ko-KR" sz="1533" dirty="0">
                <a:solidFill>
                  <a:srgbClr val="000000"/>
                </a:solidFill>
                <a:latin typeface="Tlab 돋움 미디움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latin typeface="Tlab 돋움 미디움"/>
              </a:rPr>
              <a:t>문서 작업</a:t>
            </a:r>
            <a:endParaRPr lang="en-US" sz="1533" dirty="0">
              <a:solidFill>
                <a:srgbClr val="000000"/>
              </a:solidFill>
              <a:latin typeface="Tlab 돋움 미디움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1387974" y="6166623"/>
            <a:ext cx="675369" cy="267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33" dirty="0" err="1">
                <a:solidFill>
                  <a:srgbClr val="000000"/>
                </a:solidFill>
                <a:ea typeface="Tlab 돋움 미디움"/>
              </a:rPr>
              <a:t>발표</a:t>
            </a:r>
            <a:endParaRPr lang="en-US" sz="1533" dirty="0">
              <a:solidFill>
                <a:srgbClr val="000000"/>
              </a:solidFill>
              <a:ea typeface="Tlab 돋움 미디움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5E4183-D23B-719F-FE20-261DBE1DE878}"/>
              </a:ext>
            </a:extLst>
          </p:cNvPr>
          <p:cNvGrpSpPr/>
          <p:nvPr/>
        </p:nvGrpSpPr>
        <p:grpSpPr>
          <a:xfrm>
            <a:off x="343074" y="1105623"/>
            <a:ext cx="1350739" cy="1334270"/>
            <a:chOff x="6172542" y="1228216"/>
            <a:chExt cx="1350739" cy="133427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DCD4A1-B408-1536-194E-BF6B64601B27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5. 9 ~</a:t>
              </a:r>
              <a:endParaRPr lang="ko-KR" altLang="en-US" sz="16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EB0B727-3237-7A86-B45C-3116CA5D9143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CD374F-A28A-79D3-7A7D-4FB64FB7812D}"/>
              </a:ext>
            </a:extLst>
          </p:cNvPr>
          <p:cNvGrpSpPr/>
          <p:nvPr/>
        </p:nvGrpSpPr>
        <p:grpSpPr>
          <a:xfrm>
            <a:off x="9938784" y="5633148"/>
            <a:ext cx="1350739" cy="1334270"/>
            <a:chOff x="6172542" y="1228216"/>
            <a:chExt cx="1350739" cy="133427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3D4C04-DF36-E776-64CE-823BF81AE8EE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/>
                <a:t>5. 23 ~</a:t>
              </a:r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0A0D24-4721-E04C-CDB8-CD5CB1DE54E7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6991B1-E401-20EC-A390-5F263317B4BC}"/>
              </a:ext>
            </a:extLst>
          </p:cNvPr>
          <p:cNvGrpSpPr/>
          <p:nvPr/>
        </p:nvGrpSpPr>
        <p:grpSpPr>
          <a:xfrm>
            <a:off x="5535793" y="4680651"/>
            <a:ext cx="1350739" cy="1334270"/>
            <a:chOff x="6172542" y="1228216"/>
            <a:chExt cx="1350739" cy="133427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9ECA4D-5497-1369-AEAD-671435FD3E10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/>
                <a:t>5. 18 ~</a:t>
              </a:r>
              <a:endParaRPr lang="ko-KR" altLang="en-US" sz="16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9F6E7B2-9B52-8649-1188-6E829C3877D2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809073-8D2F-F12A-4B36-C7F7FEEF758D}"/>
              </a:ext>
            </a:extLst>
          </p:cNvPr>
          <p:cNvGrpSpPr/>
          <p:nvPr/>
        </p:nvGrpSpPr>
        <p:grpSpPr>
          <a:xfrm>
            <a:off x="680201" y="2077799"/>
            <a:ext cx="1350739" cy="1334270"/>
            <a:chOff x="6172542" y="1228216"/>
            <a:chExt cx="1350739" cy="133427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275E0A-14AE-5E17-01B8-2F05D936F9D8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5. 11 ~</a:t>
              </a:r>
              <a:endParaRPr lang="ko-KR" altLang="en-US" sz="1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6711472-D0BB-9F13-66A4-D6E94C16A9F8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1167AE48-B003-53F4-F552-FD28F75D74F1}"/>
              </a:ext>
            </a:extLst>
          </p:cNvPr>
          <p:cNvSpPr txBox="1"/>
          <p:nvPr/>
        </p:nvSpPr>
        <p:spPr>
          <a:xfrm>
            <a:off x="2064473" y="2611274"/>
            <a:ext cx="4613418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33" dirty="0">
                <a:solidFill>
                  <a:srgbClr val="000000"/>
                </a:solidFill>
                <a:ea typeface="Tlab 돋움 미디움"/>
              </a:rPr>
              <a:t>UI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설계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DB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구축 및 연동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개별 기능 구현 및 테스트</a:t>
            </a:r>
            <a:endParaRPr lang="en-US" sz="1533" dirty="0">
              <a:solidFill>
                <a:srgbClr val="000000"/>
              </a:solidFill>
              <a:ea typeface="Tlab 돋움 미디움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E3482-1370-5138-7E65-4C83D14B8BB4}"/>
              </a:ext>
            </a:extLst>
          </p:cNvPr>
          <p:cNvGrpSpPr/>
          <p:nvPr/>
        </p:nvGrpSpPr>
        <p:grpSpPr>
          <a:xfrm>
            <a:off x="1779658" y="3818983"/>
            <a:ext cx="1350739" cy="1334270"/>
            <a:chOff x="6172542" y="1228216"/>
            <a:chExt cx="1350739" cy="133427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0A57F9F-BE4E-596F-5BF8-2C2E23136A06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/>
                <a:t>5. 13 ~</a:t>
              </a:r>
              <a:endParaRPr lang="ko-KR" altLang="en-US" sz="16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5681AF8-2A46-F938-57C3-F9867CA9CFB1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32">
            <a:extLst>
              <a:ext uri="{FF2B5EF4-FFF2-40B4-BE49-F238E27FC236}">
                <a16:creationId xmlns:a16="http://schemas.microsoft.com/office/drawing/2014/main" id="{2397E0DC-DB64-1F01-C13A-95925D7DB040}"/>
              </a:ext>
            </a:extLst>
          </p:cNvPr>
          <p:cNvSpPr txBox="1"/>
          <p:nvPr/>
        </p:nvSpPr>
        <p:spPr>
          <a:xfrm>
            <a:off x="3130395" y="4352458"/>
            <a:ext cx="3048732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기능 통합 및 통합 테스트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디버깅</a:t>
            </a:r>
            <a:endParaRPr lang="en-US" sz="1533" dirty="0">
              <a:solidFill>
                <a:srgbClr val="000000"/>
              </a:solidFill>
              <a:ea typeface="Tlab 돋움 미디움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A04A0-AD06-895F-3EBC-F97027F5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902A26-74FA-7B42-35B0-0D50578DDC90}"/>
              </a:ext>
            </a:extLst>
          </p:cNvPr>
          <p:cNvSpPr txBox="1"/>
          <p:nvPr/>
        </p:nvSpPr>
        <p:spPr>
          <a:xfrm>
            <a:off x="1193876" y="2466370"/>
            <a:ext cx="9804249" cy="154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3"/>
              </a:lnSpc>
            </a:pPr>
            <a:r>
              <a:rPr lang="ko-KR" altLang="en-US" sz="8310" dirty="0">
                <a:solidFill>
                  <a:schemeClr val="bg1"/>
                </a:solidFill>
                <a:ea typeface="Tlab 돋움 미디움 Bold"/>
              </a:rPr>
              <a:t>프로젝트 화면</a:t>
            </a:r>
            <a:endParaRPr lang="en-US" sz="8310" dirty="0">
              <a:solidFill>
                <a:schemeClr val="bg1"/>
              </a:solidFill>
              <a:ea typeface="Tlab 돋움 미디움 Bol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E7DBFF1-6D04-4160-285F-514FF8669CA0}"/>
              </a:ext>
            </a:extLst>
          </p:cNvPr>
          <p:cNvSpPr/>
          <p:nvPr/>
        </p:nvSpPr>
        <p:spPr>
          <a:xfrm rot="-10800000">
            <a:off x="-413800" y="221197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058C8E1-B1F6-0C38-76F0-B8ED9E9D356F}"/>
              </a:ext>
            </a:extLst>
          </p:cNvPr>
          <p:cNvSpPr/>
          <p:nvPr/>
        </p:nvSpPr>
        <p:spPr>
          <a:xfrm rot="-10800000">
            <a:off x="-413800" y="6611403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666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4074-0012-2DF4-87AF-943E05CB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F044EA01-9A46-2A1F-A827-BBA1CF867DEB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회원가입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로그인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87B03-6B4E-9189-76E6-1E8CC5417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6" y="1384300"/>
            <a:ext cx="3509108" cy="4481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CF5044-5BB7-1E50-6846-813B2670E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6" y="1384300"/>
            <a:ext cx="3509108" cy="4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8733-F1E8-2E5C-A888-61A74C65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2EAB10A4-1B1F-648F-DBFA-81591057BDFE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메인 메뉴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출석 체크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2BD32D-6DFB-1B3F-9A9F-4624D15E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7" y="1384300"/>
            <a:ext cx="3509108" cy="4481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2114EF-DC90-1DCD-CC16-32E5A06CE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7" y="1384301"/>
            <a:ext cx="3509108" cy="44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9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434F-4452-515F-C54B-70D81CCC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842B9FF9-CA22-53F1-A7D8-6CC367DCAAA4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To-Do List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등록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목록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F8535-3599-3C8F-A086-3BD9B64B9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5" y="1384301"/>
            <a:ext cx="3509109" cy="448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B17679-C52D-77DE-9FFE-B7BD8C5CF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6" y="1384300"/>
            <a:ext cx="3509109" cy="44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B046-156C-3885-4555-200FAA08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DB96498B-9F85-52BE-87AD-38C6E21773F6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출석기록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새 상태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2E0BE-B314-F546-04D4-0BAC5E40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5" y="1384300"/>
            <a:ext cx="3508877" cy="448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6A2971-4704-17E2-7333-3B68CBBFB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68" y="1384301"/>
            <a:ext cx="3508877" cy="44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357</Words>
  <Application>Microsoft Office PowerPoint</Application>
  <PresentationFormat>와이드스크린</PresentationFormat>
  <Paragraphs>94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Tlab 돋움 미디움</vt:lpstr>
      <vt:lpstr>Tlab 돋움 미디움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희우 신</dc:creator>
  <cp:lastModifiedBy>희우 신</cp:lastModifiedBy>
  <cp:revision>13</cp:revision>
  <dcterms:created xsi:type="dcterms:W3CDTF">2025-05-20T17:32:22Z</dcterms:created>
  <dcterms:modified xsi:type="dcterms:W3CDTF">2025-05-20T23:09:23Z</dcterms:modified>
</cp:coreProperties>
</file>