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5" r:id="rId9"/>
    <p:sldId id="266" r:id="rId10"/>
    <p:sldId id="267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5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46869EA-C98A-4D97-B682-A934C44B0CC9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3891F02-A131-489D-8CE3-E88370245069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8420187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869EA-C98A-4D97-B682-A934C44B0CC9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91F02-A131-489D-8CE3-E88370245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006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869EA-C98A-4D97-B682-A934C44B0CC9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91F02-A131-489D-8CE3-E88370245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324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869EA-C98A-4D97-B682-A934C44B0CC9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91F02-A131-489D-8CE3-E88370245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58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46869EA-C98A-4D97-B682-A934C44B0CC9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3891F02-A131-489D-8CE3-E8837024506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5042258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869EA-C98A-4D97-B682-A934C44B0CC9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91F02-A131-489D-8CE3-E88370245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785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869EA-C98A-4D97-B682-A934C44B0CC9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91F02-A131-489D-8CE3-E88370245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874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869EA-C98A-4D97-B682-A934C44B0CC9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91F02-A131-489D-8CE3-E88370245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966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869EA-C98A-4D97-B682-A934C44B0CC9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91F02-A131-489D-8CE3-E88370245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291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46869EA-C98A-4D97-B682-A934C44B0CC9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3891F02-A131-489D-8CE3-E8837024506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99483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46869EA-C98A-4D97-B682-A934C44B0CC9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3891F02-A131-489D-8CE3-E8837024506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3007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646869EA-C98A-4D97-B682-A934C44B0CC9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83891F02-A131-489D-8CE3-E8837024506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97811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368">
          <p15:clr>
            <a:srgbClr val="F26B43"/>
          </p15:clr>
        </p15:guide>
        <p15:guide id="2" orient="horz" pos="1440">
          <p15:clr>
            <a:srgbClr val="F26B43"/>
          </p15:clr>
        </p15:guide>
        <p15:guide id="3" orient="horz" pos="3696">
          <p15:clr>
            <a:srgbClr val="F26B43"/>
          </p15:clr>
        </p15:guide>
        <p15:guide id="4" orient="horz" pos="432">
          <p15:clr>
            <a:srgbClr val="F26B43"/>
          </p15:clr>
        </p15:guide>
        <p15:guide id="5" orient="horz" pos="1512">
          <p15:clr>
            <a:srgbClr val="F26B43"/>
          </p15:clr>
        </p15:guide>
        <p15:guide id="6" pos="6912">
          <p15:clr>
            <a:srgbClr val="F26B43"/>
          </p15:clr>
        </p15:guide>
        <p15:guide id="7" pos="936">
          <p15:clr>
            <a:srgbClr val="F26B43"/>
          </p15:clr>
        </p15:guide>
        <p15:guide id="8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link.springer.com/article/10.1023/A:1006529012972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Homework 2</a:t>
            </a:r>
            <a:br>
              <a:rPr lang="en-US" dirty="0" smtClean="0"/>
            </a:br>
            <a:r>
              <a:rPr lang="en-US" dirty="0" smtClean="0"/>
              <a:t>Group 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Ali Abbas</a:t>
            </a:r>
          </a:p>
          <a:p>
            <a:r>
              <a:rPr lang="en-US" dirty="0" smtClean="0"/>
              <a:t>Ahsan </a:t>
            </a:r>
            <a:r>
              <a:rPr lang="en-US" dirty="0" err="1" smtClean="0"/>
              <a:t>Sanaullah</a:t>
            </a:r>
            <a:endParaRPr lang="en-US" dirty="0" smtClean="0"/>
          </a:p>
          <a:p>
            <a:r>
              <a:rPr lang="en-US" dirty="0" smtClean="0"/>
              <a:t>Fernando Trevino Ramirez</a:t>
            </a:r>
          </a:p>
        </p:txBody>
      </p:sp>
    </p:spTree>
    <p:extLst>
      <p:ext uri="{BB962C8B-B14F-4D97-AF65-F5344CB8AC3E}">
        <p14:creationId xmlns:p14="http://schemas.microsoft.com/office/powerpoint/2010/main" val="10909987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574800" y="520700"/>
            <a:ext cx="9601200" cy="7747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Best Solution Graphs For </a:t>
            </a:r>
            <a:r>
              <a:rPr lang="en-US" dirty="0" err="1" smtClean="0"/>
              <a:t>Reinelt</a:t>
            </a:r>
            <a:r>
              <a:rPr lang="en-US" dirty="0" smtClean="0"/>
              <a:t> 1323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16251" t="18765" r="16145" b="9896"/>
          <a:stretch/>
        </p:blipFill>
        <p:spPr>
          <a:xfrm>
            <a:off x="123334" y="2476500"/>
            <a:ext cx="5970098" cy="34036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/>
          <a:srcRect l="16042" t="18957" r="15833" b="9704"/>
          <a:stretch/>
        </p:blipFill>
        <p:spPr>
          <a:xfrm>
            <a:off x="6093432" y="2476500"/>
            <a:ext cx="5983140" cy="3384957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628900" y="1701800"/>
            <a:ext cx="75402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Ordinal 		    vs 			Path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1831562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[1] Hal Stringer &amp; Annie Wu (2004). “A Teaching GA” [Computer software]. Florida, Orlando: UCF.</a:t>
            </a:r>
          </a:p>
          <a:p>
            <a:r>
              <a:rPr lang="en-US" dirty="0"/>
              <a:t>[2] Applegate, D. L.; Bixby, R. M.; </a:t>
            </a:r>
            <a:r>
              <a:rPr lang="en-US" dirty="0" err="1"/>
              <a:t>Chvatal</a:t>
            </a:r>
            <a:r>
              <a:rPr lang="en-US" dirty="0"/>
              <a:t>, V.; Cook, W. J. (2006), “The Traveling Salesman Problem”, ISBN 978-0-691-12993-8.</a:t>
            </a:r>
          </a:p>
          <a:p>
            <a:r>
              <a:rPr lang="en-US" dirty="0"/>
              <a:t>[3] </a:t>
            </a:r>
            <a:r>
              <a:rPr lang="en-US" dirty="0" err="1"/>
              <a:t>Larranaga</a:t>
            </a:r>
            <a:r>
              <a:rPr lang="en-US" dirty="0"/>
              <a:t>, P. (1999). “Genetic Algorithms for the Travelling Salesman Problem: A Review of Representations and Operators”. Retrieved February 19, 2020, from </a:t>
            </a:r>
            <a:r>
              <a:rPr lang="en-US" u="sng" dirty="0">
                <a:hlinkClick r:id="rId2"/>
              </a:rPr>
              <a:t>https://link.springer.com/article/10.1023/A:1006529012972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100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701800"/>
            <a:ext cx="9601200" cy="939800"/>
          </a:xfrm>
        </p:spPr>
        <p:txBody>
          <a:bodyPr/>
          <a:lstStyle/>
          <a:p>
            <a:r>
              <a:rPr lang="en-US" dirty="0" smtClean="0"/>
              <a:t>Explore </a:t>
            </a:r>
            <a:r>
              <a:rPr lang="en-US" dirty="0"/>
              <a:t>how different representations on a Genetic Algorithm (GA) can affect its </a:t>
            </a:r>
            <a:r>
              <a:rPr lang="en-US" dirty="0" smtClean="0"/>
              <a:t>performance.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371600" y="3060700"/>
            <a:ext cx="9601200" cy="9017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The Problem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371600" y="3848100"/>
            <a:ext cx="9093200" cy="1866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Traveling Salesman: An NP-Hard Problem [2].</a:t>
            </a:r>
          </a:p>
          <a:p>
            <a:pPr marL="0" indent="0">
              <a:buFont typeface="Franklin Gothic Book" panose="020B0503020102020204" pitchFamily="34" charset="0"/>
              <a:buNone/>
            </a:pPr>
            <a:r>
              <a:rPr lang="en-US" smtClean="0"/>
              <a:t>Description: Given a number of cities, find the shortest path that goes through all the cities exactly one time and ends in the first city you chose.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43053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30793"/>
            <a:ext cx="9601200" cy="1485900"/>
          </a:xfrm>
        </p:spPr>
        <p:txBody>
          <a:bodyPr/>
          <a:lstStyle/>
          <a:p>
            <a:r>
              <a:rPr lang="en-US" dirty="0" smtClean="0"/>
              <a:t>Representations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4600" y="1993900"/>
            <a:ext cx="9906000" cy="4267200"/>
          </a:xfrm>
        </p:spPr>
        <p:txBody>
          <a:bodyPr>
            <a:normAutofit/>
          </a:bodyPr>
          <a:lstStyle/>
          <a:p>
            <a:r>
              <a:rPr lang="en-US" dirty="0"/>
              <a:t>List </a:t>
            </a:r>
            <a:r>
              <a:rPr lang="en-US" dirty="0" smtClean="0"/>
              <a:t>Representation</a:t>
            </a:r>
          </a:p>
          <a:p>
            <a:pPr marL="0" indent="0">
              <a:buNone/>
            </a:pPr>
            <a:r>
              <a:rPr lang="en-US" dirty="0" smtClean="0"/>
              <a:t>Simply list the path from start to finish. For </a:t>
            </a:r>
            <a:r>
              <a:rPr lang="en-US" dirty="0"/>
              <a:t>Fig.1 would be [0, 3, 2, 1].</a:t>
            </a:r>
            <a:endParaRPr lang="en-US" dirty="0" smtClean="0"/>
          </a:p>
          <a:p>
            <a:r>
              <a:rPr lang="en-US" dirty="0" smtClean="0"/>
              <a:t>Ordinal Representation [3]</a:t>
            </a:r>
          </a:p>
          <a:p>
            <a:pPr marL="0" indent="0">
              <a:buNone/>
            </a:pPr>
            <a:r>
              <a:rPr lang="en-US" dirty="0" smtClean="0"/>
              <a:t>Is best to explain with an example of how to go from list -&gt; ordinal:</a:t>
            </a:r>
          </a:p>
          <a:p>
            <a:pPr marL="0" indent="0">
              <a:buNone/>
            </a:pPr>
            <a:r>
              <a:rPr lang="en-US" dirty="0" smtClean="0"/>
              <a:t>“A” is the list representation we want to translate and “B” are the indexes of the array in order. </a:t>
            </a:r>
            <a:r>
              <a:rPr lang="en-US" dirty="0"/>
              <a:t>Remove first city from A on both arrays after each </a:t>
            </a:r>
            <a:r>
              <a:rPr lang="en-US" dirty="0" smtClean="0"/>
              <a:t>step and write in the answer the index location of the element removed from B.</a:t>
            </a:r>
            <a:br>
              <a:rPr lang="en-US" dirty="0" smtClean="0"/>
            </a:br>
            <a:r>
              <a:rPr lang="en-US" dirty="0" smtClean="0"/>
              <a:t>A: [0</a:t>
            </a:r>
            <a:r>
              <a:rPr lang="en-US" dirty="0"/>
              <a:t>, 3, 2, 1</a:t>
            </a:r>
            <a:r>
              <a:rPr lang="en-US" dirty="0" smtClean="0"/>
              <a:t>] -&gt; [3, 2, 1] -&gt; [2, 1] -&gt; [1] -&gt; []</a:t>
            </a:r>
            <a:br>
              <a:rPr lang="en-US" dirty="0" smtClean="0"/>
            </a:br>
            <a:r>
              <a:rPr lang="en-US" dirty="0" smtClean="0"/>
              <a:t>	0	2	   1	 0</a:t>
            </a:r>
            <a:br>
              <a:rPr lang="en-US" dirty="0" smtClean="0"/>
            </a:br>
            <a:r>
              <a:rPr lang="en-US" dirty="0" smtClean="0"/>
              <a:t>B: [0, 1, 2, 3] -&gt; [1, 2, 3] -&gt; [1, 2] -&gt; [1] -&gt; []</a:t>
            </a:r>
          </a:p>
          <a:p>
            <a:pPr marL="0" indent="0">
              <a:buNone/>
            </a:pPr>
            <a:r>
              <a:rPr lang="en-US" dirty="0" smtClean="0"/>
              <a:t>Answer: [0, 2, 1, 0]</a:t>
            </a:r>
          </a:p>
        </p:txBody>
      </p:sp>
      <p:pic>
        <p:nvPicPr>
          <p:cNvPr id="7" name="Picture 6"/>
          <p:cNvPicPr/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91" t="54279" r="66364" b="21738"/>
          <a:stretch/>
        </p:blipFill>
        <p:spPr bwMode="auto">
          <a:xfrm>
            <a:off x="9026525" y="1545272"/>
            <a:ext cx="2314575" cy="193452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568195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Crossover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 </a:t>
            </a:r>
            <a:r>
              <a:rPr lang="en-US" dirty="0" smtClean="0"/>
              <a:t>Representation</a:t>
            </a:r>
          </a:p>
          <a:p>
            <a:pPr lvl="1"/>
            <a:r>
              <a:rPr lang="en-US" dirty="0"/>
              <a:t>Order </a:t>
            </a:r>
            <a:r>
              <a:rPr lang="en-US" dirty="0" smtClean="0"/>
              <a:t>Crossover: the </a:t>
            </a:r>
            <a:r>
              <a:rPr lang="en-US" dirty="0"/>
              <a:t>order of a subset of cities of 1 parent is imposed on the other parent</a:t>
            </a:r>
            <a:endParaRPr lang="en-US" dirty="0" smtClean="0"/>
          </a:p>
          <a:p>
            <a:pPr lvl="1"/>
            <a:r>
              <a:rPr lang="en-US" dirty="0" smtClean="0"/>
              <a:t>Genetic </a:t>
            </a:r>
            <a:r>
              <a:rPr lang="en-US" dirty="0"/>
              <a:t>E</a:t>
            </a:r>
            <a:r>
              <a:rPr lang="en-US" dirty="0" smtClean="0"/>
              <a:t>dge Recombination: </a:t>
            </a:r>
            <a:r>
              <a:rPr lang="en-US" dirty="0"/>
              <a:t>“tries to preserve the edges of parents” [3]. </a:t>
            </a:r>
            <a:r>
              <a:rPr lang="en-US" dirty="0" smtClean="0"/>
              <a:t> </a:t>
            </a:r>
          </a:p>
          <a:p>
            <a:r>
              <a:rPr lang="en-US" dirty="0"/>
              <a:t>Ordinal </a:t>
            </a:r>
            <a:r>
              <a:rPr lang="en-US" dirty="0" smtClean="0"/>
              <a:t>Representation </a:t>
            </a:r>
          </a:p>
          <a:p>
            <a:pPr lvl="1"/>
            <a:r>
              <a:rPr lang="en-US" dirty="0" smtClean="0"/>
              <a:t>One point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0106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Mutation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71600" y="1879600"/>
                <a:ext cx="9702800" cy="408940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List </a:t>
                </a:r>
                <a:r>
                  <a:rPr lang="en-US" dirty="0" smtClean="0"/>
                  <a:t>Representation</a:t>
                </a:r>
              </a:p>
              <a:p>
                <a:pPr lvl="1"/>
                <a:r>
                  <a:rPr lang="en-US" dirty="0"/>
                  <a:t>One city </a:t>
                </a:r>
                <a:r>
                  <a:rPr lang="en-US" dirty="0" smtClean="0"/>
                  <a:t>Insertion: </a:t>
                </a:r>
                <a:r>
                  <a:rPr lang="en-US" dirty="0"/>
                  <a:t>takes a random city and moves it to a random position in the </a:t>
                </a:r>
                <a:r>
                  <a:rPr lang="en-US" dirty="0" smtClean="0"/>
                  <a:t>path.</a:t>
                </a:r>
                <a:endParaRPr lang="en-US" dirty="0"/>
              </a:p>
              <a:p>
                <a:pPr marL="530352" lvl="1" indent="0">
                  <a:buNone/>
                </a:pPr>
                <a:r>
                  <a:rPr lang="en-US" dirty="0"/>
                  <a:t> [0,1,2,3] -&gt; [0,2,1,3</a:t>
                </a:r>
                <a:r>
                  <a:rPr lang="en-US" dirty="0" smtClean="0"/>
                  <a:t>]				[</a:t>
                </a:r>
                <a:r>
                  <a:rPr lang="en-US" dirty="0"/>
                  <a:t>0,1,2,3] -&gt; [0,2,3,1] </a:t>
                </a:r>
                <a:endParaRPr lang="en-US" dirty="0" smtClean="0"/>
              </a:p>
              <a:p>
                <a:pPr lvl="1"/>
                <a:r>
                  <a:rPr lang="en-US" dirty="0" smtClean="0"/>
                  <a:t>Displacement or N consecutive cities Insertion: takes </a:t>
                </a:r>
                <a:r>
                  <a:rPr lang="en-US" dirty="0"/>
                  <a:t>a random sized windows and moves it to another random </a:t>
                </a:r>
                <a:r>
                  <a:rPr lang="en-US" dirty="0" smtClean="0"/>
                  <a:t>position.</a:t>
                </a:r>
              </a:p>
              <a:p>
                <a:pPr marL="530352" lvl="1" indent="0">
                  <a:buNone/>
                </a:pPr>
                <a:r>
                  <a:rPr lang="en-US" dirty="0" smtClean="0"/>
                  <a:t>[0,1,2,3] -&gt; [0,3,1,2]					[</a:t>
                </a:r>
                <a:r>
                  <a:rPr lang="en-US" dirty="0"/>
                  <a:t>0,1,2,3] -&gt; </a:t>
                </a:r>
                <a:r>
                  <a:rPr lang="en-US" dirty="0" smtClean="0"/>
                  <a:t>[</a:t>
                </a:r>
                <a:r>
                  <a:rPr lang="en-US" dirty="0"/>
                  <a:t>3</a:t>
                </a:r>
                <a:r>
                  <a:rPr lang="en-US" dirty="0" smtClean="0"/>
                  <a:t>,0,1,2</a:t>
                </a:r>
                <a:r>
                  <a:rPr lang="en-US" dirty="0"/>
                  <a:t>] </a:t>
                </a:r>
                <a:endParaRPr lang="en-US" dirty="0" smtClean="0"/>
              </a:p>
              <a:p>
                <a:r>
                  <a:rPr lang="en-US" dirty="0" smtClean="0"/>
                  <a:t>Ordinal Representation</a:t>
                </a:r>
              </a:p>
              <a:p>
                <a:pPr lvl="1"/>
                <a:r>
                  <a:rPr lang="en-US" dirty="0" smtClean="0"/>
                  <a:t>Single Index Mutation: a </a:t>
                </a:r>
                <a:r>
                  <a:rPr lang="en-US" dirty="0"/>
                  <a:t>random index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is chosen. Then, a random value in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[0,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>
                        <a:latin typeface="Cambria Math" panose="02040503050406030204" pitchFamily="18" charset="0"/>
                      </a:rPr>
                      <m:t>−1]</m:t>
                    </m:r>
                  </m:oMath>
                </a14:m>
                <a:r>
                  <a:rPr lang="en-US" dirty="0"/>
                  <a:t> is chosen (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is the number of cities). This replaces the old value at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in the ordinal representation. This always results in a valid representation.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1879600"/>
                <a:ext cx="9702800" cy="4089400"/>
              </a:xfrm>
              <a:blipFill rotWithShape="0">
                <a:blip r:embed="rId2"/>
                <a:stretch>
                  <a:fillRect l="-565" t="-1192" r="-6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90049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43050" y="1433036"/>
            <a:ext cx="92583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best parameter we found included: </a:t>
            </a:r>
          </a:p>
          <a:p>
            <a:r>
              <a:rPr lang="en-US" dirty="0" smtClean="0"/>
              <a:t>For Berlin </a:t>
            </a:r>
            <a:r>
              <a:rPr lang="en-US" dirty="0"/>
              <a:t>52 we used a population size of 2000 with 200 generations over 50 runs. </a:t>
            </a:r>
            <a:endParaRPr lang="en-US" dirty="0" smtClean="0"/>
          </a:p>
          <a:p>
            <a:r>
              <a:rPr lang="en-US" dirty="0" smtClean="0"/>
              <a:t>And </a:t>
            </a:r>
            <a:r>
              <a:rPr lang="en-US" dirty="0"/>
              <a:t>for rl1323 we had to reduce the population size to 500, but increased to 500 generations, and did 50 runs. </a:t>
            </a:r>
          </a:p>
          <a:p>
            <a:endParaRPr lang="en-US" dirty="0"/>
          </a:p>
        </p:txBody>
      </p:sp>
      <p:pic>
        <p:nvPicPr>
          <p:cNvPr id="5" name="Picture 4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01" t="12828" r="13108" b="10202"/>
          <a:stretch/>
        </p:blipFill>
        <p:spPr bwMode="auto">
          <a:xfrm>
            <a:off x="2848927" y="2910364"/>
            <a:ext cx="6282373" cy="369919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0804698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74700"/>
          </a:xfrm>
        </p:spPr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42" t="17850" r="15155" b="8406"/>
          <a:stretch/>
        </p:blipFill>
        <p:spPr bwMode="auto">
          <a:xfrm>
            <a:off x="279400" y="3327400"/>
            <a:ext cx="5854700" cy="342899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4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7" t="17850" r="15155" b="8619"/>
          <a:stretch/>
        </p:blipFill>
        <p:spPr bwMode="auto">
          <a:xfrm>
            <a:off x="6362700" y="3327400"/>
            <a:ext cx="5537200" cy="342899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Rectangle 5"/>
          <p:cNvSpPr/>
          <p:nvPr/>
        </p:nvSpPr>
        <p:spPr>
          <a:xfrm>
            <a:off x="990600" y="1346201"/>
            <a:ext cx="10299700" cy="18705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Performance depended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 the input cities provided, different inputs will need different parameters and may 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perform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better with different problem representations. In general the path representation with genetic edge recombination and insertion mutation is a good genetic algorithm for medium sized 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TSP.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GA with an extremely small population and many generations may perform well on problems with a large amount of cities. The ordinal representation searches the search space almost randomly, however, the GA proves it is not fully random. 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Furthermore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the parameters and representation may need tuning to the specific input.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22406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520700"/>
            <a:ext cx="9601200" cy="774700"/>
          </a:xfrm>
        </p:spPr>
        <p:txBody>
          <a:bodyPr/>
          <a:lstStyle/>
          <a:p>
            <a:r>
              <a:rPr lang="en-US" dirty="0" smtClean="0"/>
              <a:t>Best Solution Graphs For 48 Capitals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16354" t="18765" r="15833" b="10089"/>
          <a:stretch/>
        </p:blipFill>
        <p:spPr>
          <a:xfrm>
            <a:off x="123335" y="2476500"/>
            <a:ext cx="6027129" cy="341629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16251" t="18958" r="16249" b="9704"/>
          <a:stretch/>
        </p:blipFill>
        <p:spPr>
          <a:xfrm>
            <a:off x="6150463" y="2476500"/>
            <a:ext cx="5983139" cy="3416299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628900" y="1701800"/>
            <a:ext cx="75402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Ordinal 		    vs 			Path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3258082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1574800" y="520700"/>
            <a:ext cx="9601200" cy="7747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Best Solution Graphs For Berlin 52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/>
          <a:srcRect l="16250" t="18958" r="16041" b="9704"/>
          <a:stretch/>
        </p:blipFill>
        <p:spPr>
          <a:xfrm>
            <a:off x="123334" y="2476500"/>
            <a:ext cx="6007100" cy="341942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/>
          <a:srcRect l="16250" t="18572" r="16041" b="9704"/>
          <a:stretch/>
        </p:blipFill>
        <p:spPr>
          <a:xfrm>
            <a:off x="6150462" y="2479627"/>
            <a:ext cx="5983140" cy="3424197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2628900" y="1701800"/>
            <a:ext cx="75402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Ordinal 		    vs 			Path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734851070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215</TotalTime>
  <Words>508</Words>
  <Application>Microsoft Office PowerPoint</Application>
  <PresentationFormat>Widescreen</PresentationFormat>
  <Paragraphs>46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Calibri</vt:lpstr>
      <vt:lpstr>Cambria Math</vt:lpstr>
      <vt:lpstr>Franklin Gothic Book</vt:lpstr>
      <vt:lpstr>Times New Roman</vt:lpstr>
      <vt:lpstr>Crop</vt:lpstr>
      <vt:lpstr>Homework 2 Group 1</vt:lpstr>
      <vt:lpstr>Goal</vt:lpstr>
      <vt:lpstr>Representations</vt:lpstr>
      <vt:lpstr>Crossover</vt:lpstr>
      <vt:lpstr>Mutation</vt:lpstr>
      <vt:lpstr>Experiment</vt:lpstr>
      <vt:lpstr>Results</vt:lpstr>
      <vt:lpstr>Best Solution Graphs For 48 Capitals</vt:lpstr>
      <vt:lpstr>PowerPoint Presentation</vt:lpstr>
      <vt:lpstr>PowerPoint Presentation</vt:lpstr>
      <vt:lpstr>References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Homework 2 Group 1</dc:title>
  <dc:creator>Fernando Trevino</dc:creator>
  <cp:lastModifiedBy>Fernando Trevino</cp:lastModifiedBy>
  <cp:revision>11</cp:revision>
  <dcterms:created xsi:type="dcterms:W3CDTF">2020-02-26T00:32:03Z</dcterms:created>
  <dcterms:modified xsi:type="dcterms:W3CDTF">2020-02-26T15:52:08Z</dcterms:modified>
</cp:coreProperties>
</file>