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42018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0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2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04225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8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7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6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9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948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00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781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23/A:100652901297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Homework 2</a:t>
            </a:r>
            <a:br>
              <a:rPr lang="en-US" dirty="0" smtClean="0"/>
            </a:br>
            <a:r>
              <a:rPr lang="en-US" dirty="0" smtClean="0"/>
              <a:t>Group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Ali Abbas</a:t>
            </a:r>
          </a:p>
          <a:p>
            <a:r>
              <a:rPr lang="en-US" dirty="0" smtClean="0"/>
              <a:t>Ahsan </a:t>
            </a:r>
            <a:r>
              <a:rPr lang="en-US" dirty="0" err="1" smtClean="0"/>
              <a:t>Sanaullah</a:t>
            </a:r>
            <a:endParaRPr lang="en-US" dirty="0" smtClean="0"/>
          </a:p>
          <a:p>
            <a:r>
              <a:rPr lang="en-US" dirty="0" smtClean="0"/>
              <a:t>Fernando Trevino Ramirez</a:t>
            </a:r>
          </a:p>
        </p:txBody>
      </p:sp>
    </p:spTree>
    <p:extLst>
      <p:ext uri="{BB962C8B-B14F-4D97-AF65-F5344CB8AC3E}">
        <p14:creationId xmlns:p14="http://schemas.microsoft.com/office/powerpoint/2010/main" val="109099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1800"/>
            <a:ext cx="9601200" cy="939800"/>
          </a:xfrm>
        </p:spPr>
        <p:txBody>
          <a:bodyPr/>
          <a:lstStyle/>
          <a:p>
            <a:r>
              <a:rPr lang="en-US" dirty="0" smtClean="0"/>
              <a:t>Explore </a:t>
            </a:r>
            <a:r>
              <a:rPr lang="en-US" dirty="0"/>
              <a:t>how different representations on a Genetic Algorithm (GA) can affect its </a:t>
            </a:r>
            <a:r>
              <a:rPr lang="en-US" dirty="0" smtClean="0"/>
              <a:t>performance.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3060700"/>
            <a:ext cx="9601200" cy="901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3848100"/>
            <a:ext cx="9093200" cy="18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Traveling Salesman: An NP-Hard Problem [2].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smtClean="0"/>
              <a:t>Description: Given a number of cities, find the shortest path that goes through all the cities exactly one time and ends in the first city you chose.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305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30793"/>
            <a:ext cx="9601200" cy="1485900"/>
          </a:xfrm>
        </p:spPr>
        <p:txBody>
          <a:bodyPr/>
          <a:lstStyle/>
          <a:p>
            <a:r>
              <a:rPr lang="en-US" dirty="0" smtClean="0"/>
              <a:t>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4600" y="1993900"/>
            <a:ext cx="9906000" cy="4267200"/>
          </a:xfrm>
        </p:spPr>
        <p:txBody>
          <a:bodyPr>
            <a:normAutofit/>
          </a:bodyPr>
          <a:lstStyle/>
          <a:p>
            <a:r>
              <a:rPr lang="en-US" dirty="0"/>
              <a:t>List </a:t>
            </a:r>
            <a:r>
              <a:rPr lang="en-US" dirty="0" smtClean="0"/>
              <a:t>Representation</a:t>
            </a:r>
          </a:p>
          <a:p>
            <a:pPr marL="0" indent="0">
              <a:buNone/>
            </a:pPr>
            <a:r>
              <a:rPr lang="en-US" dirty="0" smtClean="0"/>
              <a:t>Simply list the path from start to finish. For </a:t>
            </a:r>
            <a:r>
              <a:rPr lang="en-US" dirty="0"/>
              <a:t>Fig.1 would be [0, 3, 2, 1].</a:t>
            </a:r>
            <a:endParaRPr lang="en-US" dirty="0" smtClean="0"/>
          </a:p>
          <a:p>
            <a:r>
              <a:rPr lang="en-US" dirty="0" smtClean="0"/>
              <a:t>Ordinal Representation [3]</a:t>
            </a:r>
          </a:p>
          <a:p>
            <a:pPr marL="0" indent="0">
              <a:buNone/>
            </a:pPr>
            <a:r>
              <a:rPr lang="en-US" dirty="0" smtClean="0"/>
              <a:t>Is best to explain with an example of how to go from list -&gt; ordinal:</a:t>
            </a:r>
          </a:p>
          <a:p>
            <a:pPr marL="0" indent="0">
              <a:buNone/>
            </a:pPr>
            <a:r>
              <a:rPr lang="en-US" dirty="0" smtClean="0"/>
              <a:t>“A” is the list representation we want to translate and “B” are the indexes of the array in order. </a:t>
            </a:r>
            <a:r>
              <a:rPr lang="en-US" dirty="0"/>
              <a:t>Remove first city from A on both arrays after each </a:t>
            </a:r>
            <a:r>
              <a:rPr lang="en-US" dirty="0" smtClean="0"/>
              <a:t>step and write in the answer the index location of the element removed from B.</a:t>
            </a:r>
            <a:br>
              <a:rPr lang="en-US" dirty="0" smtClean="0"/>
            </a:br>
            <a:r>
              <a:rPr lang="en-US" dirty="0" smtClean="0"/>
              <a:t>A: [0</a:t>
            </a:r>
            <a:r>
              <a:rPr lang="en-US" dirty="0"/>
              <a:t>, 3, 2, 1</a:t>
            </a:r>
            <a:r>
              <a:rPr lang="en-US" dirty="0" smtClean="0"/>
              <a:t>] -&gt; [3, 2, 1] -&gt; [2, 1] -&gt; [1] -&gt; []</a:t>
            </a:r>
            <a:br>
              <a:rPr lang="en-US" dirty="0" smtClean="0"/>
            </a:br>
            <a:r>
              <a:rPr lang="en-US" dirty="0" smtClean="0"/>
              <a:t>	0	2	   1	 0</a:t>
            </a:r>
            <a:br>
              <a:rPr lang="en-US" dirty="0" smtClean="0"/>
            </a:br>
            <a:r>
              <a:rPr lang="en-US" dirty="0" smtClean="0"/>
              <a:t>B: [0, 1, 2, 3] -&gt; [1, 2, 3] -&gt; [1, 2] -&gt; [1] -&gt; []</a:t>
            </a:r>
          </a:p>
          <a:p>
            <a:pPr marL="0" indent="0">
              <a:buNone/>
            </a:pPr>
            <a:r>
              <a:rPr lang="en-US" dirty="0" smtClean="0"/>
              <a:t>Answer: [0, 2, 1, 0]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1" t="54279" r="66364" b="21738"/>
          <a:stretch/>
        </p:blipFill>
        <p:spPr bwMode="auto">
          <a:xfrm>
            <a:off x="9026525" y="1545272"/>
            <a:ext cx="2314575" cy="19345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6819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smtClean="0"/>
              <a:t>Representation</a:t>
            </a:r>
          </a:p>
          <a:p>
            <a:pPr lvl="1"/>
            <a:r>
              <a:rPr lang="en-US" dirty="0"/>
              <a:t>Order </a:t>
            </a:r>
            <a:r>
              <a:rPr lang="en-US" dirty="0" smtClean="0"/>
              <a:t>Crossover: the </a:t>
            </a:r>
            <a:r>
              <a:rPr lang="en-US" dirty="0"/>
              <a:t>order of a subset of cities of 1 parent is imposed on the other parent</a:t>
            </a:r>
            <a:endParaRPr lang="en-US" dirty="0" smtClean="0"/>
          </a:p>
          <a:p>
            <a:pPr lvl="1"/>
            <a:r>
              <a:rPr lang="en-US" dirty="0" smtClean="0"/>
              <a:t>Genetic </a:t>
            </a:r>
            <a:r>
              <a:rPr lang="en-US" dirty="0"/>
              <a:t>E</a:t>
            </a:r>
            <a:r>
              <a:rPr lang="en-US" dirty="0" smtClean="0"/>
              <a:t>dge Recombination: </a:t>
            </a:r>
            <a:r>
              <a:rPr lang="en-US" dirty="0"/>
              <a:t>“tries to preserve the edges of parents” [3]. </a:t>
            </a:r>
            <a:r>
              <a:rPr lang="en-US" dirty="0" smtClean="0"/>
              <a:t> </a:t>
            </a:r>
          </a:p>
          <a:p>
            <a:r>
              <a:rPr lang="en-US" dirty="0"/>
              <a:t>Ordinal </a:t>
            </a:r>
            <a:r>
              <a:rPr lang="en-US" dirty="0" smtClean="0"/>
              <a:t>Representation </a:t>
            </a:r>
          </a:p>
          <a:p>
            <a:pPr lvl="1"/>
            <a:r>
              <a:rPr lang="en-US" dirty="0" smtClean="0"/>
              <a:t>One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0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79600"/>
                <a:ext cx="9702800" cy="4089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List </a:t>
                </a:r>
                <a:r>
                  <a:rPr lang="en-US" dirty="0" smtClean="0"/>
                  <a:t>Representation</a:t>
                </a:r>
              </a:p>
              <a:p>
                <a:pPr lvl="1"/>
                <a:r>
                  <a:rPr lang="en-US" dirty="0"/>
                  <a:t>One city </a:t>
                </a:r>
                <a:r>
                  <a:rPr lang="en-US" dirty="0" smtClean="0"/>
                  <a:t>Insertion: </a:t>
                </a:r>
                <a:r>
                  <a:rPr lang="en-US" dirty="0"/>
                  <a:t>takes a random city and moves it to a random position in the </a:t>
                </a:r>
                <a:r>
                  <a:rPr lang="en-US" dirty="0" smtClean="0"/>
                  <a:t>path.</a:t>
                </a:r>
                <a:endParaRPr lang="en-US" dirty="0"/>
              </a:p>
              <a:p>
                <a:pPr marL="530352" lvl="1" indent="0">
                  <a:buNone/>
                </a:pPr>
                <a:r>
                  <a:rPr lang="en-US" dirty="0"/>
                  <a:t> [0,1,2,3] -&gt; [0,2,1,3</a:t>
                </a:r>
                <a:r>
                  <a:rPr lang="en-US" dirty="0" smtClean="0"/>
                  <a:t>]				[</a:t>
                </a:r>
                <a:r>
                  <a:rPr lang="en-US" dirty="0"/>
                  <a:t>0,1,2,3] -&gt; [0,2,3,1]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Displacement or N consecutive cities Insertion: takes </a:t>
                </a:r>
                <a:r>
                  <a:rPr lang="en-US" dirty="0"/>
                  <a:t>a random sized windows and moves it to another random </a:t>
                </a:r>
                <a:r>
                  <a:rPr lang="en-US" dirty="0" smtClean="0"/>
                  <a:t>position.</a:t>
                </a:r>
              </a:p>
              <a:p>
                <a:pPr marL="530352" lvl="1" indent="0">
                  <a:buNone/>
                </a:pPr>
                <a:r>
                  <a:rPr lang="en-US" dirty="0" smtClean="0"/>
                  <a:t>[0,1,2,3] -&gt; [0,3,1,2]					[</a:t>
                </a:r>
                <a:r>
                  <a:rPr lang="en-US" dirty="0"/>
                  <a:t>0,1,2,3] -&gt; </a:t>
                </a:r>
                <a:r>
                  <a:rPr lang="en-US" dirty="0" smtClean="0"/>
                  <a:t>[</a:t>
                </a:r>
                <a:r>
                  <a:rPr lang="en-US" dirty="0"/>
                  <a:t>3</a:t>
                </a:r>
                <a:r>
                  <a:rPr lang="en-US" dirty="0" smtClean="0"/>
                  <a:t>,0,1,2</a:t>
                </a:r>
                <a:r>
                  <a:rPr lang="en-US" dirty="0"/>
                  <a:t>] </a:t>
                </a:r>
                <a:endParaRPr lang="en-US" dirty="0" smtClean="0"/>
              </a:p>
              <a:p>
                <a:r>
                  <a:rPr lang="en-US" dirty="0" smtClean="0"/>
                  <a:t>Ordinal Representation</a:t>
                </a:r>
              </a:p>
              <a:p>
                <a:pPr lvl="1"/>
                <a:r>
                  <a:rPr lang="en-US" dirty="0" smtClean="0"/>
                  <a:t>Single Index Mutation: a </a:t>
                </a:r>
                <a:r>
                  <a:rPr lang="en-US" dirty="0"/>
                  <a:t>random index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chosen. Then, a random value in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/>
                  <a:t> is chosen 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number of cities). This replaces the old value 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the ordinal representation. This always results in a valid representation.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79600"/>
                <a:ext cx="9702800" cy="4089400"/>
              </a:xfrm>
              <a:blipFill rotWithShape="0">
                <a:blip r:embed="rId2"/>
                <a:stretch>
                  <a:fillRect l="-565" t="-1192" r="-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00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3050" y="1433036"/>
            <a:ext cx="9258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best parameter we found included: </a:t>
            </a:r>
          </a:p>
          <a:p>
            <a:r>
              <a:rPr lang="en-US" dirty="0" smtClean="0"/>
              <a:t>For Berlin </a:t>
            </a:r>
            <a:r>
              <a:rPr lang="en-US" dirty="0"/>
              <a:t>52 we used a population size of 2000 with 200 generations over 50 runs.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for rl1323 we had to reduce the population size to 500, but increased to 500 generations, and did 50 runs. 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1" t="12828" r="13108" b="10202"/>
          <a:stretch/>
        </p:blipFill>
        <p:spPr bwMode="auto">
          <a:xfrm>
            <a:off x="2848927" y="2910364"/>
            <a:ext cx="6282373" cy="36991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8046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2" t="17850" r="15155" b="8406"/>
          <a:stretch/>
        </p:blipFill>
        <p:spPr bwMode="auto">
          <a:xfrm>
            <a:off x="279400" y="3327400"/>
            <a:ext cx="5854700" cy="34289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7" t="17850" r="15155" b="8619"/>
          <a:stretch/>
        </p:blipFill>
        <p:spPr bwMode="auto">
          <a:xfrm>
            <a:off x="6362700" y="3327400"/>
            <a:ext cx="5537200" cy="34289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990600" y="1346201"/>
            <a:ext cx="10299700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depended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input cities provided, different inputs will need different parameters and may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better with different problem representations. In general the path representation with genetic edge recombination and insertion mutation is a good genetic algorithm for medium sized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TSP.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GA with an extremely small population and many generations may perform well on problems with a large amount of cities. The ordinal representation searches the search space almost randomly, however, the GA proves it is not fully random.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Furthermore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 parameters and representation may need tuning to the specific input.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24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Hal Stringer &amp; Annie Wu (2004). “A Teaching GA” [Computer software]. Florida, Orlando: UCF.</a:t>
            </a:r>
          </a:p>
          <a:p>
            <a:r>
              <a:rPr lang="en-US" dirty="0"/>
              <a:t>[2] Applegate, D. L.; Bixby, R. M.; </a:t>
            </a:r>
            <a:r>
              <a:rPr lang="en-US" dirty="0" err="1"/>
              <a:t>Chvatal</a:t>
            </a:r>
            <a:r>
              <a:rPr lang="en-US" dirty="0"/>
              <a:t>, V.; Cook, W. J. (2006), “The Traveling Salesman Problem”, ISBN 978-0-691-12993-8.</a:t>
            </a:r>
          </a:p>
          <a:p>
            <a:r>
              <a:rPr lang="en-US" dirty="0"/>
              <a:t>[3] </a:t>
            </a:r>
            <a:r>
              <a:rPr lang="en-US" dirty="0" err="1"/>
              <a:t>Larranaga</a:t>
            </a:r>
            <a:r>
              <a:rPr lang="en-US" dirty="0"/>
              <a:t>, P. (1999). “Genetic Algorithms for the Travelling Salesman Problem: A Review of Representations and Operators”. Retrieved February 19, 2020, from </a:t>
            </a:r>
            <a:r>
              <a:rPr lang="en-US" u="sng" dirty="0">
                <a:hlinkClick r:id="rId2"/>
              </a:rPr>
              <a:t>https://link.springer.com/article/10.1023/A:1006529012972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0058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190</TotalTime>
  <Words>487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Cambria Math</vt:lpstr>
      <vt:lpstr>Franklin Gothic Book</vt:lpstr>
      <vt:lpstr>Times New Roman</vt:lpstr>
      <vt:lpstr>Crop</vt:lpstr>
      <vt:lpstr>Homework 2 Group 1</vt:lpstr>
      <vt:lpstr>Goal</vt:lpstr>
      <vt:lpstr>Representations</vt:lpstr>
      <vt:lpstr>Crossover</vt:lpstr>
      <vt:lpstr>Mutation</vt:lpstr>
      <vt:lpstr>Experiment</vt:lpstr>
      <vt:lpstr>Results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2 Group 1</dc:title>
  <dc:creator>Fernando Trevino</dc:creator>
  <cp:lastModifiedBy>Fernando Trevino</cp:lastModifiedBy>
  <cp:revision>9</cp:revision>
  <dcterms:created xsi:type="dcterms:W3CDTF">2020-02-26T00:32:03Z</dcterms:created>
  <dcterms:modified xsi:type="dcterms:W3CDTF">2020-02-26T05:00:03Z</dcterms:modified>
</cp:coreProperties>
</file>